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15.svg" ContentType="image/svg+xml"/>
  <Override PartName="/ppt/media/image117.svg" ContentType="image/svg+xml"/>
  <Override PartName="/ppt/media/image20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87" r:id="rId3"/>
    <p:sldId id="2788" r:id="rId5"/>
    <p:sldId id="2711" r:id="rId6"/>
    <p:sldId id="2789" r:id="rId7"/>
    <p:sldId id="2921" r:id="rId8"/>
    <p:sldId id="2922" r:id="rId9"/>
    <p:sldId id="2923" r:id="rId10"/>
    <p:sldId id="2924" r:id="rId11"/>
    <p:sldId id="2925" r:id="rId12"/>
    <p:sldId id="2926" r:id="rId13"/>
    <p:sldId id="2927" r:id="rId14"/>
    <p:sldId id="2928" r:id="rId15"/>
    <p:sldId id="2929" r:id="rId16"/>
    <p:sldId id="2930" r:id="rId17"/>
    <p:sldId id="2931" r:id="rId18"/>
    <p:sldId id="2932" r:id="rId19"/>
    <p:sldId id="2791" r:id="rId20"/>
    <p:sldId id="2934" r:id="rId21"/>
    <p:sldId id="2935" r:id="rId22"/>
    <p:sldId id="2873" r:id="rId23"/>
    <p:sldId id="2874" r:id="rId24"/>
    <p:sldId id="2875" r:id="rId25"/>
    <p:sldId id="2877" r:id="rId26"/>
    <p:sldId id="2907" r:id="rId27"/>
    <p:sldId id="2933" r:id="rId28"/>
    <p:sldId id="2936" r:id="rId29"/>
    <p:sldId id="2937" r:id="rId30"/>
    <p:sldId id="2938" r:id="rId31"/>
    <p:sldId id="2939" r:id="rId32"/>
    <p:sldId id="2870" r:id="rId33"/>
    <p:sldId id="2940" r:id="rId34"/>
    <p:sldId id="2944" r:id="rId35"/>
    <p:sldId id="2946" r:id="rId36"/>
    <p:sldId id="2947" r:id="rId37"/>
    <p:sldId id="2948" r:id="rId38"/>
    <p:sldId id="2951" r:id="rId39"/>
    <p:sldId id="2953" r:id="rId40"/>
    <p:sldId id="2793" r:id="rId41"/>
    <p:sldId id="2871" r:id="rId42"/>
    <p:sldId id="2879" r:id="rId43"/>
    <p:sldId id="2883" r:id="rId44"/>
    <p:sldId id="2882" r:id="rId45"/>
    <p:sldId id="2954" r:id="rId46"/>
    <p:sldId id="2955" r:id="rId47"/>
    <p:sldId id="2956" r:id="rId48"/>
    <p:sldId id="2957" r:id="rId49"/>
    <p:sldId id="2958" r:id="rId50"/>
    <p:sldId id="2959" r:id="rId51"/>
    <p:sldId id="2960" r:id="rId52"/>
    <p:sldId id="2961" r:id="rId53"/>
    <p:sldId id="3118" r:id="rId54"/>
    <p:sldId id="3119" r:id="rId55"/>
    <p:sldId id="3120" r:id="rId56"/>
    <p:sldId id="3123" r:id="rId57"/>
    <p:sldId id="3124" r:id="rId58"/>
    <p:sldId id="3125" r:id="rId59"/>
    <p:sldId id="3126" r:id="rId60"/>
    <p:sldId id="3127" r:id="rId61"/>
    <p:sldId id="3128" r:id="rId62"/>
    <p:sldId id="3130" r:id="rId63"/>
    <p:sldId id="3131" r:id="rId64"/>
    <p:sldId id="3132" r:id="rId65"/>
    <p:sldId id="3133" r:id="rId66"/>
    <p:sldId id="3134" r:id="rId67"/>
    <p:sldId id="3135" r:id="rId68"/>
    <p:sldId id="3136" r:id="rId69"/>
    <p:sldId id="3137" r:id="rId70"/>
    <p:sldId id="3138" r:id="rId71"/>
    <p:sldId id="3139" r:id="rId72"/>
    <p:sldId id="3140" r:id="rId73"/>
    <p:sldId id="3141" r:id="rId74"/>
    <p:sldId id="3142" r:id="rId75"/>
    <p:sldId id="3143" r:id="rId76"/>
    <p:sldId id="2826" r:id="rId77"/>
    <p:sldId id="2962" r:id="rId78"/>
    <p:sldId id="2963" r:id="rId79"/>
    <p:sldId id="2964" r:id="rId80"/>
    <p:sldId id="2965" r:id="rId81"/>
    <p:sldId id="2966" r:id="rId82"/>
    <p:sldId id="2967" r:id="rId83"/>
    <p:sldId id="2968" r:id="rId84"/>
    <p:sldId id="2969" r:id="rId85"/>
    <p:sldId id="2970" r:id="rId86"/>
    <p:sldId id="2978" r:id="rId87"/>
    <p:sldId id="2979" r:id="rId88"/>
    <p:sldId id="2990" r:id="rId89"/>
    <p:sldId id="2991" r:id="rId90"/>
    <p:sldId id="2992" r:id="rId91"/>
    <p:sldId id="2993" r:id="rId92"/>
    <p:sldId id="2994" r:id="rId93"/>
    <p:sldId id="2995" r:id="rId94"/>
    <p:sldId id="2996" r:id="rId95"/>
    <p:sldId id="2941" r:id="rId96"/>
    <p:sldId id="2997" r:id="rId97"/>
    <p:sldId id="2998" r:id="rId98"/>
    <p:sldId id="2999" r:id="rId99"/>
    <p:sldId id="3000" r:id="rId100"/>
    <p:sldId id="3001" r:id="rId101"/>
    <p:sldId id="2869" r:id="rId102"/>
    <p:sldId id="2821" r:id="rId103"/>
    <p:sldId id="3002" r:id="rId104"/>
    <p:sldId id="3003" r:id="rId105"/>
    <p:sldId id="3004" r:id="rId106"/>
    <p:sldId id="3005" r:id="rId107"/>
    <p:sldId id="3006" r:id="rId108"/>
    <p:sldId id="3007" r:id="rId109"/>
    <p:sldId id="3075" r:id="rId110"/>
    <p:sldId id="3076" r:id="rId111"/>
    <p:sldId id="3077" r:id="rId112"/>
    <p:sldId id="3078" r:id="rId113"/>
    <p:sldId id="3079" r:id="rId114"/>
    <p:sldId id="3080" r:id="rId115"/>
    <p:sldId id="3081" r:id="rId116"/>
    <p:sldId id="3082" r:id="rId117"/>
    <p:sldId id="3083" r:id="rId118"/>
    <p:sldId id="3084" r:id="rId119"/>
    <p:sldId id="3085" r:id="rId120"/>
    <p:sldId id="3086" r:id="rId121"/>
    <p:sldId id="3087" r:id="rId122"/>
    <p:sldId id="3088" r:id="rId123"/>
    <p:sldId id="3089" r:id="rId124"/>
    <p:sldId id="3090" r:id="rId125"/>
    <p:sldId id="2838" r:id="rId126"/>
    <p:sldId id="3069" r:id="rId127"/>
    <p:sldId id="3070" r:id="rId128"/>
    <p:sldId id="3071" r:id="rId129"/>
    <p:sldId id="3072" r:id="rId130"/>
    <p:sldId id="3091" r:id="rId131"/>
    <p:sldId id="3092" r:id="rId132"/>
    <p:sldId id="3093" r:id="rId133"/>
    <p:sldId id="3094" r:id="rId134"/>
    <p:sldId id="3095" r:id="rId135"/>
    <p:sldId id="3096" r:id="rId136"/>
    <p:sldId id="3097" r:id="rId137"/>
    <p:sldId id="3098" r:id="rId138"/>
    <p:sldId id="3099" r:id="rId139"/>
    <p:sldId id="3100" r:id="rId140"/>
    <p:sldId id="3101" r:id="rId141"/>
    <p:sldId id="3102" r:id="rId142"/>
    <p:sldId id="3103" r:id="rId143"/>
    <p:sldId id="3104" r:id="rId144"/>
    <p:sldId id="3105" r:id="rId145"/>
    <p:sldId id="3106" r:id="rId146"/>
    <p:sldId id="3107" r:id="rId147"/>
    <p:sldId id="3109" r:id="rId148"/>
    <p:sldId id="3110" r:id="rId149"/>
    <p:sldId id="3111" r:id="rId150"/>
    <p:sldId id="3112" r:id="rId151"/>
  </p:sldIdLst>
  <p:sldSz cx="12858750" cy="7232650"/>
  <p:notesSz cx="6858000" cy="9144000"/>
  <p:custDataLst>
    <p:tags r:id="rId15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68" userDrawn="1">
          <p15:clr>
            <a:srgbClr val="A4A3A4"/>
          </p15:clr>
        </p15:guide>
        <p15:guide id="2" pos="4106" userDrawn="1">
          <p15:clr>
            <a:srgbClr val="A4A3A4"/>
          </p15:clr>
        </p15:guide>
        <p15:guide id="3" pos="557" userDrawn="1">
          <p15:clr>
            <a:srgbClr val="A4A3A4"/>
          </p15:clr>
        </p15:guide>
        <p15:guide id="4" orient="horz" pos="4176" userDrawn="1">
          <p15:clr>
            <a:srgbClr val="A4A3A4"/>
          </p15:clr>
        </p15:guide>
        <p15:guide id="5" pos="7554" userDrawn="1">
          <p15:clr>
            <a:srgbClr val="A4A3A4"/>
          </p15:clr>
        </p15:guide>
        <p15:guide id="6" pos="4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1B3C5"/>
    <a:srgbClr val="F17475"/>
    <a:srgbClr val="FCECEC"/>
    <a:srgbClr val="CDCEDF"/>
    <a:srgbClr val="51B4C6"/>
    <a:srgbClr val="FCC79F"/>
    <a:srgbClr val="F7BE52"/>
    <a:srgbClr val="298EC0"/>
    <a:srgbClr val="009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43" autoAdjust="0"/>
    <p:restoredTop sz="94196" autoAdjust="0"/>
  </p:normalViewPr>
  <p:slideViewPr>
    <p:cSldViewPr showGuides="1">
      <p:cViewPr>
        <p:scale>
          <a:sx n="80" d="100"/>
          <a:sy n="80" d="100"/>
        </p:scale>
        <p:origin x="1280" y="432"/>
      </p:cViewPr>
      <p:guideLst>
        <p:guide orient="horz" pos="368"/>
        <p:guide pos="4106"/>
        <p:guide pos="557"/>
        <p:guide orient="horz" pos="4176"/>
        <p:guide pos="7554"/>
        <p:guide pos="421"/>
      </p:guideLst>
    </p:cSldViewPr>
  </p:slideViewPr>
  <p:outlineViewPr>
    <p:cViewPr>
      <p:scale>
        <a:sx n="100" d="100"/>
        <a:sy n="100" d="100"/>
      </p:scale>
      <p:origin x="0" y="-14412"/>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5" Type="http://schemas.openxmlformats.org/officeDocument/2006/relationships/tags" Target="tags/tag459.xml"/><Relationship Id="rId154" Type="http://schemas.openxmlformats.org/officeDocument/2006/relationships/tableStyles" Target="tableStyles.xml"/><Relationship Id="rId153" Type="http://schemas.openxmlformats.org/officeDocument/2006/relationships/viewProps" Target="viewProps.xml"/><Relationship Id="rId152" Type="http://schemas.openxmlformats.org/officeDocument/2006/relationships/presProps" Target="presProps.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97E973A-029F-7747-A0F8-AC3377E2A052}" type="doc">
      <dgm:prSet loTypeId="urn:microsoft.com/office/officeart/2009/3/layout/CircleRelationship" loCatId="" qsTypeId="urn:microsoft.com/office/officeart/2005/8/quickstyle/simple1" qsCatId="simple" csTypeId="urn:microsoft.com/office/officeart/2005/8/colors/colorful1" csCatId="colorful" phldr="1"/>
      <dgm:spPr/>
      <dgm:t>
        <a:bodyPr/>
        <a:lstStyle/>
        <a:p>
          <a:endParaRPr lang="en-US"/>
        </a:p>
      </dgm:t>
    </dgm:pt>
    <dgm:pt modelId="{6828F9EF-3FEA-8C4B-9710-B326A3215663}">
      <dgm:prSet phldrT="[Text]" custT="1"/>
      <dgm:spPr/>
      <dgm:t>
        <a:bodyPr/>
        <a:lstStyle/>
        <a:p>
          <a:r>
            <a:rPr lang="en-US" sz="2800" b="1" dirty="0" err="1">
              <a:solidFill>
                <a:schemeClr val="tx1"/>
              </a:solidFill>
            </a:rPr>
            <a:t>非稳态导热</a:t>
          </a:r>
          <a:r>
            <a:rPr lang="zh-CN" altLang="en-US" sz="2800" b="1" dirty="0">
              <a:solidFill>
                <a:schemeClr val="tx1"/>
              </a:solidFill>
            </a:rPr>
            <a:t>：物体的温度随时间而变化的导热过程</a:t>
          </a:r>
          <a:endParaRPr lang="en-US" sz="2800" b="1" dirty="0">
            <a:solidFill>
              <a:schemeClr val="tx1"/>
            </a:solidFill>
          </a:endParaRPr>
        </a:p>
      </dgm:t>
    </dgm:pt>
    <dgm:pt modelId="{C6EB36CB-82CF-F849-8F9E-33ED6B015F14}" cxnId="{C26D641E-164E-FC4C-A602-37AA24E81FB7}" type="parTrans">
      <dgm:prSet/>
      <dgm:spPr/>
      <dgm:t>
        <a:bodyPr/>
        <a:lstStyle/>
        <a:p>
          <a:endParaRPr lang="en-US"/>
        </a:p>
      </dgm:t>
    </dgm:pt>
    <dgm:pt modelId="{FB3C2812-4611-904A-B220-E054F83B4FB7}" cxnId="{C26D641E-164E-FC4C-A602-37AA24E81FB7}" type="sibTrans">
      <dgm:prSet/>
      <dgm:spPr/>
      <dgm:t>
        <a:bodyPr/>
        <a:lstStyle/>
        <a:p>
          <a:endParaRPr lang="en-US"/>
        </a:p>
      </dgm:t>
    </dgm:pt>
    <dgm:pt modelId="{1704D187-7ADA-2A46-97E0-BFB3BD8D859C}">
      <dgm:prSet phldrT="[Text]"/>
      <dgm:spPr/>
      <dgm:t>
        <a:bodyPr/>
        <a:lstStyle/>
        <a:p>
          <a:endParaRPr lang="en-US" dirty="0"/>
        </a:p>
      </dgm:t>
    </dgm:pt>
    <dgm:pt modelId="{8D857A65-56F3-4A45-88A7-4497D1075B01}" cxnId="{774C74C6-07DB-3B4A-92E3-EB4CD12DFDB8}" type="parTrans">
      <dgm:prSet/>
      <dgm:spPr/>
      <dgm:t>
        <a:bodyPr/>
        <a:lstStyle/>
        <a:p>
          <a:endParaRPr lang="en-US"/>
        </a:p>
      </dgm:t>
    </dgm:pt>
    <dgm:pt modelId="{C2B24A8C-3E14-4847-B340-5F475796FE41}" cxnId="{774C74C6-07DB-3B4A-92E3-EB4CD12DFDB8}" type="sibTrans">
      <dgm:prSet/>
      <dgm:spPr/>
      <dgm:t>
        <a:bodyPr/>
        <a:lstStyle/>
        <a:p>
          <a:endParaRPr lang="en-US"/>
        </a:p>
      </dgm:t>
    </dgm:pt>
    <dgm:pt modelId="{5D87CFB0-E9D1-2F4E-9699-641D7C9478F0}">
      <dgm:prSet phldrT="[Text]"/>
      <dgm:spPr/>
      <dgm:t>
        <a:bodyPr/>
        <a:lstStyle/>
        <a:p>
          <a:r>
            <a:rPr lang="zh-CN" altLang="en-US" dirty="0"/>
            <a:t> </a:t>
          </a:r>
          <a:endParaRPr lang="en-US" dirty="0"/>
        </a:p>
      </dgm:t>
    </dgm:pt>
    <dgm:pt modelId="{8F0B0BCD-5FD7-E448-ABCF-B0DB967B95AC}" cxnId="{1AE9BC18-C771-5642-B373-54CE757152BE}" type="parTrans">
      <dgm:prSet/>
      <dgm:spPr/>
      <dgm:t>
        <a:bodyPr/>
        <a:lstStyle/>
        <a:p>
          <a:endParaRPr lang="en-US"/>
        </a:p>
      </dgm:t>
    </dgm:pt>
    <dgm:pt modelId="{D5D97F71-0E18-F041-8FEE-1F87577F8B9A}" cxnId="{1AE9BC18-C771-5642-B373-54CE757152BE}" type="sibTrans">
      <dgm:prSet/>
      <dgm:spPr/>
      <dgm:t>
        <a:bodyPr/>
        <a:lstStyle/>
        <a:p>
          <a:endParaRPr lang="en-US"/>
        </a:p>
      </dgm:t>
    </dgm:pt>
    <dgm:pt modelId="{1DE1E3E8-4E5E-FF46-87AC-A6944A701508}" type="pres">
      <dgm:prSet presAssocID="{E97E973A-029F-7747-A0F8-AC3377E2A052}" presName="Name0" presStyleCnt="0">
        <dgm:presLayoutVars>
          <dgm:chMax val="1"/>
          <dgm:chPref val="1"/>
        </dgm:presLayoutVars>
      </dgm:prSet>
      <dgm:spPr/>
    </dgm:pt>
    <dgm:pt modelId="{390C6347-F018-AE4F-BFF9-6B8238E6DABC}" type="pres">
      <dgm:prSet presAssocID="{6828F9EF-3FEA-8C4B-9710-B326A3215663}" presName="Parent" presStyleLbl="node0" presStyleIdx="0" presStyleCnt="1">
        <dgm:presLayoutVars>
          <dgm:chMax val="5"/>
          <dgm:chPref val="5"/>
        </dgm:presLayoutVars>
      </dgm:prSet>
      <dgm:spPr/>
    </dgm:pt>
    <dgm:pt modelId="{CD3C4BAB-E6D6-404B-9802-E863674B7DF1}" type="pres">
      <dgm:prSet presAssocID="{6828F9EF-3FEA-8C4B-9710-B326A3215663}" presName="Accent1" presStyleLbl="node1" presStyleIdx="0" presStyleCnt="13"/>
      <dgm:spPr/>
    </dgm:pt>
    <dgm:pt modelId="{1265FDBD-7D17-FF44-933F-B5582F5344FD}" type="pres">
      <dgm:prSet presAssocID="{6828F9EF-3FEA-8C4B-9710-B326A3215663}" presName="Accent2" presStyleLbl="node1" presStyleIdx="1" presStyleCnt="13"/>
      <dgm:spPr/>
    </dgm:pt>
    <dgm:pt modelId="{245A4381-F272-A34F-99A6-CAEAE445917C}" type="pres">
      <dgm:prSet presAssocID="{6828F9EF-3FEA-8C4B-9710-B326A3215663}" presName="Accent3" presStyleLbl="node1" presStyleIdx="2" presStyleCnt="13"/>
      <dgm:spPr/>
    </dgm:pt>
    <dgm:pt modelId="{4B674528-FAD6-DD48-B488-AD00ACB9EE5E}" type="pres">
      <dgm:prSet presAssocID="{6828F9EF-3FEA-8C4B-9710-B326A3215663}" presName="Accent4" presStyleLbl="node1" presStyleIdx="3" presStyleCnt="13"/>
      <dgm:spPr/>
    </dgm:pt>
    <dgm:pt modelId="{B6B0B7C4-7F95-9D48-BC2D-AB00DDCCCE21}" type="pres">
      <dgm:prSet presAssocID="{6828F9EF-3FEA-8C4B-9710-B326A3215663}" presName="Accent5" presStyleLbl="node1" presStyleIdx="4" presStyleCnt="13"/>
      <dgm:spPr/>
    </dgm:pt>
    <dgm:pt modelId="{D79AC1D6-0014-854A-8E31-92CC8E3E76E2}" type="pres">
      <dgm:prSet presAssocID="{6828F9EF-3FEA-8C4B-9710-B326A3215663}" presName="Accent6" presStyleLbl="node1" presStyleIdx="5" presStyleCnt="13"/>
      <dgm:spPr/>
    </dgm:pt>
    <dgm:pt modelId="{08284F72-F2BF-634A-815E-407A27F0C1B1}" type="pres">
      <dgm:prSet presAssocID="{1704D187-7ADA-2A46-97E0-BFB3BD8D859C}" presName="Child1" presStyleLbl="node1" presStyleIdx="6" presStyleCnt="13">
        <dgm:presLayoutVars>
          <dgm:chMax val="0"/>
          <dgm:chPref val="0"/>
        </dgm:presLayoutVars>
      </dgm:prSet>
      <dgm:spPr/>
    </dgm:pt>
    <dgm:pt modelId="{AD042492-7EFA-0246-B286-D135ADF9AAD2}" type="pres">
      <dgm:prSet presAssocID="{1704D187-7ADA-2A46-97E0-BFB3BD8D859C}" presName="Accent7" presStyleCnt="0"/>
      <dgm:spPr/>
    </dgm:pt>
    <dgm:pt modelId="{63068B9A-E2B1-9145-A934-53B7A7C43361}" type="pres">
      <dgm:prSet presAssocID="{1704D187-7ADA-2A46-97E0-BFB3BD8D859C}" presName="AccentHold1" presStyleLbl="node1" presStyleIdx="7" presStyleCnt="13"/>
      <dgm:spPr/>
    </dgm:pt>
    <dgm:pt modelId="{1BC050C8-F867-C04A-A344-5048E77FA0E6}" type="pres">
      <dgm:prSet presAssocID="{1704D187-7ADA-2A46-97E0-BFB3BD8D859C}" presName="Accent8" presStyleCnt="0"/>
      <dgm:spPr/>
    </dgm:pt>
    <dgm:pt modelId="{87680211-FAB2-714A-A0E4-A3328DAF110E}" type="pres">
      <dgm:prSet presAssocID="{1704D187-7ADA-2A46-97E0-BFB3BD8D859C}" presName="AccentHold2" presStyleLbl="node1" presStyleIdx="8" presStyleCnt="13"/>
      <dgm:spPr/>
    </dgm:pt>
    <dgm:pt modelId="{8AAF6F77-05A0-9845-A2A2-681EA1B3D71C}" type="pres">
      <dgm:prSet presAssocID="{5D87CFB0-E9D1-2F4E-9699-641D7C9478F0}" presName="Child2" presStyleLbl="node1" presStyleIdx="9" presStyleCnt="13">
        <dgm:presLayoutVars>
          <dgm:chMax val="0"/>
          <dgm:chPref val="0"/>
        </dgm:presLayoutVars>
      </dgm:prSet>
      <dgm:spPr/>
    </dgm:pt>
    <dgm:pt modelId="{4E9AE35D-40DC-1F47-BFE6-27EB77C228FA}" type="pres">
      <dgm:prSet presAssocID="{5D87CFB0-E9D1-2F4E-9699-641D7C9478F0}" presName="Accent9" presStyleCnt="0"/>
      <dgm:spPr/>
    </dgm:pt>
    <dgm:pt modelId="{4174E599-B006-8C4D-A5C3-434048AD4D4B}" type="pres">
      <dgm:prSet presAssocID="{5D87CFB0-E9D1-2F4E-9699-641D7C9478F0}" presName="AccentHold1" presStyleLbl="node1" presStyleIdx="10" presStyleCnt="13"/>
      <dgm:spPr/>
    </dgm:pt>
    <dgm:pt modelId="{8B70E8C9-C76E-504F-A546-E6C172B75395}" type="pres">
      <dgm:prSet presAssocID="{5D87CFB0-E9D1-2F4E-9699-641D7C9478F0}" presName="Accent10" presStyleCnt="0"/>
      <dgm:spPr/>
    </dgm:pt>
    <dgm:pt modelId="{987AD266-4FD0-6244-B03D-A54CBD78F02F}" type="pres">
      <dgm:prSet presAssocID="{5D87CFB0-E9D1-2F4E-9699-641D7C9478F0}" presName="AccentHold2" presStyleLbl="node1" presStyleIdx="11" presStyleCnt="13"/>
      <dgm:spPr/>
    </dgm:pt>
    <dgm:pt modelId="{21375A44-D37C-2549-B387-4F7B20D2591E}" type="pres">
      <dgm:prSet presAssocID="{5D87CFB0-E9D1-2F4E-9699-641D7C9478F0}" presName="Accent11" presStyleCnt="0"/>
      <dgm:spPr/>
    </dgm:pt>
    <dgm:pt modelId="{49625FF2-1409-E94C-BA58-E6E214605789}" type="pres">
      <dgm:prSet presAssocID="{5D87CFB0-E9D1-2F4E-9699-641D7C9478F0}" presName="AccentHold3" presStyleLbl="node1" presStyleIdx="12" presStyleCnt="13"/>
      <dgm:spPr/>
    </dgm:pt>
  </dgm:ptLst>
  <dgm:cxnLst>
    <dgm:cxn modelId="{1AE9BC18-C771-5642-B373-54CE757152BE}" srcId="{6828F9EF-3FEA-8C4B-9710-B326A3215663}" destId="{5D87CFB0-E9D1-2F4E-9699-641D7C9478F0}" srcOrd="1" destOrd="0" parTransId="{8F0B0BCD-5FD7-E448-ABCF-B0DB967B95AC}" sibTransId="{D5D97F71-0E18-F041-8FEE-1F87577F8B9A}"/>
    <dgm:cxn modelId="{C4888E1D-4597-554B-BEAC-4D14AEB91A4B}" type="presOf" srcId="{5D87CFB0-E9D1-2F4E-9699-641D7C9478F0}" destId="{8AAF6F77-05A0-9845-A2A2-681EA1B3D71C}" srcOrd="0" destOrd="0" presId="urn:microsoft.com/office/officeart/2009/3/layout/CircleRelationship"/>
    <dgm:cxn modelId="{C26D641E-164E-FC4C-A602-37AA24E81FB7}" srcId="{E97E973A-029F-7747-A0F8-AC3377E2A052}" destId="{6828F9EF-3FEA-8C4B-9710-B326A3215663}" srcOrd="0" destOrd="0" parTransId="{C6EB36CB-82CF-F849-8F9E-33ED6B015F14}" sibTransId="{FB3C2812-4611-904A-B220-E054F83B4FB7}"/>
    <dgm:cxn modelId="{07C73335-66F4-FF4A-A0C4-A14475E6F363}" type="presOf" srcId="{6828F9EF-3FEA-8C4B-9710-B326A3215663}" destId="{390C6347-F018-AE4F-BFF9-6B8238E6DABC}" srcOrd="0" destOrd="0" presId="urn:microsoft.com/office/officeart/2009/3/layout/CircleRelationship"/>
    <dgm:cxn modelId="{D7EA23BE-D6CD-5F49-90D9-45DC49D84E37}" type="presOf" srcId="{E97E973A-029F-7747-A0F8-AC3377E2A052}" destId="{1DE1E3E8-4E5E-FF46-87AC-A6944A701508}" srcOrd="0" destOrd="0" presId="urn:microsoft.com/office/officeart/2009/3/layout/CircleRelationship"/>
    <dgm:cxn modelId="{774C74C6-07DB-3B4A-92E3-EB4CD12DFDB8}" srcId="{6828F9EF-3FEA-8C4B-9710-B326A3215663}" destId="{1704D187-7ADA-2A46-97E0-BFB3BD8D859C}" srcOrd="0" destOrd="0" parTransId="{8D857A65-56F3-4A45-88A7-4497D1075B01}" sibTransId="{C2B24A8C-3E14-4847-B340-5F475796FE41}"/>
    <dgm:cxn modelId="{73F73FE8-A710-7A49-A576-39C490B9F5C1}" type="presOf" srcId="{1704D187-7ADA-2A46-97E0-BFB3BD8D859C}" destId="{08284F72-F2BF-634A-815E-407A27F0C1B1}" srcOrd="0" destOrd="0" presId="urn:microsoft.com/office/officeart/2009/3/layout/CircleRelationship"/>
    <dgm:cxn modelId="{83649834-CAA8-D140-8B81-06413CF7145F}" type="presParOf" srcId="{1DE1E3E8-4E5E-FF46-87AC-A6944A701508}" destId="{390C6347-F018-AE4F-BFF9-6B8238E6DABC}" srcOrd="0" destOrd="0" presId="urn:microsoft.com/office/officeart/2009/3/layout/CircleRelationship"/>
    <dgm:cxn modelId="{0FB55D7A-E62E-C947-99C4-2913AA2E4512}" type="presParOf" srcId="{1DE1E3E8-4E5E-FF46-87AC-A6944A701508}" destId="{CD3C4BAB-E6D6-404B-9802-E863674B7DF1}" srcOrd="1" destOrd="0" presId="urn:microsoft.com/office/officeart/2009/3/layout/CircleRelationship"/>
    <dgm:cxn modelId="{1A6E2E1E-1A38-E145-85AC-B35A2872AA9C}" type="presParOf" srcId="{1DE1E3E8-4E5E-FF46-87AC-A6944A701508}" destId="{1265FDBD-7D17-FF44-933F-B5582F5344FD}" srcOrd="2" destOrd="0" presId="urn:microsoft.com/office/officeart/2009/3/layout/CircleRelationship"/>
    <dgm:cxn modelId="{1761AC42-298E-D045-883D-CBF447453C23}" type="presParOf" srcId="{1DE1E3E8-4E5E-FF46-87AC-A6944A701508}" destId="{245A4381-F272-A34F-99A6-CAEAE445917C}" srcOrd="3" destOrd="0" presId="urn:microsoft.com/office/officeart/2009/3/layout/CircleRelationship"/>
    <dgm:cxn modelId="{CE03BFCF-702A-7D45-90B1-3F9093C74669}" type="presParOf" srcId="{1DE1E3E8-4E5E-FF46-87AC-A6944A701508}" destId="{4B674528-FAD6-DD48-B488-AD00ACB9EE5E}" srcOrd="4" destOrd="0" presId="urn:microsoft.com/office/officeart/2009/3/layout/CircleRelationship"/>
    <dgm:cxn modelId="{0139F59B-C79E-B540-AE48-E72D52461A27}" type="presParOf" srcId="{1DE1E3E8-4E5E-FF46-87AC-A6944A701508}" destId="{B6B0B7C4-7F95-9D48-BC2D-AB00DDCCCE21}" srcOrd="5" destOrd="0" presId="urn:microsoft.com/office/officeart/2009/3/layout/CircleRelationship"/>
    <dgm:cxn modelId="{1225AED4-AE8D-CC46-852B-31F05D9704D9}" type="presParOf" srcId="{1DE1E3E8-4E5E-FF46-87AC-A6944A701508}" destId="{D79AC1D6-0014-854A-8E31-92CC8E3E76E2}" srcOrd="6" destOrd="0" presId="urn:microsoft.com/office/officeart/2009/3/layout/CircleRelationship"/>
    <dgm:cxn modelId="{39E4D0B7-CBEA-7D49-9A09-9A00F757EE4E}" type="presParOf" srcId="{1DE1E3E8-4E5E-FF46-87AC-A6944A701508}" destId="{08284F72-F2BF-634A-815E-407A27F0C1B1}" srcOrd="7" destOrd="0" presId="urn:microsoft.com/office/officeart/2009/3/layout/CircleRelationship"/>
    <dgm:cxn modelId="{520A64C5-37DF-EA4E-9DE1-FBA82BE3A54A}" type="presParOf" srcId="{1DE1E3E8-4E5E-FF46-87AC-A6944A701508}" destId="{AD042492-7EFA-0246-B286-D135ADF9AAD2}" srcOrd="8" destOrd="0" presId="urn:microsoft.com/office/officeart/2009/3/layout/CircleRelationship"/>
    <dgm:cxn modelId="{7E26421C-B0D8-3148-8EEA-C1E6D263B503}" type="presParOf" srcId="{AD042492-7EFA-0246-B286-D135ADF9AAD2}" destId="{63068B9A-E2B1-9145-A934-53B7A7C43361}" srcOrd="0" destOrd="0" presId="urn:microsoft.com/office/officeart/2009/3/layout/CircleRelationship"/>
    <dgm:cxn modelId="{AA81EB90-B8E7-FE45-A5E0-D6E0A065A761}" type="presParOf" srcId="{1DE1E3E8-4E5E-FF46-87AC-A6944A701508}" destId="{1BC050C8-F867-C04A-A344-5048E77FA0E6}" srcOrd="9" destOrd="0" presId="urn:microsoft.com/office/officeart/2009/3/layout/CircleRelationship"/>
    <dgm:cxn modelId="{FFF6E4EB-3494-6E4E-84A6-085454429F77}" type="presParOf" srcId="{1BC050C8-F867-C04A-A344-5048E77FA0E6}" destId="{87680211-FAB2-714A-A0E4-A3328DAF110E}" srcOrd="0" destOrd="0" presId="urn:microsoft.com/office/officeart/2009/3/layout/CircleRelationship"/>
    <dgm:cxn modelId="{3AE24118-81E9-6344-AA75-CB3618120E39}" type="presParOf" srcId="{1DE1E3E8-4E5E-FF46-87AC-A6944A701508}" destId="{8AAF6F77-05A0-9845-A2A2-681EA1B3D71C}" srcOrd="10" destOrd="0" presId="urn:microsoft.com/office/officeart/2009/3/layout/CircleRelationship"/>
    <dgm:cxn modelId="{A43E6C1E-2E8C-2C48-A6AB-BCA1E7C0EE85}" type="presParOf" srcId="{1DE1E3E8-4E5E-FF46-87AC-A6944A701508}" destId="{4E9AE35D-40DC-1F47-BFE6-27EB77C228FA}" srcOrd="11" destOrd="0" presId="urn:microsoft.com/office/officeart/2009/3/layout/CircleRelationship"/>
    <dgm:cxn modelId="{3DF5E938-7BFE-5448-B938-F0E78BF40C1D}" type="presParOf" srcId="{4E9AE35D-40DC-1F47-BFE6-27EB77C228FA}" destId="{4174E599-B006-8C4D-A5C3-434048AD4D4B}" srcOrd="0" destOrd="0" presId="urn:microsoft.com/office/officeart/2009/3/layout/CircleRelationship"/>
    <dgm:cxn modelId="{CA84F057-4ECA-F742-884D-CD233FEA0187}" type="presParOf" srcId="{1DE1E3E8-4E5E-FF46-87AC-A6944A701508}" destId="{8B70E8C9-C76E-504F-A546-E6C172B75395}" srcOrd="12" destOrd="0" presId="urn:microsoft.com/office/officeart/2009/3/layout/CircleRelationship"/>
    <dgm:cxn modelId="{3E84F906-AA72-374F-83E4-42DD2B11E37A}" type="presParOf" srcId="{8B70E8C9-C76E-504F-A546-E6C172B75395}" destId="{987AD266-4FD0-6244-B03D-A54CBD78F02F}" srcOrd="0" destOrd="0" presId="urn:microsoft.com/office/officeart/2009/3/layout/CircleRelationship"/>
    <dgm:cxn modelId="{994E409F-FCE3-8743-969B-2D803D4D604C}" type="presParOf" srcId="{1DE1E3E8-4E5E-FF46-87AC-A6944A701508}" destId="{21375A44-D37C-2549-B387-4F7B20D2591E}" srcOrd="13" destOrd="0" presId="urn:microsoft.com/office/officeart/2009/3/layout/CircleRelationship"/>
    <dgm:cxn modelId="{40F8250E-6041-184B-86DB-BF62CBB48E8D}" type="presParOf" srcId="{21375A44-D37C-2549-B387-4F7B20D2591E}" destId="{49625FF2-1409-E94C-BA58-E6E214605789}" srcOrd="0" destOrd="0" presId="urn:microsoft.com/office/officeart/2009/3/layout/CircleRelationship"/>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72500" cy="5384736"/>
        <a:chOff x="0" y="0"/>
        <a:chExt cx="8572500" cy="5384736"/>
      </a:xfrm>
    </dsp:grpSpPr>
    <dsp:sp modelId="{390C6347-F018-AE4F-BFF9-6B8238E6DABC}">
      <dsp:nvSpPr>
        <dsp:cNvPr id="3" name="椭圆 2"/>
        <dsp:cNvSpPr/>
      </dsp:nvSpPr>
      <dsp:spPr bwMode="white">
        <a:xfrm>
          <a:off x="1616774" y="375137"/>
          <a:ext cx="4609433" cy="4609334"/>
        </a:xfrm>
        <a:prstGeom prst="ellipse">
          <a:avLst/>
        </a:prstGeom>
      </dsp:spPr>
      <dsp:style>
        <a:lnRef idx="2">
          <a:schemeClr val="lt1"/>
        </a:lnRef>
        <a:fillRef idx="1">
          <a:schemeClr val="accent1"/>
        </a:fillRef>
        <a:effectRef idx="0">
          <a:scrgbClr r="0" g="0" b="0"/>
        </a:effectRef>
        <a:fontRef idx="minor">
          <a:schemeClr val="lt1"/>
        </a:fontRef>
      </dsp:style>
      <dsp:txBody>
        <a:bodyPr lIns="106680" tIns="106680" rIns="106680" bIns="106680" anchor="ctr"/>
        <a:lstStyle>
          <a:lvl1pPr algn="ctr">
            <a:defRPr sz="5800"/>
          </a:lvl1pPr>
          <a:lvl2pPr marL="285750" indent="-285750" algn="ctr">
            <a:defRPr sz="4500"/>
          </a:lvl2pPr>
          <a:lvl3pPr marL="571500" indent="-285750" algn="ctr">
            <a:defRPr sz="4500"/>
          </a:lvl3pPr>
          <a:lvl4pPr marL="857250" indent="-285750" algn="ctr">
            <a:defRPr sz="4500"/>
          </a:lvl4pPr>
          <a:lvl5pPr marL="1143000" indent="-285750" algn="ctr">
            <a:defRPr sz="4500"/>
          </a:lvl5pPr>
          <a:lvl6pPr marL="1428750" indent="-285750" algn="ctr">
            <a:defRPr sz="4500"/>
          </a:lvl6pPr>
          <a:lvl7pPr marL="1714500" indent="-285750" algn="ctr">
            <a:defRPr sz="4500"/>
          </a:lvl7pPr>
          <a:lvl8pPr marL="2000250" indent="-285750" algn="ctr">
            <a:defRPr sz="4500"/>
          </a:lvl8pPr>
          <a:lvl9pPr marL="2286000" indent="-285750" algn="ctr">
            <a:defRPr sz="4500"/>
          </a:lvl9pPr>
        </a:lstStyle>
        <a:p>
          <a:pPr lvl="0">
            <a:lnSpc>
              <a:spcPct val="100000"/>
            </a:lnSpc>
            <a:spcBef>
              <a:spcPct val="0"/>
            </a:spcBef>
            <a:spcAft>
              <a:spcPct val="35000"/>
            </a:spcAft>
          </a:pPr>
          <a:r>
            <a:rPr lang="en-US" sz="2800" b="1" dirty="0" err="1">
              <a:solidFill>
                <a:schemeClr val="tx1"/>
              </a:solidFill>
            </a:rPr>
            <a:t>非稳态导热</a:t>
          </a:r>
          <a:r>
            <a:rPr lang="zh-CN" altLang="en-US" sz="2800" b="1" dirty="0">
              <a:solidFill>
                <a:schemeClr val="tx1"/>
              </a:solidFill>
            </a:rPr>
            <a:t>：物体的温度随时间而变化的导热过程</a:t>
          </a:r>
          <a:endParaRPr lang="en-US" sz="2800" b="1" dirty="0">
            <a:solidFill>
              <a:schemeClr val="tx1"/>
            </a:solidFill>
          </a:endParaRPr>
        </a:p>
      </dsp:txBody>
      <dsp:txXfrm>
        <a:off x="1616774" y="375137"/>
        <a:ext cx="4609433" cy="4609334"/>
      </dsp:txXfrm>
    </dsp:sp>
    <dsp:sp modelId="{CD3C4BAB-E6D6-404B-9802-E863674B7DF1}">
      <dsp:nvSpPr>
        <dsp:cNvPr id="4" name="椭圆 3"/>
        <dsp:cNvSpPr/>
      </dsp:nvSpPr>
      <dsp:spPr bwMode="white">
        <a:xfrm>
          <a:off x="4246817" y="165132"/>
          <a:ext cx="512636" cy="512627"/>
        </a:xfrm>
        <a:prstGeom prst="ellipse">
          <a:avLst/>
        </a:prstGeom>
      </dsp:spPr>
      <dsp:style>
        <a:lnRef idx="2">
          <a:schemeClr val="lt1"/>
        </a:lnRef>
        <a:fillRef idx="1">
          <a:schemeClr val="accent2"/>
        </a:fillRef>
        <a:effectRef idx="0">
          <a:scrgbClr r="0" g="0" b="0"/>
        </a:effectRef>
        <a:fontRef idx="minor">
          <a:schemeClr val="lt1"/>
        </a:fontRef>
      </dsp:style>
      <dsp:txXfrm>
        <a:off x="4246817" y="165132"/>
        <a:ext cx="512636" cy="512627"/>
      </dsp:txXfrm>
    </dsp:sp>
    <dsp:sp modelId="{1265FDBD-7D17-FF44-933F-B5582F5344FD}">
      <dsp:nvSpPr>
        <dsp:cNvPr id="5" name="椭圆 4"/>
        <dsp:cNvSpPr/>
      </dsp:nvSpPr>
      <dsp:spPr bwMode="white">
        <a:xfrm>
          <a:off x="3032951" y="4642002"/>
          <a:ext cx="371189" cy="371547"/>
        </a:xfrm>
        <a:prstGeom prst="ellipse">
          <a:avLst/>
        </a:prstGeom>
      </dsp:spPr>
      <dsp:style>
        <a:lnRef idx="2">
          <a:schemeClr val="lt1"/>
        </a:lnRef>
        <a:fillRef idx="1">
          <a:schemeClr val="accent3"/>
        </a:fillRef>
        <a:effectRef idx="0">
          <a:scrgbClr r="0" g="0" b="0"/>
        </a:effectRef>
        <a:fontRef idx="minor">
          <a:schemeClr val="lt1"/>
        </a:fontRef>
      </dsp:style>
      <dsp:txXfrm>
        <a:off x="3032951" y="4642002"/>
        <a:ext cx="371189" cy="371547"/>
      </dsp:txXfrm>
    </dsp:sp>
    <dsp:sp modelId="{245A4381-F272-A34F-99A6-CAEAE445917C}">
      <dsp:nvSpPr>
        <dsp:cNvPr id="6" name="椭圆 5"/>
        <dsp:cNvSpPr/>
      </dsp:nvSpPr>
      <dsp:spPr bwMode="white">
        <a:xfrm>
          <a:off x="6522815" y="2245794"/>
          <a:ext cx="371189" cy="371547"/>
        </a:xfrm>
        <a:prstGeom prst="ellipse">
          <a:avLst/>
        </a:prstGeom>
      </dsp:spPr>
      <dsp:style>
        <a:lnRef idx="2">
          <a:schemeClr val="lt1"/>
        </a:lnRef>
        <a:fillRef idx="1">
          <a:schemeClr val="accent4"/>
        </a:fillRef>
        <a:effectRef idx="0">
          <a:scrgbClr r="0" g="0" b="0"/>
        </a:effectRef>
        <a:fontRef idx="minor">
          <a:schemeClr val="lt1"/>
        </a:fontRef>
      </dsp:style>
      <dsp:txXfrm>
        <a:off x="6522815" y="2245794"/>
        <a:ext cx="371189" cy="371547"/>
      </dsp:txXfrm>
    </dsp:sp>
    <dsp:sp modelId="{4B674528-FAD6-DD48-B488-AD00ACB9EE5E}">
      <dsp:nvSpPr>
        <dsp:cNvPr id="7" name="椭圆 6"/>
        <dsp:cNvSpPr/>
      </dsp:nvSpPr>
      <dsp:spPr bwMode="white">
        <a:xfrm>
          <a:off x="4746593" y="5037241"/>
          <a:ext cx="512636" cy="512627"/>
        </a:xfrm>
        <a:prstGeom prst="ellipse">
          <a:avLst/>
        </a:prstGeom>
      </dsp:spPr>
      <dsp:style>
        <a:lnRef idx="2">
          <a:schemeClr val="lt1"/>
        </a:lnRef>
        <a:fillRef idx="1">
          <a:schemeClr val="accent5"/>
        </a:fillRef>
        <a:effectRef idx="0">
          <a:scrgbClr r="0" g="0" b="0"/>
        </a:effectRef>
        <a:fontRef idx="minor">
          <a:schemeClr val="lt1"/>
        </a:fontRef>
      </dsp:style>
      <dsp:txXfrm>
        <a:off x="4746593" y="5037241"/>
        <a:ext cx="512636" cy="512627"/>
      </dsp:txXfrm>
    </dsp:sp>
    <dsp:sp modelId="{B6B0B7C4-7F95-9D48-BC2D-AB00DDCCCE21}">
      <dsp:nvSpPr>
        <dsp:cNvPr id="8" name="椭圆 7"/>
        <dsp:cNvSpPr/>
      </dsp:nvSpPr>
      <dsp:spPr bwMode="white">
        <a:xfrm>
          <a:off x="3138392" y="893687"/>
          <a:ext cx="371189" cy="371547"/>
        </a:xfrm>
        <a:prstGeom prst="ellipse">
          <a:avLst/>
        </a:prstGeom>
      </dsp:spPr>
      <dsp:style>
        <a:lnRef idx="2">
          <a:schemeClr val="lt1"/>
        </a:lnRef>
        <a:fillRef idx="1">
          <a:schemeClr val="accent6"/>
        </a:fillRef>
        <a:effectRef idx="0">
          <a:scrgbClr r="0" g="0" b="0"/>
        </a:effectRef>
        <a:fontRef idx="minor">
          <a:schemeClr val="lt1"/>
        </a:fontRef>
      </dsp:style>
      <dsp:txXfrm>
        <a:off x="3138392" y="893687"/>
        <a:ext cx="371189" cy="371547"/>
      </dsp:txXfrm>
    </dsp:sp>
    <dsp:sp modelId="{D79AC1D6-0014-854A-8E31-92CC8E3E76E2}">
      <dsp:nvSpPr>
        <dsp:cNvPr id="9" name="椭圆 8"/>
        <dsp:cNvSpPr/>
      </dsp:nvSpPr>
      <dsp:spPr bwMode="white">
        <a:xfrm>
          <a:off x="1968246" y="3019042"/>
          <a:ext cx="371189" cy="371547"/>
        </a:xfrm>
        <a:prstGeom prst="ellipse">
          <a:avLst/>
        </a:prstGeom>
      </dsp:spPr>
      <dsp:style>
        <a:lnRef idx="2">
          <a:schemeClr val="lt1"/>
        </a:lnRef>
        <a:fillRef idx="1">
          <a:schemeClr val="accent2"/>
        </a:fillRef>
        <a:effectRef idx="0">
          <a:scrgbClr r="0" g="0" b="0"/>
        </a:effectRef>
        <a:fontRef idx="minor">
          <a:schemeClr val="lt1"/>
        </a:fontRef>
      </dsp:style>
      <dsp:txXfrm>
        <a:off x="1968246" y="3019042"/>
        <a:ext cx="371189" cy="371547"/>
      </dsp:txXfrm>
    </dsp:sp>
    <dsp:sp modelId="{08284F72-F2BF-634A-815E-407A27F0C1B1}">
      <dsp:nvSpPr>
        <dsp:cNvPr id="10" name="椭圆 9"/>
        <dsp:cNvSpPr/>
      </dsp:nvSpPr>
      <dsp:spPr bwMode="white">
        <a:xfrm>
          <a:off x="176594" y="1207078"/>
          <a:ext cx="1873949" cy="1873350"/>
        </a:xfrm>
        <a:prstGeom prst="ellipse">
          <a:avLst/>
        </a:prstGeom>
      </dsp:spPr>
      <dsp:style>
        <a:lnRef idx="2">
          <a:schemeClr val="lt1"/>
        </a:lnRef>
        <a:fillRef idx="1">
          <a:schemeClr val="accent3"/>
        </a:fillRef>
        <a:effectRef idx="0">
          <a:scrgbClr r="0" g="0" b="0"/>
        </a:effectRef>
        <a:fontRef idx="minor">
          <a:schemeClr val="lt1"/>
        </a:fontRef>
      </dsp:style>
      <dsp:txBody>
        <a:bodyPr lIns="220979" tIns="220979" rIns="220979" bIns="220979" anchor="ctr"/>
        <a:lstStyle>
          <a:lvl1pPr algn="ctr">
            <a:defRPr sz="5800"/>
          </a:lvl1pPr>
          <a:lvl2pPr marL="285750" indent="-285750" algn="ctr">
            <a:defRPr sz="4500"/>
          </a:lvl2pPr>
          <a:lvl3pPr marL="571500" indent="-285750" algn="ctr">
            <a:defRPr sz="4500"/>
          </a:lvl3pPr>
          <a:lvl4pPr marL="857250" indent="-285750" algn="ctr">
            <a:defRPr sz="4500"/>
          </a:lvl4pPr>
          <a:lvl5pPr marL="1143000" indent="-285750" algn="ctr">
            <a:defRPr sz="4500"/>
          </a:lvl5pPr>
          <a:lvl6pPr marL="1428750" indent="-285750" algn="ctr">
            <a:defRPr sz="4500"/>
          </a:lvl6pPr>
          <a:lvl7pPr marL="1714500" indent="-285750" algn="ctr">
            <a:defRPr sz="4500"/>
          </a:lvl7pPr>
          <a:lvl8pPr marL="2000250" indent="-285750" algn="ctr">
            <a:defRPr sz="4500"/>
          </a:lvl8pPr>
          <a:lvl9pPr marL="2286000" indent="-285750" algn="ctr">
            <a:defRPr sz="4500"/>
          </a:lvl9pPr>
        </a:lstStyle>
        <a:p>
          <a:pPr lvl="0">
            <a:lnSpc>
              <a:spcPct val="100000"/>
            </a:lnSpc>
            <a:spcBef>
              <a:spcPct val="0"/>
            </a:spcBef>
            <a:spcAft>
              <a:spcPct val="35000"/>
            </a:spcAft>
          </a:pPr>
          <a:endParaRPr lang="en-US" dirty="0"/>
        </a:p>
      </dsp:txBody>
      <dsp:txXfrm>
        <a:off x="176594" y="1207078"/>
        <a:ext cx="1873949" cy="1873350"/>
      </dsp:txXfrm>
    </dsp:sp>
    <dsp:sp modelId="{63068B9A-E2B1-9145-A934-53B7A7C43361}">
      <dsp:nvSpPr>
        <dsp:cNvPr id="11" name="椭圆 10"/>
        <dsp:cNvSpPr/>
      </dsp:nvSpPr>
      <dsp:spPr bwMode="white">
        <a:xfrm>
          <a:off x="3728180" y="909841"/>
          <a:ext cx="512636" cy="512627"/>
        </a:xfrm>
        <a:prstGeom prst="ellipse">
          <a:avLst/>
        </a:prstGeom>
      </dsp:spPr>
      <dsp:style>
        <a:lnRef idx="2">
          <a:schemeClr val="lt1"/>
        </a:lnRef>
        <a:fillRef idx="1">
          <a:schemeClr val="accent4"/>
        </a:fillRef>
        <a:effectRef idx="0">
          <a:scrgbClr r="0" g="0" b="0"/>
        </a:effectRef>
        <a:fontRef idx="minor">
          <a:schemeClr val="lt1"/>
        </a:fontRef>
      </dsp:style>
      <dsp:txXfrm>
        <a:off x="3728180" y="909841"/>
        <a:ext cx="512636" cy="512627"/>
      </dsp:txXfrm>
    </dsp:sp>
    <dsp:sp modelId="{87680211-FAB2-714A-A0E4-A3328DAF110E}">
      <dsp:nvSpPr>
        <dsp:cNvPr id="12" name="椭圆 11"/>
        <dsp:cNvSpPr/>
      </dsp:nvSpPr>
      <dsp:spPr bwMode="white">
        <a:xfrm>
          <a:off x="352330" y="3629671"/>
          <a:ext cx="926687" cy="926713"/>
        </a:xfrm>
        <a:prstGeom prst="ellipse">
          <a:avLst/>
        </a:prstGeom>
      </dsp:spPr>
      <dsp:style>
        <a:lnRef idx="2">
          <a:schemeClr val="lt1"/>
        </a:lnRef>
        <a:fillRef idx="1">
          <a:schemeClr val="accent5"/>
        </a:fillRef>
        <a:effectRef idx="0">
          <a:scrgbClr r="0" g="0" b="0"/>
        </a:effectRef>
        <a:fontRef idx="minor">
          <a:schemeClr val="lt1"/>
        </a:fontRef>
      </dsp:style>
      <dsp:txXfrm>
        <a:off x="352330" y="3629671"/>
        <a:ext cx="926687" cy="926713"/>
      </dsp:txXfrm>
    </dsp:sp>
    <dsp:sp modelId="{8AAF6F77-05A0-9845-A2A2-681EA1B3D71C}">
      <dsp:nvSpPr>
        <dsp:cNvPr id="13" name="椭圆 12"/>
        <dsp:cNvSpPr/>
      </dsp:nvSpPr>
      <dsp:spPr bwMode="white">
        <a:xfrm>
          <a:off x="6698552" y="325597"/>
          <a:ext cx="1873949" cy="1873350"/>
        </a:xfrm>
        <a:prstGeom prst="ellipse">
          <a:avLst/>
        </a:prstGeom>
      </dsp:spPr>
      <dsp:style>
        <a:lnRef idx="2">
          <a:schemeClr val="lt1"/>
        </a:lnRef>
        <a:fillRef idx="1">
          <a:schemeClr val="accent6"/>
        </a:fillRef>
        <a:effectRef idx="0">
          <a:scrgbClr r="0" g="0" b="0"/>
        </a:effectRef>
        <a:fontRef idx="minor">
          <a:schemeClr val="lt1"/>
        </a:fontRef>
      </dsp:style>
      <dsp:txBody>
        <a:bodyPr lIns="220979" tIns="220979" rIns="220979" bIns="220979" anchor="ctr"/>
        <a:lstStyle>
          <a:lvl1pPr algn="ctr">
            <a:defRPr sz="5800"/>
          </a:lvl1pPr>
          <a:lvl2pPr marL="285750" indent="-285750" algn="ctr">
            <a:defRPr sz="4500"/>
          </a:lvl2pPr>
          <a:lvl3pPr marL="571500" indent="-285750" algn="ctr">
            <a:defRPr sz="4500"/>
          </a:lvl3pPr>
          <a:lvl4pPr marL="857250" indent="-285750" algn="ctr">
            <a:defRPr sz="4500"/>
          </a:lvl4pPr>
          <a:lvl5pPr marL="1143000" indent="-285750" algn="ctr">
            <a:defRPr sz="4500"/>
          </a:lvl5pPr>
          <a:lvl6pPr marL="1428750" indent="-285750" algn="ctr">
            <a:defRPr sz="4500"/>
          </a:lvl6pPr>
          <a:lvl7pPr marL="1714500" indent="-285750" algn="ctr">
            <a:defRPr sz="4500"/>
          </a:lvl7pPr>
          <a:lvl8pPr marL="2000250" indent="-285750" algn="ctr">
            <a:defRPr sz="4500"/>
          </a:lvl8pPr>
          <a:lvl9pPr marL="2286000" indent="-285750" algn="ctr">
            <a:defRPr sz="4500"/>
          </a:lvl9pPr>
        </a:lstStyle>
        <a:p>
          <a:pPr lvl="0">
            <a:lnSpc>
              <a:spcPct val="100000"/>
            </a:lnSpc>
            <a:spcBef>
              <a:spcPct val="0"/>
            </a:spcBef>
            <a:spcAft>
              <a:spcPct val="35000"/>
            </a:spcAft>
          </a:pPr>
          <a:r>
            <a:rPr lang="zh-CN" altLang="en-US" dirty="0"/>
            <a:t> </a:t>
          </a:r>
          <a:endParaRPr lang="en-US" dirty="0"/>
        </a:p>
      </dsp:txBody>
      <dsp:txXfrm>
        <a:off x="6698552" y="325597"/>
        <a:ext cx="1873949" cy="1873350"/>
      </dsp:txXfrm>
    </dsp:sp>
    <dsp:sp modelId="{4174E599-B006-8C4D-A5C3-434048AD4D4B}">
      <dsp:nvSpPr>
        <dsp:cNvPr id="14" name="椭圆 13"/>
        <dsp:cNvSpPr/>
      </dsp:nvSpPr>
      <dsp:spPr bwMode="white">
        <a:xfrm>
          <a:off x="5862733" y="1619011"/>
          <a:ext cx="512636" cy="512627"/>
        </a:xfrm>
        <a:prstGeom prst="ellipse">
          <a:avLst/>
        </a:prstGeom>
      </dsp:spPr>
      <dsp:style>
        <a:lnRef idx="2">
          <a:schemeClr val="lt1"/>
        </a:lnRef>
        <a:fillRef idx="1">
          <a:schemeClr val="accent2"/>
        </a:fillRef>
        <a:effectRef idx="0">
          <a:scrgbClr r="0" g="0" b="0"/>
        </a:effectRef>
        <a:fontRef idx="minor">
          <a:schemeClr val="lt1"/>
        </a:fontRef>
      </dsp:style>
      <dsp:txXfrm>
        <a:off x="5862733" y="1619011"/>
        <a:ext cx="512636" cy="512627"/>
      </dsp:txXfrm>
    </dsp:sp>
    <dsp:sp modelId="{987AD266-4FD0-6244-B03D-A54CBD78F02F}">
      <dsp:nvSpPr>
        <dsp:cNvPr id="15" name="椭圆 14"/>
        <dsp:cNvSpPr/>
      </dsp:nvSpPr>
      <dsp:spPr bwMode="white">
        <a:xfrm>
          <a:off x="0" y="4732465"/>
          <a:ext cx="371189" cy="371547"/>
        </a:xfrm>
        <a:prstGeom prst="ellipse">
          <a:avLst/>
        </a:prstGeom>
      </dsp:spPr>
      <dsp:style>
        <a:lnRef idx="2">
          <a:schemeClr val="lt1"/>
        </a:lnRef>
        <a:fillRef idx="1">
          <a:schemeClr val="accent3"/>
        </a:fillRef>
        <a:effectRef idx="0">
          <a:scrgbClr r="0" g="0" b="0"/>
        </a:effectRef>
        <a:fontRef idx="minor">
          <a:schemeClr val="lt1"/>
        </a:fontRef>
      </dsp:style>
      <dsp:txXfrm>
        <a:off x="0" y="4732465"/>
        <a:ext cx="371189" cy="371547"/>
      </dsp:txXfrm>
    </dsp:sp>
    <dsp:sp modelId="{49625FF2-1409-E94C-BA58-E6E214605789}">
      <dsp:nvSpPr>
        <dsp:cNvPr id="16" name="椭圆 15"/>
        <dsp:cNvSpPr/>
      </dsp:nvSpPr>
      <dsp:spPr bwMode="white">
        <a:xfrm>
          <a:off x="3701606" y="4203684"/>
          <a:ext cx="371189" cy="371547"/>
        </a:xfrm>
        <a:prstGeom prst="ellipse">
          <a:avLst/>
        </a:prstGeom>
      </dsp:spPr>
      <dsp:style>
        <a:lnRef idx="2">
          <a:schemeClr val="lt1"/>
        </a:lnRef>
        <a:fillRef idx="1">
          <a:schemeClr val="accent4"/>
        </a:fillRef>
        <a:effectRef idx="0">
          <a:scrgbClr r="0" g="0" b="0"/>
        </a:effectRef>
        <a:fontRef idx="minor">
          <a:schemeClr val="lt1"/>
        </a:fontRef>
      </dsp:style>
      <dsp:txXfrm>
        <a:off x="3701606" y="4203684"/>
        <a:ext cx="371189" cy="371547"/>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7" Type="http://schemas.openxmlformats.org/officeDocument/2006/relationships/image" Target="../media/image35.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7.wmf"/><Relationship Id="rId7" Type="http://schemas.openxmlformats.org/officeDocument/2006/relationships/image" Target="../media/image196.wmf"/><Relationship Id="rId6" Type="http://schemas.openxmlformats.org/officeDocument/2006/relationships/image" Target="../media/image195.wmf"/><Relationship Id="rId5" Type="http://schemas.openxmlformats.org/officeDocument/2006/relationships/image" Target="../media/image189.wmf"/><Relationship Id="rId4" Type="http://schemas.openxmlformats.org/officeDocument/2006/relationships/image" Target="../media/image188.wmf"/><Relationship Id="rId3" Type="http://schemas.openxmlformats.org/officeDocument/2006/relationships/image" Target="../media/image187.wmf"/><Relationship Id="rId2" Type="http://schemas.openxmlformats.org/officeDocument/2006/relationships/image" Target="../media/image194.wmf"/><Relationship Id="rId1" Type="http://schemas.openxmlformats.org/officeDocument/2006/relationships/image" Target="../media/image1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亮亮图文旗舰店  亮亮图文旗舰店</a:t>
            </a:r>
            <a:endParaRPr lang="zh-CN" altLang="en-US" dirty="0"/>
          </a:p>
          <a:p>
            <a:r>
              <a:rPr lang="en-US" altLang="zh-CN" dirty="0"/>
              <a:t>https://liangliangtuwen.tmall.com</a:t>
            </a:r>
            <a:endParaRPr lang="en-US" altLang="zh-CN"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84353" y="1925638"/>
            <a:ext cx="5468025" cy="458946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504792" y="1925638"/>
            <a:ext cx="5469612" cy="458946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fld>
            <a:endParaRPr lang="zh-CN" altLang="en-US"/>
          </a:p>
        </p:txBody>
      </p:sp>
      <p:sp>
        <p:nvSpPr>
          <p:cNvPr id="6" name="页脚占位符 5"/>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节标题">
    <p:bg>
      <p:bgPr>
        <a:gradFill flip="none" rotWithShape="1">
          <a:gsLst>
            <a:gs pos="0">
              <a:srgbClr val="F4F4F4"/>
            </a:gs>
            <a:gs pos="35000">
              <a:srgbClr val="D4D4D4"/>
            </a:gs>
            <a:gs pos="100000">
              <a:srgbClr val="BABBBB"/>
            </a:gs>
          </a:gsLst>
          <a:lin ang="27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354" y="36163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cs typeface="+mn-ea"/>
              <a:sym typeface="+mn-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8" name="Freeform 15"/>
          <p:cNvSpPr/>
          <p:nvPr userDrawn="1"/>
        </p:nvSpPr>
        <p:spPr bwMode="auto">
          <a:xfrm>
            <a:off x="2962300" y="2645386"/>
            <a:ext cx="2109350" cy="2109348"/>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128580" tIns="64290" rIns="128580" bIns="64290" numCol="1" anchor="ctr" anchorCtr="1" compatLnSpc="1"/>
          <a:lstStyle/>
          <a:p>
            <a:endParaRPr lang="zh-CN" altLang="en-US" sz="8800" dirty="0">
              <a:solidFill>
                <a:srgbClr val="AE002B"/>
              </a:solidFill>
              <a:latin typeface="Impact" panose="020B0806030902050204" pitchFamily="34" charset="0"/>
            </a:endParaRPr>
          </a:p>
        </p:txBody>
      </p:sp>
      <p:sp>
        <p:nvSpPr>
          <p:cNvPr id="11" name="文本占位符 10"/>
          <p:cNvSpPr>
            <a:spLocks noGrp="1"/>
          </p:cNvSpPr>
          <p:nvPr>
            <p:ph type="body" sz="quarter" idx="10" hasCustomPrompt="1"/>
          </p:nvPr>
        </p:nvSpPr>
        <p:spPr>
          <a:xfrm>
            <a:off x="3152928" y="2989096"/>
            <a:ext cx="1728093" cy="1421928"/>
          </a:xfrm>
          <a:prstGeom prst="rect">
            <a:avLst/>
          </a:prstGeom>
          <a:noFill/>
        </p:spPr>
        <p:txBody>
          <a:bodyPr wrap="square" rtlCol="0">
            <a:spAutoFit/>
          </a:bodyPr>
          <a:lstStyle>
            <a:lvl1pPr marL="0" indent="0">
              <a:buNone/>
              <a:defRPr lang="zh-CN" altLang="en-US" sz="9600" dirty="0">
                <a:solidFill>
                  <a:schemeClr val="accent3"/>
                </a:solidFill>
                <a:latin typeface="Impact" panose="020B0806030902050204" pitchFamily="34" charset="0"/>
                <a:ea typeface="宋体" panose="02010600030101010101" pitchFamily="2" charset="-122"/>
              </a:defRPr>
            </a:lvl1pPr>
          </a:lstStyle>
          <a:p>
            <a:pPr lvl="0" algn="ctr" fontAlgn="base">
              <a:spcBef>
                <a:spcPct val="0"/>
              </a:spcBef>
              <a:spcAft>
                <a:spcPct val="0"/>
              </a:spcAft>
            </a:pPr>
            <a:r>
              <a:rPr lang="en-US" altLang="zh-CN" dirty="0"/>
              <a:t>01</a:t>
            </a:r>
            <a:endParaRPr lang="zh-CN" altLang="en-US" dirty="0"/>
          </a:p>
        </p:txBody>
      </p:sp>
      <p:sp>
        <p:nvSpPr>
          <p:cNvPr id="15" name="文本占位符 14"/>
          <p:cNvSpPr>
            <a:spLocks noGrp="1"/>
          </p:cNvSpPr>
          <p:nvPr>
            <p:ph type="body" sz="quarter" idx="13" hasCustomPrompt="1"/>
          </p:nvPr>
        </p:nvSpPr>
        <p:spPr>
          <a:xfrm>
            <a:off x="5925319" y="2752229"/>
            <a:ext cx="4248472" cy="686649"/>
          </a:xfrm>
          <a:prstGeom prst="rect">
            <a:avLst/>
          </a:prstGeom>
        </p:spPr>
        <p:txBody>
          <a:bodyPr/>
          <a:lstStyle>
            <a:lvl1pPr marL="0" indent="0">
              <a:buNone/>
              <a:defRPr sz="3600" b="1">
                <a:solidFill>
                  <a:schemeClr val="accent3"/>
                </a:solidFill>
              </a:defRPr>
            </a:lvl1pPr>
          </a:lstStyle>
          <a:p>
            <a:pPr lvl="0"/>
            <a:r>
              <a:rPr lang="zh-CN" altLang="en-US" dirty="0"/>
              <a:t>点击输入标题内容</a:t>
            </a:r>
            <a:endParaRPr lang="zh-CN" altLang="en-US" dirty="0"/>
          </a:p>
        </p:txBody>
      </p:sp>
      <p:sp>
        <p:nvSpPr>
          <p:cNvPr id="16" name="文本占位符 14"/>
          <p:cNvSpPr>
            <a:spLocks noGrp="1"/>
          </p:cNvSpPr>
          <p:nvPr>
            <p:ph type="body" sz="quarter" idx="14" hasCustomPrompt="1"/>
          </p:nvPr>
        </p:nvSpPr>
        <p:spPr>
          <a:xfrm>
            <a:off x="5925319" y="3674426"/>
            <a:ext cx="4248472" cy="686649"/>
          </a:xfrm>
          <a:prstGeom prst="rect">
            <a:avLst/>
          </a:prstGeom>
        </p:spPr>
        <p:txBody>
          <a:bodyPr/>
          <a:lstStyle>
            <a:lvl1pPr marL="571500" indent="-571500">
              <a:buFont typeface="Wingdings" panose="05000000000000000000" pitchFamily="2" charset="2"/>
              <a:buChar char="n"/>
              <a:defRPr sz="1800" b="0">
                <a:solidFill>
                  <a:schemeClr val="tx1">
                    <a:lumMod val="50000"/>
                    <a:lumOff val="50000"/>
                  </a:schemeClr>
                </a:solidFill>
              </a:defRPr>
            </a:lvl1pPr>
          </a:lstStyle>
          <a:p>
            <a:pPr lvl="0"/>
            <a:r>
              <a:rPr lang="zh-CN" altLang="en-US" dirty="0"/>
              <a:t>点击输入副标题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par>
                          <p:cTn id="17" fill="hold">
                            <p:stCondLst>
                              <p:cond delay="1500"/>
                            </p:stCondLst>
                            <p:childTnLst>
                              <p:par>
                                <p:cTn id="18" presetID="23" presetClass="entr" presetSubtype="3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strVal val="4*#ppt_w"/>
                                          </p:val>
                                        </p:tav>
                                        <p:tav tm="100000">
                                          <p:val>
                                            <p:strVal val="#ppt_w"/>
                                          </p:val>
                                        </p:tav>
                                      </p:tavLst>
                                    </p:anim>
                                    <p:anim calcmode="lin" valueType="num">
                                      <p:cBhvr>
                                        <p:cTn id="21" dur="500" fill="hold"/>
                                        <p:tgtEl>
                                          <p:spTgt spid="15"/>
                                        </p:tgtEl>
                                        <p:attrNameLst>
                                          <p:attrName>ppt_h</p:attrName>
                                        </p:attrNameLst>
                                      </p:cBhvr>
                                      <p:tavLst>
                                        <p:tav tm="0">
                                          <p:val>
                                            <p:strVal val="4*#ppt_h"/>
                                          </p:val>
                                        </p:tav>
                                        <p:tav tm="100000">
                                          <p:val>
                                            <p:strVal val="#ppt_h"/>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tmplLst>
          <p:tmpl lvl="0">
            <p:tnLst>
              <p:par>
                <p:cTn presetID="31"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1000" fill="hold"/>
                        <p:tgtEl>
                          <p:spTgt spid="11"/>
                        </p:tgtEl>
                        <p:attrNameLst>
                          <p:attrName>ppt_w</p:attrName>
                        </p:attrNameLst>
                      </p:cBhvr>
                      <p:tavLst>
                        <p:tav tm="0">
                          <p:val>
                            <p:fltVal val="0"/>
                          </p:val>
                        </p:tav>
                        <p:tav tm="100000">
                          <p:val>
                            <p:strVal val="#ppt_w"/>
                          </p:val>
                        </p:tav>
                      </p:tavLst>
                    </p:anim>
                    <p:anim calcmode="lin" valueType="num">
                      <p:cBhvr>
                        <p:cTn dur="1000" fill="hold"/>
                        <p:tgtEl>
                          <p:spTgt spid="11"/>
                        </p:tgtEl>
                        <p:attrNameLst>
                          <p:attrName>ppt_h</p:attrName>
                        </p:attrNameLst>
                      </p:cBhvr>
                      <p:tavLst>
                        <p:tav tm="0">
                          <p:val>
                            <p:fltVal val="0"/>
                          </p:val>
                        </p:tav>
                        <p:tav tm="100000">
                          <p:val>
                            <p:strVal val="#ppt_h"/>
                          </p:val>
                        </p:tav>
                      </p:tavLst>
                    </p:anim>
                    <p:anim calcmode="lin" valueType="num">
                      <p:cBhvr>
                        <p:cTn dur="1000" fill="hold"/>
                        <p:tgtEl>
                          <p:spTgt spid="11"/>
                        </p:tgtEl>
                        <p:attrNameLst>
                          <p:attrName>style.rotation</p:attrName>
                        </p:attrNameLst>
                      </p:cBhvr>
                      <p:tavLst>
                        <p:tav tm="0">
                          <p:val>
                            <p:fltVal val="90"/>
                          </p:val>
                        </p:tav>
                        <p:tav tm="100000">
                          <p:val>
                            <p:fltVal val="0"/>
                          </p:val>
                        </p:tav>
                      </p:tavLst>
                    </p:anim>
                    <p:animEffect transition="in" filter="fade">
                      <p:cBhvr>
                        <p:cTn dur="1000"/>
                        <p:tgtEl>
                          <p:spTgt spid="11"/>
                        </p:tgtEl>
                      </p:cBhvr>
                    </p:animEffect>
                  </p:childTnLst>
                </p:cTn>
              </p:par>
            </p:tnLst>
          </p:tmpl>
        </p:tmplLst>
      </p:bldP>
      <p:bldP spid="15" grpId="0">
        <p:tmplLst>
          <p:tmpl lvl="0">
            <p:tnLst>
              <p:par>
                <p:cTn presetID="23" presetClass="entr" presetSubtype="3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strVal val="4*#ppt_w"/>
                          </p:val>
                        </p:tav>
                        <p:tav tm="100000">
                          <p:val>
                            <p:strVal val="#ppt_w"/>
                          </p:val>
                        </p:tav>
                      </p:tavLst>
                    </p:anim>
                    <p:anim calcmode="lin" valueType="num">
                      <p:cBhvr>
                        <p:cTn dur="500" fill="hold"/>
                        <p:tgtEl>
                          <p:spTgt spid="15"/>
                        </p:tgtEl>
                        <p:attrNameLst>
                          <p:attrName>ppt_h</p:attrName>
                        </p:attrNameLst>
                      </p:cBhvr>
                      <p:tavLst>
                        <p:tav tm="0">
                          <p:val>
                            <p:strVal val="4*#ppt_h"/>
                          </p:val>
                        </p:tav>
                        <p:tav tm="100000">
                          <p:val>
                            <p:strVal val="#ppt_h"/>
                          </p:val>
                        </p:tav>
                      </p:tavLst>
                    </p:anim>
                  </p:childTnLst>
                </p:cTn>
              </p:par>
            </p:tnLst>
          </p:tmpl>
        </p:tmplLst>
      </p:bldP>
      <p:bldP spid="16" grpId="0">
        <p:tmplLst>
          <p:tmpl lvl="0">
            <p:tnLst>
              <p:par>
                <p:cTn presetID="22" presetClass="entr" presetSubtype="1"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up)">
                      <p:cBhvr>
                        <p:cTn dur="1250"/>
                        <p:tgtEl>
                          <p:spTgt spid="1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Oval 11"/>
          <p:cNvSpPr/>
          <p:nvPr userDrawn="1"/>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Oval 11"/>
          <p:cNvSpPr/>
          <p:nvPr userDrawn="1"/>
        </p:nvSpPr>
        <p:spPr>
          <a:xfrm>
            <a:off x="555092" y="332869"/>
            <a:ext cx="399850" cy="399850"/>
          </a:xfrm>
          <a:prstGeom prst="ellipse">
            <a:avLst/>
          </a:prstGeom>
          <a:solidFill>
            <a:schemeClr val="accent2"/>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文本占位符 6"/>
          <p:cNvSpPr>
            <a:spLocks noGrp="1"/>
          </p:cNvSpPr>
          <p:nvPr>
            <p:ph type="body" sz="quarter" idx="10" hasCustomPrompt="1"/>
          </p:nvPr>
        </p:nvSpPr>
        <p:spPr>
          <a:xfrm>
            <a:off x="1316807" y="332869"/>
            <a:ext cx="2592635" cy="504602"/>
          </a:xfrm>
          <a:prstGeom prst="rect">
            <a:avLst/>
          </a:prstGeom>
        </p:spPr>
        <p:txBody>
          <a:bodyPr/>
          <a:lstStyle>
            <a:lvl1pPr marL="0" indent="0">
              <a:buNone/>
              <a:defRPr sz="2400" b="1">
                <a:solidFill>
                  <a:schemeClr val="accent2"/>
                </a:solidFill>
              </a:defRPr>
            </a:lvl1pPr>
          </a:lstStyle>
          <a:p>
            <a:pPr lvl="0"/>
            <a:r>
              <a:rPr lang="zh-CN" altLang="en-US" dirty="0"/>
              <a:t>课题背景及内容</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tmplLst>
          <p:tmpl lvl="0">
            <p:tnLst>
              <p:par>
                <p:cTn presetID="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Oval 11"/>
          <p:cNvSpPr/>
          <p:nvPr userDrawn="1"/>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Oval 11"/>
          <p:cNvSpPr/>
          <p:nvPr userDrawn="1"/>
        </p:nvSpPr>
        <p:spPr>
          <a:xfrm>
            <a:off x="555092" y="332869"/>
            <a:ext cx="399850" cy="399850"/>
          </a:xfrm>
          <a:prstGeom prst="ellipse">
            <a:avLst/>
          </a:prstGeom>
          <a:solidFill>
            <a:schemeClr val="accent1"/>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文本占位符 6"/>
          <p:cNvSpPr>
            <a:spLocks noGrp="1"/>
          </p:cNvSpPr>
          <p:nvPr>
            <p:ph type="body" sz="quarter" idx="10" hasCustomPrompt="1"/>
          </p:nvPr>
        </p:nvSpPr>
        <p:spPr>
          <a:xfrm>
            <a:off x="1316807" y="332869"/>
            <a:ext cx="3312368" cy="504602"/>
          </a:xfrm>
          <a:prstGeom prst="rect">
            <a:avLst/>
          </a:prstGeom>
        </p:spPr>
        <p:txBody>
          <a:bodyPr/>
          <a:lstStyle>
            <a:lvl1pPr marL="0" indent="0">
              <a:buNone/>
              <a:defRPr sz="2400" b="1">
                <a:solidFill>
                  <a:schemeClr val="accent1"/>
                </a:solidFill>
              </a:defRPr>
            </a:lvl1pPr>
          </a:lstStyle>
          <a:p>
            <a:r>
              <a:rPr lang="zh-CN" altLang="en-US" dirty="0">
                <a:latin typeface="+mn-ea"/>
                <a:cs typeface="+mn-ea"/>
              </a:rPr>
              <a:t>课题现状及发展情况</a:t>
            </a:r>
            <a:endParaRPr lang="zh-CN" altLang="en-US" dirty="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tmplLst>
          <p:tmpl lvl="0">
            <p:tnLst>
              <p:par>
                <p:cTn presetID="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Oval 11"/>
          <p:cNvSpPr/>
          <p:nvPr userDrawn="1"/>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Oval 11"/>
          <p:cNvSpPr/>
          <p:nvPr userDrawn="1"/>
        </p:nvSpPr>
        <p:spPr>
          <a:xfrm>
            <a:off x="555092" y="332869"/>
            <a:ext cx="399850" cy="399850"/>
          </a:xfrm>
          <a:prstGeom prst="ellipse">
            <a:avLst/>
          </a:prstGeom>
          <a:solidFill>
            <a:srgbClr val="92D050"/>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文本占位符 6"/>
          <p:cNvSpPr>
            <a:spLocks noGrp="1"/>
          </p:cNvSpPr>
          <p:nvPr>
            <p:ph type="body" sz="quarter" idx="10" hasCustomPrompt="1"/>
          </p:nvPr>
        </p:nvSpPr>
        <p:spPr>
          <a:xfrm>
            <a:off x="1316807" y="332869"/>
            <a:ext cx="3312368" cy="504602"/>
          </a:xfrm>
          <a:prstGeom prst="rect">
            <a:avLst/>
          </a:prstGeom>
        </p:spPr>
        <p:txBody>
          <a:bodyPr/>
          <a:lstStyle>
            <a:lvl1pPr marL="0" indent="0">
              <a:buNone/>
              <a:defRPr sz="2400" b="1">
                <a:solidFill>
                  <a:srgbClr val="92D050"/>
                </a:solidFill>
              </a:defRPr>
            </a:lvl1pPr>
          </a:lstStyle>
          <a:p>
            <a:r>
              <a:rPr lang="zh-CN" altLang="en-US" dirty="0">
                <a:latin typeface="+mn-ea"/>
                <a:cs typeface="+mn-ea"/>
              </a:rPr>
              <a:t>研究思路及过程</a:t>
            </a:r>
            <a:endParaRPr lang="zh-CN" altLang="en-US" dirty="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tmplLst>
          <p:tmpl lvl="0">
            <p:tnLst>
              <p:par>
                <p:cTn presetID="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Oval 11"/>
          <p:cNvSpPr/>
          <p:nvPr userDrawn="1"/>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Oval 11"/>
          <p:cNvSpPr/>
          <p:nvPr userDrawn="1"/>
        </p:nvSpPr>
        <p:spPr>
          <a:xfrm>
            <a:off x="555092" y="332869"/>
            <a:ext cx="399850" cy="399850"/>
          </a:xfrm>
          <a:prstGeom prst="ellipse">
            <a:avLst/>
          </a:prstGeom>
          <a:solidFill>
            <a:schemeClr val="accent3"/>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文本占位符 6"/>
          <p:cNvSpPr>
            <a:spLocks noGrp="1"/>
          </p:cNvSpPr>
          <p:nvPr>
            <p:ph type="body" sz="quarter" idx="10" hasCustomPrompt="1"/>
          </p:nvPr>
        </p:nvSpPr>
        <p:spPr>
          <a:xfrm>
            <a:off x="1316807" y="332869"/>
            <a:ext cx="3312368" cy="504602"/>
          </a:xfrm>
          <a:prstGeom prst="rect">
            <a:avLst/>
          </a:prstGeom>
        </p:spPr>
        <p:txBody>
          <a:bodyPr/>
          <a:lstStyle>
            <a:lvl1pPr marL="0" indent="0">
              <a:buNone/>
              <a:defRPr sz="2400" b="1">
                <a:solidFill>
                  <a:schemeClr val="accent3"/>
                </a:solidFill>
              </a:defRPr>
            </a:lvl1pPr>
          </a:lstStyle>
          <a:p>
            <a:r>
              <a:rPr lang="zh-CN" altLang="en-US" dirty="0">
                <a:latin typeface="+mn-ea"/>
                <a:cs typeface="+mn-ea"/>
              </a:rPr>
              <a:t>实验数据结果</a:t>
            </a:r>
            <a:endParaRPr lang="zh-CN" altLang="en-US" dirty="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tmplLst>
          <p:tmpl lvl="0">
            <p:tnLst>
              <p:par>
                <p:cTn presetID="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Oval 11"/>
          <p:cNvSpPr/>
          <p:nvPr userDrawn="1"/>
        </p:nvSpPr>
        <p:spPr>
          <a:xfrm>
            <a:off x="409225" y="332869"/>
            <a:ext cx="399850" cy="399850"/>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Oval 11"/>
          <p:cNvSpPr/>
          <p:nvPr userDrawn="1"/>
        </p:nvSpPr>
        <p:spPr>
          <a:xfrm>
            <a:off x="555092" y="332869"/>
            <a:ext cx="399850" cy="399850"/>
          </a:xfrm>
          <a:prstGeom prst="ellipse">
            <a:avLst/>
          </a:prstGeom>
          <a:solidFill>
            <a:schemeClr val="accent5"/>
          </a:soli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文本占位符 6"/>
          <p:cNvSpPr>
            <a:spLocks noGrp="1"/>
          </p:cNvSpPr>
          <p:nvPr>
            <p:ph type="body" sz="quarter" idx="10" hasCustomPrompt="1"/>
          </p:nvPr>
        </p:nvSpPr>
        <p:spPr>
          <a:xfrm>
            <a:off x="1316807" y="332869"/>
            <a:ext cx="3312368" cy="504602"/>
          </a:xfrm>
          <a:prstGeom prst="rect">
            <a:avLst/>
          </a:prstGeom>
        </p:spPr>
        <p:txBody>
          <a:bodyPr/>
          <a:lstStyle>
            <a:lvl1pPr marL="0" indent="0">
              <a:buNone/>
              <a:defRPr sz="2400" b="1">
                <a:solidFill>
                  <a:schemeClr val="accent5"/>
                </a:solidFill>
              </a:defRPr>
            </a:lvl1pPr>
          </a:lstStyle>
          <a:p>
            <a:r>
              <a:rPr lang="zh-CN" altLang="en-US" dirty="0">
                <a:latin typeface="+mn-ea"/>
                <a:cs typeface="+mn-ea"/>
              </a:rPr>
              <a:t>解决方案及总结</a:t>
            </a:r>
            <a:endParaRPr lang="zh-CN" altLang="en-US" dirty="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tmplLst>
          <p:tmpl lvl="0">
            <p:tnLst>
              <p:par>
                <p:cTn presetID="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3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75" y="688"/>
            <a:ext cx="12855600" cy="723127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370.jpeg"/></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78.png"/><Relationship Id="rId7" Type="http://schemas.openxmlformats.org/officeDocument/2006/relationships/image" Target="../media/image377.png"/><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image" Target="../media/image371.png"/></Relationships>
</file>

<file path=ppt/slides/_rels/slide102.xml.rels><?xml version="1.0" encoding="UTF-8" standalone="yes"?>
<Relationships xmlns="http://schemas.openxmlformats.org/package/2006/relationships"><Relationship Id="rId9" Type="http://schemas.openxmlformats.org/officeDocument/2006/relationships/image" Target="../media/image374.png"/><Relationship Id="rId8" Type="http://schemas.openxmlformats.org/officeDocument/2006/relationships/image" Target="../media/image373.png"/><Relationship Id="rId7" Type="http://schemas.openxmlformats.org/officeDocument/2006/relationships/image" Target="../media/image372.png"/><Relationship Id="rId6" Type="http://schemas.openxmlformats.org/officeDocument/2006/relationships/image" Target="../media/image371.png"/><Relationship Id="rId5" Type="http://schemas.openxmlformats.org/officeDocument/2006/relationships/image" Target="../media/image383.png"/><Relationship Id="rId4" Type="http://schemas.openxmlformats.org/officeDocument/2006/relationships/image" Target="../media/image382.png"/><Relationship Id="rId3" Type="http://schemas.openxmlformats.org/officeDocument/2006/relationships/image" Target="../media/image381.png"/><Relationship Id="rId2" Type="http://schemas.openxmlformats.org/officeDocument/2006/relationships/image" Target="../media/image380.png"/><Relationship Id="rId11" Type="http://schemas.openxmlformats.org/officeDocument/2006/relationships/slideLayout" Target="../slideLayouts/slideLayout6.xml"/><Relationship Id="rId10" Type="http://schemas.openxmlformats.org/officeDocument/2006/relationships/image" Target="../media/image375.png"/><Relationship Id="rId1" Type="http://schemas.openxmlformats.org/officeDocument/2006/relationships/image" Target="../media/image379.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5.png"/><Relationship Id="rId1" Type="http://schemas.openxmlformats.org/officeDocument/2006/relationships/image" Target="../media/image384.jpeg"/></Relationships>
</file>

<file path=ppt/slides/_rels/slide104.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2" Type="http://schemas.openxmlformats.org/officeDocument/2006/relationships/slideLayout" Target="../slideLayouts/slideLayout6.xml"/><Relationship Id="rId21" Type="http://schemas.openxmlformats.org/officeDocument/2006/relationships/tags" Target="../tags/tag436.xml"/><Relationship Id="rId20" Type="http://schemas.openxmlformats.org/officeDocument/2006/relationships/tags" Target="../tags/tag435.xml"/><Relationship Id="rId2" Type="http://schemas.openxmlformats.org/officeDocument/2006/relationships/tags" Target="../tags/tag417.xml"/><Relationship Id="rId19" Type="http://schemas.openxmlformats.org/officeDocument/2006/relationships/tags" Target="../tags/tag434.xml"/><Relationship Id="rId18" Type="http://schemas.openxmlformats.org/officeDocument/2006/relationships/tags" Target="../tags/tag433.xml"/><Relationship Id="rId17" Type="http://schemas.openxmlformats.org/officeDocument/2006/relationships/tags" Target="../tags/tag432.xml"/><Relationship Id="rId16" Type="http://schemas.openxmlformats.org/officeDocument/2006/relationships/tags" Target="../tags/tag431.xml"/><Relationship Id="rId15" Type="http://schemas.openxmlformats.org/officeDocument/2006/relationships/tags" Target="../tags/tag430.xml"/><Relationship Id="rId14" Type="http://schemas.openxmlformats.org/officeDocument/2006/relationships/tags" Target="../tags/tag429.xml"/><Relationship Id="rId13" Type="http://schemas.openxmlformats.org/officeDocument/2006/relationships/tags" Target="../tags/tag428.xml"/><Relationship Id="rId12" Type="http://schemas.openxmlformats.org/officeDocument/2006/relationships/tags" Target="../tags/tag427.xml"/><Relationship Id="rId11" Type="http://schemas.openxmlformats.org/officeDocument/2006/relationships/tags" Target="../tags/tag426.xml"/><Relationship Id="rId10" Type="http://schemas.openxmlformats.org/officeDocument/2006/relationships/tags" Target="../tags/tag425.xml"/><Relationship Id="rId1" Type="http://schemas.openxmlformats.org/officeDocument/2006/relationships/tags" Target="../tags/tag416.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7.png"/><Relationship Id="rId1" Type="http://schemas.openxmlformats.org/officeDocument/2006/relationships/image" Target="../media/image38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9.png"/><Relationship Id="rId1" Type="http://schemas.openxmlformats.org/officeDocument/2006/relationships/image" Target="../media/image388.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91.png"/><Relationship Id="rId1" Type="http://schemas.openxmlformats.org/officeDocument/2006/relationships/image" Target="../media/image39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93.jpeg"/><Relationship Id="rId1" Type="http://schemas.openxmlformats.org/officeDocument/2006/relationships/image" Target="../media/image392.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98.png"/><Relationship Id="rId4" Type="http://schemas.openxmlformats.org/officeDocument/2006/relationships/image" Target="../media/image397.png"/><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image" Target="../media/image39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0.png"/><Relationship Id="rId1" Type="http://schemas.openxmlformats.org/officeDocument/2006/relationships/image" Target="../media/image399.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2.png"/><Relationship Id="rId1" Type="http://schemas.openxmlformats.org/officeDocument/2006/relationships/image" Target="../media/image401.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4.png"/><Relationship Id="rId1" Type="http://schemas.openxmlformats.org/officeDocument/2006/relationships/image" Target="../media/image403.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6.png"/><Relationship Id="rId1" Type="http://schemas.openxmlformats.org/officeDocument/2006/relationships/image" Target="../media/image405.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08.png"/><Relationship Id="rId2" Type="http://schemas.openxmlformats.org/officeDocument/2006/relationships/image" Target="../media/image393.jpeg"/><Relationship Id="rId1" Type="http://schemas.openxmlformats.org/officeDocument/2006/relationships/image" Target="../media/image407.jpe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image" Target="../media/image409.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13.png"/><Relationship Id="rId1" Type="http://schemas.openxmlformats.org/officeDocument/2006/relationships/image" Target="../media/image412.png"/></Relationships>
</file>

<file path=ppt/slides/_rels/slide11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2" Type="http://schemas.openxmlformats.org/officeDocument/2006/relationships/slideLayout" Target="../slideLayouts/slideLayout6.xml"/><Relationship Id="rId21" Type="http://schemas.openxmlformats.org/officeDocument/2006/relationships/tags" Target="../tags/tag457.xml"/><Relationship Id="rId20" Type="http://schemas.openxmlformats.org/officeDocument/2006/relationships/tags" Target="../tags/tag456.xml"/><Relationship Id="rId2" Type="http://schemas.openxmlformats.org/officeDocument/2006/relationships/tags" Target="../tags/tag438.xml"/><Relationship Id="rId19" Type="http://schemas.openxmlformats.org/officeDocument/2006/relationships/tags" Target="../tags/tag455.xml"/><Relationship Id="rId18" Type="http://schemas.openxmlformats.org/officeDocument/2006/relationships/tags" Target="../tags/tag454.xml"/><Relationship Id="rId17" Type="http://schemas.openxmlformats.org/officeDocument/2006/relationships/tags" Target="../tags/tag453.xml"/><Relationship Id="rId16" Type="http://schemas.openxmlformats.org/officeDocument/2006/relationships/tags" Target="../tags/tag452.xml"/><Relationship Id="rId15" Type="http://schemas.openxmlformats.org/officeDocument/2006/relationships/tags" Target="../tags/tag451.xml"/><Relationship Id="rId14" Type="http://schemas.openxmlformats.org/officeDocument/2006/relationships/tags" Target="../tags/tag450.xml"/><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tags" Target="../tags/tag447.xml"/><Relationship Id="rId10" Type="http://schemas.openxmlformats.org/officeDocument/2006/relationships/tags" Target="../tags/tag446.xml"/><Relationship Id="rId1" Type="http://schemas.openxmlformats.org/officeDocument/2006/relationships/tags" Target="../tags/tag437.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18.png"/><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image" Target="../media/image415.png"/></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22.png"/><Relationship Id="rId4" Type="http://schemas.openxmlformats.org/officeDocument/2006/relationships/image" Target="../media/image371.png"/><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image" Target="../media/image419.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24.png"/><Relationship Id="rId1" Type="http://schemas.openxmlformats.org/officeDocument/2006/relationships/image" Target="../media/image423.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6.xml"/><Relationship Id="rId2" Type="http://schemas.openxmlformats.org/officeDocument/2006/relationships/image" Target="../media/image426.png"/><Relationship Id="rId1" Type="http://schemas.openxmlformats.org/officeDocument/2006/relationships/image" Target="../media/image425.png"/></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6.xml"/><Relationship Id="rId2" Type="http://schemas.openxmlformats.org/officeDocument/2006/relationships/image" Target="../media/image428.jpeg"/><Relationship Id="rId1" Type="http://schemas.openxmlformats.org/officeDocument/2006/relationships/image" Target="../media/image427.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429.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6.xml"/><Relationship Id="rId4" Type="http://schemas.openxmlformats.org/officeDocument/2006/relationships/image" Target="../media/image433.png"/><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image" Target="../media/image430.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6.xml"/><Relationship Id="rId2" Type="http://schemas.openxmlformats.org/officeDocument/2006/relationships/image" Target="../media/image434.png"/><Relationship Id="rId1" Type="http://schemas.openxmlformats.org/officeDocument/2006/relationships/tags" Target="../tags/tag458.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5.png"/></Relationships>
</file>

<file path=ppt/slides/_rels/slide12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40.png"/><Relationship Id="rId4" Type="http://schemas.openxmlformats.org/officeDocument/2006/relationships/image" Target="../media/image439.png"/><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image" Target="../media/image43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image" Target="../media/image441.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image" Target="../media/image444.png"/></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0.png"/><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image" Target="../media/image447.pn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54.png"/><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image" Target="../media/image451.png"/></Relationships>
</file>

<file path=ppt/slides/_rels/slide134.xml.rels><?xml version="1.0" encoding="UTF-8" standalone="yes"?>
<Relationships xmlns="http://schemas.openxmlformats.org/package/2006/relationships"><Relationship Id="rId9" Type="http://schemas.openxmlformats.org/officeDocument/2006/relationships/image" Target="../media/image463.png"/><Relationship Id="rId8" Type="http://schemas.openxmlformats.org/officeDocument/2006/relationships/image" Target="../media/image462.png"/><Relationship Id="rId7" Type="http://schemas.openxmlformats.org/officeDocument/2006/relationships/image" Target="../media/image461.png"/><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 Id="rId3" Type="http://schemas.openxmlformats.org/officeDocument/2006/relationships/image" Target="../media/image457.png"/><Relationship Id="rId2" Type="http://schemas.openxmlformats.org/officeDocument/2006/relationships/image" Target="../media/image456.png"/><Relationship Id="rId14" Type="http://schemas.openxmlformats.org/officeDocument/2006/relationships/slideLayout" Target="../slideLayouts/slideLayout6.xml"/><Relationship Id="rId13" Type="http://schemas.openxmlformats.org/officeDocument/2006/relationships/image" Target="../media/image467.png"/><Relationship Id="rId12" Type="http://schemas.openxmlformats.org/officeDocument/2006/relationships/image" Target="../media/image466.png"/><Relationship Id="rId11" Type="http://schemas.openxmlformats.org/officeDocument/2006/relationships/image" Target="../media/image465.png"/><Relationship Id="rId10" Type="http://schemas.openxmlformats.org/officeDocument/2006/relationships/image" Target="../media/image464.png"/><Relationship Id="rId1" Type="http://schemas.openxmlformats.org/officeDocument/2006/relationships/image" Target="../media/image455.png"/></Relationships>
</file>

<file path=ppt/slides/_rels/slide13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72.png"/><Relationship Id="rId4" Type="http://schemas.openxmlformats.org/officeDocument/2006/relationships/image" Target="../media/image471.png"/><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76.png"/><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image" Target="../media/image473.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7.png"/></Relationships>
</file>

<file path=ppt/slides/_rels/slide138.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83.png"/><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image" Target="../media/image477.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85.png"/><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image" Target="../media/image477.png"/></Relationships>
</file>

<file path=ppt/slides/_rels/slide14.xml.rels><?xml version="1.0" encoding="UTF-8" standalone="yes"?>
<Relationships xmlns="http://schemas.openxmlformats.org/package/2006/relationships"><Relationship Id="rId9" Type="http://schemas.openxmlformats.org/officeDocument/2006/relationships/image" Target="../media/image32.wmf"/><Relationship Id="rId8" Type="http://schemas.openxmlformats.org/officeDocument/2006/relationships/oleObject" Target="../embeddings/oleObject4.bin"/><Relationship Id="rId7" Type="http://schemas.openxmlformats.org/officeDocument/2006/relationships/image" Target="../media/image31.wmf"/><Relationship Id="rId6" Type="http://schemas.openxmlformats.org/officeDocument/2006/relationships/oleObject" Target="../embeddings/oleObject3.bin"/><Relationship Id="rId5" Type="http://schemas.openxmlformats.org/officeDocument/2006/relationships/image" Target="../media/image30.wmf"/><Relationship Id="rId4" Type="http://schemas.openxmlformats.org/officeDocument/2006/relationships/oleObject" Target="../embeddings/oleObject2.bin"/><Relationship Id="rId3" Type="http://schemas.openxmlformats.org/officeDocument/2006/relationships/image" Target="../media/image29.wmf"/><Relationship Id="rId2" Type="http://schemas.openxmlformats.org/officeDocument/2006/relationships/oleObject" Target="../embeddings/oleObject1.bin"/><Relationship Id="rId18" Type="http://schemas.openxmlformats.org/officeDocument/2006/relationships/vmlDrawing" Target="../drawings/vmlDrawing1.vml"/><Relationship Id="rId17" Type="http://schemas.openxmlformats.org/officeDocument/2006/relationships/slideLayout" Target="../slideLayouts/slideLayout3.xml"/><Relationship Id="rId16" Type="http://schemas.openxmlformats.org/officeDocument/2006/relationships/image" Target="../media/image36.png"/><Relationship Id="rId15" Type="http://schemas.openxmlformats.org/officeDocument/2006/relationships/image" Target="../media/image35.wmf"/><Relationship Id="rId14" Type="http://schemas.openxmlformats.org/officeDocument/2006/relationships/oleObject" Target="../embeddings/oleObject7.bin"/><Relationship Id="rId13" Type="http://schemas.openxmlformats.org/officeDocument/2006/relationships/image" Target="../media/image34.wmf"/><Relationship Id="rId12" Type="http://schemas.openxmlformats.org/officeDocument/2006/relationships/oleObject" Target="../embeddings/oleObject6.bin"/><Relationship Id="rId11" Type="http://schemas.openxmlformats.org/officeDocument/2006/relationships/image" Target="../media/image33.wmf"/><Relationship Id="rId10" Type="http://schemas.openxmlformats.org/officeDocument/2006/relationships/oleObject" Target="../embeddings/oleObject5.bin"/><Relationship Id="rId1" Type="http://schemas.openxmlformats.org/officeDocument/2006/relationships/image" Target="../media/image28.png"/></Relationships>
</file>

<file path=ppt/slides/_rels/slide140.xml.rels><?xml version="1.0" encoding="UTF-8" standalone="yes"?>
<Relationships xmlns="http://schemas.openxmlformats.org/package/2006/relationships"><Relationship Id="rId9" Type="http://schemas.openxmlformats.org/officeDocument/2006/relationships/image" Target="../media/image494.png"/><Relationship Id="rId8" Type="http://schemas.openxmlformats.org/officeDocument/2006/relationships/image" Target="../media/image493.png"/><Relationship Id="rId7" Type="http://schemas.openxmlformats.org/officeDocument/2006/relationships/image" Target="../media/image492.png"/><Relationship Id="rId6" Type="http://schemas.openxmlformats.org/officeDocument/2006/relationships/image" Target="../media/image491.png"/><Relationship Id="rId5" Type="http://schemas.openxmlformats.org/officeDocument/2006/relationships/image" Target="../media/image490.png"/><Relationship Id="rId4" Type="http://schemas.openxmlformats.org/officeDocument/2006/relationships/image" Target="../media/image489.png"/><Relationship Id="rId3" Type="http://schemas.openxmlformats.org/officeDocument/2006/relationships/image" Target="../media/image488.png"/><Relationship Id="rId2" Type="http://schemas.openxmlformats.org/officeDocument/2006/relationships/image" Target="../media/image487.png"/><Relationship Id="rId10" Type="http://schemas.openxmlformats.org/officeDocument/2006/relationships/slideLayout" Target="../slideLayouts/slideLayout6.xml"/><Relationship Id="rId1" Type="http://schemas.openxmlformats.org/officeDocument/2006/relationships/image" Target="../media/image486.png"/></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98.png"/><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image" Target="../media/image495.png"/></Relationships>
</file>

<file path=ppt/slides/_rels/slide142.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05.png"/><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image" Target="../media/image499.png"/></Relationships>
</file>

<file path=ppt/slides/_rels/slide14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505.png"/><Relationship Id="rId5" Type="http://schemas.openxmlformats.org/officeDocument/2006/relationships/image" Target="../media/image510.png"/><Relationship Id="rId4" Type="http://schemas.openxmlformats.org/officeDocument/2006/relationships/image" Target="../media/image509.png"/><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image" Target="../media/image506.png"/></Relationships>
</file>

<file path=ppt/slides/_rels/slide14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505.png"/><Relationship Id="rId5" Type="http://schemas.openxmlformats.org/officeDocument/2006/relationships/image" Target="../media/image514.png"/><Relationship Id="rId4" Type="http://schemas.openxmlformats.org/officeDocument/2006/relationships/image" Target="../media/image513.png"/><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image" Target="../media/image506.png"/></Relationships>
</file>

<file path=ppt/slides/_rels/slide14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520.png"/><Relationship Id="rId5" Type="http://schemas.openxmlformats.org/officeDocument/2006/relationships/image" Target="../media/image519.png"/><Relationship Id="rId4" Type="http://schemas.openxmlformats.org/officeDocument/2006/relationships/image" Target="../media/image518.png"/><Relationship Id="rId3" Type="http://schemas.openxmlformats.org/officeDocument/2006/relationships/image" Target="../media/image517.png"/><Relationship Id="rId2" Type="http://schemas.openxmlformats.org/officeDocument/2006/relationships/image" Target="../media/image516.png"/><Relationship Id="rId1" Type="http://schemas.openxmlformats.org/officeDocument/2006/relationships/image" Target="../media/image515.png"/></Relationships>
</file>

<file path=ppt/slides/_rels/slide14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526.png"/><Relationship Id="rId5" Type="http://schemas.openxmlformats.org/officeDocument/2006/relationships/image" Target="../media/image525.png"/><Relationship Id="rId4" Type="http://schemas.openxmlformats.org/officeDocument/2006/relationships/image" Target="../media/image524.png"/><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image" Target="../media/image521.png"/></Relationships>
</file>

<file path=ppt/slides/_rels/slide14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26.png"/><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image" Target="../media/image527.pn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537.png"/><Relationship Id="rId4" Type="http://schemas.openxmlformats.org/officeDocument/2006/relationships/image" Target="../media/image536.png"/><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image" Target="../media/image53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4.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tiff"/></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1.tiff"/></Relationships>
</file>

<file path=ppt/slides/_rels/slide2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1" Type="http://schemas.openxmlformats.org/officeDocument/2006/relationships/notesSlide" Target="../notesSlides/notesSlide8.xml"/><Relationship Id="rId30" Type="http://schemas.openxmlformats.org/officeDocument/2006/relationships/slideLayout" Target="../slideLayouts/slideLayout4.xml"/><Relationship Id="rId3" Type="http://schemas.openxmlformats.org/officeDocument/2006/relationships/tags" Target="../tags/tag4.xml"/><Relationship Id="rId29" Type="http://schemas.openxmlformats.org/officeDocument/2006/relationships/image" Target="../media/image72.png"/><Relationship Id="rId28" Type="http://schemas.openxmlformats.org/officeDocument/2006/relationships/image" Target="../media/image71.png"/><Relationship Id="rId27" Type="http://schemas.openxmlformats.org/officeDocument/2006/relationships/image" Target="../media/image70.png"/><Relationship Id="rId26" Type="http://schemas.openxmlformats.org/officeDocument/2006/relationships/image" Target="../media/image69.png"/><Relationship Id="rId25" Type="http://schemas.openxmlformats.org/officeDocument/2006/relationships/image" Target="../media/image68.png"/><Relationship Id="rId24" Type="http://schemas.openxmlformats.org/officeDocument/2006/relationships/image" Target="../media/image67.png"/><Relationship Id="rId23" Type="http://schemas.openxmlformats.org/officeDocument/2006/relationships/image" Target="../media/image66.png"/><Relationship Id="rId22" Type="http://schemas.openxmlformats.org/officeDocument/2006/relationships/image" Target="../media/image65.png"/><Relationship Id="rId21" Type="http://schemas.openxmlformats.org/officeDocument/2006/relationships/image" Target="../media/image64.png"/><Relationship Id="rId20" Type="http://schemas.openxmlformats.org/officeDocument/2006/relationships/image" Target="../media/image63.png"/><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2" Type="http://schemas.openxmlformats.org/officeDocument/2006/relationships/notesSlide" Target="../notesSlides/notesSlide9.xml"/><Relationship Id="rId21" Type="http://schemas.openxmlformats.org/officeDocument/2006/relationships/slideLayout" Target="../slideLayouts/slideLayout4.xml"/><Relationship Id="rId20" Type="http://schemas.openxmlformats.org/officeDocument/2006/relationships/image" Target="../media/image74.png"/><Relationship Id="rId2" Type="http://schemas.openxmlformats.org/officeDocument/2006/relationships/tags" Target="../tags/tag22.xml"/><Relationship Id="rId19" Type="http://schemas.openxmlformats.org/officeDocument/2006/relationships/image" Target="../media/image71.png"/><Relationship Id="rId18" Type="http://schemas.openxmlformats.org/officeDocument/2006/relationships/image" Target="../media/image70.png"/><Relationship Id="rId17" Type="http://schemas.openxmlformats.org/officeDocument/2006/relationships/image" Target="../media/image67.png"/><Relationship Id="rId16" Type="http://schemas.openxmlformats.org/officeDocument/2006/relationships/image" Target="../media/image66.png"/><Relationship Id="rId15" Type="http://schemas.openxmlformats.org/officeDocument/2006/relationships/image" Target="../media/image65.png"/><Relationship Id="rId14" Type="http://schemas.openxmlformats.org/officeDocument/2006/relationships/image" Target="../media/image73.png"/><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5.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86.png"/><Relationship Id="rId7" Type="http://schemas.openxmlformats.org/officeDocument/2006/relationships/image" Target="../media/image85.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1" Type="http://schemas.openxmlformats.org/officeDocument/2006/relationships/notesSlide" Target="../notesSlides/notesSlide11.xml"/><Relationship Id="rId10" Type="http://schemas.openxmlformats.org/officeDocument/2006/relationships/slideLayout" Target="../slideLayouts/slideLayout4.xml"/><Relationship Id="rId1" Type="http://schemas.openxmlformats.org/officeDocument/2006/relationships/image" Target="../media/image79.png"/></Relationships>
</file>

<file path=ppt/slides/_rels/slide26.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0" Type="http://schemas.openxmlformats.org/officeDocument/2006/relationships/slideLayout" Target="../slideLayouts/slideLayout4.xml"/><Relationship Id="rId2" Type="http://schemas.openxmlformats.org/officeDocument/2006/relationships/tags" Target="../tags/tag35.xml"/><Relationship Id="rId19" Type="http://schemas.openxmlformats.org/officeDocument/2006/relationships/image" Target="../media/image90.png"/><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image" Target="../media/image89.png"/><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91.png"/><Relationship Id="rId4" Type="http://schemas.openxmlformats.org/officeDocument/2006/relationships/tags" Target="../tags/tag53.xml"/><Relationship Id="rId3" Type="http://schemas.openxmlformats.org/officeDocument/2006/relationships/tags" Target="../tags/tag52.xml"/><Relationship Id="rId20" Type="http://schemas.openxmlformats.org/officeDocument/2006/relationships/slideLayout" Target="../slideLayouts/slideLayout4.xml"/><Relationship Id="rId2" Type="http://schemas.openxmlformats.org/officeDocument/2006/relationships/tags" Target="../tags/tag51.xml"/><Relationship Id="rId19" Type="http://schemas.openxmlformats.org/officeDocument/2006/relationships/image" Target="../media/image94.png"/><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image" Target="../media/image93.png"/><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image" Target="../media/image92.png"/><Relationship Id="rId1" Type="http://schemas.openxmlformats.org/officeDocument/2006/relationships/tags" Target="../tags/tag50.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07.jpeg"/><Relationship Id="rId1" Type="http://schemas.openxmlformats.org/officeDocument/2006/relationships/tags" Target="../tags/tag65.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tags" Target="../tags/tag66.xml"/></Relationships>
</file>

<file path=ppt/slides/_rels/slide33.xml.rels><?xml version="1.0" encoding="UTF-8" standalone="yes"?>
<Relationships xmlns="http://schemas.openxmlformats.org/package/2006/relationships"><Relationship Id="rId9" Type="http://schemas.openxmlformats.org/officeDocument/2006/relationships/image" Target="../media/image117.svg"/><Relationship Id="rId8" Type="http://schemas.openxmlformats.org/officeDocument/2006/relationships/image" Target="../media/image116.png"/><Relationship Id="rId7" Type="http://schemas.openxmlformats.org/officeDocument/2006/relationships/image" Target="../media/image115.sv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07.jpeg"/><Relationship Id="rId12" Type="http://schemas.openxmlformats.org/officeDocument/2006/relationships/notesSlide" Target="../notesSlides/notesSlide15.xml"/><Relationship Id="rId11" Type="http://schemas.openxmlformats.org/officeDocument/2006/relationships/slideLayout" Target="../slideLayouts/slideLayout4.xml"/><Relationship Id="rId10" Type="http://schemas.openxmlformats.org/officeDocument/2006/relationships/image" Target="../media/image118.png"/><Relationship Id="rId1" Type="http://schemas.openxmlformats.org/officeDocument/2006/relationships/tags" Target="../tags/tag67.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5.svg"/><Relationship Id="rId3" Type="http://schemas.openxmlformats.org/officeDocument/2006/relationships/image" Target="../media/image114.png"/><Relationship Id="rId2" Type="http://schemas.openxmlformats.org/officeDocument/2006/relationships/image" Target="../media/image107.jpeg"/><Relationship Id="rId10" Type="http://schemas.openxmlformats.org/officeDocument/2006/relationships/notesSlide" Target="../notesSlides/notesSlide16.xml"/><Relationship Id="rId1" Type="http://schemas.openxmlformats.org/officeDocument/2006/relationships/tags" Target="../tags/tag68.xml"/></Relationships>
</file>

<file path=ppt/slides/_rels/slide35.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117.svg"/><Relationship Id="rId3" Type="http://schemas.openxmlformats.org/officeDocument/2006/relationships/image" Target="../media/image116.png"/><Relationship Id="rId2" Type="http://schemas.openxmlformats.org/officeDocument/2006/relationships/image" Target="../media/image107.jpeg"/><Relationship Id="rId13" Type="http://schemas.openxmlformats.org/officeDocument/2006/relationships/notesSlide" Target="../notesSlides/notesSlide17.xml"/><Relationship Id="rId12" Type="http://schemas.openxmlformats.org/officeDocument/2006/relationships/slideLayout" Target="../slideLayouts/slideLayout4.xml"/><Relationship Id="rId11" Type="http://schemas.openxmlformats.org/officeDocument/2006/relationships/image" Target="../media/image128.png"/><Relationship Id="rId10" Type="http://schemas.openxmlformats.org/officeDocument/2006/relationships/image" Target="../media/image127.png"/><Relationship Id="rId1" Type="http://schemas.openxmlformats.org/officeDocument/2006/relationships/tags" Target="../tags/tag69.xml"/></Relationships>
</file>

<file path=ppt/slides/_rels/slide3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0" Type="http://schemas.openxmlformats.org/officeDocument/2006/relationships/notesSlide" Target="../notesSlides/notesSlide18.xml"/><Relationship Id="rId3" Type="http://schemas.openxmlformats.org/officeDocument/2006/relationships/tags" Target="../tags/tag72.xml"/><Relationship Id="rId29" Type="http://schemas.openxmlformats.org/officeDocument/2006/relationships/slideLayout" Target="../slideLayouts/slideLayout4.xml"/><Relationship Id="rId28" Type="http://schemas.openxmlformats.org/officeDocument/2006/relationships/image" Target="../media/image131.png"/><Relationship Id="rId27" Type="http://schemas.openxmlformats.org/officeDocument/2006/relationships/image" Target="../media/image130.png"/><Relationship Id="rId26" Type="http://schemas.openxmlformats.org/officeDocument/2006/relationships/tags" Target="../tags/tag93.xml"/><Relationship Id="rId25" Type="http://schemas.openxmlformats.org/officeDocument/2006/relationships/image" Target="../media/image129.png"/><Relationship Id="rId24" Type="http://schemas.openxmlformats.org/officeDocument/2006/relationships/tags" Target="../tags/tag92.xml"/><Relationship Id="rId23" Type="http://schemas.openxmlformats.org/officeDocument/2006/relationships/image" Target="../media/image107.jpeg"/><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71.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2.png"/></Relationships>
</file>

<file path=ppt/slides/_rels/slide38.xml.rels><?xml version="1.0" encoding="UTF-8" standalone="yes"?>
<Relationships xmlns="http://schemas.openxmlformats.org/package/2006/relationships"><Relationship Id="rId9" Type="http://schemas.openxmlformats.org/officeDocument/2006/relationships/image" Target="../media/image142.png"/><Relationship Id="rId8" Type="http://schemas.openxmlformats.org/officeDocument/2006/relationships/image" Target="../media/image141.png"/><Relationship Id="rId7" Type="http://schemas.openxmlformats.org/officeDocument/2006/relationships/image" Target="../media/image140.png"/><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7" Type="http://schemas.openxmlformats.org/officeDocument/2006/relationships/notesSlide" Target="../notesSlides/notesSlide20.xml"/><Relationship Id="rId16" Type="http://schemas.openxmlformats.org/officeDocument/2006/relationships/slideLayout" Target="../slideLayouts/slideLayout4.xml"/><Relationship Id="rId15" Type="http://schemas.openxmlformats.org/officeDocument/2006/relationships/image" Target="../media/image148.png"/><Relationship Id="rId14" Type="http://schemas.openxmlformats.org/officeDocument/2006/relationships/image" Target="../media/image147.png"/><Relationship Id="rId13" Type="http://schemas.openxmlformats.org/officeDocument/2006/relationships/image" Target="../media/image146.png"/><Relationship Id="rId12" Type="http://schemas.openxmlformats.org/officeDocument/2006/relationships/image" Target="../media/image145.png"/><Relationship Id="rId11" Type="http://schemas.openxmlformats.org/officeDocument/2006/relationships/image" Target="../media/image144.png"/><Relationship Id="rId10" Type="http://schemas.openxmlformats.org/officeDocument/2006/relationships/image" Target="../media/image143.png"/><Relationship Id="rId1" Type="http://schemas.openxmlformats.org/officeDocument/2006/relationships/image" Target="../media/image134.png"/></Relationships>
</file>

<file path=ppt/slides/_rels/slide39.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6.png"/><Relationship Id="rId7" Type="http://schemas.openxmlformats.org/officeDocument/2006/relationships/image" Target="../media/image155.png"/><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2" Type="http://schemas.openxmlformats.org/officeDocument/2006/relationships/notesSlide" Target="../notesSlides/notesSlide21.xml"/><Relationship Id="rId11" Type="http://schemas.openxmlformats.org/officeDocument/2006/relationships/slideLayout" Target="../slideLayouts/slideLayout4.xml"/><Relationship Id="rId10" Type="http://schemas.openxmlformats.org/officeDocument/2006/relationships/image" Target="../media/image158.png"/><Relationship Id="rId1" Type="http://schemas.openxmlformats.org/officeDocument/2006/relationships/image" Target="../media/image14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4.xml"/><Relationship Id="rId7" Type="http://schemas.openxmlformats.org/officeDocument/2006/relationships/image" Target="../media/image160.jpeg"/><Relationship Id="rId6" Type="http://schemas.openxmlformats.org/officeDocument/2006/relationships/image" Target="../media/image159.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2.png"/><Relationship Id="rId1" Type="http://schemas.openxmlformats.org/officeDocument/2006/relationships/image" Target="../media/image16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5.tiff"/><Relationship Id="rId2" Type="http://schemas.openxmlformats.org/officeDocument/2006/relationships/image" Target="../media/image164.tiff"/><Relationship Id="rId1" Type="http://schemas.openxmlformats.org/officeDocument/2006/relationships/image" Target="../media/image163.tif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tif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7.png"/><Relationship Id="rId1" Type="http://schemas.openxmlformats.org/officeDocument/2006/relationships/image" Target="../media/image166.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74.png"/><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8.png"/><Relationship Id="rId1" Type="http://schemas.openxmlformats.org/officeDocument/2006/relationships/image" Target="../media/image1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51.xml.rels><?xml version="1.0" encoding="UTF-8" standalone="yes"?>
<Relationships xmlns="http://schemas.openxmlformats.org/package/2006/relationships"><Relationship Id="rId9" Type="http://schemas.openxmlformats.org/officeDocument/2006/relationships/image" Target="../media/image186.png"/><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185.png"/><Relationship Id="rId22" Type="http://schemas.openxmlformats.org/officeDocument/2006/relationships/notesSlide" Target="../notesSlides/notesSlide25.xml"/><Relationship Id="rId21" Type="http://schemas.openxmlformats.org/officeDocument/2006/relationships/vmlDrawing" Target="../drawings/vmlDrawing2.vml"/><Relationship Id="rId20" Type="http://schemas.openxmlformats.org/officeDocument/2006/relationships/slideLayout" Target="../slideLayouts/slideLayout4.xml"/><Relationship Id="rId2" Type="http://schemas.openxmlformats.org/officeDocument/2006/relationships/tags" Target="../tags/tag95.xml"/><Relationship Id="rId19" Type="http://schemas.openxmlformats.org/officeDocument/2006/relationships/image" Target="../media/image190.png"/><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image" Target="../media/image189.wmf"/><Relationship Id="rId15" Type="http://schemas.openxmlformats.org/officeDocument/2006/relationships/oleObject" Target="../embeddings/oleObject10.bin"/><Relationship Id="rId14" Type="http://schemas.openxmlformats.org/officeDocument/2006/relationships/image" Target="../media/image188.wmf"/><Relationship Id="rId13" Type="http://schemas.openxmlformats.org/officeDocument/2006/relationships/oleObject" Target="../embeddings/oleObject9.bin"/><Relationship Id="rId12" Type="http://schemas.openxmlformats.org/officeDocument/2006/relationships/image" Target="../media/image187.wmf"/><Relationship Id="rId11" Type="http://schemas.openxmlformats.org/officeDocument/2006/relationships/oleObject" Target="../embeddings/oleObject8.bin"/><Relationship Id="rId10" Type="http://schemas.openxmlformats.org/officeDocument/2006/relationships/tags" Target="../tags/tag101.xml"/><Relationship Id="rId1" Type="http://schemas.openxmlformats.org/officeDocument/2006/relationships/tags" Target="../tags/tag94.xml"/></Relationships>
</file>

<file path=ppt/slides/_rels/slide52.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image" Target="../media/image192.png"/><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1" Type="http://schemas.openxmlformats.org/officeDocument/2006/relationships/notesSlide" Target="../notesSlides/notesSlide26.xml"/><Relationship Id="rId40" Type="http://schemas.openxmlformats.org/officeDocument/2006/relationships/vmlDrawing" Target="../drawings/vmlDrawing3.vml"/><Relationship Id="rId4" Type="http://schemas.openxmlformats.org/officeDocument/2006/relationships/tags" Target="../tags/tag106.xml"/><Relationship Id="rId39" Type="http://schemas.openxmlformats.org/officeDocument/2006/relationships/slideLayout" Target="../slideLayouts/slideLayout4.xml"/><Relationship Id="rId38" Type="http://schemas.openxmlformats.org/officeDocument/2006/relationships/image" Target="../media/image198.png"/><Relationship Id="rId37" Type="http://schemas.openxmlformats.org/officeDocument/2006/relationships/image" Target="../media/image197.wmf"/><Relationship Id="rId36" Type="http://schemas.openxmlformats.org/officeDocument/2006/relationships/oleObject" Target="../embeddings/oleObject18.bin"/><Relationship Id="rId35" Type="http://schemas.openxmlformats.org/officeDocument/2006/relationships/tags" Target="../tags/tag122.xml"/><Relationship Id="rId34" Type="http://schemas.openxmlformats.org/officeDocument/2006/relationships/tags" Target="../tags/tag121.xml"/><Relationship Id="rId33" Type="http://schemas.openxmlformats.org/officeDocument/2006/relationships/image" Target="../media/image196.wmf"/><Relationship Id="rId32" Type="http://schemas.openxmlformats.org/officeDocument/2006/relationships/oleObject" Target="../embeddings/oleObject17.bin"/><Relationship Id="rId31" Type="http://schemas.openxmlformats.org/officeDocument/2006/relationships/tags" Target="../tags/tag120.xml"/><Relationship Id="rId30" Type="http://schemas.openxmlformats.org/officeDocument/2006/relationships/image" Target="../media/image195.wmf"/><Relationship Id="rId3" Type="http://schemas.openxmlformats.org/officeDocument/2006/relationships/image" Target="../media/image191.png"/><Relationship Id="rId29" Type="http://schemas.openxmlformats.org/officeDocument/2006/relationships/oleObject" Target="../embeddings/oleObject16.bin"/><Relationship Id="rId28" Type="http://schemas.openxmlformats.org/officeDocument/2006/relationships/tags" Target="../tags/tag119.xml"/><Relationship Id="rId27" Type="http://schemas.openxmlformats.org/officeDocument/2006/relationships/tags" Target="../tags/tag118.xml"/><Relationship Id="rId26" Type="http://schemas.openxmlformats.org/officeDocument/2006/relationships/tags" Target="../tags/tag117.xml"/><Relationship Id="rId25" Type="http://schemas.openxmlformats.org/officeDocument/2006/relationships/image" Target="../media/image189.wmf"/><Relationship Id="rId24" Type="http://schemas.openxmlformats.org/officeDocument/2006/relationships/oleObject" Target="../embeddings/oleObject15.bin"/><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image" Target="../media/image188.wmf"/><Relationship Id="rId20" Type="http://schemas.openxmlformats.org/officeDocument/2006/relationships/oleObject" Target="../embeddings/oleObject14.bin"/><Relationship Id="rId2" Type="http://schemas.openxmlformats.org/officeDocument/2006/relationships/tags" Target="../tags/tag105.xml"/><Relationship Id="rId19" Type="http://schemas.openxmlformats.org/officeDocument/2006/relationships/tags" Target="../tags/tag114.xml"/><Relationship Id="rId18" Type="http://schemas.openxmlformats.org/officeDocument/2006/relationships/image" Target="../media/image187.wmf"/><Relationship Id="rId17" Type="http://schemas.openxmlformats.org/officeDocument/2006/relationships/oleObject" Target="../embeddings/oleObject13.bin"/><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image" Target="../media/image194.wmf"/><Relationship Id="rId13" Type="http://schemas.openxmlformats.org/officeDocument/2006/relationships/oleObject" Target="../embeddings/oleObject12.bin"/><Relationship Id="rId12" Type="http://schemas.openxmlformats.org/officeDocument/2006/relationships/tags" Target="../tags/tag111.xml"/><Relationship Id="rId11" Type="http://schemas.openxmlformats.org/officeDocument/2006/relationships/image" Target="../media/image193.wmf"/><Relationship Id="rId10" Type="http://schemas.openxmlformats.org/officeDocument/2006/relationships/oleObject" Target="../embeddings/oleObject11.bin"/><Relationship Id="rId1" Type="http://schemas.openxmlformats.org/officeDocument/2006/relationships/tags" Target="../tags/tag104.xml"/></Relationships>
</file>

<file path=ppt/slides/_rels/slide53.xml.rels><?xml version="1.0" encoding="UTF-8" standalone="yes"?>
<Relationships xmlns="http://schemas.openxmlformats.org/package/2006/relationships"><Relationship Id="rId9" Type="http://schemas.openxmlformats.org/officeDocument/2006/relationships/image" Target="../media/image203.png"/><Relationship Id="rId8" Type="http://schemas.openxmlformats.org/officeDocument/2006/relationships/image" Target="../media/image202.png"/><Relationship Id="rId7" Type="http://schemas.openxmlformats.org/officeDocument/2006/relationships/image" Target="../media/image201.png"/><Relationship Id="rId6" Type="http://schemas.openxmlformats.org/officeDocument/2006/relationships/image" Target="../media/image200.png"/><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image" Target="../media/image199.png"/><Relationship Id="rId20" Type="http://schemas.openxmlformats.org/officeDocument/2006/relationships/notesSlide" Target="../notesSlides/notesSlide27.xml"/><Relationship Id="rId2" Type="http://schemas.openxmlformats.org/officeDocument/2006/relationships/tags" Target="../tags/tag124.xml"/><Relationship Id="rId19" Type="http://schemas.openxmlformats.org/officeDocument/2006/relationships/slideLayout" Target="../slideLayouts/slideLayout4.xml"/><Relationship Id="rId18" Type="http://schemas.openxmlformats.org/officeDocument/2006/relationships/image" Target="../media/image206.png"/><Relationship Id="rId17" Type="http://schemas.openxmlformats.org/officeDocument/2006/relationships/tags" Target="../tags/tag132.xml"/><Relationship Id="rId16" Type="http://schemas.openxmlformats.org/officeDocument/2006/relationships/tags" Target="../tags/tag131.xml"/><Relationship Id="rId15" Type="http://schemas.openxmlformats.org/officeDocument/2006/relationships/image" Target="../media/image205.png"/><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image" Target="../media/image204.png"/><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23.xml"/></Relationships>
</file>

<file path=ppt/slides/_rels/slide54.xml.rels><?xml version="1.0" encoding="UTF-8" standalone="yes"?>
<Relationships xmlns="http://schemas.openxmlformats.org/package/2006/relationships"><Relationship Id="rId9" Type="http://schemas.openxmlformats.org/officeDocument/2006/relationships/image" Target="../media/image207.webp"/><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9" Type="http://schemas.openxmlformats.org/officeDocument/2006/relationships/notesSlide" Target="../notesSlides/notesSlide28.xml"/><Relationship Id="rId38" Type="http://schemas.openxmlformats.org/officeDocument/2006/relationships/slideLayout" Target="../slideLayouts/slideLayout4.xml"/><Relationship Id="rId37" Type="http://schemas.openxmlformats.org/officeDocument/2006/relationships/image" Target="../media/image215.png"/><Relationship Id="rId36" Type="http://schemas.openxmlformats.org/officeDocument/2006/relationships/tags" Target="../tags/tag160.xml"/><Relationship Id="rId35" Type="http://schemas.openxmlformats.org/officeDocument/2006/relationships/tags" Target="../tags/tag159.xml"/><Relationship Id="rId34" Type="http://schemas.openxmlformats.org/officeDocument/2006/relationships/image" Target="../media/image214.png"/><Relationship Id="rId33" Type="http://schemas.openxmlformats.org/officeDocument/2006/relationships/tags" Target="../tags/tag158.xml"/><Relationship Id="rId32" Type="http://schemas.openxmlformats.org/officeDocument/2006/relationships/tags" Target="../tags/tag157.xml"/><Relationship Id="rId31" Type="http://schemas.openxmlformats.org/officeDocument/2006/relationships/image" Target="../media/image213.png"/><Relationship Id="rId30" Type="http://schemas.openxmlformats.org/officeDocument/2006/relationships/tags" Target="../tags/tag156.xml"/><Relationship Id="rId3" Type="http://schemas.openxmlformats.org/officeDocument/2006/relationships/tags" Target="../tags/tag135.xml"/><Relationship Id="rId29" Type="http://schemas.openxmlformats.org/officeDocument/2006/relationships/tags" Target="../tags/tag155.xml"/><Relationship Id="rId28" Type="http://schemas.openxmlformats.org/officeDocument/2006/relationships/image" Target="../media/image212.png"/><Relationship Id="rId27" Type="http://schemas.openxmlformats.org/officeDocument/2006/relationships/tags" Target="../tags/tag154.xml"/><Relationship Id="rId26" Type="http://schemas.openxmlformats.org/officeDocument/2006/relationships/tags" Target="../tags/tag153.xml"/><Relationship Id="rId25" Type="http://schemas.openxmlformats.org/officeDocument/2006/relationships/image" Target="../media/image211.png"/><Relationship Id="rId24" Type="http://schemas.openxmlformats.org/officeDocument/2006/relationships/tags" Target="../tags/tag152.xml"/><Relationship Id="rId23" Type="http://schemas.openxmlformats.org/officeDocument/2006/relationships/tags" Target="../tags/tag151.xml"/><Relationship Id="rId22" Type="http://schemas.openxmlformats.org/officeDocument/2006/relationships/tags" Target="../tags/tag150.xml"/><Relationship Id="rId21" Type="http://schemas.openxmlformats.org/officeDocument/2006/relationships/image" Target="../media/image210.png"/><Relationship Id="rId20" Type="http://schemas.openxmlformats.org/officeDocument/2006/relationships/tags" Target="../tags/tag149.xml"/><Relationship Id="rId2" Type="http://schemas.openxmlformats.org/officeDocument/2006/relationships/tags" Target="../tags/tag134.xml"/><Relationship Id="rId19" Type="http://schemas.openxmlformats.org/officeDocument/2006/relationships/tags" Target="../tags/tag148.xml"/><Relationship Id="rId18" Type="http://schemas.openxmlformats.org/officeDocument/2006/relationships/image" Target="../media/image209.png"/><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image" Target="../media/image208.png"/><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3.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4.xml"/><Relationship Id="rId7" Type="http://schemas.openxmlformats.org/officeDocument/2006/relationships/tags" Target="../tags/tag165.xml"/><Relationship Id="rId6" Type="http://schemas.openxmlformats.org/officeDocument/2006/relationships/image" Target="../media/image217.png"/><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image" Target="../media/image216.tiff"/><Relationship Id="rId1" Type="http://schemas.openxmlformats.org/officeDocument/2006/relationships/tags" Target="../tags/tag161.xml"/></Relationships>
</file>

<file path=ppt/slides/_rels/slide5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image" Target="../media/image219.png"/><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image" Target="../media/image218.png"/><Relationship Id="rId3" Type="http://schemas.openxmlformats.org/officeDocument/2006/relationships/tags" Target="../tags/tag168.xml"/><Relationship Id="rId2" Type="http://schemas.openxmlformats.org/officeDocument/2006/relationships/tags" Target="../tags/tag167.xml"/><Relationship Id="rId16" Type="http://schemas.openxmlformats.org/officeDocument/2006/relationships/notesSlide" Target="../notesSlides/notesSlide30.xml"/><Relationship Id="rId15" Type="http://schemas.openxmlformats.org/officeDocument/2006/relationships/slideLayout" Target="../slideLayouts/slideLayout4.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image" Target="../media/image220.png"/><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6.xml"/></Relationships>
</file>

<file path=ppt/slides/_rels/slide57.xml.rels><?xml version="1.0" encoding="UTF-8" standalone="yes"?>
<Relationships xmlns="http://schemas.openxmlformats.org/package/2006/relationships"><Relationship Id="rId9" Type="http://schemas.openxmlformats.org/officeDocument/2006/relationships/image" Target="../media/image223.png"/><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image" Target="../media/image222.png"/><Relationship Id="rId5" Type="http://schemas.openxmlformats.org/officeDocument/2006/relationships/tags" Target="../tags/tag180.xml"/><Relationship Id="rId4" Type="http://schemas.openxmlformats.org/officeDocument/2006/relationships/tags" Target="../tags/tag179.xml"/><Relationship Id="rId39" Type="http://schemas.openxmlformats.org/officeDocument/2006/relationships/notesSlide" Target="../notesSlides/notesSlide31.xml"/><Relationship Id="rId38" Type="http://schemas.openxmlformats.org/officeDocument/2006/relationships/slideLayout" Target="../slideLayouts/slideLayout4.xml"/><Relationship Id="rId37" Type="http://schemas.openxmlformats.org/officeDocument/2006/relationships/image" Target="../media/image232.png"/><Relationship Id="rId36" Type="http://schemas.openxmlformats.org/officeDocument/2006/relationships/tags" Target="../tags/tag201.xml"/><Relationship Id="rId35" Type="http://schemas.openxmlformats.org/officeDocument/2006/relationships/tags" Target="../tags/tag200.xml"/><Relationship Id="rId34" Type="http://schemas.openxmlformats.org/officeDocument/2006/relationships/image" Target="../media/image231.png"/><Relationship Id="rId33" Type="http://schemas.openxmlformats.org/officeDocument/2006/relationships/tags" Target="../tags/tag199.xml"/><Relationship Id="rId32" Type="http://schemas.openxmlformats.org/officeDocument/2006/relationships/tags" Target="../tags/tag198.xml"/><Relationship Id="rId31" Type="http://schemas.openxmlformats.org/officeDocument/2006/relationships/tags" Target="../tags/tag197.xml"/><Relationship Id="rId30" Type="http://schemas.openxmlformats.org/officeDocument/2006/relationships/image" Target="../media/image230.png"/><Relationship Id="rId3" Type="http://schemas.openxmlformats.org/officeDocument/2006/relationships/image" Target="../media/image221.png"/><Relationship Id="rId29" Type="http://schemas.openxmlformats.org/officeDocument/2006/relationships/tags" Target="../tags/tag196.xml"/><Relationship Id="rId28" Type="http://schemas.openxmlformats.org/officeDocument/2006/relationships/tags" Target="../tags/tag195.xml"/><Relationship Id="rId27" Type="http://schemas.openxmlformats.org/officeDocument/2006/relationships/image" Target="../media/image229.png"/><Relationship Id="rId26" Type="http://schemas.openxmlformats.org/officeDocument/2006/relationships/tags" Target="../tags/tag194.xml"/><Relationship Id="rId25" Type="http://schemas.openxmlformats.org/officeDocument/2006/relationships/tags" Target="../tags/tag193.xml"/><Relationship Id="rId24" Type="http://schemas.openxmlformats.org/officeDocument/2006/relationships/image" Target="../media/image228.png"/><Relationship Id="rId23" Type="http://schemas.openxmlformats.org/officeDocument/2006/relationships/tags" Target="../tags/tag192.xml"/><Relationship Id="rId22" Type="http://schemas.openxmlformats.org/officeDocument/2006/relationships/tags" Target="../tags/tag191.xml"/><Relationship Id="rId21" Type="http://schemas.openxmlformats.org/officeDocument/2006/relationships/image" Target="../media/image227.png"/><Relationship Id="rId20" Type="http://schemas.openxmlformats.org/officeDocument/2006/relationships/tags" Target="../tags/tag190.xml"/><Relationship Id="rId2" Type="http://schemas.openxmlformats.org/officeDocument/2006/relationships/tags" Target="../tags/tag178.xml"/><Relationship Id="rId19" Type="http://schemas.openxmlformats.org/officeDocument/2006/relationships/tags" Target="../tags/tag189.xml"/><Relationship Id="rId18" Type="http://schemas.openxmlformats.org/officeDocument/2006/relationships/image" Target="../media/image226.png"/><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image" Target="../media/image225.png"/><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image" Target="../media/image224.png"/><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7.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235.png"/><Relationship Id="rId2" Type="http://schemas.openxmlformats.org/officeDocument/2006/relationships/image" Target="../media/image234.jpeg"/><Relationship Id="rId1" Type="http://schemas.openxmlformats.org/officeDocument/2006/relationships/image" Target="../media/image233.jpeg"/></Relationships>
</file>

<file path=ppt/slides/_rels/slide59.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image" Target="../media/image243.png"/><Relationship Id="rId7" Type="http://schemas.openxmlformats.org/officeDocument/2006/relationships/image" Target="../media/image242.png"/><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7" Type="http://schemas.openxmlformats.org/officeDocument/2006/relationships/notesSlide" Target="../notesSlides/notesSlide33.xml"/><Relationship Id="rId16" Type="http://schemas.openxmlformats.org/officeDocument/2006/relationships/vmlDrawing" Target="../drawings/vmlDrawing4.vml"/><Relationship Id="rId15" Type="http://schemas.openxmlformats.org/officeDocument/2006/relationships/slideLayout" Target="../slideLayouts/slideLayout4.xml"/><Relationship Id="rId14" Type="http://schemas.openxmlformats.org/officeDocument/2006/relationships/image" Target="../media/image244.wmf"/><Relationship Id="rId13" Type="http://schemas.openxmlformats.org/officeDocument/2006/relationships/oleObject" Target="../embeddings/oleObject19.bin"/><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image" Target="../media/image23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9" Type="http://schemas.openxmlformats.org/officeDocument/2006/relationships/image" Target="../media/image253.png"/><Relationship Id="rId8" Type="http://schemas.openxmlformats.org/officeDocument/2006/relationships/image" Target="../media/image252.png"/><Relationship Id="rId7" Type="http://schemas.openxmlformats.org/officeDocument/2006/relationships/image" Target="../media/image251.png"/><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 Id="rId3" Type="http://schemas.openxmlformats.org/officeDocument/2006/relationships/image" Target="../media/image247.png"/><Relationship Id="rId2" Type="http://schemas.openxmlformats.org/officeDocument/2006/relationships/image" Target="../media/image246.png"/><Relationship Id="rId13" Type="http://schemas.openxmlformats.org/officeDocument/2006/relationships/notesSlide" Target="../notesSlides/notesSlide34.xml"/><Relationship Id="rId12" Type="http://schemas.openxmlformats.org/officeDocument/2006/relationships/slideLayout" Target="../slideLayouts/slideLayout4.xml"/><Relationship Id="rId11" Type="http://schemas.openxmlformats.org/officeDocument/2006/relationships/image" Target="../media/image254.png"/><Relationship Id="rId10" Type="http://schemas.openxmlformats.org/officeDocument/2006/relationships/tags" Target="../tags/tag206.xml"/><Relationship Id="rId1" Type="http://schemas.openxmlformats.org/officeDocument/2006/relationships/image" Target="../media/image245.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4.xml"/><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image" Target="../media/image255.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260.png"/><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image" Target="../media/image259.png"/><Relationship Id="rId10" Type="http://schemas.openxmlformats.org/officeDocument/2006/relationships/notesSlide" Target="../notesSlides/notesSlide36.xml"/><Relationship Id="rId1" Type="http://schemas.openxmlformats.org/officeDocument/2006/relationships/image" Target="../media/image258.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261.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4.xml"/><Relationship Id="rId4" Type="http://schemas.openxmlformats.org/officeDocument/2006/relationships/image" Target="../media/image258.tiff"/><Relationship Id="rId3" Type="http://schemas.openxmlformats.org/officeDocument/2006/relationships/tags" Target="../tags/tag213.xml"/><Relationship Id="rId2" Type="http://schemas.openxmlformats.org/officeDocument/2006/relationships/image" Target="../media/image261.tiff"/><Relationship Id="rId1" Type="http://schemas.openxmlformats.org/officeDocument/2006/relationships/tags" Target="../tags/tag212.xml"/></Relationships>
</file>

<file path=ppt/slides/_rels/slide66.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image" Target="../media/image263.png"/><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image" Target="../media/image262.tiff"/><Relationship Id="rId25" Type="http://schemas.openxmlformats.org/officeDocument/2006/relationships/notesSlide" Target="../notesSlides/notesSlide40.xml"/><Relationship Id="rId24" Type="http://schemas.openxmlformats.org/officeDocument/2006/relationships/slideLayout" Target="../slideLayouts/slideLayout4.xml"/><Relationship Id="rId23" Type="http://schemas.openxmlformats.org/officeDocument/2006/relationships/image" Target="../media/image268.png"/><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tags" Target="../tags/tag215.xml"/><Relationship Id="rId19" Type="http://schemas.openxmlformats.org/officeDocument/2006/relationships/image" Target="../media/image267.png"/><Relationship Id="rId18" Type="http://schemas.openxmlformats.org/officeDocument/2006/relationships/tags" Target="../tags/tag226.xml"/><Relationship Id="rId17" Type="http://schemas.openxmlformats.org/officeDocument/2006/relationships/tags" Target="../tags/tag225.xml"/><Relationship Id="rId16" Type="http://schemas.openxmlformats.org/officeDocument/2006/relationships/image" Target="../media/image266.png"/><Relationship Id="rId15" Type="http://schemas.openxmlformats.org/officeDocument/2006/relationships/tags" Target="../tags/tag224.xml"/><Relationship Id="rId14" Type="http://schemas.openxmlformats.org/officeDocument/2006/relationships/tags" Target="../tags/tag223.xml"/><Relationship Id="rId13" Type="http://schemas.openxmlformats.org/officeDocument/2006/relationships/image" Target="../media/image265.png"/><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image" Target="../media/image264.png"/><Relationship Id="rId1" Type="http://schemas.openxmlformats.org/officeDocument/2006/relationships/tags" Target="../tags/tag214.xml"/></Relationships>
</file>

<file path=ppt/slides/_rels/slide67.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image" Target="../media/image269.png"/><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image" Target="../media/image262.tiff"/><Relationship Id="rId26" Type="http://schemas.openxmlformats.org/officeDocument/2006/relationships/notesSlide" Target="../notesSlides/notesSlide41.xml"/><Relationship Id="rId25" Type="http://schemas.openxmlformats.org/officeDocument/2006/relationships/slideLayout" Target="../slideLayouts/slideLayout4.xml"/><Relationship Id="rId24" Type="http://schemas.openxmlformats.org/officeDocument/2006/relationships/image" Target="../media/image274.png"/><Relationship Id="rId23" Type="http://schemas.openxmlformats.org/officeDocument/2006/relationships/tags" Target="../tags/tag246.xml"/><Relationship Id="rId22" Type="http://schemas.openxmlformats.org/officeDocument/2006/relationships/tags" Target="../tags/tag245.xml"/><Relationship Id="rId21" Type="http://schemas.openxmlformats.org/officeDocument/2006/relationships/tags" Target="../tags/tag244.xml"/><Relationship Id="rId20" Type="http://schemas.openxmlformats.org/officeDocument/2006/relationships/image" Target="../media/image273.png"/><Relationship Id="rId2" Type="http://schemas.openxmlformats.org/officeDocument/2006/relationships/tags" Target="../tags/tag231.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image" Target="../media/image272.png"/><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image" Target="../media/image271.png"/><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image" Target="../media/image270.png"/><Relationship Id="rId1" Type="http://schemas.openxmlformats.org/officeDocument/2006/relationships/tags" Target="../tags/tag230.xml"/></Relationships>
</file>

<file path=ppt/slides/_rels/slide68.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image" Target="../media/image276.png"/><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image" Target="../media/image275.tiff"/><Relationship Id="rId20" Type="http://schemas.openxmlformats.org/officeDocument/2006/relationships/notesSlide" Target="../notesSlides/notesSlide42.xml"/><Relationship Id="rId2" Type="http://schemas.openxmlformats.org/officeDocument/2006/relationships/tags" Target="../tags/tag248.xml"/><Relationship Id="rId19" Type="http://schemas.openxmlformats.org/officeDocument/2006/relationships/slideLayout" Target="../slideLayouts/slideLayout4.xml"/><Relationship Id="rId18" Type="http://schemas.openxmlformats.org/officeDocument/2006/relationships/image" Target="../media/image278.png"/><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image" Target="../media/image277.png"/><Relationship Id="rId14" Type="http://schemas.openxmlformats.org/officeDocument/2006/relationships/tags" Target="../tags/tag257.xml"/><Relationship Id="rId13" Type="http://schemas.openxmlformats.org/officeDocument/2006/relationships/tags" Target="../tags/tag256.xml"/><Relationship Id="rId12" Type="http://schemas.openxmlformats.org/officeDocument/2006/relationships/image" Target="../media/image271.png"/><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tags" Target="../tags/tag247.xml"/></Relationships>
</file>

<file path=ppt/slides/_rels/slide69.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image" Target="../media/image278.png"/><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image" Target="../media/image275.tiff"/><Relationship Id="rId20" Type="http://schemas.openxmlformats.org/officeDocument/2006/relationships/notesSlide" Target="../notesSlides/notesSlide43.xml"/><Relationship Id="rId2" Type="http://schemas.openxmlformats.org/officeDocument/2006/relationships/tags" Target="../tags/tag261.xml"/><Relationship Id="rId19" Type="http://schemas.openxmlformats.org/officeDocument/2006/relationships/slideLayout" Target="../slideLayouts/slideLayout4.xml"/><Relationship Id="rId18" Type="http://schemas.openxmlformats.org/officeDocument/2006/relationships/image" Target="../media/image280.png"/><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image" Target="../media/image271.png"/><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image" Target="../media/image279.png"/><Relationship Id="rId10" Type="http://schemas.openxmlformats.org/officeDocument/2006/relationships/tags" Target="../tags/tag267.xml"/><Relationship Id="rId1" Type="http://schemas.openxmlformats.org/officeDocument/2006/relationships/tags" Target="../tags/tag26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image" Target="../media/image278.png"/><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image" Target="../media/image275.tiff"/><Relationship Id="rId3" Type="http://schemas.openxmlformats.org/officeDocument/2006/relationships/tags" Target="../tags/tag275.xml"/><Relationship Id="rId20" Type="http://schemas.openxmlformats.org/officeDocument/2006/relationships/notesSlide" Target="../notesSlides/notesSlide44.xml"/><Relationship Id="rId2" Type="http://schemas.openxmlformats.org/officeDocument/2006/relationships/tags" Target="../tags/tag274.xml"/><Relationship Id="rId19" Type="http://schemas.openxmlformats.org/officeDocument/2006/relationships/slideLayout" Target="../slideLayouts/slideLayout4.xml"/><Relationship Id="rId18" Type="http://schemas.openxmlformats.org/officeDocument/2006/relationships/image" Target="../media/image282.png"/><Relationship Id="rId17" Type="http://schemas.openxmlformats.org/officeDocument/2006/relationships/tags" Target="../tags/tag285.xml"/><Relationship Id="rId16" Type="http://schemas.openxmlformats.org/officeDocument/2006/relationships/tags" Target="../tags/tag284.xml"/><Relationship Id="rId15" Type="http://schemas.openxmlformats.org/officeDocument/2006/relationships/image" Target="../media/image271.png"/><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image" Target="../media/image281.png"/><Relationship Id="rId10" Type="http://schemas.openxmlformats.org/officeDocument/2006/relationships/tags" Target="../tags/tag280.xml"/><Relationship Id="rId1" Type="http://schemas.openxmlformats.org/officeDocument/2006/relationships/tags" Target="../tags/tag273.xml"/></Relationships>
</file>

<file path=ppt/slides/_rels/slide71.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4" Type="http://schemas.openxmlformats.org/officeDocument/2006/relationships/notesSlide" Target="../notesSlides/notesSlide45.xml"/><Relationship Id="rId63" Type="http://schemas.openxmlformats.org/officeDocument/2006/relationships/slideLayout" Target="../slideLayouts/slideLayout4.xml"/><Relationship Id="rId62" Type="http://schemas.openxmlformats.org/officeDocument/2006/relationships/tags" Target="../tags/tag340.xml"/><Relationship Id="rId61" Type="http://schemas.openxmlformats.org/officeDocument/2006/relationships/tags" Target="../tags/tag339.xml"/><Relationship Id="rId60" Type="http://schemas.openxmlformats.org/officeDocument/2006/relationships/image" Target="../media/image289.png"/><Relationship Id="rId6" Type="http://schemas.openxmlformats.org/officeDocument/2006/relationships/tags" Target="../tags/tag291.xml"/><Relationship Id="rId59" Type="http://schemas.openxmlformats.org/officeDocument/2006/relationships/tags" Target="../tags/tag338.xml"/><Relationship Id="rId58" Type="http://schemas.openxmlformats.org/officeDocument/2006/relationships/image" Target="../media/image288.png"/><Relationship Id="rId57" Type="http://schemas.openxmlformats.org/officeDocument/2006/relationships/tags" Target="../tags/tag337.xml"/><Relationship Id="rId56" Type="http://schemas.openxmlformats.org/officeDocument/2006/relationships/image" Target="../media/image287.png"/><Relationship Id="rId55" Type="http://schemas.openxmlformats.org/officeDocument/2006/relationships/tags" Target="../tags/tag336.xml"/><Relationship Id="rId54" Type="http://schemas.openxmlformats.org/officeDocument/2006/relationships/image" Target="../media/image286.png"/><Relationship Id="rId53" Type="http://schemas.openxmlformats.org/officeDocument/2006/relationships/tags" Target="../tags/tag335.xml"/><Relationship Id="rId52" Type="http://schemas.openxmlformats.org/officeDocument/2006/relationships/tags" Target="../tags/tag334.xml"/><Relationship Id="rId51" Type="http://schemas.openxmlformats.org/officeDocument/2006/relationships/tags" Target="../tags/tag333.xml"/><Relationship Id="rId50" Type="http://schemas.openxmlformats.org/officeDocument/2006/relationships/tags" Target="../tags/tag332.xml"/><Relationship Id="rId5" Type="http://schemas.openxmlformats.org/officeDocument/2006/relationships/tags" Target="../tags/tag290.xml"/><Relationship Id="rId49" Type="http://schemas.openxmlformats.org/officeDocument/2006/relationships/tags" Target="../tags/tag331.xml"/><Relationship Id="rId48" Type="http://schemas.openxmlformats.org/officeDocument/2006/relationships/tags" Target="../tags/tag330.xml"/><Relationship Id="rId47" Type="http://schemas.openxmlformats.org/officeDocument/2006/relationships/tags" Target="../tags/tag329.xml"/><Relationship Id="rId46" Type="http://schemas.openxmlformats.org/officeDocument/2006/relationships/tags" Target="../tags/tag328.xml"/><Relationship Id="rId45" Type="http://schemas.openxmlformats.org/officeDocument/2006/relationships/tags" Target="../tags/tag327.xml"/><Relationship Id="rId44" Type="http://schemas.openxmlformats.org/officeDocument/2006/relationships/image" Target="../media/image285.png"/><Relationship Id="rId43" Type="http://schemas.openxmlformats.org/officeDocument/2006/relationships/tags" Target="../tags/tag326.xml"/><Relationship Id="rId42" Type="http://schemas.openxmlformats.org/officeDocument/2006/relationships/image" Target="../media/image284.png"/><Relationship Id="rId41" Type="http://schemas.openxmlformats.org/officeDocument/2006/relationships/tags" Target="../tags/tag325.xml"/><Relationship Id="rId40" Type="http://schemas.openxmlformats.org/officeDocument/2006/relationships/image" Target="../media/image283.png"/><Relationship Id="rId4" Type="http://schemas.openxmlformats.org/officeDocument/2006/relationships/tags" Target="../tags/tag289.xml"/><Relationship Id="rId39" Type="http://schemas.openxmlformats.org/officeDocument/2006/relationships/tags" Target="../tags/tag324.xml"/><Relationship Id="rId38" Type="http://schemas.openxmlformats.org/officeDocument/2006/relationships/tags" Target="../tags/tag323.xml"/><Relationship Id="rId37" Type="http://schemas.openxmlformats.org/officeDocument/2006/relationships/tags" Target="../tags/tag322.xml"/><Relationship Id="rId36" Type="http://schemas.openxmlformats.org/officeDocument/2006/relationships/tags" Target="../tags/tag321.xml"/><Relationship Id="rId35" Type="http://schemas.openxmlformats.org/officeDocument/2006/relationships/tags" Target="../tags/tag320.xml"/><Relationship Id="rId34" Type="http://schemas.openxmlformats.org/officeDocument/2006/relationships/tags" Target="../tags/tag319.xml"/><Relationship Id="rId33" Type="http://schemas.openxmlformats.org/officeDocument/2006/relationships/tags" Target="../tags/tag318.xml"/><Relationship Id="rId32" Type="http://schemas.openxmlformats.org/officeDocument/2006/relationships/tags" Target="../tags/tag317.xml"/><Relationship Id="rId31" Type="http://schemas.openxmlformats.org/officeDocument/2006/relationships/tags" Target="../tags/tag316.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tags" Target="../tags/tag287.xml"/><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72.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image" Target="../media/image290.png"/><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5" Type="http://schemas.openxmlformats.org/officeDocument/2006/relationships/notesSlide" Target="../notesSlides/notesSlide46.xml"/><Relationship Id="rId34" Type="http://schemas.openxmlformats.org/officeDocument/2006/relationships/slideLayout" Target="../slideLayouts/slideLayout4.xml"/><Relationship Id="rId33" Type="http://schemas.openxmlformats.org/officeDocument/2006/relationships/tags" Target="../tags/tag367.xml"/><Relationship Id="rId32" Type="http://schemas.openxmlformats.org/officeDocument/2006/relationships/tags" Target="../tags/tag366.xml"/><Relationship Id="rId31" Type="http://schemas.openxmlformats.org/officeDocument/2006/relationships/tags" Target="../tags/tag365.xml"/><Relationship Id="rId30" Type="http://schemas.openxmlformats.org/officeDocument/2006/relationships/tags" Target="../tags/tag364.xml"/><Relationship Id="rId3" Type="http://schemas.openxmlformats.org/officeDocument/2006/relationships/tags" Target="../tags/tag343.xml"/><Relationship Id="rId29" Type="http://schemas.openxmlformats.org/officeDocument/2006/relationships/image" Target="../media/image295.png"/><Relationship Id="rId28" Type="http://schemas.openxmlformats.org/officeDocument/2006/relationships/tags" Target="../tags/tag363.xml"/><Relationship Id="rId27" Type="http://schemas.openxmlformats.org/officeDocument/2006/relationships/tags" Target="../tags/tag362.xml"/><Relationship Id="rId26" Type="http://schemas.openxmlformats.org/officeDocument/2006/relationships/image" Target="../media/image294.png"/><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image" Target="../media/image293.png"/><Relationship Id="rId22" Type="http://schemas.openxmlformats.org/officeDocument/2006/relationships/tags" Target="../tags/tag359.xml"/><Relationship Id="rId21" Type="http://schemas.openxmlformats.org/officeDocument/2006/relationships/tags" Target="../tags/tag358.xml"/><Relationship Id="rId20" Type="http://schemas.openxmlformats.org/officeDocument/2006/relationships/tags" Target="../tags/tag357.xml"/><Relationship Id="rId2" Type="http://schemas.openxmlformats.org/officeDocument/2006/relationships/tags" Target="../tags/tag342.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image" Target="../media/image292.png"/><Relationship Id="rId16" Type="http://schemas.openxmlformats.org/officeDocument/2006/relationships/tags" Target="../tags/tag354.xml"/><Relationship Id="rId15" Type="http://schemas.openxmlformats.org/officeDocument/2006/relationships/tags" Target="../tags/tag353.xml"/><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image" Target="../media/image291.png"/><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tags" Target="../tags/tag341.xml"/></Relationships>
</file>

<file path=ppt/slides/_rels/slide73.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image" Target="../media/image296.tiff"/><Relationship Id="rId16" Type="http://schemas.openxmlformats.org/officeDocument/2006/relationships/notesSlide" Target="../notesSlides/notesSlide47.xml"/><Relationship Id="rId15" Type="http://schemas.openxmlformats.org/officeDocument/2006/relationships/slideLayout" Target="../slideLayouts/slideLayout4.xml"/><Relationship Id="rId14" Type="http://schemas.openxmlformats.org/officeDocument/2006/relationships/image" Target="../media/image297.png"/><Relationship Id="rId13" Type="http://schemas.openxmlformats.org/officeDocument/2006/relationships/tags" Target="../tags/tag379.xml"/><Relationship Id="rId12" Type="http://schemas.openxmlformats.org/officeDocument/2006/relationships/tags" Target="../tags/tag378.xml"/><Relationship Id="rId11" Type="http://schemas.openxmlformats.org/officeDocument/2006/relationships/tags" Target="../tags/tag377.xml"/><Relationship Id="rId10" Type="http://schemas.openxmlformats.org/officeDocument/2006/relationships/tags" Target="../tags/tag376.xml"/><Relationship Id="rId1" Type="http://schemas.openxmlformats.org/officeDocument/2006/relationships/tags" Target="../tags/tag3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8.jpeg"/></Relationships>
</file>

<file path=ppt/slides/_rels/slide76.xml.rels><?xml version="1.0" encoding="UTF-8" standalone="yes"?>
<Relationships xmlns="http://schemas.openxmlformats.org/package/2006/relationships"><Relationship Id="rId9" Type="http://schemas.openxmlformats.org/officeDocument/2006/relationships/image" Target="../media/image306.png"/><Relationship Id="rId8" Type="http://schemas.openxmlformats.org/officeDocument/2006/relationships/image" Target="../media/image305.png"/><Relationship Id="rId7" Type="http://schemas.openxmlformats.org/officeDocument/2006/relationships/image" Target="../media/image304.png"/><Relationship Id="rId6" Type="http://schemas.openxmlformats.org/officeDocument/2006/relationships/image" Target="../media/image50.png"/><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300.png"/><Relationship Id="rId10" Type="http://schemas.openxmlformats.org/officeDocument/2006/relationships/slideLayout" Target="../slideLayouts/slideLayout5.xml"/><Relationship Id="rId1" Type="http://schemas.openxmlformats.org/officeDocument/2006/relationships/image" Target="../media/image299.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11.tiff"/><Relationship Id="rId4" Type="http://schemas.openxmlformats.org/officeDocument/2006/relationships/image" Target="../media/image310.jpeg"/><Relationship Id="rId3" Type="http://schemas.openxmlformats.org/officeDocument/2006/relationships/image" Target="../media/image309.png"/><Relationship Id="rId2" Type="http://schemas.openxmlformats.org/officeDocument/2006/relationships/image" Target="../media/image308.jpeg"/><Relationship Id="rId1" Type="http://schemas.openxmlformats.org/officeDocument/2006/relationships/image" Target="../media/image307.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2.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17.png"/><Relationship Id="rId4" Type="http://schemas.openxmlformats.org/officeDocument/2006/relationships/image" Target="../media/image316.png"/><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image" Target="../media/image31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8" Type="http://schemas.openxmlformats.org/officeDocument/2006/relationships/slideLayout" Target="../slideLayouts/slideLayout5.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image" Target="../media/image318.png"/></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22.png"/><Relationship Id="rId4" Type="http://schemas.openxmlformats.org/officeDocument/2006/relationships/image" Target="../media/image321.png"/><Relationship Id="rId3" Type="http://schemas.openxmlformats.org/officeDocument/2006/relationships/image" Target="../media/image320.png"/><Relationship Id="rId2" Type="http://schemas.openxmlformats.org/officeDocument/2006/relationships/image" Target="../media/image318.png"/><Relationship Id="rId1" Type="http://schemas.openxmlformats.org/officeDocument/2006/relationships/image" Target="../media/image319.png"/></Relationships>
</file>

<file path=ppt/slides/_rels/slide82.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 Type="http://schemas.openxmlformats.org/officeDocument/2006/relationships/tags" Target="../tags/tag397.xml"/><Relationship Id="rId19" Type="http://schemas.openxmlformats.org/officeDocument/2006/relationships/slideLayout" Target="../slideLayouts/slideLayout5.xml"/><Relationship Id="rId18" Type="http://schemas.openxmlformats.org/officeDocument/2006/relationships/tags" Target="../tags/tag413.xml"/><Relationship Id="rId17" Type="http://schemas.openxmlformats.org/officeDocument/2006/relationships/tags" Target="../tags/tag412.xml"/><Relationship Id="rId16" Type="http://schemas.openxmlformats.org/officeDocument/2006/relationships/tags" Target="../tags/tag411.xml"/><Relationship Id="rId15" Type="http://schemas.openxmlformats.org/officeDocument/2006/relationships/tags" Target="../tags/tag410.xml"/><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24.png"/><Relationship Id="rId1" Type="http://schemas.openxmlformats.org/officeDocument/2006/relationships/image" Target="../media/image32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5.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27.png"/><Relationship Id="rId1" Type="http://schemas.openxmlformats.org/officeDocument/2006/relationships/image" Target="../media/image326.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31.png"/><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image" Target="../media/image328.pn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35.png"/><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image" Target="../media/image332.png"/></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image" Target="../media/image3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2.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44.png"/><Relationship Id="rId1" Type="http://schemas.openxmlformats.org/officeDocument/2006/relationships/image" Target="../media/image343.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image" Target="../media/image345.png"/></Relationships>
</file>

<file path=ppt/slides/_rels/slide93.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5.xml"/><Relationship Id="rId5" Type="http://schemas.openxmlformats.org/officeDocument/2006/relationships/image" Target="../media/image352.png"/><Relationship Id="rId4" Type="http://schemas.openxmlformats.org/officeDocument/2006/relationships/image" Target="../media/image351.png"/><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image" Target="../media/image348.png"/></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5.xml"/><Relationship Id="rId5" Type="http://schemas.openxmlformats.org/officeDocument/2006/relationships/tags" Target="../tags/tag414.xml"/><Relationship Id="rId4" Type="http://schemas.openxmlformats.org/officeDocument/2006/relationships/image" Target="../media/image356.png"/><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image" Target="../media/image353.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5.xml"/><Relationship Id="rId4" Type="http://schemas.openxmlformats.org/officeDocument/2006/relationships/image" Target="../media/image360.png"/><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image" Target="../media/image357.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5.xml"/><Relationship Id="rId3" Type="http://schemas.openxmlformats.org/officeDocument/2006/relationships/tags" Target="../tags/tag415.xml"/><Relationship Id="rId2" Type="http://schemas.openxmlformats.org/officeDocument/2006/relationships/image" Target="../media/image362.png"/><Relationship Id="rId1" Type="http://schemas.openxmlformats.org/officeDocument/2006/relationships/image" Target="../media/image361.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364.png"/><Relationship Id="rId1" Type="http://schemas.openxmlformats.org/officeDocument/2006/relationships/image" Target="../media/image363.png"/></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5.xml"/><Relationship Id="rId5" Type="http://schemas.openxmlformats.org/officeDocument/2006/relationships/image" Target="../media/image369.png"/><Relationship Id="rId4" Type="http://schemas.openxmlformats.org/officeDocument/2006/relationships/image" Target="../media/image368.png"/><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image" Target="../media/image36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p:cNvSpPr/>
          <p:nvPr/>
        </p:nvSpPr>
        <p:spPr bwMode="auto">
          <a:xfrm>
            <a:off x="4474165" y="1003025"/>
            <a:ext cx="1102756" cy="1098291"/>
          </a:xfrm>
          <a:prstGeom prst="roundRect">
            <a:avLst/>
          </a:prstGeom>
          <a:solidFill>
            <a:schemeClr val="accent5"/>
          </a:solidFill>
          <a:ln w="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4" name="Freeform 9"/>
          <p:cNvSpPr/>
          <p:nvPr/>
        </p:nvSpPr>
        <p:spPr bwMode="auto">
          <a:xfrm>
            <a:off x="1188221" y="2965215"/>
            <a:ext cx="2078271" cy="2078271"/>
          </a:xfrm>
          <a:prstGeom prst="roundRect">
            <a:avLst/>
          </a:prstGeom>
          <a:solidFill>
            <a:schemeClr val="accent2"/>
          </a:solidFill>
          <a:ln w="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5" name="Freeform 10"/>
          <p:cNvSpPr/>
          <p:nvPr/>
        </p:nvSpPr>
        <p:spPr bwMode="auto">
          <a:xfrm>
            <a:off x="3067815" y="3402746"/>
            <a:ext cx="1192048" cy="1194281"/>
          </a:xfrm>
          <a:prstGeom prst="roundRect">
            <a:avLst/>
          </a:prstGeom>
          <a:solidFill>
            <a:schemeClr val="accent1"/>
          </a:solidFill>
          <a:ln w="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Freeform 11"/>
          <p:cNvSpPr/>
          <p:nvPr/>
        </p:nvSpPr>
        <p:spPr bwMode="auto">
          <a:xfrm>
            <a:off x="266278" y="5148403"/>
            <a:ext cx="1116151" cy="1122847"/>
          </a:xfrm>
          <a:prstGeom prst="roundRect">
            <a:avLst/>
          </a:prstGeom>
          <a:solidFill>
            <a:srgbClr val="92D050"/>
          </a:solidFill>
          <a:ln w="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Freeform 13"/>
          <p:cNvSpPr/>
          <p:nvPr/>
        </p:nvSpPr>
        <p:spPr bwMode="auto">
          <a:xfrm>
            <a:off x="1509670" y="3259877"/>
            <a:ext cx="861668" cy="868365"/>
          </a:xfrm>
          <a:prstGeom prst="roundRect">
            <a:avLst/>
          </a:prstGeom>
          <a:gradFill>
            <a:gsLst>
              <a:gs pos="53000">
                <a:schemeClr val="bg1"/>
              </a:gs>
              <a:gs pos="100000">
                <a:srgbClr val="BABBB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Freeform 14"/>
          <p:cNvSpPr/>
          <p:nvPr/>
        </p:nvSpPr>
        <p:spPr bwMode="auto">
          <a:xfrm>
            <a:off x="534157" y="4215302"/>
            <a:ext cx="1837183" cy="1837183"/>
          </a:xfrm>
          <a:prstGeom prst="roundRect">
            <a:avLst/>
          </a:prstGeom>
          <a:blipFill dpi="0" rotWithShape="1">
            <a:blip r:embed="rId1">
              <a:extLst>
                <a:ext uri="{28A0092B-C50C-407E-A947-70E740481C1C}">
                  <a14:useLocalDpi xmlns:a14="http://schemas.microsoft.com/office/drawing/2010/main" val="0"/>
                </a:ext>
              </a:extLst>
            </a:blip>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ctr" anchorCtr="1" compatLnSpc="1"/>
          <a:lstStyle/>
          <a:p>
            <a:endParaRPr lang="zh-CN" altLang="en-US" sz="6000" dirty="0">
              <a:solidFill>
                <a:srgbClr val="AE002B"/>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9" name="Freeform 15"/>
          <p:cNvSpPr/>
          <p:nvPr/>
        </p:nvSpPr>
        <p:spPr bwMode="auto">
          <a:xfrm>
            <a:off x="2453934" y="1212862"/>
            <a:ext cx="2915383" cy="2915383"/>
          </a:xfrm>
          <a:prstGeom prst="ellipse">
            <a:avLst/>
          </a:prstGeom>
          <a:solidFill>
            <a:schemeClr val="bg1"/>
          </a:solidFill>
          <a:ln w="5715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ctr" anchorCtr="1" compatLnSpc="1"/>
          <a:lstStyle/>
          <a:p>
            <a:endParaRPr lang="zh-CN" altLang="en-US" sz="8800" dirty="0">
              <a:solidFill>
                <a:srgbClr val="AE002B"/>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0" name="Freeform 16"/>
          <p:cNvSpPr/>
          <p:nvPr/>
        </p:nvSpPr>
        <p:spPr bwMode="auto">
          <a:xfrm>
            <a:off x="2453932" y="4215303"/>
            <a:ext cx="1419743" cy="1417511"/>
          </a:xfrm>
          <a:prstGeom prst="roundRect">
            <a:avLst/>
          </a:prstGeom>
          <a:solidFill>
            <a:schemeClr val="accent3"/>
          </a:solidFill>
          <a:ln w="57150">
            <a:noFill/>
            <a:prstDash val="solid"/>
            <a:round/>
          </a:ln>
          <a:effectLst>
            <a:outerShdw blurRad="177800" dist="203200" dir="2700000" algn="tl" rotWithShape="0">
              <a:prstClr val="black">
                <a:alpha val="40000"/>
              </a:prstClr>
            </a:outerShdw>
          </a:effectLst>
        </p:spPr>
        <p:txBody>
          <a:bodyPr vert="horz" wrap="square" lIns="128580" tIns="64291" rIns="128580" bIns="64291"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7" name="文本框 16"/>
          <p:cNvSpPr txBox="1"/>
          <p:nvPr/>
        </p:nvSpPr>
        <p:spPr>
          <a:xfrm>
            <a:off x="5903835" y="2101313"/>
            <a:ext cx="6618987" cy="1446550"/>
          </a:xfrm>
          <a:prstGeom prst="rect">
            <a:avLst/>
          </a:prstGeom>
          <a:noFill/>
        </p:spPr>
        <p:txBody>
          <a:bodyPr wrap="square" rtlCol="0">
            <a:spAutoFit/>
          </a:bodyPr>
          <a:lstStyle/>
          <a:p>
            <a:pPr algn="ctr">
              <a:buNone/>
            </a:pPr>
            <a:r>
              <a:rPr lang="zh-CN" altLang="en-US" sz="4400" b="1" cap="all" dirty="0">
                <a:solidFill>
                  <a:schemeClr val="accent3"/>
                </a:solidFill>
                <a:latin typeface="Agency FB" panose="020B0503020202020204" pitchFamily="34" charset="0"/>
                <a:ea typeface="微软雅黑" panose="020B0503020204020204" pitchFamily="34" charset="-122"/>
                <a:cs typeface="Arial" panose="020B0604020202020204" pitchFamily="34" charset="0"/>
                <a:sym typeface="Agency FB" panose="020B0503020202020204" pitchFamily="34" charset="0"/>
              </a:rPr>
              <a:t>传热学</a:t>
            </a:r>
            <a:endParaRPr lang="en-US" altLang="zh-CN" sz="4400" b="1" cap="all" dirty="0">
              <a:solidFill>
                <a:schemeClr val="accent3"/>
              </a:solidFill>
              <a:latin typeface="Agency FB" panose="020B0503020202020204" pitchFamily="34" charset="0"/>
              <a:ea typeface="微软雅黑" panose="020B0503020204020204" pitchFamily="34" charset="-122"/>
              <a:cs typeface="Arial" panose="020B0604020202020204" pitchFamily="34" charset="0"/>
              <a:sym typeface="Agency FB" panose="020B0503020202020204" pitchFamily="34" charset="0"/>
            </a:endParaRPr>
          </a:p>
          <a:p>
            <a:pPr algn="ctr">
              <a:buNone/>
            </a:pPr>
            <a:r>
              <a:rPr lang="zh-CN" altLang="en-US" sz="4400" b="1" cap="all" dirty="0">
                <a:latin typeface="Agency FB" panose="020B0503020202020204" pitchFamily="34" charset="0"/>
                <a:ea typeface="微软雅黑" panose="020B0503020204020204" pitchFamily="34" charset="-122"/>
                <a:cs typeface="Arial" panose="020B0604020202020204" pitchFamily="34" charset="0"/>
                <a:sym typeface="Agency FB" panose="020B0503020202020204" pitchFamily="34" charset="0"/>
              </a:rPr>
              <a:t>复习课</a:t>
            </a:r>
            <a:endParaRPr lang="zh-CN" altLang="en-US" sz="4400" b="1" cap="all" dirty="0">
              <a:latin typeface="Agency FB" panose="020B0503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
        <p:nvSpPr>
          <p:cNvPr id="21" name="圆角矩形 20"/>
          <p:cNvSpPr/>
          <p:nvPr/>
        </p:nvSpPr>
        <p:spPr>
          <a:xfrm>
            <a:off x="7011899" y="3618392"/>
            <a:ext cx="4402861" cy="394047"/>
          </a:xfrm>
          <a:prstGeom prst="roundRect">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授课老师：苗雨</a:t>
            </a:r>
            <a:endParaRPr lang="zh-CN" altLang="en-US" sz="2000" b="1"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429" y="832156"/>
            <a:ext cx="5341533" cy="356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par>
    </p:tnLst>
    <p:bldLst>
      <p:bldP spid="17" grpId="0"/>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等温面和热流线</a:t>
            </a:r>
            <a:endParaRPr lang="zh-CN" altLang="en-US" dirty="0"/>
          </a:p>
          <a:p>
            <a:endParaRPr lang="zh-CN" altLang="en-US" dirty="0"/>
          </a:p>
          <a:p>
            <a:endParaRPr lang="en-US" dirty="0"/>
          </a:p>
        </p:txBody>
      </p:sp>
      <p:grpSp>
        <p:nvGrpSpPr>
          <p:cNvPr id="3" name="组合 3"/>
          <p:cNvGrpSpPr/>
          <p:nvPr/>
        </p:nvGrpSpPr>
        <p:grpSpPr>
          <a:xfrm>
            <a:off x="884555" y="1023620"/>
            <a:ext cx="723900" cy="723900"/>
            <a:chOff x="13551" y="5200"/>
            <a:chExt cx="1140" cy="1140"/>
          </a:xfrm>
        </p:grpSpPr>
        <p:sp>
          <p:nvSpPr>
            <p:cNvPr id="4" name="Freeform 3"/>
            <p:cNvSpPr>
              <a:spLocks noEditPoints="1"/>
            </p:cNvSpPr>
            <p:nvPr/>
          </p:nvSpPr>
          <p:spPr bwMode="auto">
            <a:xfrm>
              <a:off x="13928" y="5531"/>
              <a:ext cx="395" cy="4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 name="Donut 4"/>
            <p:cNvSpPr/>
            <p:nvPr/>
          </p:nvSpPr>
          <p:spPr>
            <a:xfrm>
              <a:off x="13551" y="5200"/>
              <a:ext cx="1141" cy="1141"/>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6" name="TextBox 5"/>
          <p:cNvSpPr txBox="1"/>
          <p:nvPr/>
        </p:nvSpPr>
        <p:spPr>
          <a:xfrm>
            <a:off x="1676774" y="1095814"/>
            <a:ext cx="6888480" cy="534035"/>
          </a:xfrm>
          <a:prstGeom prst="rect">
            <a:avLst/>
          </a:prstGeom>
          <a:noFill/>
        </p:spPr>
        <p:txBody>
          <a:bodyPr wrap="none" rtlCol="0">
            <a:spAutoFit/>
          </a:bodyPr>
          <a:lstStyle/>
          <a:p>
            <a:pPr>
              <a:lnSpc>
                <a:spcPct val="120000"/>
              </a:lnSpc>
            </a:pPr>
            <a:r>
              <a:rPr lang="zh-CN" altLang="en-US" sz="2400" b="1">
                <a:solidFill>
                  <a:srgbClr val="F17475"/>
                </a:solidFill>
                <a:latin typeface="Agency FB" panose="020B0503020202020204" pitchFamily="34" charset="0"/>
                <a:ea typeface="微软雅黑" panose="020B0503020204020204" pitchFamily="34" charset="-122"/>
                <a:cs typeface="+mn-ea"/>
                <a:sym typeface="Agency FB" panose="020B0503020202020204" pitchFamily="34" charset="0"/>
              </a:rPr>
              <a:t>等温面：</a:t>
            </a:r>
            <a:r>
              <a:rPr lang="zh-CN" sz="2400" kern="0" dirty="0">
                <a:ea typeface="黑体" panose="02010609060101010101" pitchFamily="2" charset="-122"/>
                <a:sym typeface="+mn-ea"/>
              </a:rPr>
              <a:t>温度场中同一瞬间相同温度各点连成的面</a:t>
            </a:r>
            <a:endParaRPr lang="zh-CN" altLang="en-US" sz="2400" b="1" dirty="0">
              <a:solidFill>
                <a:srgbClr val="F17475"/>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7" name="TextBox 6"/>
          <p:cNvSpPr txBox="1"/>
          <p:nvPr/>
        </p:nvSpPr>
        <p:spPr>
          <a:xfrm>
            <a:off x="1682435" y="2515082"/>
            <a:ext cx="792480" cy="534035"/>
          </a:xfrm>
          <a:prstGeom prst="rect">
            <a:avLst/>
          </a:prstGeom>
          <a:noFill/>
        </p:spPr>
        <p:txBody>
          <a:bodyPr wrap="none" rtlCol="0">
            <a:spAutoFit/>
          </a:bodyPr>
          <a:lstStyle/>
          <a:p>
            <a:pPr>
              <a:lnSpc>
                <a:spcPct val="120000"/>
              </a:lnSpc>
            </a:pPr>
            <a:r>
              <a:rPr lang="zh-CN" altLang="en-US" sz="2400" b="1">
                <a:solidFill>
                  <a:srgbClr val="01B3C5"/>
                </a:solidFill>
                <a:latin typeface="Agency FB" panose="020B0503020202020204" pitchFamily="34" charset="0"/>
                <a:ea typeface="微软雅黑" panose="020B0503020204020204" pitchFamily="34" charset="-122"/>
                <a:cs typeface="+mn-ea"/>
                <a:sym typeface="Agency FB" panose="020B0503020202020204" pitchFamily="34" charset="0"/>
              </a:rPr>
              <a:t>特点</a:t>
            </a:r>
            <a:endParaRPr lang="zh-CN" altLang="en-US" sz="2400" b="1" dirty="0">
              <a:solidFill>
                <a:srgbClr val="01B3C5"/>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8" name="组合 5"/>
          <p:cNvGrpSpPr/>
          <p:nvPr/>
        </p:nvGrpSpPr>
        <p:grpSpPr>
          <a:xfrm>
            <a:off x="887730" y="2396490"/>
            <a:ext cx="723900" cy="723900"/>
            <a:chOff x="1502" y="4938"/>
            <a:chExt cx="1140" cy="1140"/>
          </a:xfrm>
        </p:grpSpPr>
        <p:sp>
          <p:nvSpPr>
            <p:cNvPr id="9" name="Donut 8"/>
            <p:cNvSpPr/>
            <p:nvPr/>
          </p:nvSpPr>
          <p:spPr>
            <a:xfrm>
              <a:off x="1502" y="4938"/>
              <a:ext cx="1141" cy="1141"/>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0" name="Freeform 47"/>
            <p:cNvSpPr>
              <a:spLocks noEditPoints="1"/>
            </p:cNvSpPr>
            <p:nvPr/>
          </p:nvSpPr>
          <p:spPr bwMode="auto">
            <a:xfrm>
              <a:off x="1886" y="5234"/>
              <a:ext cx="374" cy="548"/>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1B3C5"/>
            </a:solidFill>
            <a:ln>
              <a:solidFill>
                <a:srgbClr val="01B3C5"/>
              </a:solid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1" name="文本框 7"/>
          <p:cNvSpPr txBox="1"/>
          <p:nvPr/>
        </p:nvSpPr>
        <p:spPr>
          <a:xfrm>
            <a:off x="2900680" y="1744345"/>
            <a:ext cx="3734435" cy="645160"/>
          </a:xfrm>
          <a:prstGeom prst="rect">
            <a:avLst/>
          </a:prstGeom>
          <a:noFill/>
        </p:spPr>
        <p:txBody>
          <a:bodyPr wrap="none" rtlCol="0" anchor="t">
            <a:spAutoFit/>
          </a:bodyPr>
          <a:lstStyle/>
          <a:p>
            <a:pPr marL="0" indent="0" eaLnBrk="1" latinLnBrk="0" hangingPunct="1">
              <a:lnSpc>
                <a:spcPct val="150000"/>
              </a:lnSpc>
              <a:buFont typeface="Arial" panose="020B0604020202020204" pitchFamily="34" charset="0"/>
              <a:buNone/>
            </a:pPr>
            <a:r>
              <a:rPr lang="zh-CN" sz="2400" kern="0" dirty="0">
                <a:ea typeface="黑体" panose="02010609060101010101" pitchFamily="2" charset="-122"/>
                <a:sym typeface="+mn-ea"/>
              </a:rPr>
              <a:t>等温线（</a:t>
            </a:r>
            <a:r>
              <a:rPr lang="en-US" altLang="zh-CN" sz="2400" kern="0" dirty="0">
                <a:ea typeface="黑体" panose="02010609060101010101" pitchFamily="2" charset="-122"/>
                <a:sym typeface="+mn-ea"/>
              </a:rPr>
              <a:t>isotherm</a:t>
            </a:r>
            <a:r>
              <a:rPr lang="zh-CN" sz="2400" kern="0" dirty="0">
                <a:ea typeface="黑体" panose="02010609060101010101" pitchFamily="2" charset="-122"/>
                <a:sym typeface="+mn-ea"/>
              </a:rPr>
              <a:t>）：二维</a:t>
            </a:r>
            <a:endParaRPr lang="zh-CN" sz="2400" kern="0" dirty="0">
              <a:ea typeface="黑体" panose="02010609060101010101" pitchFamily="2" charset="-122"/>
              <a:sym typeface="+mn-ea"/>
            </a:endParaRPr>
          </a:p>
        </p:txBody>
      </p:sp>
      <p:sp>
        <p:nvSpPr>
          <p:cNvPr id="12" name="文本框 1"/>
          <p:cNvSpPr txBox="1"/>
          <p:nvPr/>
        </p:nvSpPr>
        <p:spPr>
          <a:xfrm>
            <a:off x="1475740" y="3117215"/>
            <a:ext cx="10125075" cy="1753235"/>
          </a:xfrm>
          <a:prstGeom prst="rect">
            <a:avLst/>
          </a:prstGeom>
          <a:noFill/>
        </p:spPr>
        <p:txBody>
          <a:bodyPr wrap="square" rtlCol="0" anchor="t">
            <a:spAutoFit/>
          </a:bodyPr>
          <a:lstStyle/>
          <a:p>
            <a:pPr marL="342900" indent="-342900" eaLnBrk="1" latinLnBrk="0" hangingPunct="1">
              <a:lnSpc>
                <a:spcPct val="150000"/>
              </a:lnSpc>
              <a:buFont typeface="Arial" panose="020B0604020202020204" pitchFamily="34" charset="0"/>
              <a:buChar char="•"/>
            </a:pPr>
            <a:r>
              <a:rPr lang="zh-CN" sz="2400" kern="0" dirty="0">
                <a:ea typeface="黑体" panose="02010609060101010101" pitchFamily="2" charset="-122"/>
                <a:sym typeface="+mn-ea"/>
              </a:rPr>
              <a:t>任一条等温线或形成封闭曲线，或终止在物体表面，不会相交</a:t>
            </a:r>
            <a:endParaRPr lang="zh-CN" sz="2400" kern="0" dirty="0">
              <a:ea typeface="黑体" panose="02010609060101010101" pitchFamily="2" charset="-122"/>
              <a:sym typeface="+mn-ea"/>
            </a:endParaRPr>
          </a:p>
          <a:p>
            <a:pPr marL="342900" indent="-342900" eaLnBrk="1" latinLnBrk="0" hangingPunct="1">
              <a:lnSpc>
                <a:spcPct val="150000"/>
              </a:lnSpc>
              <a:buFont typeface="Arial" panose="020B0604020202020204" pitchFamily="34" charset="0"/>
              <a:buChar char="•"/>
            </a:pPr>
            <a:r>
              <a:rPr lang="zh-CN" sz="2400" kern="0" dirty="0">
                <a:ea typeface="黑体" panose="02010609060101010101" pitchFamily="2" charset="-122"/>
                <a:sym typeface="+mn-ea"/>
              </a:rPr>
              <a:t>当每两条相邻等温线间的温度差相等时，其疏密程度可反映出导热热流密度的相对大小</a:t>
            </a:r>
            <a:endParaRPr lang="zh-CN" sz="2400" kern="0" dirty="0">
              <a:ea typeface="黑体" panose="02010609060101010101" pitchFamily="2" charset="-122"/>
              <a:sym typeface="+mn-ea"/>
            </a:endParaRPr>
          </a:p>
        </p:txBody>
      </p:sp>
      <p:grpSp>
        <p:nvGrpSpPr>
          <p:cNvPr id="13" name="组合 10"/>
          <p:cNvGrpSpPr/>
          <p:nvPr/>
        </p:nvGrpSpPr>
        <p:grpSpPr>
          <a:xfrm>
            <a:off x="956945" y="4961255"/>
            <a:ext cx="723900" cy="723900"/>
            <a:chOff x="1507" y="9097"/>
            <a:chExt cx="1140" cy="1140"/>
          </a:xfrm>
        </p:grpSpPr>
        <p:sp>
          <p:nvSpPr>
            <p:cNvPr id="14" name="Donut 44"/>
            <p:cNvSpPr/>
            <p:nvPr/>
          </p:nvSpPr>
          <p:spPr>
            <a:xfrm>
              <a:off x="1507" y="9097"/>
              <a:ext cx="1141" cy="1141"/>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5" name="Freeform 45"/>
            <p:cNvSpPr>
              <a:spLocks noEditPoints="1"/>
            </p:cNvSpPr>
            <p:nvPr/>
          </p:nvSpPr>
          <p:spPr bwMode="auto">
            <a:xfrm>
              <a:off x="1831" y="9408"/>
              <a:ext cx="493" cy="51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6" name="TextBox 52"/>
          <p:cNvSpPr txBox="1"/>
          <p:nvPr/>
        </p:nvSpPr>
        <p:spPr>
          <a:xfrm>
            <a:off x="1748790" y="5056505"/>
            <a:ext cx="7919085" cy="977265"/>
          </a:xfrm>
          <a:prstGeom prst="rect">
            <a:avLst/>
          </a:prstGeom>
          <a:noFill/>
        </p:spPr>
        <p:txBody>
          <a:bodyPr wrap="square" rtlCol="0">
            <a:spAutoFit/>
          </a:bodyPr>
          <a:lstStyle/>
          <a:p>
            <a:pPr>
              <a:lnSpc>
                <a:spcPct val="120000"/>
              </a:lnSpc>
            </a:pPr>
            <a:r>
              <a:rPr lang="zh-CN" altLang="en-US" sz="2400" b="1">
                <a:solidFill>
                  <a:schemeClr val="accent1">
                    <a:lumMod val="75000"/>
                  </a:schemeClr>
                </a:solidFill>
                <a:latin typeface="Agency FB" panose="020B0503020202020204" pitchFamily="34" charset="0"/>
                <a:ea typeface="微软雅黑" panose="020B0503020204020204" pitchFamily="34" charset="-122"/>
                <a:cs typeface="+mn-ea"/>
                <a:sym typeface="Agency FB" panose="020B0503020202020204" pitchFamily="34" charset="0"/>
              </a:rPr>
              <a:t>热流线：</a:t>
            </a:r>
            <a:r>
              <a:rPr lang="zh-CN" altLang="en-US" sz="2400">
                <a:latin typeface="Agency FB" panose="020B0503020202020204" pitchFamily="34" charset="0"/>
                <a:ea typeface="微软雅黑" panose="020B0503020204020204" pitchFamily="34" charset="-122"/>
                <a:cs typeface="+mn-ea"/>
                <a:sym typeface="Agency FB" panose="020B0503020202020204" pitchFamily="34" charset="0"/>
              </a:rPr>
              <a:t>与等温线处处垂直，通过平面上任一点的热流线与该点的热流密度矢量相切</a:t>
            </a:r>
            <a:endParaRPr lang="zh-CN" altLang="en-US" sz="2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7" name="文本框 14"/>
          <p:cNvSpPr txBox="1"/>
          <p:nvPr/>
        </p:nvSpPr>
        <p:spPr>
          <a:xfrm>
            <a:off x="1512570" y="6280150"/>
            <a:ext cx="6621780" cy="460375"/>
          </a:xfrm>
          <a:prstGeom prst="rect">
            <a:avLst/>
          </a:prstGeom>
          <a:noFill/>
        </p:spPr>
        <p:txBody>
          <a:bodyPr wrap="none" rtlCol="0" anchor="t">
            <a:spAutoFit/>
          </a:bodyPr>
          <a:lstStyle/>
          <a:p>
            <a:pPr marL="342900" indent="-342900">
              <a:buFont typeface="Arial" panose="020B0604020202020204" pitchFamily="34" charset="0"/>
              <a:buChar char="•"/>
            </a:pPr>
            <a:r>
              <a:rPr lang="zh-CN" altLang="en-US" sz="2400" kern="0" dirty="0">
                <a:latin typeface="微软雅黑" panose="020B0503020204020204" pitchFamily="34" charset="-122"/>
                <a:ea typeface="微软雅黑" panose="020B0503020204020204" pitchFamily="34" charset="-122"/>
                <a:cs typeface="Times New Roman" panose="02020603050405020304" pitchFamily="18" charset="0"/>
                <a:sym typeface="+mn-ea"/>
              </a:rPr>
              <a:t>相邻两条热流线之间所传递的热流量处处相等</a:t>
            </a:r>
            <a:endParaRPr lang="zh-CN" altLang="en-US" sz="2400" kern="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8" name="Picture 2" descr="电子设备热设计理论基础-导热-EDA365电子论坛通信数码-人工智能-计算机-半导体-手机家电消费电子硬件门户网站"/>
          <p:cNvPicPr>
            <a:picLocks noChangeAspect="1" noChangeArrowheads="1"/>
          </p:cNvPicPr>
          <p:nvPr/>
        </p:nvPicPr>
        <p:blipFill rotWithShape="1">
          <a:blip r:embed="rId1">
            <a:extLst>
              <a:ext uri="{28A0092B-C50C-407E-A947-70E740481C1C}">
                <a14:useLocalDpi xmlns:a14="http://schemas.microsoft.com/office/drawing/2010/main" val="0"/>
              </a:ext>
            </a:extLst>
          </a:blip>
          <a:srcRect l="53419" t="20300" b="26972"/>
          <a:stretch>
            <a:fillRect/>
          </a:stretch>
        </p:blipFill>
        <p:spPr bwMode="auto">
          <a:xfrm>
            <a:off x="9735185" y="4968240"/>
            <a:ext cx="2906395" cy="205676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02"/>
          <p:cNvPicPr/>
          <p:nvPr/>
        </p:nvPicPr>
        <p:blipFill>
          <a:blip r:embed="rId2"/>
          <a:srcRect l="46723" r="-7"/>
          <a:stretch>
            <a:fillRect/>
          </a:stretch>
        </p:blipFill>
        <p:spPr>
          <a:xfrm>
            <a:off x="9309735" y="160020"/>
            <a:ext cx="3272790" cy="2136775"/>
          </a:xfrm>
          <a:prstGeom prst="rect">
            <a:avLst/>
          </a:prstGeom>
          <a:noFill/>
          <a:ln w="9525">
            <a:noFill/>
          </a:ln>
        </p:spPr>
      </p:pic>
    </p:spTree>
  </p:cSld>
  <p:clrMapOvr>
    <a:masterClrMapping/>
  </p:clrMapOvr>
  <p:timing>
    <p:tnLst>
      <p:par>
        <p:cTn id="1" dur="indefinite" restart="never" nodeType="tmRoot"/>
      </p:par>
    </p:tnLst>
    <p:bldLst>
      <p:bldP spid="6" grpId="0"/>
      <p:bldP spid="6" grpId="1"/>
      <p:bldP spid="7" grpId="0"/>
      <p:bldP spid="7" grpId="1"/>
      <p:bldP spid="11" grpId="0"/>
      <p:bldP spid="11" grpId="1"/>
      <p:bldP spid="12" grpId="0"/>
      <p:bldP spid="12" grpId="1"/>
      <p:bldP spid="16" grpId="0"/>
      <p:bldP spid="16" grpId="1"/>
      <p:bldP spid="17" grpId="0"/>
      <p:bldP spid="17"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4680520"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热辐射（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Heat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Radiation</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3" name="Group 73"/>
          <p:cNvGrpSpPr/>
          <p:nvPr/>
        </p:nvGrpSpPr>
        <p:grpSpPr>
          <a:xfrm>
            <a:off x="4768353" y="2563753"/>
            <a:ext cx="490518" cy="229623"/>
            <a:chOff x="3366566" y="1459073"/>
            <a:chExt cx="465169" cy="221445"/>
          </a:xfrm>
          <a:effectLst>
            <a:outerShdw blurRad="177800" dist="203200" dir="2700000" algn="ctr" rotWithShape="0">
              <a:srgbClr val="000000">
                <a:alpha val="43137"/>
              </a:srgbClr>
            </a:outerShdw>
          </a:effectLst>
        </p:grpSpPr>
        <p:cxnSp>
          <p:nvCxnSpPr>
            <p:cNvPr id="38" name="Straight Connector 37"/>
            <p:cNvCxnSpPr/>
            <p:nvPr/>
          </p:nvCxnSpPr>
          <p:spPr>
            <a:xfrm flipH="1" flipV="1">
              <a:off x="3592681" y="1460250"/>
              <a:ext cx="239054" cy="220268"/>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366566" y="1459073"/>
              <a:ext cx="226116"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Group 74"/>
          <p:cNvGrpSpPr/>
          <p:nvPr/>
        </p:nvGrpSpPr>
        <p:grpSpPr>
          <a:xfrm flipH="1">
            <a:off x="7528356" y="2561852"/>
            <a:ext cx="541166" cy="233426"/>
            <a:chOff x="3318534" y="1459155"/>
            <a:chExt cx="513201" cy="221363"/>
          </a:xfrm>
          <a:effectLst>
            <a:outerShdw blurRad="177800" dist="203200" dir="2700000" algn="ctr" rotWithShape="0">
              <a:srgbClr val="000000">
                <a:alpha val="43137"/>
              </a:srgbClr>
            </a:outerShdw>
          </a:effectLst>
        </p:grpSpPr>
        <p:cxnSp>
          <p:nvCxnSpPr>
            <p:cNvPr id="41" name="Straight Connector 40"/>
            <p:cNvCxnSpPr/>
            <p:nvPr/>
          </p:nvCxnSpPr>
          <p:spPr>
            <a:xfrm flipH="1" flipV="1">
              <a:off x="3592681" y="1460250"/>
              <a:ext cx="239054" cy="220268"/>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318534" y="1459155"/>
              <a:ext cx="274147"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5" name="Group 81"/>
          <p:cNvGrpSpPr/>
          <p:nvPr/>
        </p:nvGrpSpPr>
        <p:grpSpPr>
          <a:xfrm flipV="1">
            <a:off x="4768354" y="5114901"/>
            <a:ext cx="480061" cy="229623"/>
            <a:chOff x="3376482" y="1459073"/>
            <a:chExt cx="455253" cy="221445"/>
          </a:xfrm>
          <a:effectLst>
            <a:outerShdw blurRad="177800" dist="203200" dir="2700000" algn="ctr" rotWithShape="0">
              <a:srgbClr val="000000">
                <a:alpha val="43137"/>
              </a:srgbClr>
            </a:outerShdw>
          </a:effectLst>
        </p:grpSpPr>
        <p:cxnSp>
          <p:nvCxnSpPr>
            <p:cNvPr id="44" name="Straight Connector 43"/>
            <p:cNvCxnSpPr/>
            <p:nvPr/>
          </p:nvCxnSpPr>
          <p:spPr>
            <a:xfrm flipH="1" flipV="1">
              <a:off x="3592681" y="1460250"/>
              <a:ext cx="239054" cy="220268"/>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6" name="Group 84"/>
          <p:cNvGrpSpPr/>
          <p:nvPr/>
        </p:nvGrpSpPr>
        <p:grpSpPr>
          <a:xfrm flipH="1" flipV="1">
            <a:off x="7550345" y="5113000"/>
            <a:ext cx="519177" cy="233426"/>
            <a:chOff x="3339387" y="1459155"/>
            <a:chExt cx="492348" cy="221363"/>
          </a:xfrm>
          <a:effectLst>
            <a:outerShdw blurRad="177800" dist="203200" dir="2700000" algn="ctr" rotWithShape="0">
              <a:srgbClr val="000000">
                <a:alpha val="43137"/>
              </a:srgbClr>
            </a:outerShdw>
          </a:effectLst>
        </p:grpSpPr>
        <p:cxnSp>
          <p:nvCxnSpPr>
            <p:cNvPr id="47" name="Straight Connector 46"/>
            <p:cNvCxnSpPr/>
            <p:nvPr/>
          </p:nvCxnSpPr>
          <p:spPr>
            <a:xfrm flipH="1" flipV="1">
              <a:off x="3592681" y="1460250"/>
              <a:ext cx="239054" cy="220268"/>
            </a:xfrm>
            <a:prstGeom prst="line">
              <a:avLst/>
            </a:prstGeom>
            <a:ln w="19050" cap="rnd">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39387" y="1459155"/>
              <a:ext cx="253294" cy="0"/>
            </a:xfrm>
            <a:prstGeom prst="line">
              <a:avLst/>
            </a:prstGeom>
            <a:ln w="19050" cap="rnd">
              <a:solidFill>
                <a:srgbClr val="92D050"/>
              </a:solidFill>
              <a:prstDash val="solid"/>
            </a:ln>
          </p:spPr>
          <p:style>
            <a:lnRef idx="1">
              <a:schemeClr val="accent1"/>
            </a:lnRef>
            <a:fillRef idx="0">
              <a:schemeClr val="accent1"/>
            </a:fillRef>
            <a:effectRef idx="0">
              <a:schemeClr val="accent1"/>
            </a:effectRef>
            <a:fontRef idx="minor">
              <a:schemeClr val="tx1"/>
            </a:fontRef>
          </p:style>
        </p:cxnSp>
      </p:grpSp>
      <p:sp>
        <p:nvSpPr>
          <p:cNvPr id="1029" name="Freeform 5"/>
          <p:cNvSpPr/>
          <p:nvPr/>
        </p:nvSpPr>
        <p:spPr bwMode="auto">
          <a:xfrm>
            <a:off x="4460745" y="3352048"/>
            <a:ext cx="1966958" cy="2360349"/>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1"/>
          </a:solidFill>
          <a:ln w="9525">
            <a:noFill/>
            <a:round/>
          </a:ln>
          <a:effectLst>
            <a:outerShdw blurRad="177800" dist="203200" dir="2700000" algn="ctr" rotWithShape="0">
              <a:srgbClr val="000000">
                <a:alpha val="43137"/>
              </a:srgbClr>
            </a:outerShdw>
          </a:effectLst>
        </p:spPr>
        <p:txBody>
          <a:bodyPr vert="horz" wrap="square" lIns="96422" tIns="48211" rIns="96422" bIns="48211" numCol="1" anchor="t" anchorCtr="0" compatLnSpc="1"/>
          <a:lstStyle/>
          <a:p>
            <a:pPr>
              <a:lnSpc>
                <a:spcPct val="120000"/>
              </a:lnSpc>
            </a:pPr>
            <a:endParaRPr lang="en-US" sz="3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030" name="Freeform 6"/>
          <p:cNvSpPr/>
          <p:nvPr/>
        </p:nvSpPr>
        <p:spPr bwMode="auto">
          <a:xfrm>
            <a:off x="5793253" y="3978126"/>
            <a:ext cx="2367046" cy="1971980"/>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92D050"/>
          </a:solidFill>
          <a:ln w="9525">
            <a:noFill/>
            <a:round/>
          </a:ln>
          <a:effectLst>
            <a:outerShdw blurRad="177800" dist="203200" dir="2700000" algn="ctr" rotWithShape="0">
              <a:srgbClr val="000000">
                <a:alpha val="43137"/>
              </a:srgbClr>
            </a:outerShdw>
          </a:effectLst>
        </p:spPr>
        <p:txBody>
          <a:bodyPr vert="horz" wrap="square" lIns="96422" tIns="48211" rIns="96422" bIns="48211" numCol="1" anchor="t" anchorCtr="0" compatLnSpc="1"/>
          <a:lstStyle/>
          <a:p>
            <a:pPr>
              <a:lnSpc>
                <a:spcPct val="120000"/>
              </a:lnSpc>
            </a:pPr>
            <a:endParaRPr lang="en-US" sz="3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031" name="Freeform 7"/>
          <p:cNvSpPr/>
          <p:nvPr/>
        </p:nvSpPr>
        <p:spPr bwMode="auto">
          <a:xfrm>
            <a:off x="6427703" y="2252227"/>
            <a:ext cx="1973654" cy="2368719"/>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solidFill>
          <a:ln w="9525">
            <a:noFill/>
            <a:round/>
          </a:ln>
        </p:spPr>
        <p:txBody>
          <a:bodyPr vert="horz" wrap="square" lIns="96422" tIns="48211" rIns="96422" bIns="48211" numCol="1" anchor="t" anchorCtr="0" compatLnSpc="1"/>
          <a:lstStyle/>
          <a:p>
            <a:pPr>
              <a:lnSpc>
                <a:spcPct val="120000"/>
              </a:lnSpc>
            </a:pPr>
            <a:endParaRPr lang="en-US" sz="3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032" name="Freeform 8"/>
          <p:cNvSpPr>
            <a:spLocks noEditPoints="1"/>
          </p:cNvSpPr>
          <p:nvPr/>
        </p:nvSpPr>
        <p:spPr bwMode="auto">
          <a:xfrm>
            <a:off x="4701802" y="2011169"/>
            <a:ext cx="2360349" cy="1966957"/>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w="9525">
            <a:noFill/>
            <a:round/>
          </a:ln>
          <a:effectLst>
            <a:outerShdw blurRad="177800" dist="203200" dir="2700000" algn="ctr" rotWithShape="0">
              <a:srgbClr val="000000">
                <a:alpha val="43137"/>
              </a:srgbClr>
            </a:outerShdw>
          </a:effectLst>
        </p:spPr>
        <p:txBody>
          <a:bodyPr vert="horz" wrap="square" lIns="96422" tIns="48211" rIns="96422" bIns="48211" numCol="1" anchor="t" anchorCtr="0" compatLnSpc="1"/>
          <a:lstStyle/>
          <a:p>
            <a:pPr>
              <a:lnSpc>
                <a:spcPct val="120000"/>
              </a:lnSpc>
            </a:pPr>
            <a:endParaRPr lang="en-US" sz="3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23" name="Text Placeholder 3"/>
          <p:cNvSpPr txBox="1"/>
          <p:nvPr/>
        </p:nvSpPr>
        <p:spPr>
          <a:xfrm>
            <a:off x="6362868" y="2597214"/>
            <a:ext cx="174727" cy="247440"/>
          </a:xfrm>
          <a:prstGeom prst="rect">
            <a:avLst/>
          </a:prstGeom>
          <a:effectLst>
            <a:outerShdw blurRad="177800" dist="203200" dir="2700000" algn="ctr" rotWithShape="0">
              <a:srgbClr val="000000">
                <a:alpha val="43137"/>
              </a:srgbClr>
            </a:outerShdw>
          </a:effectLst>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3930">
              <a:lnSpc>
                <a:spcPct val="120000"/>
              </a:lnSpc>
              <a:spcBef>
                <a:spcPct val="20000"/>
              </a:spcBef>
              <a:defRPr/>
            </a:pPr>
            <a:r>
              <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02</a:t>
            </a:r>
            <a:endPar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4" name="Text Placeholder 3"/>
          <p:cNvSpPr txBox="1"/>
          <p:nvPr/>
        </p:nvSpPr>
        <p:spPr>
          <a:xfrm>
            <a:off x="7687928" y="4167394"/>
            <a:ext cx="177934" cy="247440"/>
          </a:xfrm>
          <a:prstGeom prst="rect">
            <a:avLst/>
          </a:prstGeom>
          <a:effectLst>
            <a:outerShdw blurRad="177800" dist="203200" dir="2700000" algn="ctr" rotWithShape="0">
              <a:srgbClr val="000000">
                <a:alpha val="43137"/>
              </a:srgbClr>
            </a:outerShdw>
          </a:effectLst>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3930">
              <a:lnSpc>
                <a:spcPct val="120000"/>
              </a:lnSpc>
              <a:spcBef>
                <a:spcPct val="20000"/>
              </a:spcBef>
              <a:defRPr/>
            </a:pPr>
            <a:r>
              <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03</a:t>
            </a:r>
            <a:endPar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Text Placeholder 3"/>
          <p:cNvSpPr txBox="1"/>
          <p:nvPr/>
        </p:nvSpPr>
        <p:spPr>
          <a:xfrm>
            <a:off x="6296262" y="5291943"/>
            <a:ext cx="177934" cy="247440"/>
          </a:xfrm>
          <a:prstGeom prst="rect">
            <a:avLst/>
          </a:prstGeom>
          <a:effectLst>
            <a:outerShdw blurRad="177800" dist="203200" dir="2700000" algn="ctr" rotWithShape="0">
              <a:srgbClr val="000000">
                <a:alpha val="43137"/>
              </a:srgbClr>
            </a:outerShdw>
          </a:effectLst>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3930">
              <a:lnSpc>
                <a:spcPct val="120000"/>
              </a:lnSpc>
              <a:spcBef>
                <a:spcPct val="20000"/>
              </a:spcBef>
              <a:defRPr/>
            </a:pPr>
            <a:r>
              <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04</a:t>
            </a:r>
            <a:endPar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Rectangle 50"/>
          <p:cNvSpPr/>
          <p:nvPr/>
        </p:nvSpPr>
        <p:spPr>
          <a:xfrm>
            <a:off x="8208010" y="4514850"/>
            <a:ext cx="4629785" cy="2214880"/>
          </a:xfrm>
          <a:prstGeom prst="rect">
            <a:avLst/>
          </a:prstGeom>
        </p:spPr>
        <p:txBody>
          <a:bodyPr wrap="square" lIns="0" tIns="0" rIns="0" bIns="0">
            <a:spAutoFit/>
          </a:bodyPr>
          <a:lstStyle/>
          <a:p>
            <a:pPr algn="l">
              <a:lnSpc>
                <a:spcPct val="120000"/>
              </a:lnSpc>
            </a:pPr>
            <a:r>
              <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rPr>
              <a:t>黑体</a:t>
            </a:r>
            <a:r>
              <a:rPr lang="zh-CN" altLang="en-US" sz="2400" b="1"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a:t>
            </a:r>
            <a:r>
              <a:rPr lang="zh-CN" altLang="en-US" sz="2400" b="1"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black body</a:t>
            </a:r>
            <a:r>
              <a:rPr lang="zh-CN" altLang="en-US" sz="2400" b="1"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a:t>
            </a:r>
            <a:endParaRPr lang="zh-CN" altLang="en-US" sz="2400" b="1"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algn="l">
              <a:lnSpc>
                <a:spcPct val="120000"/>
              </a:lnSpc>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能吸收投入其表面上的</a:t>
            </a:r>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所有</a:t>
            </a: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热辐射能量的物体</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lgn="l">
              <a:lnSpc>
                <a:spcPct val="120000"/>
              </a:lnSpc>
              <a:buFont typeface="Arial" panose="020B0604020202020204" pitchFamily="34" charset="0"/>
              <a:buChar char="•"/>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黑体的吸收本领和辐射本领在同温度的物体中是</a:t>
            </a:r>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最大</a:t>
            </a: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的</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Rectangle 53"/>
          <p:cNvSpPr/>
          <p:nvPr/>
        </p:nvSpPr>
        <p:spPr>
          <a:xfrm>
            <a:off x="8188325" y="1239520"/>
            <a:ext cx="4471035" cy="1772285"/>
          </a:xfrm>
          <a:prstGeom prst="rect">
            <a:avLst/>
          </a:prstGeom>
        </p:spPr>
        <p:txBody>
          <a:bodyPr wrap="square" lIns="0" tIns="0" rIns="0" bIns="0">
            <a:spAutoFit/>
          </a:bodyPr>
          <a:lstStyle/>
          <a:p>
            <a:pPr algn="l">
              <a:lnSpc>
                <a:spcPct val="120000"/>
              </a:lnSpc>
            </a:pPr>
            <a:r>
              <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rPr>
              <a:t>热辐射的基本特点</a:t>
            </a:r>
            <a:endPar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lgn="l">
              <a:lnSpc>
                <a:spcPct val="120000"/>
              </a:lnSpc>
              <a:buFont typeface="Arial" panose="020B0604020202020204" pitchFamily="34" charset="0"/>
              <a:buChar char="•"/>
            </a:pPr>
            <a:r>
              <a:rPr lang="zh-CN" altLang="en-US" sz="2400">
                <a:solidFill>
                  <a:schemeClr val="tx1"/>
                </a:solidFill>
                <a:latin typeface="Agency FB" panose="020B0503020202020204" pitchFamily="34" charset="0"/>
                <a:ea typeface="微软雅黑" panose="020B0503020204020204" pitchFamily="34" charset="-122"/>
                <a:sym typeface="Agency FB" panose="020B0503020202020204" pitchFamily="34" charset="0"/>
              </a:rPr>
              <a:t>热辐射可以在真空中传递</a:t>
            </a:r>
            <a:endParaRPr lang="zh-CN" altLang="en-US" sz="240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lgn="l">
              <a:lnSpc>
                <a:spcPct val="120000"/>
              </a:lnSpc>
              <a:buFont typeface="Arial" panose="020B0604020202020204" pitchFamily="34" charset="0"/>
              <a:buChar char="•"/>
            </a:pPr>
            <a:r>
              <a:rPr lang="zh-CN" altLang="en-US" sz="2400">
                <a:solidFill>
                  <a:schemeClr val="tx1"/>
                </a:solidFill>
                <a:latin typeface="Agency FB" panose="020B0503020202020204" pitchFamily="34" charset="0"/>
                <a:ea typeface="微软雅黑" panose="020B0503020204020204" pitchFamily="34" charset="-122"/>
                <a:sym typeface="Agency FB" panose="020B0503020202020204" pitchFamily="34" charset="0"/>
              </a:rPr>
              <a:t>不仅产生能量的转移，而且还伴随着能量形式的转换</a:t>
            </a:r>
            <a:endParaRPr lang="zh-CN" altLang="en-US" sz="240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Rectangle 56"/>
          <p:cNvSpPr/>
          <p:nvPr/>
        </p:nvSpPr>
        <p:spPr>
          <a:xfrm>
            <a:off x="165100" y="948690"/>
            <a:ext cx="4306570" cy="3544570"/>
          </a:xfrm>
          <a:prstGeom prst="rect">
            <a:avLst/>
          </a:prstGeom>
        </p:spPr>
        <p:txBody>
          <a:bodyPr wrap="square" lIns="0" tIns="0" rIns="0" bIns="0">
            <a:spAutoFit/>
          </a:bodyPr>
          <a:lstStyle/>
          <a:p>
            <a:pPr algn="l">
              <a:lnSpc>
                <a:spcPct val="120000"/>
              </a:lnSpc>
            </a:pPr>
            <a:r>
              <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rPr>
              <a:t>辐射传热</a:t>
            </a:r>
            <a:endPar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lgn="l">
              <a:lnSpc>
                <a:spcPct val="120000"/>
              </a:lnSpc>
              <a:buFont typeface="Arial" panose="020B0604020202020204" pitchFamily="34" charset="0"/>
              <a:buChar char="•"/>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向空间</a:t>
            </a:r>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发出</a:t>
            </a: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辐射电磁波，同时又</a:t>
            </a:r>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吸收</a:t>
            </a: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其他物体发出的辐射电磁波，以辐射方式进行的物体间的热量传递过程</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lgn="l">
              <a:lnSpc>
                <a:spcPct val="120000"/>
              </a:lnSpc>
              <a:buFont typeface="Arial" panose="020B0604020202020204" pitchFamily="34" charset="0"/>
              <a:buChar char="•"/>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一切温度高于绝对零度的物体都能产生热辐射，温度愈高，辐射出的总能量就愈大</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0" name="Rectangle 59"/>
          <p:cNvSpPr/>
          <p:nvPr/>
        </p:nvSpPr>
        <p:spPr>
          <a:xfrm>
            <a:off x="638175" y="5096510"/>
            <a:ext cx="4130040" cy="1329055"/>
          </a:xfrm>
          <a:prstGeom prst="rect">
            <a:avLst/>
          </a:prstGeom>
        </p:spPr>
        <p:txBody>
          <a:bodyPr wrap="square" lIns="0" tIns="0" rIns="0" bIns="0">
            <a:spAutoFit/>
          </a:bodyPr>
          <a:lstStyle/>
          <a:p>
            <a:pPr algn="l">
              <a:lnSpc>
                <a:spcPct val="120000"/>
              </a:lnSpc>
            </a:pPr>
            <a:r>
              <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rPr>
              <a:t>热辐射定义</a:t>
            </a:r>
            <a:endParaRPr lang="zh-CN" altLang="en-US" sz="2400" b="1">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a:p>
            <a:pPr algn="l">
              <a:lnSpc>
                <a:spcPct val="120000"/>
              </a:lnSpc>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物体因热的原因而发出</a:t>
            </a:r>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辐射能</a:t>
            </a: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的现象</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6" name="Freeform 9"/>
          <p:cNvSpPr/>
          <p:nvPr/>
        </p:nvSpPr>
        <p:spPr bwMode="auto">
          <a:xfrm>
            <a:off x="4460745" y="3352047"/>
            <a:ext cx="1240440" cy="759999"/>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w="9525">
            <a:noFill/>
            <a:round/>
          </a:ln>
          <a:effectLst/>
        </p:spPr>
        <p:txBody>
          <a:bodyPr vert="horz" wrap="square" lIns="96422" tIns="48211" rIns="96422" bIns="48211" numCol="1" anchor="t" anchorCtr="0" compatLnSpc="1"/>
          <a:lstStyle/>
          <a:p>
            <a:pPr>
              <a:lnSpc>
                <a:spcPct val="120000"/>
              </a:lnSpc>
            </a:pPr>
            <a:endParaRPr lang="en-US" sz="30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22" name="Text Placeholder 3"/>
          <p:cNvSpPr txBox="1"/>
          <p:nvPr/>
        </p:nvSpPr>
        <p:spPr>
          <a:xfrm>
            <a:off x="5030470" y="3760816"/>
            <a:ext cx="134652" cy="247440"/>
          </a:xfrm>
          <a:prstGeom prst="rect">
            <a:avLst/>
          </a:prstGeom>
          <a:effectLst>
            <a:outerShdw blurRad="177800" dist="203200" dir="2700000" algn="ctr" rotWithShape="0">
              <a:srgbClr val="000000">
                <a:alpha val="43137"/>
              </a:srgbClr>
            </a:outerShdw>
          </a:effectLst>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3930">
              <a:lnSpc>
                <a:spcPct val="120000"/>
              </a:lnSpc>
              <a:spcBef>
                <a:spcPct val="20000"/>
              </a:spcBef>
              <a:defRPr/>
            </a:pPr>
            <a:r>
              <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01</a:t>
            </a:r>
            <a:endParaRPr lang="en-US" sz="15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0" name="文本框 19"/>
          <p:cNvSpPr txBox="1"/>
          <p:nvPr/>
        </p:nvSpPr>
        <p:spPr>
          <a:xfrm>
            <a:off x="3208020" y="6343015"/>
            <a:ext cx="1560195" cy="829945"/>
          </a:xfrm>
          <a:prstGeom prst="rect">
            <a:avLst/>
          </a:prstGeom>
          <a:noFill/>
        </p:spPr>
        <p:txBody>
          <a:bodyPr wrap="square" rtlCol="0">
            <a:spAutoFit/>
          </a:bodyPr>
          <a:lstStyle/>
          <a:p>
            <a:pPr algn="ctr"/>
            <a:r>
              <a:rPr lang="zh-CN" altLang="en-US" sz="2400" dirty="0">
                <a:latin typeface="黑体" panose="02010609060101010101" pitchFamily="2" charset="-122"/>
                <a:ea typeface="黑体" panose="02010609060101010101" pitchFamily="2" charset="-122"/>
              </a:rPr>
              <a:t>以电磁波的形式</a:t>
            </a:r>
            <a:endParaRPr lang="zh-CN" altLang="en-US" sz="2400" dirty="0">
              <a:latin typeface="黑体" panose="02010609060101010101" pitchFamily="2" charset="-122"/>
              <a:ea typeface="黑体" panose="02010609060101010101" pitchFamily="2" charset="-122"/>
            </a:endParaRPr>
          </a:p>
        </p:txBody>
      </p:sp>
      <p:pic>
        <p:nvPicPr>
          <p:cNvPr id="13314" name="Picture 2" descr="https://bkimg.cdn.bcebos.com/pic/b151f8198618367adab47d4c933a9cd4b31c87014f42?x-bce-process=image/resize,m_lfit,w_268,limit_1/format,f_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3340" y="5992495"/>
            <a:ext cx="1713865" cy="114490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p:nvPr/>
        </p:nvCxnSpPr>
        <p:spPr>
          <a:xfrm flipV="1">
            <a:off x="3988435" y="5991860"/>
            <a:ext cx="64770" cy="422910"/>
          </a:xfrm>
          <a:prstGeom prst="straightConnector1">
            <a:avLst/>
          </a:prstGeom>
          <a:ln w="1905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bldLst>
      <p:bldP spid="1029" grpId="0" bldLvl="0" animBg="1"/>
      <p:bldP spid="1030" grpId="0" bldLvl="0" animBg="1"/>
      <p:bldP spid="1031" grpId="0" bldLvl="0" animBg="1"/>
      <p:bldP spid="1032" grpId="0" bldLvl="0" animBg="1"/>
      <p:bldP spid="23" grpId="0" bldLvl="0" animBg="1"/>
      <p:bldP spid="24" grpId="0" bldLvl="0" animBg="1"/>
      <p:bldP spid="27" grpId="0" bldLvl="0" animBg="1"/>
      <p:bldP spid="7" grpId="0"/>
      <p:bldP spid="7" grpId="1"/>
      <p:bldP spid="8" grpId="0"/>
      <p:bldP spid="8" grpId="1"/>
      <p:bldP spid="12" grpId="0"/>
      <p:bldP spid="12" grpId="1"/>
      <p:bldP spid="60" grpId="0"/>
      <p:bldP spid="60" grpId="1"/>
      <p:bldP spid="16" grpId="0" bldLvl="0" animBg="1"/>
      <p:bldP spid="22" grpId="0" bldLvl="0" animBg="1"/>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3888432" cy="504602"/>
          </a:xfrm>
        </p:spPr>
        <p:txBody>
          <a:bodyPr/>
          <a:lstStyle/>
          <a:p>
            <a:r>
              <a:rPr lang="zh-CN" altLang="en-US" dirty="0"/>
              <a:t>吸收比、反射比和穿透比</a:t>
            </a:r>
            <a:endParaRPr lang="zh-CN" altLang="en-US" dirty="0"/>
          </a:p>
          <a:p>
            <a:endParaRPr lang="zh-CN" altLang="en-US" dirty="0"/>
          </a:p>
          <a:p>
            <a:endParaRPr lang="en-US" dirty="0"/>
          </a:p>
        </p:txBody>
      </p:sp>
      <p:grpSp>
        <p:nvGrpSpPr>
          <p:cNvPr id="3" name="组合 12"/>
          <p:cNvGrpSpPr/>
          <p:nvPr/>
        </p:nvGrpSpPr>
        <p:grpSpPr>
          <a:xfrm>
            <a:off x="668655" y="2356485"/>
            <a:ext cx="4824730" cy="4643755"/>
            <a:chOff x="1053" y="3711"/>
            <a:chExt cx="7598" cy="7313"/>
          </a:xfrm>
        </p:grpSpPr>
        <p:sp>
          <p:nvSpPr>
            <p:cNvPr id="4" name="Right Arrow 3"/>
            <p:cNvSpPr/>
            <p:nvPr/>
          </p:nvSpPr>
          <p:spPr>
            <a:xfrm rot="3775684">
              <a:off x="2043" y="4135"/>
              <a:ext cx="3969" cy="3120"/>
            </a:xfrm>
            <a:prstGeom prst="rightArrow">
              <a:avLst>
                <a:gd name="adj1" fmla="val 50000"/>
                <a:gd name="adj2" fmla="val 67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组合 1"/>
            <p:cNvGrpSpPr/>
            <p:nvPr/>
          </p:nvGrpSpPr>
          <p:grpSpPr>
            <a:xfrm>
              <a:off x="1053" y="4196"/>
              <a:ext cx="7598" cy="6828"/>
              <a:chOff x="1053" y="4196"/>
              <a:chExt cx="7598" cy="6828"/>
            </a:xfrm>
          </p:grpSpPr>
          <p:sp>
            <p:nvSpPr>
              <p:cNvPr id="6" name="Rectangle 5"/>
              <p:cNvSpPr/>
              <p:nvPr/>
            </p:nvSpPr>
            <p:spPr>
              <a:xfrm>
                <a:off x="1053" y="7396"/>
                <a:ext cx="7598" cy="2041"/>
              </a:xfrm>
              <a:prstGeom prst="rect">
                <a:avLst/>
              </a:prstGeom>
              <a:blipFill>
                <a:blip r:embed="rId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5400000">
                <a:off x="3191" y="8547"/>
                <a:ext cx="3629" cy="132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7824316" flipV="1">
                <a:off x="4138" y="5112"/>
                <a:ext cx="3347" cy="161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153034">
                <a:off x="2930" y="7400"/>
                <a:ext cx="2027" cy="132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p:cNvSpPr txBox="1"/>
                  <p:nvPr/>
                </p:nvSpPr>
                <p:spPr>
                  <a:xfrm>
                    <a:off x="3289" y="4196"/>
                    <a:ext cx="678"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𝑄</m:t>
                          </m:r>
                        </m:oMath>
                      </m:oMathPara>
                    </a14:m>
                    <a:endParaRPr lang="en-US" sz="3600" dirty="0">
                      <a:solidFill>
                        <a:schemeClr val="bg1"/>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289" y="4196"/>
                    <a:ext cx="678" cy="87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5771" y="4766"/>
                    <a:ext cx="788" cy="7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ea typeface="Cambria Math" panose="02040503050406030204" pitchFamily="18" charset="0"/>
                                </a:rPr>
                                <m:t>𝜌</m:t>
                              </m:r>
                            </m:sub>
                          </m:sSub>
                        </m:oMath>
                      </m:oMathPara>
                    </a14:m>
                    <a:endParaRPr lang="en-US" sz="2800" dirty="0"/>
                  </a:p>
                </p:txBody>
              </p:sp>
            </mc:Choice>
            <mc:Fallback>
              <p:sp>
                <p:nvSpPr>
                  <p:cNvPr id="11" name="TextBox 10"/>
                  <p:cNvSpPr txBox="1">
                    <a:spLocks noRot="1" noChangeAspect="1" noMove="1" noResize="1" noEditPoints="1" noAdjustHandles="1" noChangeArrowheads="1" noChangeShapeType="1" noTextEdit="1"/>
                  </p:cNvSpPr>
                  <p:nvPr/>
                </p:nvSpPr>
                <p:spPr>
                  <a:xfrm>
                    <a:off x="5771" y="4766"/>
                    <a:ext cx="788" cy="73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213" y="8016"/>
                    <a:ext cx="803" cy="6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𝑄</m:t>
                              </m:r>
                            </m:e>
                            <m:sub>
                              <m:r>
                                <a:rPr lang="en-US" altLang="zh-CN" sz="2800" b="0" i="1" smtClean="0">
                                  <a:solidFill>
                                    <a:schemeClr val="bg1"/>
                                  </a:solidFill>
                                  <a:latin typeface="Cambria Math" panose="02040503050406030204" pitchFamily="18" charset="0"/>
                                  <a:ea typeface="Cambria Math" panose="02040503050406030204" pitchFamily="18" charset="0"/>
                                </a:rPr>
                                <m:t>𝛼</m:t>
                              </m:r>
                            </m:sub>
                          </m:sSub>
                        </m:oMath>
                      </m:oMathPara>
                    </a14:m>
                    <a:endParaRPr lang="en-US" sz="2800" dirty="0">
                      <a:solidFill>
                        <a:schemeClr val="bg1"/>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3213" y="8016"/>
                    <a:ext cx="803" cy="67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611" y="10001"/>
                    <a:ext cx="734" cy="6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ea typeface="Cambria Math" panose="02040503050406030204" pitchFamily="18" charset="0"/>
                                </a:rPr>
                                <m:t>𝜏</m:t>
                              </m:r>
                            </m:sub>
                          </m:sSub>
                        </m:oMath>
                      </m:oMathPara>
                    </a14:m>
                    <a:endParaRPr lang="en-US" sz="2800" dirty="0"/>
                  </a:p>
                </p:txBody>
              </p:sp>
            </mc:Choice>
            <mc:Fallback>
              <p:sp>
                <p:nvSpPr>
                  <p:cNvPr id="13" name="TextBox 12"/>
                  <p:cNvSpPr txBox="1">
                    <a:spLocks noRot="1" noChangeAspect="1" noMove="1" noResize="1" noEditPoints="1" noAdjustHandles="1" noChangeArrowheads="1" noChangeShapeType="1" noTextEdit="1"/>
                  </p:cNvSpPr>
                  <p:nvPr/>
                </p:nvSpPr>
                <p:spPr>
                  <a:xfrm>
                    <a:off x="4611" y="10001"/>
                    <a:ext cx="734" cy="679"/>
                  </a:xfrm>
                  <a:prstGeom prst="rect">
                    <a:avLst/>
                  </a:prstGeom>
                  <a:blipFill rotWithShape="1">
                    <a:blip r:embed="rId5"/>
                  </a:blipFill>
                </p:spPr>
                <p:txBody>
                  <a:bodyPr/>
                  <a:lstStyle/>
                  <a:p>
                    <a:r>
                      <a:rPr lang="zh-CN" altLang="en-US">
                        <a:noFill/>
                      </a:rPr>
                      <a:t> </a:t>
                    </a:r>
                  </a:p>
                </p:txBody>
              </p:sp>
            </mc:Fallback>
          </mc:AlternateContent>
        </p:grpSp>
      </p:grpSp>
      <p:grpSp>
        <p:nvGrpSpPr>
          <p:cNvPr id="14" name="组合 3"/>
          <p:cNvGrpSpPr/>
          <p:nvPr/>
        </p:nvGrpSpPr>
        <p:grpSpPr>
          <a:xfrm>
            <a:off x="596900" y="1671955"/>
            <a:ext cx="10269855" cy="1948180"/>
            <a:chOff x="940" y="2633"/>
            <a:chExt cx="16173" cy="3068"/>
          </a:xfrm>
        </p:grpSpPr>
        <p:sp>
          <p:nvSpPr>
            <p:cNvPr id="15" name="TextBox 14"/>
            <p:cNvSpPr txBox="1"/>
            <p:nvPr/>
          </p:nvSpPr>
          <p:spPr>
            <a:xfrm>
              <a:off x="940" y="2633"/>
              <a:ext cx="9979" cy="727"/>
            </a:xfrm>
            <a:prstGeom prst="rect">
              <a:avLst/>
            </a:prstGeom>
            <a:noFill/>
          </p:spPr>
          <p:txBody>
            <a:bodyPr wrap="square" rtlCol="0">
              <a:spAutoFit/>
            </a:bodyPr>
            <a:lstStyle/>
            <a:p>
              <a:pPr algn="just"/>
              <a:r>
                <a:rPr lang="en-US" sz="2400" dirty="0" err="1">
                  <a:latin typeface="+mn-ea"/>
                  <a:ea typeface="+mn-ea"/>
                </a:rPr>
                <a:t>物体表面对热辐射的吸收</a:t>
              </a:r>
              <a:r>
                <a:rPr lang="zh-CN" altLang="en-US" sz="2400" dirty="0">
                  <a:latin typeface="+mn-ea"/>
                  <a:ea typeface="+mn-ea"/>
                </a:rPr>
                <a:t>、反射和穿透的关系</a:t>
              </a:r>
              <a:endParaRPr lang="en-US" sz="2400"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5"/>
                <p:cNvSpPr txBox="1"/>
                <p:nvPr/>
              </p:nvSpPr>
              <p:spPr>
                <a:xfrm>
                  <a:off x="11259" y="2743"/>
                  <a:ext cx="5855" cy="9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rPr>
                          <m:t>𝑄</m:t>
                        </m:r>
                        <m:r>
                          <a:rPr lang="en-US" altLang="zh-CN" sz="3600" b="0" i="1" smtClean="0">
                            <a:solidFill>
                              <a:schemeClr val="tx1"/>
                            </a:solidFill>
                            <a:latin typeface="Cambria Math" panose="02040503050406030204" pitchFamily="18" charset="0"/>
                          </a:rPr>
                          <m:t>=</m:t>
                        </m:r>
                        <m:sSub>
                          <m:sSubPr>
                            <m:ctrlPr>
                              <a:rPr lang="en-US" altLang="zh-CN" sz="3600" b="0" i="1" smtClean="0">
                                <a:solidFill>
                                  <a:schemeClr val="tx1"/>
                                </a:solidFill>
                                <a:latin typeface="Cambria Math" panose="02040503050406030204" pitchFamily="18" charset="0"/>
                              </a:rPr>
                            </m:ctrlPr>
                          </m:sSubPr>
                          <m:e>
                            <m:r>
                              <a:rPr lang="en-US" altLang="zh-CN" sz="3600" b="0" i="1" smtClean="0">
                                <a:solidFill>
                                  <a:schemeClr val="tx1"/>
                                </a:solidFill>
                                <a:latin typeface="Cambria Math" panose="02040503050406030204" pitchFamily="18" charset="0"/>
                              </a:rPr>
                              <m:t>𝑄</m:t>
                            </m:r>
                          </m:e>
                          <m:sub>
                            <m:r>
                              <a:rPr lang="en-US" altLang="zh-CN" sz="3600" b="0" i="1" smtClean="0">
                                <a:solidFill>
                                  <a:schemeClr val="tx1"/>
                                </a:solidFill>
                                <a:latin typeface="Cambria Math" panose="02040503050406030204" pitchFamily="18" charset="0"/>
                                <a:ea typeface="Cambria Math" panose="02040503050406030204" pitchFamily="18" charset="0"/>
                              </a:rPr>
                              <m:t>𝛼</m:t>
                            </m:r>
                          </m:sub>
                        </m:sSub>
                        <m:r>
                          <a:rPr lang="en-US" altLang="zh-CN" sz="3600" b="0" i="1" smtClean="0">
                            <a:solidFill>
                              <a:schemeClr val="tx1"/>
                            </a:solidFill>
                            <a:latin typeface="Cambria Math" panose="02040503050406030204" pitchFamily="18" charset="0"/>
                          </a:rPr>
                          <m:t>+</m:t>
                        </m:r>
                        <m:sSub>
                          <m:sSubPr>
                            <m:ctrlPr>
                              <a:rPr lang="en-US" altLang="zh-CN" sz="3600" b="0" i="1" smtClean="0">
                                <a:solidFill>
                                  <a:schemeClr val="tx1"/>
                                </a:solidFill>
                                <a:latin typeface="Cambria Math" panose="02040503050406030204" pitchFamily="18" charset="0"/>
                              </a:rPr>
                            </m:ctrlPr>
                          </m:sSubPr>
                          <m:e>
                            <m:r>
                              <a:rPr lang="en-US" altLang="zh-CN" sz="3600" b="0" i="1" smtClean="0">
                                <a:solidFill>
                                  <a:schemeClr val="tx1"/>
                                </a:solidFill>
                                <a:latin typeface="Cambria Math" panose="02040503050406030204" pitchFamily="18" charset="0"/>
                              </a:rPr>
                              <m:t>𝑄</m:t>
                            </m:r>
                          </m:e>
                          <m:sub>
                            <m:r>
                              <a:rPr lang="en-US" altLang="zh-CN" sz="3600" b="0" i="1" smtClean="0">
                                <a:solidFill>
                                  <a:schemeClr val="tx1"/>
                                </a:solidFill>
                                <a:latin typeface="Cambria Math" panose="02040503050406030204" pitchFamily="18" charset="0"/>
                                <a:ea typeface="Cambria Math" panose="02040503050406030204" pitchFamily="18" charset="0"/>
                              </a:rPr>
                              <m:t>𝜌</m:t>
                            </m:r>
                          </m:sub>
                        </m:sSub>
                        <m:r>
                          <a:rPr lang="en-US" altLang="zh-CN" sz="3600" b="0" i="1" smtClean="0">
                            <a:solidFill>
                              <a:schemeClr val="tx1"/>
                            </a:solidFill>
                            <a:latin typeface="Cambria Math" panose="02040503050406030204" pitchFamily="18" charset="0"/>
                          </a:rPr>
                          <m:t>+</m:t>
                        </m:r>
                        <m:sSub>
                          <m:sSubPr>
                            <m:ctrlPr>
                              <a:rPr lang="en-US" altLang="zh-CN" sz="3600" b="0" i="1" smtClean="0">
                                <a:solidFill>
                                  <a:schemeClr val="tx1"/>
                                </a:solidFill>
                                <a:latin typeface="Cambria Math" panose="02040503050406030204" pitchFamily="18" charset="0"/>
                              </a:rPr>
                            </m:ctrlPr>
                          </m:sSubPr>
                          <m:e>
                            <m:r>
                              <a:rPr lang="en-US" altLang="zh-CN" sz="3600" b="0" i="1" smtClean="0">
                                <a:solidFill>
                                  <a:schemeClr val="tx1"/>
                                </a:solidFill>
                                <a:latin typeface="Cambria Math" panose="02040503050406030204" pitchFamily="18" charset="0"/>
                              </a:rPr>
                              <m:t>𝑄</m:t>
                            </m:r>
                          </m:e>
                          <m:sub>
                            <m:r>
                              <a:rPr lang="en-US" altLang="zh-CN" sz="3600" b="0" i="1" smtClean="0">
                                <a:solidFill>
                                  <a:schemeClr val="tx1"/>
                                </a:solidFill>
                                <a:latin typeface="Cambria Math" panose="02040503050406030204" pitchFamily="18" charset="0"/>
                                <a:ea typeface="Cambria Math" panose="02040503050406030204" pitchFamily="18" charset="0"/>
                              </a:rPr>
                              <m:t>𝜏</m:t>
                            </m:r>
                          </m:sub>
                        </m:sSub>
                      </m:oMath>
                    </m:oMathPara>
                  </a14:m>
                  <a:endParaRPr lang="en-US" sz="3600" dirty="0">
                    <a:solidFill>
                      <a:schemeClr val="tx1"/>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11259" y="2743"/>
                  <a:ext cx="5855" cy="95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1311" y="3899"/>
                  <a:ext cx="5743" cy="18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rPr>
                          <m:t>1</m:t>
                        </m:r>
                        <m:r>
                          <a:rPr lang="en-US" altLang="zh-CN" sz="3600" b="0" i="1" smtClean="0">
                            <a:solidFill>
                              <a:schemeClr val="tx1"/>
                            </a:solidFill>
                            <a:latin typeface="Cambria Math" panose="02040503050406030204" pitchFamily="18" charset="0"/>
                          </a:rPr>
                          <m:t>=</m:t>
                        </m:r>
                        <m:f>
                          <m:fPr>
                            <m:ctrlPr>
                              <a:rPr lang="en-US" altLang="zh-CN" sz="3600" b="0" i="1" smtClean="0">
                                <a:solidFill>
                                  <a:srgbClr val="FF0000"/>
                                </a:solidFill>
                                <a:latin typeface="Cambria Math" panose="02040503050406030204" pitchFamily="18" charset="0"/>
                              </a:rPr>
                            </m:ctrlPr>
                          </m:fPr>
                          <m:num>
                            <m:sSub>
                              <m:sSubPr>
                                <m:ctrlPr>
                                  <a:rPr lang="en-US" altLang="zh-CN" sz="3600" i="1">
                                    <a:solidFill>
                                      <a:srgbClr val="FF0000"/>
                                    </a:solidFill>
                                    <a:latin typeface="Cambria Math" panose="02040503050406030204" pitchFamily="18" charset="0"/>
                                  </a:rPr>
                                </m:ctrlPr>
                              </m:sSubPr>
                              <m:e>
                                <m:r>
                                  <a:rPr lang="en-US" altLang="zh-CN" sz="3600" i="1">
                                    <a:solidFill>
                                      <a:srgbClr val="FF0000"/>
                                    </a:solidFill>
                                    <a:latin typeface="Cambria Math" panose="02040503050406030204" pitchFamily="18" charset="0"/>
                                  </a:rPr>
                                  <m:t>𝑄</m:t>
                                </m:r>
                              </m:e>
                              <m:sub>
                                <m:r>
                                  <a:rPr lang="en-US" altLang="zh-CN" sz="3600" i="1">
                                    <a:solidFill>
                                      <a:srgbClr val="FF0000"/>
                                    </a:solidFill>
                                    <a:latin typeface="Cambria Math" panose="02040503050406030204" pitchFamily="18" charset="0"/>
                                    <a:ea typeface="Cambria Math" panose="02040503050406030204" pitchFamily="18" charset="0"/>
                                  </a:rPr>
                                  <m:t>𝛼</m:t>
                                </m:r>
                              </m:sub>
                            </m:sSub>
                          </m:num>
                          <m:den>
                            <m:r>
                              <a:rPr lang="en-US" altLang="zh-CN" sz="3600" b="0" i="1" smtClean="0">
                                <a:solidFill>
                                  <a:srgbClr val="FF0000"/>
                                </a:solidFill>
                                <a:latin typeface="Cambria Math" panose="02040503050406030204" pitchFamily="18" charset="0"/>
                              </a:rPr>
                              <m:t>𝑄</m:t>
                            </m:r>
                          </m:den>
                        </m:f>
                        <m:r>
                          <a:rPr lang="en-US" altLang="zh-CN" sz="3600" b="0" i="1" smtClean="0">
                            <a:solidFill>
                              <a:schemeClr val="tx1"/>
                            </a:solidFill>
                            <a:latin typeface="Cambria Math" panose="02040503050406030204" pitchFamily="18" charset="0"/>
                          </a:rPr>
                          <m:t>+</m:t>
                        </m:r>
                        <m:f>
                          <m:fPr>
                            <m:ctrlPr>
                              <a:rPr lang="en-US" altLang="zh-CN" sz="3600" i="1" smtClean="0">
                                <a:solidFill>
                                  <a:srgbClr val="0070C0"/>
                                </a:solidFill>
                                <a:latin typeface="Cambria Math" panose="02040503050406030204" pitchFamily="18" charset="0"/>
                              </a:rPr>
                            </m:ctrlPr>
                          </m:fPr>
                          <m:num>
                            <m:sSub>
                              <m:sSubPr>
                                <m:ctrlPr>
                                  <a:rPr lang="en-US" altLang="zh-CN" sz="3600" i="1">
                                    <a:solidFill>
                                      <a:srgbClr val="0070C0"/>
                                    </a:solidFill>
                                    <a:latin typeface="Cambria Math" panose="02040503050406030204" pitchFamily="18" charset="0"/>
                                  </a:rPr>
                                </m:ctrlPr>
                              </m:sSubPr>
                              <m:e>
                                <m:r>
                                  <a:rPr lang="en-US" altLang="zh-CN" sz="3600" i="1">
                                    <a:solidFill>
                                      <a:srgbClr val="0070C0"/>
                                    </a:solidFill>
                                    <a:latin typeface="Cambria Math" panose="02040503050406030204" pitchFamily="18" charset="0"/>
                                  </a:rPr>
                                  <m:t>𝑄</m:t>
                                </m:r>
                              </m:e>
                              <m:sub>
                                <m:r>
                                  <a:rPr lang="en-US" altLang="zh-CN" sz="3600" i="1" smtClean="0">
                                    <a:solidFill>
                                      <a:srgbClr val="0070C0"/>
                                    </a:solidFill>
                                    <a:latin typeface="Cambria Math" panose="02040503050406030204" pitchFamily="18" charset="0"/>
                                    <a:ea typeface="Cambria Math" panose="02040503050406030204" pitchFamily="18" charset="0"/>
                                  </a:rPr>
                                  <m:t>𝜌</m:t>
                                </m:r>
                              </m:sub>
                            </m:sSub>
                          </m:num>
                          <m:den>
                            <m:r>
                              <a:rPr lang="en-US" altLang="zh-CN" sz="3600" i="1">
                                <a:solidFill>
                                  <a:srgbClr val="0070C0"/>
                                </a:solidFill>
                                <a:latin typeface="Cambria Math" panose="02040503050406030204" pitchFamily="18" charset="0"/>
                              </a:rPr>
                              <m:t>𝑄</m:t>
                            </m:r>
                          </m:den>
                        </m:f>
                        <m:r>
                          <a:rPr lang="en-US" altLang="zh-CN" sz="3600" b="0" i="1" smtClean="0">
                            <a:solidFill>
                              <a:schemeClr val="tx1"/>
                            </a:solidFill>
                            <a:latin typeface="Cambria Math" panose="02040503050406030204" pitchFamily="18" charset="0"/>
                          </a:rPr>
                          <m:t>+</m:t>
                        </m:r>
                        <m:f>
                          <m:fPr>
                            <m:ctrlPr>
                              <a:rPr lang="en-US" altLang="zh-CN" sz="3600" i="1" smtClean="0">
                                <a:solidFill>
                                  <a:srgbClr val="00B050"/>
                                </a:solidFill>
                                <a:latin typeface="Cambria Math" panose="02040503050406030204" pitchFamily="18" charset="0"/>
                              </a:rPr>
                            </m:ctrlPr>
                          </m:fPr>
                          <m:num>
                            <m:sSub>
                              <m:sSubPr>
                                <m:ctrlPr>
                                  <a:rPr lang="en-US" altLang="zh-CN" sz="3600" i="1">
                                    <a:solidFill>
                                      <a:srgbClr val="00B050"/>
                                    </a:solidFill>
                                    <a:latin typeface="Cambria Math" panose="02040503050406030204" pitchFamily="18" charset="0"/>
                                  </a:rPr>
                                </m:ctrlPr>
                              </m:sSubPr>
                              <m:e>
                                <m:r>
                                  <a:rPr lang="en-US" altLang="zh-CN" sz="3600" i="1">
                                    <a:solidFill>
                                      <a:srgbClr val="00B050"/>
                                    </a:solidFill>
                                    <a:latin typeface="Cambria Math" panose="02040503050406030204" pitchFamily="18" charset="0"/>
                                  </a:rPr>
                                  <m:t>𝑄</m:t>
                                </m:r>
                              </m:e>
                              <m:sub>
                                <m:r>
                                  <a:rPr lang="en-US" altLang="zh-CN" sz="3600" i="1" smtClean="0">
                                    <a:solidFill>
                                      <a:srgbClr val="00B050"/>
                                    </a:solidFill>
                                    <a:latin typeface="Cambria Math" panose="02040503050406030204" pitchFamily="18" charset="0"/>
                                    <a:ea typeface="Cambria Math" panose="02040503050406030204" pitchFamily="18" charset="0"/>
                                  </a:rPr>
                                  <m:t>𝜏</m:t>
                                </m:r>
                              </m:sub>
                            </m:sSub>
                          </m:num>
                          <m:den>
                            <m:r>
                              <a:rPr lang="en-US" altLang="zh-CN" sz="3600" i="1">
                                <a:solidFill>
                                  <a:srgbClr val="00B050"/>
                                </a:solidFill>
                                <a:latin typeface="Cambria Math" panose="02040503050406030204" pitchFamily="18" charset="0"/>
                              </a:rPr>
                              <m:t>𝑄</m:t>
                            </m:r>
                          </m:den>
                        </m:f>
                      </m:oMath>
                    </m:oMathPara>
                  </a14:m>
                  <a:endParaRPr lang="en-US" sz="3600" dirty="0">
                    <a:solidFill>
                      <a:schemeClr val="tx1"/>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11311" y="3899"/>
                  <a:ext cx="5743" cy="1802"/>
                </a:xfrm>
                <a:prstGeom prst="rect">
                  <a:avLst/>
                </a:prstGeom>
                <a:blipFill rotWithShape="1">
                  <a:blip r:embed="rId7"/>
                </a:blipFill>
              </p:spPr>
              <p:txBody>
                <a:bodyPr/>
                <a:lstStyle/>
                <a:p>
                  <a:r>
                    <a:rPr lang="zh-CN" altLang="en-US">
                      <a:noFill/>
                    </a:rPr>
                    <a:t> </a:t>
                  </a:r>
                </a:p>
              </p:txBody>
            </p:sp>
          </mc:Fallback>
        </mc:AlternateContent>
      </p:grpSp>
      <p:sp>
        <p:nvSpPr>
          <p:cNvPr id="18" name="Rounded Rectangular Callout 17"/>
          <p:cNvSpPr/>
          <p:nvPr/>
        </p:nvSpPr>
        <p:spPr>
          <a:xfrm>
            <a:off x="6462514" y="3880169"/>
            <a:ext cx="1553093" cy="603370"/>
          </a:xfrm>
          <a:prstGeom prst="wedgeRoundRectCallout">
            <a:avLst>
              <a:gd name="adj1" fmla="val 54580"/>
              <a:gd name="adj2" fmla="val -125784"/>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mn-ea"/>
              </a:rPr>
              <a:t>吸收比</a:t>
            </a:r>
            <a:r>
              <a:rPr lang="zh-CN" altLang="en-US" sz="2400" dirty="0">
                <a:solidFill>
                  <a:schemeClr val="tx1"/>
                </a:solidFill>
                <a:latin typeface="+mn-ea"/>
              </a:rPr>
              <a:t>𝛼</a:t>
            </a:r>
            <a:endParaRPr lang="en-US" sz="2400" dirty="0">
              <a:solidFill>
                <a:schemeClr val="tx1"/>
              </a:solidFill>
              <a:latin typeface="+mn-ea"/>
            </a:endParaRPr>
          </a:p>
        </p:txBody>
      </p:sp>
      <p:sp>
        <p:nvSpPr>
          <p:cNvPr id="19" name="Rounded Rectangular Callout 18"/>
          <p:cNvSpPr/>
          <p:nvPr/>
        </p:nvSpPr>
        <p:spPr>
          <a:xfrm>
            <a:off x="8838779" y="3898326"/>
            <a:ext cx="1553093" cy="603370"/>
          </a:xfrm>
          <a:prstGeom prst="wedgeRoundRectCallout">
            <a:avLst>
              <a:gd name="adj1" fmla="val 4699"/>
              <a:gd name="adj2" fmla="val -127889"/>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mn-ea"/>
              </a:rPr>
              <a:t>反射比</a:t>
            </a:r>
            <a:r>
              <a:rPr lang="zh-CN" altLang="en-US" sz="2400" dirty="0">
                <a:solidFill>
                  <a:schemeClr val="tx1"/>
                </a:solidFill>
                <a:latin typeface="+mn-ea"/>
              </a:rPr>
              <a:t>𝜌</a:t>
            </a:r>
            <a:endParaRPr lang="en-US" sz="2400" dirty="0">
              <a:solidFill>
                <a:schemeClr val="tx1"/>
              </a:solidFill>
              <a:latin typeface="+mn-ea"/>
            </a:endParaRPr>
          </a:p>
        </p:txBody>
      </p:sp>
      <p:sp>
        <p:nvSpPr>
          <p:cNvPr id="20" name="Rounded Rectangular Callout 19"/>
          <p:cNvSpPr/>
          <p:nvPr/>
        </p:nvSpPr>
        <p:spPr>
          <a:xfrm>
            <a:off x="11013716" y="3880169"/>
            <a:ext cx="1553093" cy="603370"/>
          </a:xfrm>
          <a:prstGeom prst="wedgeRoundRectCallout">
            <a:avLst>
              <a:gd name="adj1" fmla="val -68078"/>
              <a:gd name="adj2" fmla="val -127889"/>
              <a:gd name="adj3" fmla="val 1666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mn-ea"/>
              </a:rPr>
              <a:t>穿透比</a:t>
            </a:r>
            <a:r>
              <a:rPr lang="zh-CN" altLang="en-US" sz="2400" dirty="0">
                <a:solidFill>
                  <a:schemeClr val="tx1"/>
                </a:solidFill>
                <a:latin typeface="+mn-ea"/>
              </a:rPr>
              <a:t>𝜏</a:t>
            </a:r>
            <a:endParaRPr lang="en-US" sz="2400" dirty="0">
              <a:solidFill>
                <a:schemeClr val="tx1"/>
              </a:solidFill>
              <a:latin typeface="+mn-ea"/>
            </a:endParaRPr>
          </a:p>
        </p:txBody>
      </p:sp>
      <p:grpSp>
        <p:nvGrpSpPr>
          <p:cNvPr id="21" name="组合 22"/>
          <p:cNvGrpSpPr/>
          <p:nvPr/>
        </p:nvGrpSpPr>
        <p:grpSpPr>
          <a:xfrm>
            <a:off x="8046085" y="4938395"/>
            <a:ext cx="2839720" cy="1463675"/>
            <a:chOff x="12671" y="7777"/>
            <a:chExt cx="4472" cy="2305"/>
          </a:xfrm>
        </p:grpSpPr>
        <mc:AlternateContent xmlns:mc="http://schemas.openxmlformats.org/markup-compatibility/2006">
          <mc:Choice xmlns:a14="http://schemas.microsoft.com/office/drawing/2010/main" Requires="a14">
            <p:sp>
              <p:nvSpPr>
                <p:cNvPr id="22" name="TextBox 21"/>
                <p:cNvSpPr txBox="1"/>
                <p:nvPr/>
              </p:nvSpPr>
              <p:spPr>
                <a:xfrm>
                  <a:off x="12671" y="9210"/>
                  <a:ext cx="4472"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𝛼</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𝜌</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𝜏</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22" name="TextBox 21"/>
                <p:cNvSpPr txBox="1">
                  <a:spLocks noRot="1" noChangeAspect="1" noMove="1" noResize="1" noEditPoints="1" noAdjustHandles="1" noChangeArrowheads="1" noChangeShapeType="1" noTextEdit="1"/>
                </p:cNvSpPr>
                <p:nvPr/>
              </p:nvSpPr>
              <p:spPr>
                <a:xfrm>
                  <a:off x="12671" y="9210"/>
                  <a:ext cx="4472" cy="872"/>
                </a:xfrm>
                <a:prstGeom prst="rect">
                  <a:avLst/>
                </a:prstGeom>
                <a:blipFill rotWithShape="1">
                  <a:blip r:embed="rId8"/>
                </a:blipFill>
              </p:spPr>
              <p:txBody>
                <a:bodyPr/>
                <a:lstStyle/>
                <a:p>
                  <a:r>
                    <a:rPr lang="zh-CN" altLang="en-US">
                      <a:noFill/>
                    </a:rPr>
                    <a:t> </a:t>
                  </a:r>
                </a:p>
              </p:txBody>
            </p:sp>
          </mc:Fallback>
        </mc:AlternateContent>
        <p:sp>
          <p:nvSpPr>
            <p:cNvPr id="23" name="Right Arrow 22"/>
            <p:cNvSpPr/>
            <p:nvPr/>
          </p:nvSpPr>
          <p:spPr>
            <a:xfrm rot="5400000">
              <a:off x="14200" y="7897"/>
              <a:ext cx="1247" cy="1006"/>
            </a:xfrm>
            <a:prstGeom prst="rightArrow">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bldLst>
      <p:bldP spid="18" grpId="0" animBg="1"/>
      <p:bldP spid="18" grpId="1" animBg="1"/>
      <p:bldP spid="19" grpId="0" animBg="1"/>
      <p:bldP spid="19" grpId="1" animBg="1"/>
      <p:bldP spid="20" grpId="0" animBg="1"/>
      <p:bldP spid="20"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3888432" cy="504602"/>
          </a:xfrm>
        </p:spPr>
        <p:txBody>
          <a:bodyPr/>
          <a:lstStyle/>
          <a:p>
            <a:r>
              <a:rPr lang="zh-CN" altLang="en-US" dirty="0"/>
              <a:t>吸收比、反射比和穿透比</a:t>
            </a:r>
            <a:endParaRPr lang="zh-CN" altLang="en-US" dirty="0"/>
          </a:p>
          <a:p>
            <a:endParaRPr lang="zh-CN" altLang="en-US" dirty="0"/>
          </a:p>
          <a:p>
            <a:endParaRPr lang="en-US" dirty="0"/>
          </a:p>
        </p:txBody>
      </p:sp>
      <p:grpSp>
        <p:nvGrpSpPr>
          <p:cNvPr id="24" name="组合 1"/>
          <p:cNvGrpSpPr/>
          <p:nvPr/>
        </p:nvGrpSpPr>
        <p:grpSpPr>
          <a:xfrm>
            <a:off x="956767" y="1384077"/>
            <a:ext cx="6572250" cy="4692650"/>
            <a:chOff x="406" y="2932"/>
            <a:chExt cx="10350" cy="7390"/>
          </a:xfrm>
        </p:grpSpPr>
        <p:sp>
          <p:nvSpPr>
            <p:cNvPr id="25" name="TextBox 24"/>
            <p:cNvSpPr txBox="1"/>
            <p:nvPr/>
          </p:nvSpPr>
          <p:spPr>
            <a:xfrm>
              <a:off x="410" y="2932"/>
              <a:ext cx="10346" cy="725"/>
            </a:xfrm>
            <a:prstGeom prst="rect">
              <a:avLst/>
            </a:prstGeom>
            <a:noFill/>
          </p:spPr>
          <p:txBody>
            <a:bodyPr wrap="square" rtlCol="0">
              <a:spAutoFit/>
            </a:bodyPr>
            <a:lstStyle/>
            <a:p>
              <a:pPr algn="just"/>
              <a:r>
                <a:rPr lang="en-US" sz="2400" dirty="0" err="1">
                  <a:latin typeface="+mn-ea"/>
                  <a:ea typeface="+mn-ea"/>
                </a:rPr>
                <a:t>对于大多数的固体与液体</a:t>
              </a:r>
              <a:r>
                <a:rPr lang="zh-CN" altLang="en-US" sz="2400" dirty="0" err="1">
                  <a:latin typeface="+mn-ea"/>
                  <a:ea typeface="+mn-ea"/>
                </a:rPr>
                <a:t>，</a:t>
              </a:r>
              <a:endParaRPr lang="zh-CN" altLang="en-US" sz="2400" dirty="0" err="1">
                <a:latin typeface="+mn-ea"/>
                <a:ea typeface="+mn-ea"/>
                <a:cs typeface="Times New Roman" panose="02020603050405020304" pitchFamily="18" charset="0"/>
              </a:endParaRPr>
            </a:p>
          </p:txBody>
        </p:sp>
        <p:sp>
          <p:nvSpPr>
            <p:cNvPr id="26" name="TextBox 25"/>
            <p:cNvSpPr txBox="1"/>
            <p:nvPr/>
          </p:nvSpPr>
          <p:spPr>
            <a:xfrm>
              <a:off x="410" y="4754"/>
              <a:ext cx="5860" cy="727"/>
            </a:xfrm>
            <a:prstGeom prst="rect">
              <a:avLst/>
            </a:prstGeom>
            <a:noFill/>
          </p:spPr>
          <p:txBody>
            <a:bodyPr wrap="square" rtlCol="0">
              <a:spAutoFit/>
            </a:bodyPr>
            <a:lstStyle/>
            <a:p>
              <a:pPr algn="just"/>
              <a:r>
                <a:rPr lang="en-US" sz="2400" dirty="0" err="1">
                  <a:latin typeface="+mn-ea"/>
                  <a:ea typeface="+mn-ea"/>
                </a:rPr>
                <a:t>对于不含颗粒的气体</a:t>
              </a:r>
              <a:endParaRPr lang="en-US" sz="2400" dirty="0">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406" y="7201"/>
              <a:ext cx="2381" cy="727"/>
            </a:xfrm>
            <a:prstGeom prst="rect">
              <a:avLst/>
            </a:prstGeom>
            <a:noFill/>
          </p:spPr>
          <p:txBody>
            <a:bodyPr wrap="square" rtlCol="0">
              <a:spAutoFit/>
            </a:bodyPr>
            <a:lstStyle/>
            <a:p>
              <a:pPr algn="just"/>
              <a:r>
                <a:rPr lang="en-US" sz="2400" dirty="0" err="1">
                  <a:latin typeface="+mn-ea"/>
                  <a:ea typeface="+mn-ea"/>
                </a:rPr>
                <a:t>对于黑体</a:t>
              </a:r>
              <a:endParaRPr lang="en-US" sz="2400" dirty="0">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410" y="8398"/>
              <a:ext cx="3818" cy="727"/>
            </a:xfrm>
            <a:prstGeom prst="rect">
              <a:avLst/>
            </a:prstGeom>
            <a:noFill/>
          </p:spPr>
          <p:txBody>
            <a:bodyPr wrap="square" rtlCol="0">
              <a:spAutoFit/>
            </a:bodyPr>
            <a:lstStyle/>
            <a:p>
              <a:pPr algn="just"/>
              <a:r>
                <a:rPr lang="en-US" sz="2400" dirty="0" err="1">
                  <a:latin typeface="+mn-ea"/>
                  <a:ea typeface="+mn-ea"/>
                </a:rPr>
                <a:t>对于白体或镜体</a:t>
              </a:r>
              <a:endParaRPr lang="en-US" sz="2400" dirty="0">
                <a:latin typeface="Times New Roman" panose="02020603050405020304" pitchFamily="18" charset="0"/>
                <a:ea typeface="+mn-ea"/>
                <a:cs typeface="Times New Roman" panose="02020603050405020304" pitchFamily="18" charset="0"/>
              </a:endParaRPr>
            </a:p>
          </p:txBody>
        </p:sp>
        <p:sp>
          <p:nvSpPr>
            <p:cNvPr id="29" name="TextBox 28"/>
            <p:cNvSpPr txBox="1"/>
            <p:nvPr/>
          </p:nvSpPr>
          <p:spPr>
            <a:xfrm>
              <a:off x="406" y="9591"/>
              <a:ext cx="3818" cy="727"/>
            </a:xfrm>
            <a:prstGeom prst="rect">
              <a:avLst/>
            </a:prstGeom>
            <a:noFill/>
          </p:spPr>
          <p:txBody>
            <a:bodyPr wrap="square" rtlCol="0">
              <a:spAutoFit/>
            </a:bodyPr>
            <a:lstStyle/>
            <a:p>
              <a:pPr algn="just"/>
              <a:r>
                <a:rPr lang="en-US" sz="2400" dirty="0" err="1">
                  <a:latin typeface="+mn-ea"/>
                  <a:ea typeface="+mn-ea"/>
                </a:rPr>
                <a:t>对于透明体</a:t>
              </a:r>
              <a:endParaRPr lang="en-US" sz="2400"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TextBox 29"/>
                <p:cNvSpPr txBox="1"/>
                <p:nvPr/>
              </p:nvSpPr>
              <p:spPr>
                <a:xfrm>
                  <a:off x="2791" y="3802"/>
                  <a:ext cx="5681"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𝜏</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0</m:t>
                        </m:r>
                        <m:r>
                          <a:rPr lang="zh-CN" altLang="en-US"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𝛼</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𝜌</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30" name="TextBox 29"/>
                <p:cNvSpPr txBox="1">
                  <a:spLocks noRot="1" noChangeAspect="1" noMove="1" noResize="1" noEditPoints="1" noAdjustHandles="1" noChangeArrowheads="1" noChangeShapeType="1" noTextEdit="1"/>
                </p:cNvSpPr>
                <p:nvPr/>
              </p:nvSpPr>
              <p:spPr>
                <a:xfrm>
                  <a:off x="2791" y="3802"/>
                  <a:ext cx="5681" cy="87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2791" y="5622"/>
                  <a:ext cx="5681"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𝜌</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0</m:t>
                        </m:r>
                        <m:r>
                          <a:rPr lang="zh-CN" altLang="en-US"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𝛼</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𝜏</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2791" y="5622"/>
                  <a:ext cx="5681" cy="87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2787" y="7056"/>
                  <a:ext cx="1971"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𝛼</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32" name="TextBox 31"/>
                <p:cNvSpPr txBox="1">
                  <a:spLocks noRot="1" noChangeAspect="1" noMove="1" noResize="1" noEditPoints="1" noAdjustHandles="1" noChangeArrowheads="1" noChangeShapeType="1" noTextEdit="1"/>
                </p:cNvSpPr>
                <p:nvPr/>
              </p:nvSpPr>
              <p:spPr>
                <a:xfrm>
                  <a:off x="2787" y="7056"/>
                  <a:ext cx="1971" cy="87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4228" y="8253"/>
                  <a:ext cx="1932"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𝜌</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33" name="TextBox 32"/>
                <p:cNvSpPr txBox="1">
                  <a:spLocks noRot="1" noChangeAspect="1" noMove="1" noResize="1" noEditPoints="1" noAdjustHandles="1" noChangeArrowheads="1" noChangeShapeType="1" noTextEdit="1"/>
                </p:cNvSpPr>
                <p:nvPr/>
              </p:nvSpPr>
              <p:spPr>
                <a:xfrm>
                  <a:off x="4228" y="8253"/>
                  <a:ext cx="1932" cy="87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3122" y="9450"/>
                  <a:ext cx="1861"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tx1"/>
                            </a:solidFill>
                            <a:latin typeface="Cambria Math" panose="02040503050406030204" pitchFamily="18" charset="0"/>
                            <a:ea typeface="Cambria Math" panose="02040503050406030204" pitchFamily="18" charset="0"/>
                          </a:rPr>
                          <m:t>𝜏</m:t>
                        </m:r>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1</m:t>
                        </m:r>
                      </m:oMath>
                    </m:oMathPara>
                  </a14:m>
                  <a:endParaRPr lang="en-US" sz="3600" dirty="0">
                    <a:solidFill>
                      <a:schemeClr val="tx1"/>
                    </a:solidFill>
                  </a:endParaRPr>
                </a:p>
              </p:txBody>
            </p:sp>
          </mc:Choice>
          <mc:Fallback>
            <p:sp>
              <p:nvSpPr>
                <p:cNvPr id="34" name="TextBox 33"/>
                <p:cNvSpPr txBox="1">
                  <a:spLocks noRot="1" noChangeAspect="1" noMove="1" noResize="1" noEditPoints="1" noAdjustHandles="1" noChangeArrowheads="1" noChangeShapeType="1" noTextEdit="1"/>
                </p:cNvSpPr>
                <p:nvPr/>
              </p:nvSpPr>
              <p:spPr>
                <a:xfrm>
                  <a:off x="3122" y="9450"/>
                  <a:ext cx="1861" cy="872"/>
                </a:xfrm>
                <a:prstGeom prst="rect">
                  <a:avLst/>
                </a:prstGeom>
                <a:blipFill rotWithShape="1">
                  <a:blip r:embed="rId5"/>
                </a:blipFill>
              </p:spPr>
              <p:txBody>
                <a:bodyPr/>
                <a:lstStyle/>
                <a:p>
                  <a:r>
                    <a:rPr lang="zh-CN" altLang="en-US">
                      <a:noFill/>
                    </a:rPr>
                    <a:t> </a:t>
                  </a:r>
                </a:p>
              </p:txBody>
            </p:sp>
          </mc:Fallback>
        </mc:AlternateContent>
      </p:grpSp>
      <p:grpSp>
        <p:nvGrpSpPr>
          <p:cNvPr id="35" name="组合 38"/>
          <p:cNvGrpSpPr/>
          <p:nvPr/>
        </p:nvGrpSpPr>
        <p:grpSpPr>
          <a:xfrm>
            <a:off x="7416622" y="1446307"/>
            <a:ext cx="4824730" cy="4643755"/>
            <a:chOff x="1053" y="3711"/>
            <a:chExt cx="7598" cy="7313"/>
          </a:xfrm>
        </p:grpSpPr>
        <p:sp>
          <p:nvSpPr>
            <p:cNvPr id="36" name="Right Arrow 5"/>
            <p:cNvSpPr/>
            <p:nvPr/>
          </p:nvSpPr>
          <p:spPr>
            <a:xfrm rot="3775684">
              <a:off x="2043" y="4135"/>
              <a:ext cx="3969" cy="3120"/>
            </a:xfrm>
            <a:prstGeom prst="rightArrow">
              <a:avLst>
                <a:gd name="adj1" fmla="val 50000"/>
                <a:gd name="adj2" fmla="val 67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组合 40"/>
            <p:cNvGrpSpPr/>
            <p:nvPr/>
          </p:nvGrpSpPr>
          <p:grpSpPr>
            <a:xfrm>
              <a:off x="1053" y="4196"/>
              <a:ext cx="7598" cy="6828"/>
              <a:chOff x="1053" y="4196"/>
              <a:chExt cx="7598" cy="6828"/>
            </a:xfrm>
          </p:grpSpPr>
          <p:sp>
            <p:nvSpPr>
              <p:cNvPr id="38" name="Rectangle 4"/>
              <p:cNvSpPr/>
              <p:nvPr/>
            </p:nvSpPr>
            <p:spPr>
              <a:xfrm>
                <a:off x="1053" y="7396"/>
                <a:ext cx="7598" cy="2041"/>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9"/>
              <p:cNvSpPr/>
              <p:nvPr/>
            </p:nvSpPr>
            <p:spPr>
              <a:xfrm rot="5400000">
                <a:off x="3191" y="8547"/>
                <a:ext cx="3629" cy="132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10"/>
              <p:cNvSpPr/>
              <p:nvPr/>
            </p:nvSpPr>
            <p:spPr>
              <a:xfrm rot="17824316" flipV="1">
                <a:off x="4138" y="5112"/>
                <a:ext cx="3347" cy="161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13"/>
              <p:cNvSpPr/>
              <p:nvPr/>
            </p:nvSpPr>
            <p:spPr>
              <a:xfrm rot="8153034">
                <a:off x="2930" y="7400"/>
                <a:ext cx="2027" cy="132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6"/>
                  <p:cNvSpPr txBox="1"/>
                  <p:nvPr/>
                </p:nvSpPr>
                <p:spPr>
                  <a:xfrm>
                    <a:off x="3289" y="4196"/>
                    <a:ext cx="678"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𝑄</m:t>
                          </m:r>
                        </m:oMath>
                      </m:oMathPara>
                    </a14:m>
                    <a:endParaRPr lang="en-US" sz="3600" dirty="0">
                      <a:solidFill>
                        <a:schemeClr val="bg1"/>
                      </a:solidFill>
                    </a:endParaRPr>
                  </a:p>
                </p:txBody>
              </p:sp>
            </mc:Choice>
            <mc:Fallback>
              <p:sp>
                <p:nvSpPr>
                  <p:cNvPr id="42" name="TextBox 6"/>
                  <p:cNvSpPr txBox="1">
                    <a:spLocks noRot="1" noChangeAspect="1" noMove="1" noResize="1" noEditPoints="1" noAdjustHandles="1" noChangeArrowheads="1" noChangeShapeType="1" noTextEdit="1"/>
                  </p:cNvSpPr>
                  <p:nvPr/>
                </p:nvSpPr>
                <p:spPr>
                  <a:xfrm>
                    <a:off x="3289" y="4196"/>
                    <a:ext cx="678" cy="87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14"/>
                  <p:cNvSpPr txBox="1"/>
                  <p:nvPr/>
                </p:nvSpPr>
                <p:spPr>
                  <a:xfrm>
                    <a:off x="5771" y="4766"/>
                    <a:ext cx="788" cy="7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ea typeface="Cambria Math" panose="02040503050406030204" pitchFamily="18" charset="0"/>
                                </a:rPr>
                                <m:t>𝜌</m:t>
                              </m:r>
                            </m:sub>
                          </m:sSub>
                        </m:oMath>
                      </m:oMathPara>
                    </a14:m>
                    <a:endParaRPr lang="en-US" sz="2800" dirty="0"/>
                  </a:p>
                </p:txBody>
              </p:sp>
            </mc:Choice>
            <mc:Fallback>
              <p:sp>
                <p:nvSpPr>
                  <p:cNvPr id="43" name="TextBox 14"/>
                  <p:cNvSpPr txBox="1">
                    <a:spLocks noRot="1" noChangeAspect="1" noMove="1" noResize="1" noEditPoints="1" noAdjustHandles="1" noChangeArrowheads="1" noChangeShapeType="1" noTextEdit="1"/>
                  </p:cNvSpPr>
                  <p:nvPr/>
                </p:nvSpPr>
                <p:spPr>
                  <a:xfrm>
                    <a:off x="5771" y="4766"/>
                    <a:ext cx="788" cy="739"/>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TextBox 15"/>
                  <p:cNvSpPr txBox="1"/>
                  <p:nvPr/>
                </p:nvSpPr>
                <p:spPr>
                  <a:xfrm>
                    <a:off x="3213" y="8016"/>
                    <a:ext cx="803" cy="6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𝑄</m:t>
                              </m:r>
                            </m:e>
                            <m:sub>
                              <m:r>
                                <a:rPr lang="en-US" altLang="zh-CN" sz="2800" b="0" i="1" smtClean="0">
                                  <a:solidFill>
                                    <a:schemeClr val="bg1"/>
                                  </a:solidFill>
                                  <a:latin typeface="Cambria Math" panose="02040503050406030204" pitchFamily="18" charset="0"/>
                                  <a:ea typeface="Cambria Math" panose="02040503050406030204" pitchFamily="18" charset="0"/>
                                </a:rPr>
                                <m:t>𝛼</m:t>
                              </m:r>
                            </m:sub>
                          </m:sSub>
                        </m:oMath>
                      </m:oMathPara>
                    </a14:m>
                    <a:endParaRPr lang="en-US" sz="2800" dirty="0">
                      <a:solidFill>
                        <a:schemeClr val="bg1"/>
                      </a:solidFill>
                    </a:endParaRPr>
                  </a:p>
                </p:txBody>
              </p:sp>
            </mc:Choice>
            <mc:Fallback>
              <p:sp>
                <p:nvSpPr>
                  <p:cNvPr id="44" name="TextBox 15"/>
                  <p:cNvSpPr txBox="1">
                    <a:spLocks noRot="1" noChangeAspect="1" noMove="1" noResize="1" noEditPoints="1" noAdjustHandles="1" noChangeArrowheads="1" noChangeShapeType="1" noTextEdit="1"/>
                  </p:cNvSpPr>
                  <p:nvPr/>
                </p:nvSpPr>
                <p:spPr>
                  <a:xfrm>
                    <a:off x="3213" y="8016"/>
                    <a:ext cx="803" cy="67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TextBox 16"/>
                  <p:cNvSpPr txBox="1"/>
                  <p:nvPr/>
                </p:nvSpPr>
                <p:spPr>
                  <a:xfrm>
                    <a:off x="4611" y="10001"/>
                    <a:ext cx="734" cy="6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ea typeface="Cambria Math" panose="02040503050406030204" pitchFamily="18" charset="0"/>
                                </a:rPr>
                                <m:t>𝜏</m:t>
                              </m:r>
                            </m:sub>
                          </m:sSub>
                        </m:oMath>
                      </m:oMathPara>
                    </a14:m>
                    <a:endParaRPr lang="en-US" sz="2800" dirty="0"/>
                  </a:p>
                </p:txBody>
              </p:sp>
            </mc:Choice>
            <mc:Fallback>
              <p:sp>
                <p:nvSpPr>
                  <p:cNvPr id="45" name="TextBox 16"/>
                  <p:cNvSpPr txBox="1">
                    <a:spLocks noRot="1" noChangeAspect="1" noMove="1" noResize="1" noEditPoints="1" noAdjustHandles="1" noChangeArrowheads="1" noChangeShapeType="1" noTextEdit="1"/>
                  </p:cNvSpPr>
                  <p:nvPr/>
                </p:nvSpPr>
                <p:spPr>
                  <a:xfrm>
                    <a:off x="4611" y="10001"/>
                    <a:ext cx="734" cy="679"/>
                  </a:xfrm>
                  <a:prstGeom prst="rect">
                    <a:avLst/>
                  </a:prstGeom>
                  <a:blipFill rotWithShape="1">
                    <a:blip r:embed="rId10"/>
                  </a:blipFill>
                </p:spPr>
                <p:txBody>
                  <a:bodyPr/>
                  <a:lstStyle/>
                  <a:p>
                    <a:r>
                      <a:rPr lang="zh-CN" altLang="en-US">
                        <a:noFill/>
                      </a:rPr>
                      <a:t> </a:t>
                    </a:r>
                  </a:p>
                </p:txBody>
              </p:sp>
            </mc:Fallback>
          </mc:AlternateContent>
        </p:gr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镜面反射和漫反射</a:t>
            </a:r>
            <a:endParaRPr lang="en-US" dirty="0"/>
          </a:p>
        </p:txBody>
      </p:sp>
      <p:grpSp>
        <p:nvGrpSpPr>
          <p:cNvPr id="3" name="组合 3"/>
          <p:cNvGrpSpPr/>
          <p:nvPr/>
        </p:nvGrpSpPr>
        <p:grpSpPr>
          <a:xfrm>
            <a:off x="4838700" y="2685415"/>
            <a:ext cx="4104640" cy="1185545"/>
            <a:chOff x="7620" y="4229"/>
            <a:chExt cx="6464" cy="1867"/>
          </a:xfrm>
        </p:grpSpPr>
        <p:sp>
          <p:nvSpPr>
            <p:cNvPr id="4" name="AutoShape 12"/>
            <p:cNvSpPr/>
            <p:nvPr/>
          </p:nvSpPr>
          <p:spPr bwMode="auto">
            <a:xfrm>
              <a:off x="10592" y="4229"/>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Line 19"/>
            <p:cNvSpPr>
              <a:spLocks noChangeShapeType="1"/>
            </p:cNvSpPr>
            <p:nvPr/>
          </p:nvSpPr>
          <p:spPr bwMode="auto">
            <a:xfrm flipV="1">
              <a:off x="7620" y="4788"/>
              <a:ext cx="2505" cy="1309"/>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AutoShape 21"/>
            <p:cNvSpPr/>
            <p:nvPr/>
          </p:nvSpPr>
          <p:spPr bwMode="auto">
            <a:xfrm>
              <a:off x="9939" y="4582"/>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7" name="TextBox 6"/>
            <p:cNvSpPr txBox="1"/>
            <p:nvPr/>
          </p:nvSpPr>
          <p:spPr>
            <a:xfrm>
              <a:off x="11792" y="4393"/>
              <a:ext cx="2292" cy="727"/>
            </a:xfrm>
            <a:prstGeom prst="rect">
              <a:avLst/>
            </a:prstGeom>
            <a:noFill/>
          </p:spPr>
          <p:txBody>
            <a:bodyPr wrap="square" rtlCol="0">
              <a:spAutoFit/>
            </a:bodyPr>
            <a:lstStyle/>
            <a:p>
              <a:pPr algn="just"/>
              <a:r>
                <a:rPr lang="en-US" sz="2400" b="1" dirty="0" err="1">
                  <a:latin typeface="+mn-ea"/>
                  <a:ea typeface="+mn-ea"/>
                </a:rPr>
                <a:t>镜面反射</a:t>
              </a:r>
              <a:endParaRPr lang="en-US" sz="2400" b="1" dirty="0">
                <a:latin typeface="Times New Roman" panose="02020603050405020304" pitchFamily="18" charset="0"/>
                <a:ea typeface="+mn-ea"/>
                <a:cs typeface="Times New Roman" panose="02020603050405020304" pitchFamily="18" charset="0"/>
              </a:endParaRPr>
            </a:p>
          </p:txBody>
        </p:sp>
      </p:grpSp>
      <p:grpSp>
        <p:nvGrpSpPr>
          <p:cNvPr id="8" name="组合 4"/>
          <p:cNvGrpSpPr/>
          <p:nvPr/>
        </p:nvGrpSpPr>
        <p:grpSpPr>
          <a:xfrm>
            <a:off x="4835525" y="3868420"/>
            <a:ext cx="4200525" cy="878840"/>
            <a:chOff x="7615" y="6092"/>
            <a:chExt cx="6615" cy="1384"/>
          </a:xfrm>
        </p:grpSpPr>
        <p:sp>
          <p:nvSpPr>
            <p:cNvPr id="9" name="AutoShape 6"/>
            <p:cNvSpPr/>
            <p:nvPr/>
          </p:nvSpPr>
          <p:spPr bwMode="auto">
            <a:xfrm>
              <a:off x="10600" y="6422"/>
              <a:ext cx="914" cy="1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10" name="Line 18"/>
            <p:cNvSpPr>
              <a:spLocks noChangeShapeType="1"/>
            </p:cNvSpPr>
            <p:nvPr/>
          </p:nvSpPr>
          <p:spPr bwMode="auto">
            <a:xfrm>
              <a:off x="7615" y="6092"/>
              <a:ext cx="2560" cy="862"/>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1" name="AutoShape 22"/>
            <p:cNvSpPr/>
            <p:nvPr/>
          </p:nvSpPr>
          <p:spPr bwMode="auto">
            <a:xfrm>
              <a:off x="9994" y="6761"/>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2" name="TextBox 11"/>
            <p:cNvSpPr txBox="1"/>
            <p:nvPr/>
          </p:nvSpPr>
          <p:spPr>
            <a:xfrm>
              <a:off x="11938" y="6612"/>
              <a:ext cx="2292" cy="727"/>
            </a:xfrm>
            <a:prstGeom prst="rect">
              <a:avLst/>
            </a:prstGeom>
            <a:noFill/>
          </p:spPr>
          <p:txBody>
            <a:bodyPr wrap="square" rtlCol="0">
              <a:spAutoFit/>
            </a:bodyPr>
            <a:lstStyle/>
            <a:p>
              <a:pPr algn="just"/>
              <a:r>
                <a:rPr lang="en-US" sz="2400" b="1" dirty="0" err="1">
                  <a:latin typeface="+mn-ea"/>
                  <a:ea typeface="+mn-ea"/>
                </a:rPr>
                <a:t>漫反射</a:t>
              </a:r>
              <a:endParaRPr lang="en-US" sz="2400" b="1" dirty="0">
                <a:latin typeface="Times New Roman" panose="02020603050405020304" pitchFamily="18" charset="0"/>
                <a:ea typeface="+mn-ea"/>
                <a:cs typeface="Times New Roman" panose="02020603050405020304" pitchFamily="18" charset="0"/>
              </a:endParaRPr>
            </a:p>
          </p:txBody>
        </p:sp>
      </p:grpSp>
      <p:grpSp>
        <p:nvGrpSpPr>
          <p:cNvPr id="13" name="组合 1"/>
          <p:cNvGrpSpPr/>
          <p:nvPr/>
        </p:nvGrpSpPr>
        <p:grpSpPr>
          <a:xfrm>
            <a:off x="1131570" y="3524950"/>
            <a:ext cx="3832022" cy="942275"/>
            <a:chOff x="1782" y="5551"/>
            <a:chExt cx="6035" cy="1484"/>
          </a:xfrm>
        </p:grpSpPr>
        <p:sp>
          <p:nvSpPr>
            <p:cNvPr id="14" name="TextBox 13"/>
            <p:cNvSpPr txBox="1"/>
            <p:nvPr/>
          </p:nvSpPr>
          <p:spPr>
            <a:xfrm>
              <a:off x="1782" y="5728"/>
              <a:ext cx="4495" cy="1307"/>
            </a:xfrm>
            <a:prstGeom prst="rect">
              <a:avLst/>
            </a:prstGeom>
            <a:noFill/>
          </p:spPr>
          <p:txBody>
            <a:bodyPr wrap="square" rtlCol="0">
              <a:spAutoFit/>
            </a:bodyPr>
            <a:lstStyle/>
            <a:p>
              <a:pPr algn="just"/>
              <a:r>
                <a:rPr lang="en-US" sz="2400" b="1" dirty="0" err="1">
                  <a:latin typeface="+mn-ea"/>
                  <a:ea typeface="+mn-ea"/>
                </a:rPr>
                <a:t>辐射能投射到固体表面的两种反射</a:t>
              </a:r>
              <a:endParaRPr lang="en-US" sz="2400" b="1" dirty="0">
                <a:latin typeface="Times New Roman" panose="02020603050405020304" pitchFamily="18" charset="0"/>
                <a:ea typeface="+mn-ea"/>
                <a:cs typeface="Times New Roman" panose="02020603050405020304" pitchFamily="18" charset="0"/>
              </a:endParaRPr>
            </a:p>
          </p:txBody>
        </p:sp>
        <p:sp>
          <p:nvSpPr>
            <p:cNvPr id="15" name="AutoShape 4"/>
            <p:cNvSpPr/>
            <p:nvPr/>
          </p:nvSpPr>
          <p:spPr bwMode="auto">
            <a:xfrm>
              <a:off x="6277" y="5551"/>
              <a:ext cx="914" cy="1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16" name="AutoShape 25"/>
            <p:cNvSpPr/>
            <p:nvPr/>
          </p:nvSpPr>
          <p:spPr bwMode="auto">
            <a:xfrm>
              <a:off x="7458" y="5890"/>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grpSp>
      <p:sp>
        <p:nvSpPr>
          <p:cNvPr id="17" name="TextBox 16"/>
          <p:cNvSpPr txBox="1"/>
          <p:nvPr/>
        </p:nvSpPr>
        <p:spPr>
          <a:xfrm>
            <a:off x="743585" y="4552315"/>
            <a:ext cx="3459480" cy="829945"/>
          </a:xfrm>
          <a:prstGeom prst="rect">
            <a:avLst/>
          </a:prstGeom>
          <a:noFill/>
        </p:spPr>
        <p:txBody>
          <a:bodyPr wrap="square" rtlCol="0">
            <a:spAutoFit/>
          </a:bodyPr>
          <a:lstStyle/>
          <a:p>
            <a:pPr algn="just"/>
            <a:r>
              <a:rPr lang="en-US" sz="2400" dirty="0" err="1">
                <a:latin typeface="+mn-ea"/>
                <a:ea typeface="+mn-ea"/>
              </a:rPr>
              <a:t>取决于表面不平整尺寸的大小</a:t>
            </a:r>
            <a:r>
              <a:rPr lang="zh-CN" altLang="en-US" sz="2400" dirty="0">
                <a:latin typeface="+mn-ea"/>
                <a:ea typeface="+mn-ea"/>
              </a:rPr>
              <a:t>（表面粗糙程度）</a:t>
            </a:r>
            <a:endParaRPr lang="en-US" sz="2400" dirty="0">
              <a:latin typeface="Times New Roman" panose="02020603050405020304" pitchFamily="18" charset="0"/>
              <a:ea typeface="+mn-ea"/>
              <a:cs typeface="Times New Roman" panose="02020603050405020304" pitchFamily="18" charset="0"/>
            </a:endParaRPr>
          </a:p>
        </p:txBody>
      </p:sp>
      <p:pic>
        <p:nvPicPr>
          <p:cNvPr id="18" name="Picture 2" descr="Unity Shader]光照模型对物体的假设"/>
          <p:cNvPicPr>
            <a:picLocks noChangeAspect="1" noChangeArrowheads="1"/>
          </p:cNvPicPr>
          <p:nvPr/>
        </p:nvPicPr>
        <p:blipFill rotWithShape="1">
          <a:blip r:embed="rId1">
            <a:extLst>
              <a:ext uri="{28A0092B-C50C-407E-A947-70E740481C1C}">
                <a14:useLocalDpi xmlns:a14="http://schemas.microsoft.com/office/drawing/2010/main" val="0"/>
              </a:ext>
            </a:extLst>
          </a:blip>
          <a:srcRect r="54641" b="9698"/>
          <a:stretch>
            <a:fillRect/>
          </a:stretch>
        </p:blipFill>
        <p:spPr bwMode="auto">
          <a:xfrm>
            <a:off x="9237687" y="1450726"/>
            <a:ext cx="2916324" cy="2017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镜面反射- 快懂百科"/>
          <p:cNvPicPr>
            <a:picLocks noChangeAspect="1" noChangeArrowheads="1"/>
          </p:cNvPicPr>
          <p:nvPr/>
        </p:nvPicPr>
        <p:blipFill rotWithShape="1">
          <a:blip r:embed="rId2">
            <a:extLst>
              <a:ext uri="{28A0092B-C50C-407E-A947-70E740481C1C}">
                <a14:useLocalDpi xmlns:a14="http://schemas.microsoft.com/office/drawing/2010/main" val="0"/>
              </a:ext>
            </a:extLst>
          </a:blip>
          <a:srcRect l="51386" b="15981"/>
          <a:stretch>
            <a:fillRect/>
          </a:stretch>
        </p:blipFill>
        <p:spPr bwMode="auto">
          <a:xfrm>
            <a:off x="9237687" y="3639218"/>
            <a:ext cx="2594845" cy="2401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bldLst>
      <p:bldP spid="17" grpId="0"/>
      <p:bldP spid="17"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黑体和灰体</a:t>
            </a:r>
            <a:endParaRPr lang="en-US" dirty="0"/>
          </a:p>
        </p:txBody>
      </p:sp>
      <p:grpSp>
        <p:nvGrpSpPr>
          <p:cNvPr id="3" name="组合 15"/>
          <p:cNvGrpSpPr/>
          <p:nvPr/>
        </p:nvGrpSpPr>
        <p:grpSpPr>
          <a:xfrm>
            <a:off x="5049520" y="0"/>
            <a:ext cx="2349500" cy="7313295"/>
            <a:chOff x="7952" y="1262"/>
            <a:chExt cx="3700" cy="9833"/>
          </a:xfrm>
        </p:grpSpPr>
        <p:sp>
          <p:nvSpPr>
            <p:cNvPr id="4" name="Shape 1736"/>
            <p:cNvSpPr/>
            <p:nvPr>
              <p:custDataLst>
                <p:tags r:id="rId1"/>
              </p:custDataLst>
            </p:nvPr>
          </p:nvSpPr>
          <p:spPr>
            <a:xfrm>
              <a:off x="7952" y="7863"/>
              <a:ext cx="1850" cy="3232"/>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5" name="Shape 1737"/>
            <p:cNvSpPr/>
            <p:nvPr>
              <p:custDataLst>
                <p:tags r:id="rId2"/>
              </p:custDataLst>
            </p:nvPr>
          </p:nvSpPr>
          <p:spPr>
            <a:xfrm>
              <a:off x="795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11968" y="0"/>
                  </a:lnTo>
                  <a:lnTo>
                    <a:pt x="0" y="21600"/>
                  </a:lnTo>
                  <a:close/>
                </a:path>
              </a:pathLst>
            </a:custGeom>
            <a:solidFill>
              <a:srgbClr val="FFC715">
                <a:lumMod val="75000"/>
              </a:srgbClr>
            </a:solidFill>
            <a:ln w="12700" cap="flat">
              <a:noFill/>
              <a:miter lim="400000"/>
            </a:ln>
            <a:effectLst/>
          </p:spPr>
          <p:txBody>
            <a:bodyPr wrap="square" lIns="0" tIns="0" rIns="0" bIns="0" numCol="1" anchor="t">
              <a:noAutofit/>
            </a:bodyPr>
            <a:lstStyle/>
            <a:p>
              <a:pPr lvl="0"/>
              <a:endParaRPr sz="1600">
                <a:latin typeface="微软雅黑" panose="020B0503020204020204" pitchFamily="34" charset="-122"/>
                <a:ea typeface="微软雅黑" panose="020B0503020204020204" pitchFamily="34" charset="-122"/>
              </a:endParaRPr>
            </a:p>
          </p:txBody>
        </p:sp>
        <p:sp>
          <p:nvSpPr>
            <p:cNvPr id="6" name="Shape 1738"/>
            <p:cNvSpPr/>
            <p:nvPr>
              <p:custDataLst>
                <p:tags r:id="rId3"/>
              </p:custDataLst>
            </p:nvPr>
          </p:nvSpPr>
          <p:spPr>
            <a:xfrm>
              <a:off x="8977" y="1277"/>
              <a:ext cx="825" cy="5056"/>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7" name="Shape 1740"/>
            <p:cNvSpPr/>
            <p:nvPr>
              <p:custDataLst>
                <p:tags r:id="rId4"/>
              </p:custDataLst>
            </p:nvPr>
          </p:nvSpPr>
          <p:spPr>
            <a:xfrm>
              <a:off x="9802" y="7863"/>
              <a:ext cx="1850" cy="3232"/>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8" name="Shape 1741"/>
            <p:cNvSpPr/>
            <p:nvPr>
              <p:custDataLst>
                <p:tags r:id="rId5"/>
              </p:custDataLst>
            </p:nvPr>
          </p:nvSpPr>
          <p:spPr>
            <a:xfrm>
              <a:off x="980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9632" y="0"/>
                  </a:lnTo>
                  <a:lnTo>
                    <a:pt x="0" y="0"/>
                  </a:lnTo>
                  <a:lnTo>
                    <a:pt x="0" y="21600"/>
                  </a:lnTo>
                  <a:close/>
                </a:path>
              </a:pathLst>
            </a:custGeom>
            <a:solidFill>
              <a:srgbClr val="EB673C">
                <a:lumMod val="75000"/>
              </a:srgbClr>
            </a:solidFill>
            <a:ln w="12700" cap="flat">
              <a:noFill/>
              <a:miter lim="400000"/>
            </a:ln>
            <a:effectLst/>
          </p:spPr>
          <p:txBody>
            <a:bodyPr wrap="square" lIns="0" tIns="0" rIns="0" bIns="0" numCol="1" anchor="t">
              <a:noAutofit/>
            </a:bodyPr>
            <a:lstStyle/>
            <a:p>
              <a:pPr lvl="0"/>
              <a:endParaRPr sz="1600">
                <a:latin typeface="微软雅黑" panose="020B0503020204020204" pitchFamily="34" charset="-122"/>
                <a:ea typeface="微软雅黑" panose="020B0503020204020204" pitchFamily="34" charset="-122"/>
              </a:endParaRPr>
            </a:p>
          </p:txBody>
        </p:sp>
        <p:sp>
          <p:nvSpPr>
            <p:cNvPr id="9" name="Shape 1742"/>
            <p:cNvSpPr/>
            <p:nvPr>
              <p:custDataLst>
                <p:tags r:id="rId6"/>
              </p:custDataLst>
            </p:nvPr>
          </p:nvSpPr>
          <p:spPr>
            <a:xfrm>
              <a:off x="9802" y="1262"/>
              <a:ext cx="825" cy="5071"/>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10" name="Shape 1752"/>
            <p:cNvSpPr/>
            <p:nvPr>
              <p:custDataLst>
                <p:tags r:id="rId7"/>
              </p:custDataLst>
            </p:nvPr>
          </p:nvSpPr>
          <p:spPr>
            <a:xfrm>
              <a:off x="8977" y="1267"/>
              <a:ext cx="1650" cy="2997"/>
            </a:xfrm>
            <a:prstGeom prst="rect">
              <a:avLst/>
            </a:prstGeom>
            <a:gradFill>
              <a:gsLst>
                <a:gs pos="0">
                  <a:srgbClr val="FFFFFF"/>
                </a:gs>
                <a:gs pos="54000">
                  <a:srgbClr val="FFFFFF">
                    <a:alpha val="75000"/>
                  </a:srgbClr>
                </a:gs>
                <a:gs pos="100000">
                  <a:srgbClr val="FFFFFF">
                    <a:alpha val="0"/>
                  </a:srgbClr>
                </a:gs>
              </a:gsLst>
              <a:lin ang="5400000"/>
            </a:gradFill>
            <a:ln w="12700">
              <a:miter lim="400000"/>
            </a:ln>
          </p:spPr>
          <p:txBody>
            <a:bodyPr lIns="0" tIns="0" rIns="0" bIns="0" anchor="ctr"/>
            <a:lstStyle/>
            <a:p>
              <a:pPr lvl="0" algn="ctr">
                <a:defRPr>
                  <a:solidFill>
                    <a:srgbClr val="FFFFFF"/>
                  </a:solidFill>
                </a:defRPr>
              </a:pPr>
              <a:endParaRPr sz="1600"/>
            </a:p>
          </p:txBody>
        </p:sp>
        <p:sp>
          <p:nvSpPr>
            <p:cNvPr id="11" name="Oval 78"/>
            <p:cNvSpPr/>
            <p:nvPr>
              <p:custDataLst>
                <p:tags r:id="rId8"/>
              </p:custDataLst>
            </p:nvPr>
          </p:nvSpPr>
          <p:spPr>
            <a:xfrm>
              <a:off x="838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12" name="Shape 1780"/>
            <p:cNvSpPr/>
            <p:nvPr>
              <p:custDataLst>
                <p:tags r:id="rId9"/>
              </p:custDataLst>
            </p:nvPr>
          </p:nvSpPr>
          <p:spPr>
            <a:xfrm>
              <a:off x="8562" y="9184"/>
              <a:ext cx="606" cy="605"/>
            </a:xfrm>
            <a:custGeom>
              <a:avLst/>
              <a:gdLst/>
              <a:ahLst/>
              <a:cxnLst>
                <a:cxn ang="0">
                  <a:pos x="wd2" y="hd2"/>
                </a:cxn>
                <a:cxn ang="5400000">
                  <a:pos x="wd2" y="hd2"/>
                </a:cxn>
                <a:cxn ang="10800000">
                  <a:pos x="wd2" y="hd2"/>
                </a:cxn>
                <a:cxn ang="16200000">
                  <a:pos x="wd2" y="hd2"/>
                </a:cxn>
              </a:cxnLst>
              <a:rect l="0" t="0" r="r" b="b"/>
              <a:pathLst>
                <a:path w="21600" h="21600" extrusionOk="0">
                  <a:moveTo>
                    <a:pt x="20533" y="13214"/>
                  </a:moveTo>
                  <a:cubicBezTo>
                    <a:pt x="17737" y="10419"/>
                    <a:pt x="17737" y="10419"/>
                    <a:pt x="17737" y="10419"/>
                  </a:cubicBezTo>
                  <a:cubicBezTo>
                    <a:pt x="17026" y="9707"/>
                    <a:pt x="16111" y="9352"/>
                    <a:pt x="15044" y="9352"/>
                  </a:cubicBezTo>
                  <a:cubicBezTo>
                    <a:pt x="13976" y="9352"/>
                    <a:pt x="13062" y="9707"/>
                    <a:pt x="12299" y="10470"/>
                  </a:cubicBezTo>
                  <a:cubicBezTo>
                    <a:pt x="11130" y="9352"/>
                    <a:pt x="11130" y="9352"/>
                    <a:pt x="11130" y="9352"/>
                  </a:cubicBezTo>
                  <a:cubicBezTo>
                    <a:pt x="11893" y="8589"/>
                    <a:pt x="12299" y="7624"/>
                    <a:pt x="12299" y="6556"/>
                  </a:cubicBezTo>
                  <a:cubicBezTo>
                    <a:pt x="12299" y="5489"/>
                    <a:pt x="11944" y="4625"/>
                    <a:pt x="11181" y="3863"/>
                  </a:cubicBezTo>
                  <a:cubicBezTo>
                    <a:pt x="8488" y="1118"/>
                    <a:pt x="8488" y="1118"/>
                    <a:pt x="8488" y="1118"/>
                  </a:cubicBezTo>
                  <a:cubicBezTo>
                    <a:pt x="7725" y="356"/>
                    <a:pt x="6810" y="0"/>
                    <a:pt x="5743" y="0"/>
                  </a:cubicBezTo>
                  <a:cubicBezTo>
                    <a:pt x="4727" y="0"/>
                    <a:pt x="3812" y="356"/>
                    <a:pt x="3049" y="1118"/>
                  </a:cubicBezTo>
                  <a:cubicBezTo>
                    <a:pt x="1118" y="3049"/>
                    <a:pt x="1118" y="3049"/>
                    <a:pt x="1118" y="3049"/>
                  </a:cubicBezTo>
                  <a:cubicBezTo>
                    <a:pt x="356" y="3761"/>
                    <a:pt x="0" y="4676"/>
                    <a:pt x="0" y="5743"/>
                  </a:cubicBezTo>
                  <a:cubicBezTo>
                    <a:pt x="0" y="6760"/>
                    <a:pt x="356" y="7674"/>
                    <a:pt x="1118" y="8437"/>
                  </a:cubicBezTo>
                  <a:cubicBezTo>
                    <a:pt x="3863" y="11181"/>
                    <a:pt x="3863" y="11181"/>
                    <a:pt x="3863" y="11181"/>
                  </a:cubicBezTo>
                  <a:cubicBezTo>
                    <a:pt x="4625" y="11944"/>
                    <a:pt x="5489" y="12299"/>
                    <a:pt x="6556" y="12299"/>
                  </a:cubicBezTo>
                  <a:cubicBezTo>
                    <a:pt x="7674" y="12299"/>
                    <a:pt x="8589" y="11893"/>
                    <a:pt x="9352" y="11130"/>
                  </a:cubicBezTo>
                  <a:cubicBezTo>
                    <a:pt x="10470" y="12299"/>
                    <a:pt x="10470" y="12299"/>
                    <a:pt x="10470" y="12299"/>
                  </a:cubicBezTo>
                  <a:cubicBezTo>
                    <a:pt x="9707" y="13062"/>
                    <a:pt x="9352" y="13976"/>
                    <a:pt x="9352" y="15044"/>
                  </a:cubicBezTo>
                  <a:cubicBezTo>
                    <a:pt x="9352" y="16111"/>
                    <a:pt x="9707" y="17026"/>
                    <a:pt x="10419" y="17737"/>
                  </a:cubicBezTo>
                  <a:cubicBezTo>
                    <a:pt x="13163" y="20482"/>
                    <a:pt x="13163" y="20482"/>
                    <a:pt x="13163" y="20482"/>
                  </a:cubicBezTo>
                  <a:cubicBezTo>
                    <a:pt x="13875" y="21244"/>
                    <a:pt x="14790" y="21600"/>
                    <a:pt x="15857" y="21600"/>
                  </a:cubicBezTo>
                  <a:cubicBezTo>
                    <a:pt x="16924" y="21600"/>
                    <a:pt x="17839" y="21244"/>
                    <a:pt x="18551" y="20533"/>
                  </a:cubicBezTo>
                  <a:cubicBezTo>
                    <a:pt x="20482" y="18601"/>
                    <a:pt x="20482" y="18601"/>
                    <a:pt x="20482" y="18601"/>
                  </a:cubicBezTo>
                  <a:cubicBezTo>
                    <a:pt x="21244" y="17839"/>
                    <a:pt x="21600" y="16975"/>
                    <a:pt x="21600" y="15908"/>
                  </a:cubicBezTo>
                  <a:cubicBezTo>
                    <a:pt x="21600" y="14840"/>
                    <a:pt x="21244" y="13926"/>
                    <a:pt x="20533" y="13214"/>
                  </a:cubicBezTo>
                  <a:close/>
                  <a:moveTo>
                    <a:pt x="9352" y="7522"/>
                  </a:moveTo>
                  <a:cubicBezTo>
                    <a:pt x="9301" y="7522"/>
                    <a:pt x="9199" y="7420"/>
                    <a:pt x="9097" y="7268"/>
                  </a:cubicBezTo>
                  <a:cubicBezTo>
                    <a:pt x="8945" y="7115"/>
                    <a:pt x="8843" y="7014"/>
                    <a:pt x="8792" y="7014"/>
                  </a:cubicBezTo>
                  <a:cubicBezTo>
                    <a:pt x="8742" y="6963"/>
                    <a:pt x="8640" y="6861"/>
                    <a:pt x="8538" y="6810"/>
                  </a:cubicBezTo>
                  <a:cubicBezTo>
                    <a:pt x="8437" y="6709"/>
                    <a:pt x="8335" y="6658"/>
                    <a:pt x="8233" y="6607"/>
                  </a:cubicBezTo>
                  <a:cubicBezTo>
                    <a:pt x="8081" y="6607"/>
                    <a:pt x="7979" y="6556"/>
                    <a:pt x="7827" y="6556"/>
                  </a:cubicBezTo>
                  <a:cubicBezTo>
                    <a:pt x="7471" y="6556"/>
                    <a:pt x="7166" y="6709"/>
                    <a:pt x="6963" y="6963"/>
                  </a:cubicBezTo>
                  <a:cubicBezTo>
                    <a:pt x="6709" y="7166"/>
                    <a:pt x="6556" y="7471"/>
                    <a:pt x="6556" y="7827"/>
                  </a:cubicBezTo>
                  <a:cubicBezTo>
                    <a:pt x="6556" y="7979"/>
                    <a:pt x="6607" y="8081"/>
                    <a:pt x="6607" y="8233"/>
                  </a:cubicBezTo>
                  <a:cubicBezTo>
                    <a:pt x="6658" y="8335"/>
                    <a:pt x="6709" y="8437"/>
                    <a:pt x="6810" y="8538"/>
                  </a:cubicBezTo>
                  <a:cubicBezTo>
                    <a:pt x="6861" y="8640"/>
                    <a:pt x="6963" y="8742"/>
                    <a:pt x="7014" y="8792"/>
                  </a:cubicBezTo>
                  <a:cubicBezTo>
                    <a:pt x="7014" y="8843"/>
                    <a:pt x="7115" y="8945"/>
                    <a:pt x="7268" y="9097"/>
                  </a:cubicBezTo>
                  <a:cubicBezTo>
                    <a:pt x="7420" y="9199"/>
                    <a:pt x="7522" y="9301"/>
                    <a:pt x="7522" y="9352"/>
                  </a:cubicBezTo>
                  <a:cubicBezTo>
                    <a:pt x="7268" y="9606"/>
                    <a:pt x="6963" y="9758"/>
                    <a:pt x="6556" y="9758"/>
                  </a:cubicBezTo>
                  <a:cubicBezTo>
                    <a:pt x="6200" y="9758"/>
                    <a:pt x="5896" y="9606"/>
                    <a:pt x="5692" y="9402"/>
                  </a:cubicBezTo>
                  <a:cubicBezTo>
                    <a:pt x="2897" y="6607"/>
                    <a:pt x="2897" y="6607"/>
                    <a:pt x="2897" y="6607"/>
                  </a:cubicBezTo>
                  <a:cubicBezTo>
                    <a:pt x="2694" y="6353"/>
                    <a:pt x="2541" y="6099"/>
                    <a:pt x="2541" y="5743"/>
                  </a:cubicBezTo>
                  <a:cubicBezTo>
                    <a:pt x="2541" y="5387"/>
                    <a:pt x="2643" y="5082"/>
                    <a:pt x="2897" y="4828"/>
                  </a:cubicBezTo>
                  <a:cubicBezTo>
                    <a:pt x="4879" y="2897"/>
                    <a:pt x="4879" y="2897"/>
                    <a:pt x="4879" y="2897"/>
                  </a:cubicBezTo>
                  <a:cubicBezTo>
                    <a:pt x="5133" y="2643"/>
                    <a:pt x="5438" y="2541"/>
                    <a:pt x="5743" y="2541"/>
                  </a:cubicBezTo>
                  <a:cubicBezTo>
                    <a:pt x="6099" y="2541"/>
                    <a:pt x="6404" y="2643"/>
                    <a:pt x="6658" y="2897"/>
                  </a:cubicBezTo>
                  <a:cubicBezTo>
                    <a:pt x="9402" y="5641"/>
                    <a:pt x="9402" y="5641"/>
                    <a:pt x="9402" y="5641"/>
                  </a:cubicBezTo>
                  <a:cubicBezTo>
                    <a:pt x="9656" y="5896"/>
                    <a:pt x="9758" y="6200"/>
                    <a:pt x="9758" y="6556"/>
                  </a:cubicBezTo>
                  <a:cubicBezTo>
                    <a:pt x="9758" y="6912"/>
                    <a:pt x="9606" y="7268"/>
                    <a:pt x="9352" y="7522"/>
                  </a:cubicBezTo>
                  <a:close/>
                  <a:moveTo>
                    <a:pt x="18703" y="16772"/>
                  </a:moveTo>
                  <a:cubicBezTo>
                    <a:pt x="16772" y="18703"/>
                    <a:pt x="16772" y="18703"/>
                    <a:pt x="16772" y="18703"/>
                  </a:cubicBezTo>
                  <a:cubicBezTo>
                    <a:pt x="16518" y="18957"/>
                    <a:pt x="16213" y="19059"/>
                    <a:pt x="15857" y="19059"/>
                  </a:cubicBezTo>
                  <a:cubicBezTo>
                    <a:pt x="15501" y="19059"/>
                    <a:pt x="15196" y="18957"/>
                    <a:pt x="14942" y="18703"/>
                  </a:cubicBezTo>
                  <a:cubicBezTo>
                    <a:pt x="12248" y="15959"/>
                    <a:pt x="12248" y="15959"/>
                    <a:pt x="12248" y="15959"/>
                  </a:cubicBezTo>
                  <a:cubicBezTo>
                    <a:pt x="11994" y="15704"/>
                    <a:pt x="11842" y="15400"/>
                    <a:pt x="11842" y="15044"/>
                  </a:cubicBezTo>
                  <a:cubicBezTo>
                    <a:pt x="11842" y="14688"/>
                    <a:pt x="11994" y="14383"/>
                    <a:pt x="12299" y="14078"/>
                  </a:cubicBezTo>
                  <a:cubicBezTo>
                    <a:pt x="12299" y="14129"/>
                    <a:pt x="12401" y="14231"/>
                    <a:pt x="12553" y="14332"/>
                  </a:cubicBezTo>
                  <a:cubicBezTo>
                    <a:pt x="12655" y="14485"/>
                    <a:pt x="12757" y="14586"/>
                    <a:pt x="12808" y="14637"/>
                  </a:cubicBezTo>
                  <a:cubicBezTo>
                    <a:pt x="12858" y="14688"/>
                    <a:pt x="12960" y="14739"/>
                    <a:pt x="13062" y="14840"/>
                  </a:cubicBezTo>
                  <a:cubicBezTo>
                    <a:pt x="13214" y="14942"/>
                    <a:pt x="13316" y="14993"/>
                    <a:pt x="13417" y="14993"/>
                  </a:cubicBezTo>
                  <a:cubicBezTo>
                    <a:pt x="13519" y="15044"/>
                    <a:pt x="13672" y="15044"/>
                    <a:pt x="13773" y="15044"/>
                  </a:cubicBezTo>
                  <a:cubicBezTo>
                    <a:pt x="14129" y="15044"/>
                    <a:pt x="14434" y="14942"/>
                    <a:pt x="14688" y="14688"/>
                  </a:cubicBezTo>
                  <a:cubicBezTo>
                    <a:pt x="14942" y="14434"/>
                    <a:pt x="15044" y="14129"/>
                    <a:pt x="15044" y="13773"/>
                  </a:cubicBezTo>
                  <a:cubicBezTo>
                    <a:pt x="15044" y="13672"/>
                    <a:pt x="15044" y="13519"/>
                    <a:pt x="14993" y="13417"/>
                  </a:cubicBezTo>
                  <a:cubicBezTo>
                    <a:pt x="14993" y="13316"/>
                    <a:pt x="14942" y="13214"/>
                    <a:pt x="14840" y="13062"/>
                  </a:cubicBezTo>
                  <a:cubicBezTo>
                    <a:pt x="14739" y="12960"/>
                    <a:pt x="14688" y="12858"/>
                    <a:pt x="14637" y="12808"/>
                  </a:cubicBezTo>
                  <a:cubicBezTo>
                    <a:pt x="14586" y="12757"/>
                    <a:pt x="14485" y="12655"/>
                    <a:pt x="14332" y="12553"/>
                  </a:cubicBezTo>
                  <a:cubicBezTo>
                    <a:pt x="14231" y="12401"/>
                    <a:pt x="14129" y="12299"/>
                    <a:pt x="14078" y="12299"/>
                  </a:cubicBezTo>
                  <a:cubicBezTo>
                    <a:pt x="14383" y="11994"/>
                    <a:pt x="14688" y="11893"/>
                    <a:pt x="15044" y="11893"/>
                  </a:cubicBezTo>
                  <a:cubicBezTo>
                    <a:pt x="15400" y="11893"/>
                    <a:pt x="15704" y="11994"/>
                    <a:pt x="15959" y="12248"/>
                  </a:cubicBezTo>
                  <a:cubicBezTo>
                    <a:pt x="18703" y="14993"/>
                    <a:pt x="18703" y="14993"/>
                    <a:pt x="18703" y="14993"/>
                  </a:cubicBezTo>
                  <a:cubicBezTo>
                    <a:pt x="18957" y="15247"/>
                    <a:pt x="19059" y="15552"/>
                    <a:pt x="19059" y="15908"/>
                  </a:cubicBezTo>
                  <a:cubicBezTo>
                    <a:pt x="19059" y="16264"/>
                    <a:pt x="18957" y="16518"/>
                    <a:pt x="18703" y="16772"/>
                  </a:cubicBezTo>
                  <a:close/>
                  <a:moveTo>
                    <a:pt x="18703" y="16772"/>
                  </a:moveTo>
                  <a:cubicBezTo>
                    <a:pt x="18703" y="16772"/>
                    <a:pt x="18703" y="16772"/>
                    <a:pt x="18703" y="16772"/>
                  </a:cubicBezTo>
                </a:path>
              </a:pathLst>
            </a:custGeom>
            <a:solidFill>
              <a:srgbClr val="000000"/>
            </a:solidFill>
            <a:ln w="12700">
              <a:miter lim="400000"/>
            </a:ln>
          </p:spPr>
          <p:txBody>
            <a:bodyPr lIns="0" tIns="0" rIns="0" bIns="0"/>
            <a:lstStyle/>
            <a:p>
              <a:pPr lvl="0"/>
              <a:endParaRPr sz="1600"/>
            </a:p>
          </p:txBody>
        </p:sp>
        <p:sp>
          <p:nvSpPr>
            <p:cNvPr id="13" name="Oval 79"/>
            <p:cNvSpPr/>
            <p:nvPr>
              <p:custDataLst>
                <p:tags r:id="rId10"/>
              </p:custDataLst>
            </p:nvPr>
          </p:nvSpPr>
          <p:spPr>
            <a:xfrm>
              <a:off x="1023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14" name="Shape 1781"/>
            <p:cNvSpPr/>
            <p:nvPr>
              <p:custDataLst>
                <p:tags r:id="rId11"/>
              </p:custDataLst>
            </p:nvPr>
          </p:nvSpPr>
          <p:spPr>
            <a:xfrm>
              <a:off x="10287" y="9209"/>
              <a:ext cx="537" cy="535"/>
            </a:xfrm>
            <a:custGeom>
              <a:avLst/>
              <a:gdLst/>
              <a:ahLst/>
              <a:cxnLst>
                <a:cxn ang="0">
                  <a:pos x="wd2" y="hd2"/>
                </a:cxn>
                <a:cxn ang="5400000">
                  <a:pos x="wd2" y="hd2"/>
                </a:cxn>
                <a:cxn ang="10800000">
                  <a:pos x="wd2" y="hd2"/>
                </a:cxn>
                <a:cxn ang="16200000">
                  <a:pos x="wd2" y="hd2"/>
                </a:cxn>
              </a:cxnLst>
              <a:rect l="0" t="0" r="r" b="b"/>
              <a:pathLst>
                <a:path w="21600" h="21600" extrusionOk="0">
                  <a:moveTo>
                    <a:pt x="19660" y="16865"/>
                  </a:moveTo>
                  <a:cubicBezTo>
                    <a:pt x="19660" y="16735"/>
                    <a:pt x="19660" y="16670"/>
                    <a:pt x="19531" y="16541"/>
                  </a:cubicBezTo>
                  <a:cubicBezTo>
                    <a:pt x="18949" y="15762"/>
                    <a:pt x="18431" y="15114"/>
                    <a:pt x="18043" y="14595"/>
                  </a:cubicBezTo>
                  <a:cubicBezTo>
                    <a:pt x="18302" y="14141"/>
                    <a:pt x="18431" y="13686"/>
                    <a:pt x="18560" y="13297"/>
                  </a:cubicBezTo>
                  <a:cubicBezTo>
                    <a:pt x="21212" y="12908"/>
                    <a:pt x="21212" y="12908"/>
                    <a:pt x="21212" y="12908"/>
                  </a:cubicBezTo>
                  <a:cubicBezTo>
                    <a:pt x="21277" y="12908"/>
                    <a:pt x="21406" y="12843"/>
                    <a:pt x="21471" y="12714"/>
                  </a:cubicBezTo>
                  <a:cubicBezTo>
                    <a:pt x="21535" y="12584"/>
                    <a:pt x="21600" y="12519"/>
                    <a:pt x="21600" y="12389"/>
                  </a:cubicBezTo>
                  <a:cubicBezTo>
                    <a:pt x="21600" y="9276"/>
                    <a:pt x="21600" y="9276"/>
                    <a:pt x="21600" y="9276"/>
                  </a:cubicBezTo>
                  <a:cubicBezTo>
                    <a:pt x="21600" y="9146"/>
                    <a:pt x="21535" y="9016"/>
                    <a:pt x="21471" y="8951"/>
                  </a:cubicBezTo>
                  <a:cubicBezTo>
                    <a:pt x="21406" y="8822"/>
                    <a:pt x="21277" y="8757"/>
                    <a:pt x="21147" y="8757"/>
                  </a:cubicBezTo>
                  <a:cubicBezTo>
                    <a:pt x="18625" y="8368"/>
                    <a:pt x="18625" y="8368"/>
                    <a:pt x="18625" y="8368"/>
                  </a:cubicBezTo>
                  <a:cubicBezTo>
                    <a:pt x="18496" y="7978"/>
                    <a:pt x="18302" y="7524"/>
                    <a:pt x="18043" y="7005"/>
                  </a:cubicBezTo>
                  <a:cubicBezTo>
                    <a:pt x="18237" y="6746"/>
                    <a:pt x="18431" y="6357"/>
                    <a:pt x="18819" y="5968"/>
                  </a:cubicBezTo>
                  <a:cubicBezTo>
                    <a:pt x="19143" y="5514"/>
                    <a:pt x="19401" y="5254"/>
                    <a:pt x="19531" y="5059"/>
                  </a:cubicBezTo>
                  <a:cubicBezTo>
                    <a:pt x="19595" y="4930"/>
                    <a:pt x="19595" y="4800"/>
                    <a:pt x="19595" y="4735"/>
                  </a:cubicBezTo>
                  <a:cubicBezTo>
                    <a:pt x="19595" y="4411"/>
                    <a:pt x="18819" y="3503"/>
                    <a:pt x="17202" y="2011"/>
                  </a:cubicBezTo>
                  <a:cubicBezTo>
                    <a:pt x="17073" y="1946"/>
                    <a:pt x="16944" y="1881"/>
                    <a:pt x="16814" y="1881"/>
                  </a:cubicBezTo>
                  <a:cubicBezTo>
                    <a:pt x="16685" y="1881"/>
                    <a:pt x="16620" y="1946"/>
                    <a:pt x="16491" y="2011"/>
                  </a:cubicBezTo>
                  <a:cubicBezTo>
                    <a:pt x="14486" y="3503"/>
                    <a:pt x="14486" y="3503"/>
                    <a:pt x="14486" y="3503"/>
                  </a:cubicBezTo>
                  <a:cubicBezTo>
                    <a:pt x="14034" y="3243"/>
                    <a:pt x="13646" y="3114"/>
                    <a:pt x="13257" y="2984"/>
                  </a:cubicBezTo>
                  <a:cubicBezTo>
                    <a:pt x="12869" y="389"/>
                    <a:pt x="12869" y="389"/>
                    <a:pt x="12869" y="389"/>
                  </a:cubicBezTo>
                  <a:cubicBezTo>
                    <a:pt x="12869" y="259"/>
                    <a:pt x="12805" y="195"/>
                    <a:pt x="12675" y="130"/>
                  </a:cubicBezTo>
                  <a:cubicBezTo>
                    <a:pt x="12611" y="0"/>
                    <a:pt x="12481" y="0"/>
                    <a:pt x="12352" y="0"/>
                  </a:cubicBezTo>
                  <a:cubicBezTo>
                    <a:pt x="9248" y="0"/>
                    <a:pt x="9248" y="0"/>
                    <a:pt x="9248" y="0"/>
                  </a:cubicBezTo>
                  <a:cubicBezTo>
                    <a:pt x="8989" y="0"/>
                    <a:pt x="8795" y="130"/>
                    <a:pt x="8731" y="389"/>
                  </a:cubicBezTo>
                  <a:cubicBezTo>
                    <a:pt x="8601" y="908"/>
                    <a:pt x="8472" y="1751"/>
                    <a:pt x="8343" y="2984"/>
                  </a:cubicBezTo>
                  <a:cubicBezTo>
                    <a:pt x="7825" y="3114"/>
                    <a:pt x="7437" y="3308"/>
                    <a:pt x="7049" y="3503"/>
                  </a:cubicBezTo>
                  <a:cubicBezTo>
                    <a:pt x="5109" y="2011"/>
                    <a:pt x="5109" y="2011"/>
                    <a:pt x="5109" y="2011"/>
                  </a:cubicBezTo>
                  <a:cubicBezTo>
                    <a:pt x="4980" y="1946"/>
                    <a:pt x="4850" y="1881"/>
                    <a:pt x="4721" y="1881"/>
                  </a:cubicBezTo>
                  <a:cubicBezTo>
                    <a:pt x="4527" y="1881"/>
                    <a:pt x="4074" y="2205"/>
                    <a:pt x="3428" y="2854"/>
                  </a:cubicBezTo>
                  <a:cubicBezTo>
                    <a:pt x="2716" y="3568"/>
                    <a:pt x="2263" y="4022"/>
                    <a:pt x="2005" y="4411"/>
                  </a:cubicBezTo>
                  <a:cubicBezTo>
                    <a:pt x="1940" y="4476"/>
                    <a:pt x="1875" y="4605"/>
                    <a:pt x="1875" y="4735"/>
                  </a:cubicBezTo>
                  <a:cubicBezTo>
                    <a:pt x="1875" y="4800"/>
                    <a:pt x="1940" y="4930"/>
                    <a:pt x="2005" y="5059"/>
                  </a:cubicBezTo>
                  <a:cubicBezTo>
                    <a:pt x="2651" y="5838"/>
                    <a:pt x="3169" y="6486"/>
                    <a:pt x="3557" y="7005"/>
                  </a:cubicBezTo>
                  <a:cubicBezTo>
                    <a:pt x="3298" y="7459"/>
                    <a:pt x="3104" y="7914"/>
                    <a:pt x="2975" y="8303"/>
                  </a:cubicBezTo>
                  <a:cubicBezTo>
                    <a:pt x="388" y="8692"/>
                    <a:pt x="388" y="8692"/>
                    <a:pt x="388" y="8692"/>
                  </a:cubicBezTo>
                  <a:cubicBezTo>
                    <a:pt x="259" y="8692"/>
                    <a:pt x="194" y="8757"/>
                    <a:pt x="129" y="8886"/>
                  </a:cubicBezTo>
                  <a:cubicBezTo>
                    <a:pt x="65" y="8951"/>
                    <a:pt x="0" y="9081"/>
                    <a:pt x="0" y="9211"/>
                  </a:cubicBezTo>
                  <a:cubicBezTo>
                    <a:pt x="0" y="12324"/>
                    <a:pt x="0" y="12324"/>
                    <a:pt x="0" y="12324"/>
                  </a:cubicBezTo>
                  <a:cubicBezTo>
                    <a:pt x="0" y="12454"/>
                    <a:pt x="65" y="12584"/>
                    <a:pt x="129" y="12649"/>
                  </a:cubicBezTo>
                  <a:cubicBezTo>
                    <a:pt x="194" y="12778"/>
                    <a:pt x="323" y="12843"/>
                    <a:pt x="388" y="12843"/>
                  </a:cubicBezTo>
                  <a:cubicBezTo>
                    <a:pt x="2975" y="13232"/>
                    <a:pt x="2975" y="13232"/>
                    <a:pt x="2975" y="13232"/>
                  </a:cubicBezTo>
                  <a:cubicBezTo>
                    <a:pt x="3104" y="13686"/>
                    <a:pt x="3298" y="14141"/>
                    <a:pt x="3557" y="14595"/>
                  </a:cubicBezTo>
                  <a:cubicBezTo>
                    <a:pt x="3363" y="14854"/>
                    <a:pt x="3104" y="15178"/>
                    <a:pt x="2781" y="15632"/>
                  </a:cubicBezTo>
                  <a:cubicBezTo>
                    <a:pt x="2393" y="16086"/>
                    <a:pt x="2199" y="16411"/>
                    <a:pt x="2069" y="16541"/>
                  </a:cubicBezTo>
                  <a:cubicBezTo>
                    <a:pt x="2005" y="16670"/>
                    <a:pt x="1940" y="16735"/>
                    <a:pt x="1940" y="16865"/>
                  </a:cubicBezTo>
                  <a:cubicBezTo>
                    <a:pt x="1940" y="17189"/>
                    <a:pt x="2781" y="18097"/>
                    <a:pt x="4398" y="19589"/>
                  </a:cubicBezTo>
                  <a:cubicBezTo>
                    <a:pt x="4527" y="19654"/>
                    <a:pt x="4592" y="19719"/>
                    <a:pt x="4721" y="19719"/>
                  </a:cubicBezTo>
                  <a:cubicBezTo>
                    <a:pt x="4915" y="19719"/>
                    <a:pt x="4980" y="19654"/>
                    <a:pt x="5044" y="19589"/>
                  </a:cubicBezTo>
                  <a:cubicBezTo>
                    <a:pt x="7049" y="18097"/>
                    <a:pt x="7049" y="18097"/>
                    <a:pt x="7049" y="18097"/>
                  </a:cubicBezTo>
                  <a:cubicBezTo>
                    <a:pt x="7502" y="18292"/>
                    <a:pt x="7954" y="18486"/>
                    <a:pt x="8343" y="18616"/>
                  </a:cubicBezTo>
                  <a:cubicBezTo>
                    <a:pt x="8731" y="21211"/>
                    <a:pt x="8731" y="21211"/>
                    <a:pt x="8731" y="21211"/>
                  </a:cubicBezTo>
                  <a:cubicBezTo>
                    <a:pt x="8731" y="21276"/>
                    <a:pt x="8795" y="21405"/>
                    <a:pt x="8860" y="21470"/>
                  </a:cubicBezTo>
                  <a:cubicBezTo>
                    <a:pt x="8989" y="21600"/>
                    <a:pt x="9119" y="21600"/>
                    <a:pt x="9248" y="21600"/>
                  </a:cubicBezTo>
                  <a:cubicBezTo>
                    <a:pt x="12352" y="21600"/>
                    <a:pt x="12352" y="21600"/>
                    <a:pt x="12352" y="21600"/>
                  </a:cubicBezTo>
                  <a:cubicBezTo>
                    <a:pt x="12611" y="21600"/>
                    <a:pt x="12805" y="21470"/>
                    <a:pt x="12869" y="21211"/>
                  </a:cubicBezTo>
                  <a:cubicBezTo>
                    <a:pt x="12999" y="20692"/>
                    <a:pt x="13128" y="19784"/>
                    <a:pt x="13257" y="18616"/>
                  </a:cubicBezTo>
                  <a:cubicBezTo>
                    <a:pt x="13710" y="18486"/>
                    <a:pt x="14163" y="18292"/>
                    <a:pt x="14551" y="18097"/>
                  </a:cubicBezTo>
                  <a:cubicBezTo>
                    <a:pt x="16491" y="19589"/>
                    <a:pt x="16491" y="19589"/>
                    <a:pt x="16491" y="19589"/>
                  </a:cubicBezTo>
                  <a:cubicBezTo>
                    <a:pt x="16620" y="19654"/>
                    <a:pt x="16750" y="19719"/>
                    <a:pt x="16814" y="19719"/>
                  </a:cubicBezTo>
                  <a:cubicBezTo>
                    <a:pt x="17073" y="19719"/>
                    <a:pt x="17526" y="19395"/>
                    <a:pt x="18172" y="18681"/>
                  </a:cubicBezTo>
                  <a:cubicBezTo>
                    <a:pt x="18819" y="18032"/>
                    <a:pt x="19272" y="17514"/>
                    <a:pt x="19531" y="17189"/>
                  </a:cubicBezTo>
                  <a:cubicBezTo>
                    <a:pt x="19660" y="17124"/>
                    <a:pt x="19660" y="16995"/>
                    <a:pt x="19660" y="16865"/>
                  </a:cubicBezTo>
                  <a:close/>
                  <a:moveTo>
                    <a:pt x="13840" y="13881"/>
                  </a:moveTo>
                  <a:cubicBezTo>
                    <a:pt x="12999" y="14724"/>
                    <a:pt x="11964" y="15114"/>
                    <a:pt x="10800" y="15114"/>
                  </a:cubicBezTo>
                  <a:cubicBezTo>
                    <a:pt x="9571" y="15114"/>
                    <a:pt x="8601" y="14724"/>
                    <a:pt x="7760" y="13881"/>
                  </a:cubicBezTo>
                  <a:cubicBezTo>
                    <a:pt x="6920" y="13038"/>
                    <a:pt x="6467" y="12000"/>
                    <a:pt x="6467" y="10768"/>
                  </a:cubicBezTo>
                  <a:cubicBezTo>
                    <a:pt x="6467" y="9600"/>
                    <a:pt x="6920" y="8562"/>
                    <a:pt x="7760" y="7719"/>
                  </a:cubicBezTo>
                  <a:cubicBezTo>
                    <a:pt x="8601" y="6876"/>
                    <a:pt x="9571" y="6486"/>
                    <a:pt x="10800" y="6486"/>
                  </a:cubicBezTo>
                  <a:cubicBezTo>
                    <a:pt x="11964" y="6486"/>
                    <a:pt x="12999" y="6876"/>
                    <a:pt x="13840" y="7719"/>
                  </a:cubicBezTo>
                  <a:cubicBezTo>
                    <a:pt x="14680" y="8562"/>
                    <a:pt x="15133" y="9600"/>
                    <a:pt x="15133" y="10768"/>
                  </a:cubicBezTo>
                  <a:cubicBezTo>
                    <a:pt x="15133" y="12000"/>
                    <a:pt x="14680" y="13038"/>
                    <a:pt x="13840" y="13881"/>
                  </a:cubicBezTo>
                  <a:close/>
                  <a:moveTo>
                    <a:pt x="13840" y="13881"/>
                  </a:moveTo>
                  <a:cubicBezTo>
                    <a:pt x="13840" y="13881"/>
                    <a:pt x="13840" y="13881"/>
                    <a:pt x="13840" y="13881"/>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15" name="Shape 1782"/>
            <p:cNvSpPr/>
            <p:nvPr>
              <p:custDataLst>
                <p:tags r:id="rId12"/>
              </p:custDataLst>
            </p:nvPr>
          </p:nvSpPr>
          <p:spPr>
            <a:xfrm>
              <a:off x="10769" y="9537"/>
              <a:ext cx="322" cy="309"/>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0"/>
                    <a:pt x="14185" y="0"/>
                    <a:pt x="14185" y="0"/>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7"/>
                    <a:pt x="0" y="8775"/>
                  </a:cubicBezTo>
                  <a:cubicBezTo>
                    <a:pt x="0" y="12825"/>
                    <a:pt x="0" y="12825"/>
                    <a:pt x="0" y="12825"/>
                  </a:cubicBezTo>
                  <a:cubicBezTo>
                    <a:pt x="0" y="13162"/>
                    <a:pt x="1397" y="13500"/>
                    <a:pt x="4191" y="13725"/>
                  </a:cubicBezTo>
                  <a:cubicBezTo>
                    <a:pt x="4406" y="14287"/>
                    <a:pt x="4728" y="14737"/>
                    <a:pt x="5051" y="15300"/>
                  </a:cubicBezTo>
                  <a:cubicBezTo>
                    <a:pt x="4084" y="17438"/>
                    <a:pt x="3654" y="18788"/>
                    <a:pt x="3654" y="19350"/>
                  </a:cubicBezTo>
                  <a:cubicBezTo>
                    <a:pt x="3654" y="19350"/>
                    <a:pt x="3654" y="19462"/>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225"/>
                    <a:pt x="10639" y="18337"/>
                    <a:pt x="10746" y="18337"/>
                  </a:cubicBezTo>
                  <a:cubicBezTo>
                    <a:pt x="10961" y="18337"/>
                    <a:pt x="11284" y="18225"/>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2"/>
                    <a:pt x="17946" y="19350"/>
                    <a:pt x="17946" y="19350"/>
                  </a:cubicBezTo>
                  <a:cubicBezTo>
                    <a:pt x="17946" y="18788"/>
                    <a:pt x="17516" y="17438"/>
                    <a:pt x="16549" y="15300"/>
                  </a:cubicBezTo>
                  <a:cubicBezTo>
                    <a:pt x="16872" y="14737"/>
                    <a:pt x="17194" y="14287"/>
                    <a:pt x="17409" y="13725"/>
                  </a:cubicBezTo>
                  <a:cubicBezTo>
                    <a:pt x="20203" y="13500"/>
                    <a:pt x="21600" y="13162"/>
                    <a:pt x="21600" y="12825"/>
                  </a:cubicBezTo>
                  <a:cubicBezTo>
                    <a:pt x="21600" y="8775"/>
                    <a:pt x="21600" y="8775"/>
                    <a:pt x="21600" y="8775"/>
                  </a:cubicBezTo>
                  <a:cubicBezTo>
                    <a:pt x="21600" y="8437"/>
                    <a:pt x="20203" y="8100"/>
                    <a:pt x="17409" y="7875"/>
                  </a:cubicBezTo>
                  <a:close/>
                  <a:moveTo>
                    <a:pt x="13325" y="13500"/>
                  </a:moveTo>
                  <a:cubicBezTo>
                    <a:pt x="12681" y="14175"/>
                    <a:pt x="11821" y="14512"/>
                    <a:pt x="10746" y="14512"/>
                  </a:cubicBezTo>
                  <a:cubicBezTo>
                    <a:pt x="9779" y="14512"/>
                    <a:pt x="8919" y="14175"/>
                    <a:pt x="8275" y="13500"/>
                  </a:cubicBezTo>
                  <a:cubicBezTo>
                    <a:pt x="7522" y="12712"/>
                    <a:pt x="7200" y="11812"/>
                    <a:pt x="7200" y="10800"/>
                  </a:cubicBezTo>
                  <a:cubicBezTo>
                    <a:pt x="7200" y="9787"/>
                    <a:pt x="7522" y="8887"/>
                    <a:pt x="8275" y="8100"/>
                  </a:cubicBezTo>
                  <a:cubicBezTo>
                    <a:pt x="9027" y="7425"/>
                    <a:pt x="9779" y="7087"/>
                    <a:pt x="10746" y="7087"/>
                  </a:cubicBezTo>
                  <a:cubicBezTo>
                    <a:pt x="11713" y="7087"/>
                    <a:pt x="12573" y="7425"/>
                    <a:pt x="13325" y="8100"/>
                  </a:cubicBezTo>
                  <a:cubicBezTo>
                    <a:pt x="14078" y="8887"/>
                    <a:pt x="14400" y="9787"/>
                    <a:pt x="14400" y="10800"/>
                  </a:cubicBezTo>
                  <a:cubicBezTo>
                    <a:pt x="14400" y="11812"/>
                    <a:pt x="14078" y="12712"/>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16" name="Shape 1783"/>
            <p:cNvSpPr/>
            <p:nvPr>
              <p:custDataLst>
                <p:tags r:id="rId13"/>
              </p:custDataLst>
            </p:nvPr>
          </p:nvSpPr>
          <p:spPr>
            <a:xfrm>
              <a:off x="10769" y="9108"/>
              <a:ext cx="322" cy="308"/>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112"/>
                    <a:pt x="14185" y="112"/>
                    <a:pt x="14185" y="112"/>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8"/>
                    <a:pt x="0" y="8775"/>
                  </a:cubicBezTo>
                  <a:cubicBezTo>
                    <a:pt x="0" y="12825"/>
                    <a:pt x="0" y="12825"/>
                    <a:pt x="0" y="12825"/>
                  </a:cubicBezTo>
                  <a:cubicBezTo>
                    <a:pt x="0" y="13163"/>
                    <a:pt x="1397" y="13500"/>
                    <a:pt x="4191" y="13725"/>
                  </a:cubicBezTo>
                  <a:cubicBezTo>
                    <a:pt x="4406" y="14288"/>
                    <a:pt x="4728" y="14737"/>
                    <a:pt x="5051" y="15300"/>
                  </a:cubicBezTo>
                  <a:cubicBezTo>
                    <a:pt x="4084" y="17438"/>
                    <a:pt x="3654" y="18788"/>
                    <a:pt x="3654" y="19350"/>
                  </a:cubicBezTo>
                  <a:cubicBezTo>
                    <a:pt x="3654" y="19463"/>
                    <a:pt x="3654" y="19463"/>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338"/>
                    <a:pt x="10639" y="18338"/>
                    <a:pt x="10746" y="18338"/>
                  </a:cubicBezTo>
                  <a:cubicBezTo>
                    <a:pt x="10961" y="18338"/>
                    <a:pt x="11284" y="18338"/>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3"/>
                    <a:pt x="17946" y="19463"/>
                    <a:pt x="17946" y="19350"/>
                  </a:cubicBezTo>
                  <a:cubicBezTo>
                    <a:pt x="17946" y="18788"/>
                    <a:pt x="17516" y="17438"/>
                    <a:pt x="16549" y="15300"/>
                  </a:cubicBezTo>
                  <a:cubicBezTo>
                    <a:pt x="16872" y="14737"/>
                    <a:pt x="17194" y="14288"/>
                    <a:pt x="17409" y="13725"/>
                  </a:cubicBezTo>
                  <a:cubicBezTo>
                    <a:pt x="20203" y="13500"/>
                    <a:pt x="21600" y="13163"/>
                    <a:pt x="21600" y="12825"/>
                  </a:cubicBezTo>
                  <a:cubicBezTo>
                    <a:pt x="21600" y="8775"/>
                    <a:pt x="21600" y="8775"/>
                    <a:pt x="21600" y="8775"/>
                  </a:cubicBezTo>
                  <a:cubicBezTo>
                    <a:pt x="21600" y="8438"/>
                    <a:pt x="20203" y="8100"/>
                    <a:pt x="17409" y="7875"/>
                  </a:cubicBezTo>
                  <a:close/>
                  <a:moveTo>
                    <a:pt x="13325" y="13500"/>
                  </a:moveTo>
                  <a:cubicBezTo>
                    <a:pt x="12681" y="14175"/>
                    <a:pt x="11821" y="14513"/>
                    <a:pt x="10746" y="14513"/>
                  </a:cubicBezTo>
                  <a:cubicBezTo>
                    <a:pt x="9779" y="14513"/>
                    <a:pt x="8919" y="14175"/>
                    <a:pt x="8275" y="13500"/>
                  </a:cubicBezTo>
                  <a:cubicBezTo>
                    <a:pt x="7522" y="12713"/>
                    <a:pt x="7200" y="11813"/>
                    <a:pt x="7200" y="10800"/>
                  </a:cubicBezTo>
                  <a:cubicBezTo>
                    <a:pt x="7200" y="9787"/>
                    <a:pt x="7522" y="8888"/>
                    <a:pt x="8275" y="8100"/>
                  </a:cubicBezTo>
                  <a:cubicBezTo>
                    <a:pt x="9027" y="7425"/>
                    <a:pt x="9779" y="7087"/>
                    <a:pt x="10746" y="7087"/>
                  </a:cubicBezTo>
                  <a:cubicBezTo>
                    <a:pt x="11713" y="7087"/>
                    <a:pt x="12573" y="7425"/>
                    <a:pt x="13325" y="8100"/>
                  </a:cubicBezTo>
                  <a:cubicBezTo>
                    <a:pt x="14078" y="8888"/>
                    <a:pt x="14400" y="9787"/>
                    <a:pt x="14400" y="10800"/>
                  </a:cubicBezTo>
                  <a:cubicBezTo>
                    <a:pt x="14400" y="11813"/>
                    <a:pt x="14078" y="12713"/>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grpSp>
      <p:grpSp>
        <p:nvGrpSpPr>
          <p:cNvPr id="17" name="组合 1"/>
          <p:cNvGrpSpPr/>
          <p:nvPr/>
        </p:nvGrpSpPr>
        <p:grpSpPr>
          <a:xfrm>
            <a:off x="568325" y="2513330"/>
            <a:ext cx="5303520" cy="3686810"/>
            <a:chOff x="895" y="3958"/>
            <a:chExt cx="8352" cy="5806"/>
          </a:xfrm>
        </p:grpSpPr>
        <p:grpSp>
          <p:nvGrpSpPr>
            <p:cNvPr id="18" name="组合 13"/>
            <p:cNvGrpSpPr/>
            <p:nvPr/>
          </p:nvGrpSpPr>
          <p:grpSpPr>
            <a:xfrm>
              <a:off x="895" y="3958"/>
              <a:ext cx="8353" cy="5806"/>
              <a:chOff x="895" y="3958"/>
              <a:chExt cx="8353" cy="5806"/>
            </a:xfrm>
          </p:grpSpPr>
          <p:sp>
            <p:nvSpPr>
              <p:cNvPr id="20" name="Shape 1755"/>
              <p:cNvSpPr/>
              <p:nvPr>
                <p:custDataLst>
                  <p:tags r:id="rId14"/>
                </p:custDataLst>
              </p:nvPr>
            </p:nvSpPr>
            <p:spPr>
              <a:xfrm>
                <a:off x="5916" y="4335"/>
                <a:ext cx="3332" cy="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595959"/>
                </a:solidFill>
                <a:prstDash val="sysDash"/>
                <a:miter lim="800000"/>
              </a:ln>
              <a:effectLst/>
            </p:spPr>
            <p:txBody>
              <a:bodyPr wrap="square" lIns="0" tIns="0" rIns="0" bIns="0" numCol="1" anchor="ctr">
                <a:noAutofit/>
              </a:bodyPr>
              <a:lstStyle/>
              <a:p>
                <a:pPr lvl="0"/>
                <a:endParaRPr sz="1600">
                  <a:latin typeface="微软雅黑" panose="020B0503020204020204" pitchFamily="34" charset="-122"/>
                  <a:ea typeface="微软雅黑" panose="020B0503020204020204" pitchFamily="34" charset="-122"/>
                </a:endParaRPr>
              </a:p>
            </p:txBody>
          </p:sp>
          <p:sp>
            <p:nvSpPr>
              <p:cNvPr id="21" name="Shape 1756"/>
              <p:cNvSpPr/>
              <p:nvPr>
                <p:custDataLst>
                  <p:tags r:id="rId15"/>
                </p:custDataLst>
              </p:nvPr>
            </p:nvSpPr>
            <p:spPr>
              <a:xfrm>
                <a:off x="5811" y="4228"/>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673C"/>
              </a:solidFill>
              <a:ln w="12700" cap="flat">
                <a:noFill/>
                <a:miter lim="400000"/>
              </a:ln>
              <a:effectLst/>
            </p:spPr>
            <p:txBody>
              <a:bodyPr wrap="square" lIns="0" tIns="0" rIns="0" bIns="0" numCol="1" anchor="ctr">
                <a:noAutofit/>
              </a:bodyPr>
              <a:lstStyle/>
              <a:p>
                <a:pPr lvl="0"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22" name="文本框 207"/>
              <p:cNvSpPr txBox="1"/>
              <p:nvPr>
                <p:custDataLst>
                  <p:tags r:id="rId16"/>
                </p:custDataLst>
              </p:nvPr>
            </p:nvSpPr>
            <p:spPr>
              <a:xfrm>
                <a:off x="895" y="3958"/>
                <a:ext cx="4835" cy="756"/>
              </a:xfrm>
              <a:prstGeom prst="rect">
                <a:avLst/>
              </a:prstGeom>
              <a:noFill/>
              <a:ln w="12700" cap="flat">
                <a:noFill/>
                <a:miter lim="400000"/>
              </a:ln>
              <a:effectLst/>
            </p:spPr>
            <p:txBody>
              <a:bodyPr wrap="square" lIns="90000" tIns="46800" rIns="90000" bIns="46800" numCol="1" anchor="ctr" anchorCtr="0">
                <a:normAutofit/>
              </a:bodyPr>
              <a:lstStyle>
                <a:defPPr>
                  <a:defRPr lang="zh-CN"/>
                </a:defPPr>
                <a:lvl1pPr lvl="0" algn="r">
                  <a:defRPr sz="2400" b="0">
                    <a:latin typeface="Arial" panose="020B0604020202020204" pitchFamily="34" charset="0"/>
                  </a:defRPr>
                </a:lvl1pPr>
              </a:lstStyle>
              <a:p>
                <a:r>
                  <a:rPr lang="zh-CN" altLang="en-US" dirty="0">
                    <a:latin typeface="微软雅黑" panose="020B0503020204020204" pitchFamily="34" charset="-122"/>
                    <a:ea typeface="微软雅黑" panose="020B0503020204020204" pitchFamily="34" charset="-122"/>
                    <a:cs typeface="+mn-ea"/>
                  </a:rPr>
                  <a:t>黑体</a:t>
                </a:r>
                <a:endParaRPr lang="zh-CN" altLang="en-US" dirty="0">
                  <a:latin typeface="微软雅黑" panose="020B0503020204020204" pitchFamily="34" charset="-122"/>
                  <a:ea typeface="微软雅黑" panose="020B0503020204020204" pitchFamily="34" charset="-122"/>
                  <a:cs typeface="+mn-ea"/>
                </a:endParaRPr>
              </a:p>
            </p:txBody>
          </p:sp>
          <p:sp>
            <p:nvSpPr>
              <p:cNvPr id="23" name="文本框 208"/>
              <p:cNvSpPr txBox="1"/>
              <p:nvPr>
                <p:custDataLst>
                  <p:tags r:id="rId17"/>
                </p:custDataLst>
              </p:nvPr>
            </p:nvSpPr>
            <p:spPr>
              <a:xfrm>
                <a:off x="2187" y="4942"/>
                <a:ext cx="4887" cy="4822"/>
              </a:xfrm>
              <a:prstGeom prst="rect">
                <a:avLst/>
              </a:prstGeom>
              <a:noFill/>
              <a:ln w="12700" cap="flat">
                <a:noFill/>
                <a:miter lim="400000"/>
              </a:ln>
              <a:effectLst/>
            </p:spPr>
            <p:txBody>
              <a:bodyPr wrap="square" lIns="60959" tIns="60959" rIns="60959" bIns="60959" numCol="1" anchor="t" anchorCtr="0">
                <a:noAutofit/>
              </a:bodyPr>
              <a:lstStyle>
                <a:defPPr>
                  <a:defRPr lang="zh-CN"/>
                </a:defPPr>
                <a:lvl1pPr lvl="0" algn="r"/>
              </a:lstStyle>
              <a:p>
                <a:pPr marL="342900" indent="-342900" algn="l">
                  <a:buFont typeface="Arial" panose="020B0604020202020204" pitchFamily="34" charset="0"/>
                  <a:buChar char="•"/>
                </a:pPr>
                <a:r>
                  <a:rPr lang="zh-CN" altLang="en-US" sz="1900" dirty="0">
                    <a:latin typeface="微软雅黑" panose="020B0503020204020204" pitchFamily="34" charset="-122"/>
                    <a:ea typeface="微软雅黑" panose="020B0503020204020204" pitchFamily="34" charset="-122"/>
                  </a:rPr>
                  <a:t>能吸收投入其表面上的</a:t>
                </a:r>
                <a:r>
                  <a:rPr lang="zh-CN" altLang="en-US" sz="1900" b="1" dirty="0">
                    <a:solidFill>
                      <a:srgbClr val="FF0000"/>
                    </a:solidFill>
                    <a:latin typeface="微软雅黑" panose="020B0503020204020204" pitchFamily="34" charset="-122"/>
                    <a:ea typeface="微软雅黑" panose="020B0503020204020204" pitchFamily="34" charset="-122"/>
                  </a:rPr>
                  <a:t>所有</a:t>
                </a:r>
                <a:r>
                  <a:rPr lang="zh-CN" altLang="en-US" sz="1900" dirty="0">
                    <a:latin typeface="微软雅黑" panose="020B0503020204020204" pitchFamily="34" charset="-122"/>
                    <a:ea typeface="微软雅黑" panose="020B0503020204020204" pitchFamily="34" charset="-122"/>
                  </a:rPr>
                  <a:t>热辐射能量的物体</a:t>
                </a:r>
                <a:endParaRPr lang="zh-CN" altLang="en-US" sz="1900" dirty="0">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900" dirty="0">
                    <a:latin typeface="微软雅黑" panose="020B0503020204020204" pitchFamily="34" charset="-122"/>
                    <a:ea typeface="微软雅黑" panose="020B0503020204020204" pitchFamily="34" charset="-122"/>
                  </a:rPr>
                  <a:t>黑体的吸收本领和辐射本领在同温度的物体中是</a:t>
                </a:r>
                <a:r>
                  <a:rPr lang="zh-CN" altLang="en-US" sz="1900" b="1" dirty="0">
                    <a:solidFill>
                      <a:srgbClr val="FF0000"/>
                    </a:solidFill>
                    <a:latin typeface="微软雅黑" panose="020B0503020204020204" pitchFamily="34" charset="-122"/>
                    <a:ea typeface="微软雅黑" panose="020B0503020204020204" pitchFamily="34" charset="-122"/>
                  </a:rPr>
                  <a:t>最大的</a:t>
                </a:r>
                <a:endParaRPr lang="zh-CN" altLang="en-US" sz="1900" b="1" dirty="0">
                  <a:solidFill>
                    <a:srgbClr val="FF0000"/>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1900" dirty="0">
                    <a:solidFill>
                      <a:schemeClr val="tx1"/>
                    </a:solidFill>
                    <a:latin typeface="微软雅黑" panose="020B0503020204020204" pitchFamily="34" charset="-122"/>
                    <a:ea typeface="微软雅黑" panose="020B0503020204020204" pitchFamily="34" charset="-122"/>
                  </a:rPr>
                  <a:t>吸收比</a:t>
                </a:r>
                <a:endParaRPr lang="zh-CN" altLang="en-US" sz="1900" dirty="0">
                  <a:solidFill>
                    <a:schemeClr val="tx1"/>
                  </a:solidFill>
                  <a:latin typeface="微软雅黑" panose="020B0503020204020204" pitchFamily="34" charset="-122"/>
                  <a:ea typeface="微软雅黑" panose="020B0503020204020204" pitchFamily="34" charset="-122"/>
                </a:endParaRPr>
              </a:p>
            </p:txBody>
          </p:sp>
        </p:grpSp>
        <p:sp>
          <p:nvSpPr>
            <p:cNvPr id="19" name="文本框 22"/>
            <p:cNvSpPr txBox="1"/>
            <p:nvPr/>
          </p:nvSpPr>
          <p:spPr>
            <a:xfrm>
              <a:off x="4002" y="7283"/>
              <a:ext cx="860" cy="580"/>
            </a:xfrm>
            <a:prstGeom prst="rect">
              <a:avLst/>
            </a:prstGeom>
            <a:noFill/>
          </p:spPr>
          <p:txBody>
            <a:bodyPr wrap="none" rtlCol="0" anchor="t">
              <a:spAutoFit/>
            </a:bodyPr>
            <a:lstStyle/>
            <a:p>
              <a:r>
                <a:rPr lang="zh-CN" altLang="en-US">
                  <a:latin typeface="Times New Roman" panose="02020603050405020304" pitchFamily="18" charset="0"/>
                  <a:cs typeface="Times New Roman" panose="02020603050405020304" pitchFamily="18" charset="0"/>
                </a:rPr>
                <a:t>α</a:t>
              </a: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p:txBody>
        </p:sp>
      </p:grpSp>
      <p:grpSp>
        <p:nvGrpSpPr>
          <p:cNvPr id="24" name="组合 4"/>
          <p:cNvGrpSpPr/>
          <p:nvPr/>
        </p:nvGrpSpPr>
        <p:grpSpPr>
          <a:xfrm>
            <a:off x="6486525" y="2884170"/>
            <a:ext cx="5414010" cy="2320290"/>
            <a:chOff x="10215" y="4542"/>
            <a:chExt cx="8526" cy="3654"/>
          </a:xfrm>
        </p:grpSpPr>
        <p:grpSp>
          <p:nvGrpSpPr>
            <p:cNvPr id="25" name="组合 3"/>
            <p:cNvGrpSpPr/>
            <p:nvPr/>
          </p:nvGrpSpPr>
          <p:grpSpPr>
            <a:xfrm>
              <a:off x="10215" y="4542"/>
              <a:ext cx="8526" cy="3655"/>
              <a:chOff x="10215" y="4542"/>
              <a:chExt cx="8526" cy="3655"/>
            </a:xfrm>
          </p:grpSpPr>
          <p:sp>
            <p:nvSpPr>
              <p:cNvPr id="27" name="Shape 1767"/>
              <p:cNvSpPr/>
              <p:nvPr>
                <p:custDataLst>
                  <p:tags r:id="rId18"/>
                </p:custDataLst>
              </p:nvPr>
            </p:nvSpPr>
            <p:spPr>
              <a:xfrm rot="10800000" flipH="1">
                <a:off x="10215" y="4942"/>
                <a:ext cx="3291" cy="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404040"/>
                </a:solidFill>
                <a:prstDash val="sysDash"/>
                <a:miter lim="800000"/>
              </a:ln>
              <a:effectLst/>
            </p:spPr>
            <p:txBody>
              <a:bodyPr wrap="square" lIns="0" tIns="0" rIns="0" bIns="0" numCol="1" anchor="ctr">
                <a:noAutofit/>
              </a:bodyPr>
              <a:lstStyle/>
              <a:p>
                <a:pPr lvl="0"/>
                <a:endParaRPr sz="1600">
                  <a:latin typeface="微软雅黑" panose="020B0503020204020204" pitchFamily="34" charset="-122"/>
                  <a:ea typeface="微软雅黑" panose="020B0503020204020204" pitchFamily="34" charset="-122"/>
                </a:endParaRPr>
              </a:p>
            </p:txBody>
          </p:sp>
          <p:sp>
            <p:nvSpPr>
              <p:cNvPr id="28" name="Shape 1768"/>
              <p:cNvSpPr/>
              <p:nvPr>
                <p:custDataLst>
                  <p:tags r:id="rId19"/>
                </p:custDataLst>
              </p:nvPr>
            </p:nvSpPr>
            <p:spPr>
              <a:xfrm>
                <a:off x="13355" y="4819"/>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DCD4F"/>
              </a:solidFill>
              <a:ln w="12700" cap="flat">
                <a:noFill/>
                <a:miter lim="400000"/>
              </a:ln>
              <a:effectLst/>
            </p:spPr>
            <p:txBody>
              <a:bodyPr wrap="square" lIns="0" tIns="0" rIns="0" bIns="0" numCol="1" anchor="ctr">
                <a:noAutofit/>
              </a:bodyPr>
              <a:lstStyle/>
              <a:p>
                <a:pPr lvl="0"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29" name="文本框 189"/>
              <p:cNvSpPr txBox="1"/>
              <p:nvPr>
                <p:custDataLst>
                  <p:tags r:id="rId20"/>
                </p:custDataLst>
              </p:nvPr>
            </p:nvSpPr>
            <p:spPr>
              <a:xfrm>
                <a:off x="13905" y="5370"/>
                <a:ext cx="4600" cy="2827"/>
              </a:xfrm>
              <a:prstGeom prst="rect">
                <a:avLst/>
              </a:prstGeom>
              <a:noFill/>
              <a:ln w="12700" cap="flat">
                <a:noFill/>
                <a:miter lim="400000"/>
              </a:ln>
              <a:effectLst/>
            </p:spPr>
            <p:txBody>
              <a:bodyPr wrap="square" lIns="90000" tIns="46800" rIns="90000" bIns="46800" numCol="1" anchor="t" anchorCtr="0">
                <a:normAutofit/>
              </a:bodyPr>
              <a:lstStyle>
                <a:defPPr>
                  <a:defRPr lang="zh-CN"/>
                </a:defPPr>
                <a:lvl1pPr lvl="0">
                  <a:defRPr>
                    <a:solidFill>
                      <a:srgbClr val="000000"/>
                    </a:solidFill>
                  </a:defRPr>
                </a:lvl1p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光谱吸收比与波长</a:t>
                </a:r>
                <a:r>
                  <a:rPr lang="zh-CN" altLang="en-US" b="1" dirty="0">
                    <a:solidFill>
                      <a:srgbClr val="FF0000"/>
                    </a:solidFill>
                    <a:latin typeface="微软雅黑" panose="020B0503020204020204" pitchFamily="34" charset="-122"/>
                    <a:ea typeface="微软雅黑" panose="020B0503020204020204" pitchFamily="34" charset="-122"/>
                  </a:rPr>
                  <a:t>无关</a:t>
                </a:r>
                <a:r>
                  <a:rPr lang="zh-CN" altLang="en-US" dirty="0">
                    <a:latin typeface="微软雅黑" panose="020B0503020204020204" pitchFamily="34" charset="-122"/>
                    <a:ea typeface="微软雅黑" panose="020B0503020204020204" pitchFamily="34" charset="-122"/>
                  </a:rPr>
                  <a:t>的物体</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吸收比</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工业上的辐射传热计算一般都按灰体来处理</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zh-CN" altLang="en-US"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30" name="文本框 190"/>
              <p:cNvSpPr txBox="1"/>
              <p:nvPr>
                <p:custDataLst>
                  <p:tags r:id="rId21"/>
                </p:custDataLst>
              </p:nvPr>
            </p:nvSpPr>
            <p:spPr>
              <a:xfrm>
                <a:off x="13905" y="4542"/>
                <a:ext cx="4836" cy="754"/>
              </a:xfrm>
              <a:prstGeom prst="rect">
                <a:avLst/>
              </a:prstGeom>
              <a:noFill/>
              <a:ln w="12700" cap="flat">
                <a:noFill/>
                <a:miter lim="400000"/>
              </a:ln>
              <a:effectLst/>
            </p:spPr>
            <p:txBody>
              <a:bodyPr wrap="square" lIns="90000" tIns="46800" rIns="90000" bIns="46800" numCol="1" anchor="ctr" anchorCtr="0">
                <a:normAutofit/>
              </a:bodyPr>
              <a:lstStyle>
                <a:defPPr>
                  <a:defRPr lang="zh-CN"/>
                </a:defPPr>
                <a:lvl1pPr lvl="0">
                  <a:defRPr sz="2400" b="0"/>
                </a:lvl1pPr>
              </a:lstStyle>
              <a:p>
                <a:r>
                  <a:rPr lang="zh-CN" altLang="en-US" dirty="0">
                    <a:latin typeface="微软雅黑" panose="020B0503020204020204" pitchFamily="34" charset="-122"/>
                    <a:ea typeface="微软雅黑" panose="020B0503020204020204" pitchFamily="34" charset="-122"/>
                    <a:cs typeface="+mn-ea"/>
                  </a:rPr>
                  <a:t>灰体</a:t>
                </a:r>
                <a:endParaRPr lang="zh-CN" altLang="en-US" dirty="0">
                  <a:latin typeface="微软雅黑" panose="020B0503020204020204" pitchFamily="34" charset="-122"/>
                  <a:ea typeface="微软雅黑" panose="020B0503020204020204" pitchFamily="34" charset="-122"/>
                  <a:cs typeface="+mn-ea"/>
                </a:endParaRPr>
              </a:p>
            </p:txBody>
          </p:sp>
        </p:grpSp>
        <p:sp>
          <p:nvSpPr>
            <p:cNvPr id="26" name="文本框 24"/>
            <p:cNvSpPr txBox="1"/>
            <p:nvPr/>
          </p:nvSpPr>
          <p:spPr>
            <a:xfrm>
              <a:off x="15569" y="6179"/>
              <a:ext cx="1530" cy="580"/>
            </a:xfrm>
            <a:prstGeom prst="rect">
              <a:avLst/>
            </a:prstGeom>
            <a:noFill/>
          </p:spPr>
          <p:txBody>
            <a:bodyPr wrap="none" rtlCol="0" anchor="t">
              <a:spAutoFit/>
            </a:bodyPr>
            <a:lstStyle/>
            <a:p>
              <a:r>
                <a:rPr lang="zh-CN" altLang="en-US">
                  <a:latin typeface="Times New Roman" panose="02020603050405020304" pitchFamily="18" charset="0"/>
                  <a:cs typeface="Times New Roman" panose="02020603050405020304" pitchFamily="18" charset="0"/>
                </a:rPr>
                <a:t>α</a:t>
              </a:r>
              <a:r>
                <a:rPr lang="en-US" altLang="zh-CN">
                  <a:latin typeface="Times New Roman" panose="02020603050405020304" pitchFamily="18" charset="0"/>
                  <a:cs typeface="Times New Roman" panose="02020603050405020304" pitchFamily="18" charset="0"/>
                </a:rPr>
                <a:t>=const.</a:t>
              </a:r>
              <a:endParaRPr lang="zh-CN" altLang="en-US">
                <a:latin typeface="Times New Roman" panose="02020603050405020304" pitchFamily="18" charset="0"/>
                <a:cs typeface="Times New Roman" panose="02020603050405020304" pitchFamily="18" charset="0"/>
              </a:endParaRPr>
            </a:p>
          </p:txBody>
        </p:sp>
      </p:grpSp>
      <p:grpSp>
        <p:nvGrpSpPr>
          <p:cNvPr id="31" name="组合 5"/>
          <p:cNvGrpSpPr/>
          <p:nvPr/>
        </p:nvGrpSpPr>
        <p:grpSpPr>
          <a:xfrm>
            <a:off x="8086090" y="4984750"/>
            <a:ext cx="4464050" cy="1432560"/>
            <a:chOff x="12734" y="7850"/>
            <a:chExt cx="7030" cy="2256"/>
          </a:xfrm>
        </p:grpSpPr>
        <p:sp>
          <p:nvSpPr>
            <p:cNvPr id="32" name="圆角矩形 25"/>
            <p:cNvSpPr/>
            <p:nvPr/>
          </p:nvSpPr>
          <p:spPr>
            <a:xfrm>
              <a:off x="12734" y="7850"/>
              <a:ext cx="7030" cy="2257"/>
            </a:xfrm>
            <a:prstGeom prst="roundRect">
              <a:avLst/>
            </a:prstGeom>
            <a:noFill/>
            <a:ln w="38100">
              <a:solidFill>
                <a:schemeClr val="accent2"/>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28"/>
            <p:cNvSpPr txBox="1"/>
            <p:nvPr/>
          </p:nvSpPr>
          <p:spPr>
            <a:xfrm>
              <a:off x="12967" y="8076"/>
              <a:ext cx="6750" cy="1888"/>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对于漫灰表面，吸收比α</a:t>
              </a:r>
              <a:r>
                <a:rPr lang="en-US" altLang="zh-CN">
                  <a:latin typeface="微软雅黑" panose="020B0503020204020204" pitchFamily="34" charset="-122"/>
                  <a:ea typeface="微软雅黑" panose="020B0503020204020204" pitchFamily="34" charset="-122"/>
                </a:rPr>
                <a:t> = </a:t>
              </a:r>
              <a:r>
                <a:rPr lang="zh-CN" altLang="en-US">
                  <a:latin typeface="微软雅黑" panose="020B0503020204020204" pitchFamily="34" charset="-122"/>
                  <a:ea typeface="微软雅黑" panose="020B0503020204020204" pitchFamily="34" charset="-122"/>
                </a:rPr>
                <a:t>发射率ε，称为</a:t>
              </a:r>
              <a:r>
                <a:rPr lang="zh-CN" altLang="en-US" b="1">
                  <a:solidFill>
                    <a:srgbClr val="FF0000"/>
                  </a:solidFill>
                  <a:latin typeface="微软雅黑" panose="020B0503020204020204" pitchFamily="34" charset="-122"/>
                  <a:ea typeface="微软雅黑" panose="020B0503020204020204" pitchFamily="34" charset="-122"/>
                </a:rPr>
                <a:t>漫灰体</a:t>
              </a:r>
              <a:endParaRPr lang="zh-CN" altLang="en-US">
                <a:latin typeface="微软雅黑" panose="020B0503020204020204" pitchFamily="34" charset="-122"/>
                <a:ea typeface="微软雅黑" panose="020B0503020204020204" pitchFamily="34" charset="-122"/>
              </a:endParaRPr>
            </a:p>
            <a:p>
              <a:r>
                <a:rPr lang="zh-CN" altLang="en-US" dirty="0">
                  <a:latin typeface="+mn-ea"/>
                  <a:ea typeface="+mn-ea"/>
                  <a:sym typeface="+mn-ea"/>
                </a:rPr>
                <a:t>在一定温度下，光谱发射率</a:t>
              </a:r>
              <a:r>
                <a:rPr lang="zh-CN" altLang="en-US" dirty="0">
                  <a:latin typeface="微软雅黑" panose="020B0503020204020204" pitchFamily="34" charset="-122"/>
                  <a:ea typeface="微软雅黑" panose="020B0503020204020204" pitchFamily="34" charset="-122"/>
                  <a:sym typeface="+mn-ea"/>
                </a:rPr>
                <a:t>ε</a:t>
              </a:r>
              <a:r>
                <a:rPr lang="en-US" altLang="zh-CN" dirty="0">
                  <a:latin typeface="+mn-ea"/>
                  <a:ea typeface="+mn-ea"/>
                  <a:sym typeface="+mn-ea"/>
                </a:rPr>
                <a:t>=</a:t>
              </a:r>
              <a:r>
                <a:rPr lang="zh-CN" altLang="en-US" dirty="0">
                  <a:latin typeface="+mn-ea"/>
                  <a:ea typeface="+mn-ea"/>
                  <a:sym typeface="+mn-ea"/>
                </a:rPr>
                <a:t>常数，也与波长无关</a:t>
              </a: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392488" cy="504602"/>
          </a:xfrm>
        </p:spPr>
        <p:txBody>
          <a:bodyPr/>
          <a:lstStyle/>
          <a:p>
            <a:r>
              <a:rPr lang="zh-CN" altLang="en-US" dirty="0"/>
              <a:t>辐射力</a:t>
            </a:r>
            <a:r>
              <a:rPr lang="en-US" dirty="0"/>
              <a:t>E</a:t>
            </a:r>
            <a:r>
              <a:rPr lang="zh-CN" altLang="en-US" dirty="0"/>
              <a:t>和光谱辐射力</a:t>
            </a:r>
            <a:r>
              <a:rPr lang="en-US" dirty="0"/>
              <a:t>E</a:t>
            </a:r>
            <a:r>
              <a:rPr lang="el-GR" baseline="-25000" dirty="0"/>
              <a:t>λ</a:t>
            </a:r>
            <a:endParaRPr lang="el-GR" baseline="-25000" dirty="0"/>
          </a:p>
          <a:p>
            <a:endParaRPr lang="el-GR" dirty="0"/>
          </a:p>
          <a:p>
            <a:endParaRPr lang="en-US" dirty="0"/>
          </a:p>
        </p:txBody>
      </p:sp>
      <p:grpSp>
        <p:nvGrpSpPr>
          <p:cNvPr id="3" name="组合 2"/>
          <p:cNvGrpSpPr/>
          <p:nvPr/>
        </p:nvGrpSpPr>
        <p:grpSpPr>
          <a:xfrm>
            <a:off x="741045" y="1239520"/>
            <a:ext cx="11713845" cy="5940425"/>
            <a:chOff x="1167" y="1952"/>
            <a:chExt cx="18447" cy="9355"/>
          </a:xfrm>
        </p:grpSpPr>
        <p:sp>
          <p:nvSpPr>
            <p:cNvPr id="4" name="TextBox 4"/>
            <p:cNvSpPr txBox="1"/>
            <p:nvPr/>
          </p:nvSpPr>
          <p:spPr>
            <a:xfrm>
              <a:off x="1167" y="1952"/>
              <a:ext cx="17492" cy="2470"/>
            </a:xfrm>
            <a:prstGeom prst="rect">
              <a:avLst/>
            </a:prstGeom>
            <a:noFill/>
          </p:spPr>
          <p:txBody>
            <a:bodyPr wrap="square" rtlCol="0">
              <a:spAutoFit/>
            </a:bodyPr>
            <a:lstStyle/>
            <a:p>
              <a:r>
                <a:rPr lang="en-US" sz="2400" b="1" dirty="0" err="1">
                  <a:latin typeface="+mn-ea"/>
                  <a:ea typeface="+mn-ea"/>
                </a:rPr>
                <a:t>辐射力</a:t>
              </a:r>
              <a:r>
                <a:rPr lang="zh-CN" altLang="en-US" sz="2400" b="1" dirty="0">
                  <a:latin typeface="+mn-ea"/>
                  <a:ea typeface="+mn-ea"/>
                </a:rPr>
                <a:t>（</a:t>
              </a:r>
              <a:r>
                <a:rPr lang="en-US" altLang="zh-CN" sz="2400" b="1" dirty="0">
                  <a:latin typeface="+mn-ea"/>
                  <a:ea typeface="+mn-ea"/>
                </a:rPr>
                <a:t>E</a:t>
              </a:r>
              <a:r>
                <a:rPr lang="zh-CN" altLang="en-US" sz="2400" b="1" dirty="0">
                  <a:latin typeface="+mn-ea"/>
                  <a:ea typeface="+mn-ea"/>
                </a:rPr>
                <a:t>）</a:t>
              </a:r>
              <a:r>
                <a:rPr lang="zh-CN" altLang="en-US" sz="2400" dirty="0">
                  <a:latin typeface="+mn-ea"/>
                  <a:ea typeface="+mn-ea"/>
                </a:rPr>
                <a:t>：单位时间内，物体的单位表面积向其上的半球空间的所有方向辐射出去的全部波长范围内的能量，单位：</a:t>
              </a:r>
              <a:r>
                <a:rPr lang="en-US" altLang="zh-CN" sz="2400" dirty="0">
                  <a:latin typeface="+mn-ea"/>
                  <a:ea typeface="+mn-ea"/>
                </a:rPr>
                <a:t>W/m</a:t>
              </a:r>
              <a:r>
                <a:rPr lang="en-US" altLang="zh-CN" sz="2400" baseline="30000" dirty="0">
                  <a:latin typeface="+mn-ea"/>
                  <a:ea typeface="+mn-ea"/>
                </a:rPr>
                <a:t>2</a:t>
              </a:r>
              <a:endParaRPr lang="en-US" altLang="zh-CN" sz="2400" baseline="30000" dirty="0">
                <a:latin typeface="+mn-ea"/>
                <a:ea typeface="+mn-ea"/>
              </a:endParaRPr>
            </a:p>
            <a:p>
              <a:endParaRPr lang="en-US" altLang="zh-CN" sz="2400" dirty="0">
                <a:latin typeface="+mn-ea"/>
                <a:ea typeface="+mn-ea"/>
              </a:endParaRPr>
            </a:p>
            <a:p>
              <a:endParaRPr lang="en-US" altLang="zh-CN" sz="2400" dirty="0">
                <a:latin typeface="+mn-ea"/>
                <a:ea typeface="+mn-ea"/>
              </a:endParaRPr>
            </a:p>
          </p:txBody>
        </p:sp>
        <p:sp>
          <p:nvSpPr>
            <p:cNvPr id="5" name="TextBox 4"/>
            <p:cNvSpPr txBox="1"/>
            <p:nvPr/>
          </p:nvSpPr>
          <p:spPr>
            <a:xfrm>
              <a:off x="1177" y="4115"/>
              <a:ext cx="17345" cy="2470"/>
            </a:xfrm>
            <a:prstGeom prst="rect">
              <a:avLst/>
            </a:prstGeom>
            <a:noFill/>
          </p:spPr>
          <p:txBody>
            <a:bodyPr wrap="square" rtlCol="0">
              <a:spAutoFit/>
            </a:bodyPr>
            <a:lstStyle/>
            <a:p>
              <a:r>
                <a:rPr lang="en-US" sz="2400" b="1" dirty="0" err="1">
                  <a:latin typeface="+mn-ea"/>
                  <a:ea typeface="+mn-ea"/>
                </a:rPr>
                <a:t>光谱辐射力</a:t>
              </a:r>
              <a:r>
                <a:rPr lang="zh-CN" altLang="en-US" sz="2400" b="1" dirty="0">
                  <a:latin typeface="+mn-ea"/>
                  <a:ea typeface="+mn-ea"/>
                </a:rPr>
                <a:t>（</a:t>
              </a:r>
              <a:r>
                <a:rPr lang="en-US" altLang="zh-CN" sz="2400" b="1" dirty="0">
                  <a:latin typeface="+mn-ea"/>
                  <a:ea typeface="+mn-ea"/>
                </a:rPr>
                <a:t>E</a:t>
              </a:r>
              <a:r>
                <a:rPr lang="zh-CN" altLang="en-US" sz="2400" b="1" baseline="-25000" dirty="0">
                  <a:latin typeface="+mn-ea"/>
                  <a:ea typeface="+mn-ea"/>
                </a:rPr>
                <a:t>𝜆</a:t>
              </a:r>
              <a:r>
                <a:rPr lang="zh-CN" altLang="en-US" sz="2400" b="1" dirty="0">
                  <a:latin typeface="+mn-ea"/>
                  <a:ea typeface="+mn-ea"/>
                </a:rPr>
                <a:t>）</a:t>
              </a:r>
              <a:r>
                <a:rPr lang="zh-CN" altLang="en-US" sz="2400" dirty="0">
                  <a:latin typeface="+mn-ea"/>
                  <a:ea typeface="+mn-ea"/>
                </a:rPr>
                <a:t>：单位时间内，单位表面积向其上的半球空间的所有方向辐射出去的在包含波长</a:t>
              </a:r>
              <a:r>
                <a:rPr lang="zh-CN" altLang="en-US" sz="2400" dirty="0">
                  <a:latin typeface="微软雅黑" panose="020B0503020204020204" pitchFamily="34" charset="-122"/>
                  <a:ea typeface="微软雅黑" panose="020B0503020204020204" pitchFamily="34" charset="-122"/>
                </a:rPr>
                <a:t>λ</a:t>
              </a:r>
              <a:r>
                <a:rPr lang="zh-CN" altLang="en-US" sz="2400" dirty="0">
                  <a:latin typeface="+mn-ea"/>
                  <a:ea typeface="+mn-ea"/>
                </a:rPr>
                <a:t>在内的单位波长内的能量，单位：</a:t>
              </a:r>
              <a:r>
                <a:rPr lang="en-US" altLang="zh-CN" sz="2400" dirty="0">
                  <a:latin typeface="+mn-ea"/>
                  <a:ea typeface="+mn-ea"/>
                </a:rPr>
                <a:t>W/(m</a:t>
              </a:r>
              <a:r>
                <a:rPr lang="en-US" altLang="zh-CN" sz="2400" baseline="30000" dirty="0">
                  <a:latin typeface="+mn-ea"/>
                  <a:ea typeface="+mn-ea"/>
                </a:rPr>
                <a:t>2</a:t>
              </a:r>
              <a:r>
                <a:rPr lang="zh-CN" altLang="en-US" sz="2400" dirty="0">
                  <a:latin typeface="+mn-ea"/>
                </a:rPr>
                <a:t>∙</a:t>
              </a:r>
              <a:r>
                <a:rPr lang="zh-CN" altLang="en-US" sz="2400" dirty="0">
                  <a:solidFill>
                    <a:srgbClr val="FF0000"/>
                  </a:solidFill>
                  <a:latin typeface="微软雅黑" panose="020B0503020204020204" pitchFamily="34" charset="-122"/>
                  <a:ea typeface="微软雅黑" panose="020B0503020204020204" pitchFamily="34" charset="-122"/>
                </a:rPr>
                <a:t>μ</a:t>
              </a:r>
              <a:r>
                <a:rPr lang="en-US" altLang="zh-CN" sz="2400" dirty="0">
                  <a:solidFill>
                    <a:srgbClr val="FF0000"/>
                  </a:solidFill>
                  <a:latin typeface="+mn-ea"/>
                </a:rPr>
                <a:t>m</a:t>
              </a:r>
              <a:r>
                <a:rPr lang="en-US" altLang="zh-CN" sz="2400" dirty="0">
                  <a:latin typeface="+mn-ea"/>
                </a:rPr>
                <a:t>)</a:t>
              </a:r>
              <a:endParaRPr lang="en-US" altLang="zh-CN" sz="2400" baseline="30000" dirty="0">
                <a:latin typeface="+mn-ea"/>
                <a:ea typeface="+mn-ea"/>
              </a:endParaRPr>
            </a:p>
            <a:p>
              <a:endParaRPr lang="en-US" altLang="zh-CN" sz="2400" dirty="0">
                <a:latin typeface="+mn-ea"/>
                <a:ea typeface="+mn-ea"/>
              </a:endParaRPr>
            </a:p>
            <a:p>
              <a:endParaRPr lang="en-US" altLang="zh-CN" sz="2400" dirty="0">
                <a:latin typeface="+mn-ea"/>
                <a:ea typeface="+mn-ea"/>
              </a:endParaRPr>
            </a:p>
          </p:txBody>
        </p:sp>
        <p:sp>
          <p:nvSpPr>
            <p:cNvPr id="6" name="TextBox 5"/>
            <p:cNvSpPr txBox="1"/>
            <p:nvPr/>
          </p:nvSpPr>
          <p:spPr>
            <a:xfrm>
              <a:off x="14217" y="5351"/>
              <a:ext cx="5137" cy="72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μ</a:t>
              </a:r>
              <a:r>
                <a:rPr lang="en-US" altLang="zh-CN" sz="2400" dirty="0">
                  <a:solidFill>
                    <a:srgbClr val="FF0000"/>
                  </a:solidFill>
                  <a:latin typeface="+mn-ea"/>
                  <a:ea typeface="+mn-ea"/>
                </a:rPr>
                <a:t>m:</a:t>
              </a:r>
              <a:r>
                <a:rPr lang="zh-CN" altLang="en-US" sz="2400" dirty="0">
                  <a:solidFill>
                    <a:srgbClr val="FF0000"/>
                  </a:solidFill>
                  <a:latin typeface="+mn-ea"/>
                  <a:ea typeface="+mn-ea"/>
                </a:rPr>
                <a:t> 热辐射的波长宽度</a:t>
              </a:r>
              <a:endParaRPr lang="en-US" sz="2400" dirty="0">
                <a:solidFill>
                  <a:srgbClr val="00B050"/>
                </a:solidFill>
                <a:latin typeface="+mn-ea"/>
                <a:ea typeface="+mn-ea"/>
              </a:endParaRPr>
            </a:p>
          </p:txBody>
        </p:sp>
        <p:sp>
          <p:nvSpPr>
            <p:cNvPr id="7" name="矩形 15"/>
            <p:cNvSpPr/>
            <p:nvPr/>
          </p:nvSpPr>
          <p:spPr>
            <a:xfrm>
              <a:off x="1337" y="6069"/>
              <a:ext cx="7216" cy="725"/>
            </a:xfrm>
            <a:prstGeom prst="rect">
              <a:avLst/>
            </a:prstGeom>
          </p:spPr>
          <p:txBody>
            <a:bodyPr wrap="square">
              <a:spAutoFit/>
            </a:bodyPr>
            <a:lstStyle/>
            <a:p>
              <a:r>
                <a:rPr lang="zh-CN" altLang="en-US" sz="2400" dirty="0">
                  <a:latin typeface="+mn-ea"/>
                  <a:ea typeface="+mn-ea"/>
                </a:rPr>
                <a:t>光谱辐射力和辐射力</a:t>
              </a:r>
              <a:r>
                <a:rPr lang="en-US" altLang="zh-CN" sz="2400" dirty="0">
                  <a:latin typeface="+mn-ea"/>
                  <a:ea typeface="+mn-ea"/>
                </a:rPr>
                <a:t>E</a:t>
              </a:r>
              <a:r>
                <a:rPr lang="zh-CN" altLang="en-US" sz="2400" dirty="0">
                  <a:latin typeface="+mn-ea"/>
                  <a:ea typeface="+mn-ea"/>
                </a:rPr>
                <a:t>的关系：</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8" name="TextBox 7"/>
                <p:cNvSpPr txBox="1"/>
                <p:nvPr/>
              </p:nvSpPr>
              <p:spPr>
                <a:xfrm>
                  <a:off x="7971" y="5707"/>
                  <a:ext cx="3441" cy="14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nary>
                          <m:naryPr>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0</m:t>
                            </m:r>
                          </m:sub>
                          <m:sup>
                            <m:r>
                              <a:rPr lang="en-US" altLang="zh-CN" sz="2800" b="0" i="1" smtClean="0">
                                <a:latin typeface="Cambria Math" panose="02040503050406030204" pitchFamily="18" charset="0"/>
                                <a:ea typeface="Cambria Math" panose="02040503050406030204" pitchFamily="18" charset="0"/>
                              </a:rPr>
                              <m:t>∞</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ea typeface="Cambria Math" panose="02040503050406030204" pitchFamily="18" charset="0"/>
                                  </a:rPr>
                                  <m:t>𝜆</m:t>
                                </m:r>
                              </m:sub>
                            </m:sSub>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𝜆</m:t>
                            </m:r>
                          </m:e>
                        </m:nary>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a:off x="7971" y="5707"/>
                  <a:ext cx="3441" cy="1450"/>
                </a:xfrm>
                <a:prstGeom prst="rect">
                  <a:avLst/>
                </a:prstGeom>
                <a:blipFill rotWithShape="1">
                  <a:blip r:embed="rId1"/>
                </a:blipFill>
              </p:spPr>
              <p:txBody>
                <a:bodyPr/>
                <a:lstStyle/>
                <a:p>
                  <a:r>
                    <a:rPr lang="zh-CN" altLang="en-US">
                      <a:noFill/>
                    </a:rPr>
                    <a:t> </a:t>
                  </a:r>
                </a:p>
              </p:txBody>
            </p:sp>
          </mc:Fallback>
        </mc:AlternateContent>
        <p:pic>
          <p:nvPicPr>
            <p:cNvPr id="9" name="图片 36"/>
            <p:cNvPicPr>
              <a:picLocks noChangeAspect="1"/>
            </p:cNvPicPr>
            <p:nvPr/>
          </p:nvPicPr>
          <p:blipFill>
            <a:blip r:embed="rId2"/>
            <a:stretch>
              <a:fillRect/>
            </a:stretch>
          </p:blipFill>
          <p:spPr>
            <a:xfrm>
              <a:off x="11600" y="6585"/>
              <a:ext cx="8014" cy="4722"/>
            </a:xfrm>
            <a:prstGeom prst="rect">
              <a:avLst/>
            </a:prstGeom>
          </p:spPr>
        </p:pic>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392488" cy="504602"/>
          </a:xfrm>
        </p:spPr>
        <p:txBody>
          <a:bodyPr/>
          <a:lstStyle/>
          <a:p>
            <a:r>
              <a:rPr lang="zh-CN" altLang="en-US" dirty="0"/>
              <a:t>斯忒藩</a:t>
            </a:r>
            <a:r>
              <a:rPr lang="en-US" altLang="zh-CN" dirty="0"/>
              <a:t>-</a:t>
            </a:r>
            <a:r>
              <a:rPr lang="zh-CN" altLang="en-US" dirty="0"/>
              <a:t>玻尔兹曼定律</a:t>
            </a:r>
            <a:endParaRPr lang="zh-CN" altLang="en-US" dirty="0"/>
          </a:p>
          <a:p>
            <a:endParaRPr lang="zh-CN" altLang="en-US" dirty="0"/>
          </a:p>
          <a:p>
            <a:endParaRPr lang="el-GR" dirty="0"/>
          </a:p>
          <a:p>
            <a:endParaRPr lang="en-US" dirty="0"/>
          </a:p>
        </p:txBody>
      </p:sp>
      <p:grpSp>
        <p:nvGrpSpPr>
          <p:cNvPr id="10" name="组合 2"/>
          <p:cNvGrpSpPr/>
          <p:nvPr/>
        </p:nvGrpSpPr>
        <p:grpSpPr>
          <a:xfrm>
            <a:off x="737870" y="1042035"/>
            <a:ext cx="11875770" cy="1872615"/>
            <a:chOff x="1162" y="1641"/>
            <a:chExt cx="18702" cy="2949"/>
          </a:xfrm>
        </p:grpSpPr>
        <p:sp>
          <p:nvSpPr>
            <p:cNvPr id="11" name="TextBox 3"/>
            <p:cNvSpPr txBox="1"/>
            <p:nvPr/>
          </p:nvSpPr>
          <p:spPr>
            <a:xfrm>
              <a:off x="1162" y="1641"/>
              <a:ext cx="18702" cy="725"/>
            </a:xfrm>
            <a:prstGeom prst="rect">
              <a:avLst/>
            </a:prstGeom>
            <a:noFill/>
          </p:spPr>
          <p:txBody>
            <a:bodyPr wrap="square" rtlCol="0">
              <a:spAutoFit/>
            </a:bodyPr>
            <a:lstStyle/>
            <a:p>
              <a:r>
                <a:rPr lang="zh-CN" altLang="en-US" sz="2400" b="1" dirty="0">
                  <a:latin typeface="+mn-ea"/>
                  <a:ea typeface="+mn-ea"/>
                  <a:sym typeface="+mn-ea"/>
                </a:rPr>
                <a:t>斯忒藩-玻尔兹曼定律</a:t>
              </a:r>
              <a:r>
                <a:rPr lang="zh-CN" altLang="en-US" sz="2400" dirty="0">
                  <a:latin typeface="+mn-ea"/>
                  <a:ea typeface="+mn-ea"/>
                  <a:sym typeface="+mn-ea"/>
                </a:rPr>
                <a:t>，又称四次方定律，</a:t>
              </a:r>
              <a:r>
                <a:rPr lang="en-US" sz="2400" dirty="0" err="1">
                  <a:latin typeface="+mn-ea"/>
                  <a:ea typeface="+mn-ea"/>
                </a:rPr>
                <a:t>研究黑体在半球内的辐射力E</a:t>
              </a:r>
              <a:r>
                <a:rPr lang="en-US" sz="2400" baseline="-25000" dirty="0" err="1">
                  <a:latin typeface="+mn-ea"/>
                  <a:ea typeface="+mn-ea"/>
                </a:rPr>
                <a:t>b</a:t>
              </a:r>
              <a:r>
                <a:rPr lang="en-US" sz="2400" dirty="0" err="1">
                  <a:latin typeface="+mn-ea"/>
                  <a:ea typeface="+mn-ea"/>
                </a:rPr>
                <a:t>与</a:t>
              </a:r>
              <a:r>
                <a:rPr lang="en-US" sz="2400" b="1" dirty="0" err="1">
                  <a:solidFill>
                    <a:srgbClr val="FF0000"/>
                  </a:solidFill>
                  <a:latin typeface="+mn-ea"/>
                  <a:ea typeface="+mn-ea"/>
                </a:rPr>
                <a:t>温度t</a:t>
              </a:r>
              <a:r>
                <a:rPr lang="en-US" sz="2400" dirty="0" err="1">
                  <a:latin typeface="+mn-ea"/>
                  <a:ea typeface="+mn-ea"/>
                </a:rPr>
                <a:t>的关系</a:t>
              </a:r>
              <a:endParaRPr lang="en-US" sz="2400" dirty="0">
                <a:latin typeface="+mn-ea"/>
                <a:ea typeface="+mn-ea"/>
              </a:endParaRPr>
            </a:p>
          </p:txBody>
        </p:sp>
        <mc:AlternateContent xmlns:mc="http://schemas.openxmlformats.org/markup-compatibility/2006">
          <mc:Choice xmlns:a14="http://schemas.microsoft.com/office/drawing/2010/main" Requires="a14">
            <p:sp>
              <p:nvSpPr>
                <p:cNvPr id="12" name="TextBox 5"/>
                <p:cNvSpPr txBox="1"/>
                <p:nvPr/>
              </p:nvSpPr>
              <p:spPr>
                <a:xfrm>
                  <a:off x="2174" y="2770"/>
                  <a:ext cx="7198" cy="18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altLang="zh-CN" sz="3600" b="0" i="1" smtClean="0">
                                <a:latin typeface="Cambria Math" panose="02040503050406030204" pitchFamily="18" charset="0"/>
                              </a:rPr>
                              <m:t>𝐸</m:t>
                            </m:r>
                          </m:e>
                          <m:sub>
                            <m:r>
                              <a:rPr lang="en-US" altLang="zh-CN" sz="3600" b="0" i="1" smtClean="0">
                                <a:latin typeface="Cambria Math" panose="02040503050406030204" pitchFamily="18" charset="0"/>
                              </a:rPr>
                              <m:t>𝑏</m:t>
                            </m:r>
                          </m:sub>
                        </m:sSub>
                        <m:r>
                          <a:rPr lang="en-US" altLang="zh-CN" sz="3600" b="0" i="1" smtClean="0">
                            <a:latin typeface="Cambria Math" panose="02040503050406030204" pitchFamily="18" charset="0"/>
                          </a:rPr>
                          <m:t>=</m:t>
                        </m:r>
                        <m:r>
                          <a:rPr lang="en-US" altLang="zh-CN" sz="3600" b="0" i="1" smtClean="0">
                            <a:solidFill>
                              <a:srgbClr val="00B050"/>
                            </a:solidFill>
                            <a:latin typeface="Cambria Math" panose="02040503050406030204" pitchFamily="18" charset="0"/>
                            <a:ea typeface="Cambria Math" panose="02040503050406030204" pitchFamily="18" charset="0"/>
                          </a:rPr>
                          <m:t>𝜎</m:t>
                        </m:r>
                        <m:sSup>
                          <m:sSupPr>
                            <m:ctrlPr>
                              <a:rPr lang="en-US" altLang="zh-CN" sz="3600" b="0" i="1" smtClean="0">
                                <a:latin typeface="Cambria Math" panose="02040503050406030204" pitchFamily="18" charset="0"/>
                                <a:ea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𝑇</m:t>
                            </m:r>
                          </m:e>
                          <m:sup>
                            <m:r>
                              <a:rPr lang="en-US" altLang="zh-CN" sz="3600" b="0" i="1" smtClean="0">
                                <a:latin typeface="Cambria Math" panose="02040503050406030204" pitchFamily="18" charset="0"/>
                                <a:ea typeface="Cambria Math" panose="02040503050406030204" pitchFamily="18" charset="0"/>
                              </a:rPr>
                              <m:t>4</m:t>
                            </m:r>
                          </m:sup>
                        </m:sSup>
                        <m:r>
                          <a:rPr lang="en-US" altLang="zh-CN" sz="3600" b="0" i="1" smtClean="0">
                            <a:latin typeface="Cambria Math" panose="02040503050406030204" pitchFamily="18" charset="0"/>
                            <a:ea typeface="Cambria Math" panose="02040503050406030204" pitchFamily="18" charset="0"/>
                          </a:rPr>
                          <m:t>=</m:t>
                        </m:r>
                        <m:sSub>
                          <m:sSubPr>
                            <m:ctrlPr>
                              <a:rPr lang="en-US" altLang="zh-CN" sz="3600" b="0" i="1" smtClean="0">
                                <a:solidFill>
                                  <a:srgbClr val="01B3C5"/>
                                </a:solidFill>
                                <a:latin typeface="Cambria Math" panose="02040503050406030204" pitchFamily="18" charset="0"/>
                                <a:ea typeface="Cambria Math" panose="02040503050406030204" pitchFamily="18" charset="0"/>
                              </a:rPr>
                            </m:ctrlPr>
                          </m:sSubPr>
                          <m:e>
                            <m:r>
                              <a:rPr lang="en-US" altLang="zh-CN" sz="3600" b="0" i="1" smtClean="0">
                                <a:solidFill>
                                  <a:srgbClr val="01B3C5"/>
                                </a:solidFill>
                                <a:latin typeface="Cambria Math" panose="02040503050406030204" pitchFamily="18" charset="0"/>
                                <a:ea typeface="Cambria Math" panose="02040503050406030204" pitchFamily="18" charset="0"/>
                              </a:rPr>
                              <m:t>𝐶</m:t>
                            </m:r>
                          </m:e>
                          <m:sub>
                            <m:r>
                              <a:rPr lang="en-US" altLang="zh-CN" sz="3600" b="0" i="1" smtClean="0">
                                <a:solidFill>
                                  <a:srgbClr val="01B3C5"/>
                                </a:solidFill>
                                <a:latin typeface="Cambria Math" panose="02040503050406030204" pitchFamily="18" charset="0"/>
                                <a:ea typeface="Cambria Math" panose="02040503050406030204" pitchFamily="18" charset="0"/>
                              </a:rPr>
                              <m:t>0</m:t>
                            </m:r>
                          </m:sub>
                        </m:sSub>
                        <m:sSup>
                          <m:sSupPr>
                            <m:ctrlPr>
                              <a:rPr lang="en-US" altLang="zh-CN" sz="3600" b="0" i="1" smtClean="0">
                                <a:latin typeface="Cambria Math" panose="02040503050406030204" pitchFamily="18" charset="0"/>
                                <a:ea typeface="Cambria Math" panose="02040503050406030204" pitchFamily="18" charset="0"/>
                              </a:rPr>
                            </m:ctrlPr>
                          </m:sSupPr>
                          <m:e>
                            <m:d>
                              <m:dPr>
                                <m:ctrlPr>
                                  <a:rPr lang="en-US" altLang="zh-CN" sz="3600" b="0" i="1" smtClean="0">
                                    <a:latin typeface="Cambria Math" panose="02040503050406030204" pitchFamily="18" charset="0"/>
                                    <a:ea typeface="Cambria Math" panose="02040503050406030204" pitchFamily="18" charset="0"/>
                                  </a:rPr>
                                </m:ctrlPr>
                              </m:dPr>
                              <m:e>
                                <m:f>
                                  <m:fPr>
                                    <m:ctrlPr>
                                      <a:rPr lang="en-US" altLang="zh-CN" sz="3600" b="0" i="1" smtClean="0">
                                        <a:latin typeface="Cambria Math" panose="02040503050406030204" pitchFamily="18" charset="0"/>
                                        <a:ea typeface="Cambria Math" panose="02040503050406030204" pitchFamily="18" charset="0"/>
                                      </a:rPr>
                                    </m:ctrlPr>
                                  </m:fPr>
                                  <m:num>
                                    <m:r>
                                      <a:rPr lang="en-US" altLang="zh-CN" sz="3600" b="0" i="1" smtClean="0">
                                        <a:latin typeface="Cambria Math" panose="02040503050406030204" pitchFamily="18" charset="0"/>
                                        <a:ea typeface="Cambria Math" panose="02040503050406030204" pitchFamily="18" charset="0"/>
                                      </a:rPr>
                                      <m:t>𝑇</m:t>
                                    </m:r>
                                  </m:num>
                                  <m:den>
                                    <m:r>
                                      <a:rPr lang="en-US" altLang="zh-CN" sz="3600" b="0" i="1" smtClean="0">
                                        <a:latin typeface="Cambria Math" panose="02040503050406030204" pitchFamily="18" charset="0"/>
                                        <a:ea typeface="Cambria Math" panose="02040503050406030204" pitchFamily="18" charset="0"/>
                                      </a:rPr>
                                      <m:t>100</m:t>
                                    </m:r>
                                  </m:den>
                                </m:f>
                              </m:e>
                            </m:d>
                          </m:e>
                          <m:sup>
                            <m:r>
                              <a:rPr lang="en-US" altLang="zh-CN" sz="3600" b="0" i="1" smtClean="0">
                                <a:latin typeface="Cambria Math" panose="02040503050406030204" pitchFamily="18" charset="0"/>
                                <a:ea typeface="Cambria Math" panose="02040503050406030204" pitchFamily="18" charset="0"/>
                              </a:rPr>
                              <m:t>4</m:t>
                            </m:r>
                          </m:sup>
                        </m:sSup>
                      </m:oMath>
                    </m:oMathPara>
                  </a14:m>
                  <a:endParaRPr lang="en-US" sz="3600" dirty="0"/>
                </a:p>
              </p:txBody>
            </p:sp>
          </mc:Choice>
          <mc:Fallback>
            <p:sp>
              <p:nvSpPr>
                <p:cNvPr id="12" name="TextBox 5"/>
                <p:cNvSpPr txBox="1">
                  <a:spLocks noRot="1" noChangeAspect="1" noMove="1" noResize="1" noEditPoints="1" noAdjustHandles="1" noChangeArrowheads="1" noChangeShapeType="1" noTextEdit="1"/>
                </p:cNvSpPr>
                <p:nvPr/>
              </p:nvSpPr>
              <p:spPr>
                <a:xfrm>
                  <a:off x="2174" y="2770"/>
                  <a:ext cx="7198" cy="1821"/>
                </a:xfrm>
                <a:prstGeom prst="rect">
                  <a:avLst/>
                </a:prstGeom>
                <a:blipFill rotWithShape="1">
                  <a:blip r:embed="rId1"/>
                </a:blipFill>
              </p:spPr>
              <p:txBody>
                <a:bodyPr/>
                <a:lstStyle/>
                <a:p>
                  <a:r>
                    <a:rPr lang="zh-CN" altLang="en-US">
                      <a:noFill/>
                    </a:rPr>
                    <a:t> </a:t>
                  </a:r>
                </a:p>
              </p:txBody>
            </p:sp>
          </mc:Fallback>
        </mc:AlternateContent>
      </p:grpSp>
      <p:grpSp>
        <p:nvGrpSpPr>
          <p:cNvPr id="13" name="组合 3"/>
          <p:cNvGrpSpPr/>
          <p:nvPr/>
        </p:nvGrpSpPr>
        <p:grpSpPr>
          <a:xfrm>
            <a:off x="1109345" y="2406650"/>
            <a:ext cx="1440180" cy="1141730"/>
            <a:chOff x="1747" y="3790"/>
            <a:chExt cx="2268" cy="1798"/>
          </a:xfrm>
        </p:grpSpPr>
        <p:sp>
          <p:nvSpPr>
            <p:cNvPr id="14" name="Oval 6"/>
            <p:cNvSpPr/>
            <p:nvPr/>
          </p:nvSpPr>
          <p:spPr>
            <a:xfrm>
              <a:off x="2655" y="3790"/>
              <a:ext cx="454" cy="5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8"/>
            <p:cNvCxnSpPr>
              <a:stCxn id="14" idx="4"/>
            </p:cNvCxnSpPr>
            <p:nvPr/>
          </p:nvCxnSpPr>
          <p:spPr>
            <a:xfrm>
              <a:off x="2881" y="4357"/>
              <a:ext cx="0" cy="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9"/>
            <p:cNvSpPr txBox="1"/>
            <p:nvPr/>
          </p:nvSpPr>
          <p:spPr>
            <a:xfrm>
              <a:off x="1747" y="4862"/>
              <a:ext cx="2268" cy="727"/>
            </a:xfrm>
            <a:prstGeom prst="rect">
              <a:avLst/>
            </a:prstGeom>
            <a:noFill/>
          </p:spPr>
          <p:txBody>
            <a:bodyPr wrap="square" rtlCol="0">
              <a:spAutoFit/>
            </a:bodyPr>
            <a:lstStyle/>
            <a:p>
              <a:r>
                <a:rPr lang="zh-CN" altLang="en-US" sz="2400" dirty="0">
                  <a:latin typeface="+mn-ea"/>
                  <a:ea typeface="+mn-ea"/>
                </a:rPr>
                <a:t>表示黑体</a:t>
              </a:r>
              <a:endParaRPr lang="en-US" altLang="zh-CN" sz="2400" dirty="0">
                <a:latin typeface="+mn-ea"/>
                <a:ea typeface="+mn-ea"/>
              </a:endParaRPr>
            </a:p>
          </p:txBody>
        </p:sp>
      </p:grpSp>
      <p:sp>
        <p:nvSpPr>
          <p:cNvPr id="17" name="TextBox 10"/>
          <p:cNvSpPr txBox="1"/>
          <p:nvPr/>
        </p:nvSpPr>
        <p:spPr>
          <a:xfrm>
            <a:off x="1172972" y="3889508"/>
            <a:ext cx="6243955" cy="460375"/>
          </a:xfrm>
          <a:prstGeom prst="rect">
            <a:avLst/>
          </a:prstGeom>
          <a:noFill/>
        </p:spPr>
        <p:txBody>
          <a:bodyPr wrap="none" rtlCol="0">
            <a:spAutoFit/>
          </a:bodyPr>
          <a:lstStyle/>
          <a:p>
            <a:r>
              <a:rPr lang="en-US" sz="2400" dirty="0" err="1">
                <a:solidFill>
                  <a:srgbClr val="00B050"/>
                </a:solidFill>
                <a:latin typeface="+mn-ea"/>
                <a:ea typeface="+mn-ea"/>
              </a:rPr>
              <a:t>黑体辐射常数</a:t>
            </a:r>
            <a:r>
              <a:rPr lang="en-US" sz="2400" dirty="0" err="1">
                <a:solidFill>
                  <a:srgbClr val="00B050"/>
                </a:solidFill>
                <a:latin typeface="微软雅黑" panose="020B0503020204020204" pitchFamily="34" charset="-122"/>
                <a:ea typeface="微软雅黑" panose="020B0503020204020204" pitchFamily="34" charset="-122"/>
              </a:rPr>
              <a:t>σ</a:t>
            </a:r>
            <a:r>
              <a:rPr lang="zh-CN" altLang="en-US" sz="2400" dirty="0">
                <a:solidFill>
                  <a:srgbClr val="00B050"/>
                </a:solidFill>
                <a:latin typeface="+mn-ea"/>
                <a:ea typeface="+mn-ea"/>
              </a:rPr>
              <a:t>，其值为</a:t>
            </a:r>
            <a:r>
              <a:rPr lang="en-US" altLang="zh-CN" sz="2400" dirty="0">
                <a:solidFill>
                  <a:srgbClr val="00B050"/>
                </a:solidFill>
                <a:latin typeface="+mn-ea"/>
                <a:ea typeface="+mn-ea"/>
              </a:rPr>
              <a:t>5.67×10</a:t>
            </a:r>
            <a:r>
              <a:rPr lang="en-US" altLang="zh-CN" sz="2400" baseline="30000" dirty="0">
                <a:solidFill>
                  <a:srgbClr val="00B050"/>
                </a:solidFill>
                <a:latin typeface="+mn-ea"/>
                <a:ea typeface="+mn-ea"/>
              </a:rPr>
              <a:t>-8</a:t>
            </a:r>
            <a:r>
              <a:rPr lang="en-US" altLang="zh-CN" sz="2400" dirty="0">
                <a:solidFill>
                  <a:srgbClr val="00B050"/>
                </a:solidFill>
                <a:latin typeface="+mn-ea"/>
                <a:ea typeface="+mn-ea"/>
              </a:rPr>
              <a:t>W/(m</a:t>
            </a:r>
            <a:r>
              <a:rPr lang="en-US" altLang="zh-CN" sz="2400" baseline="30000" dirty="0">
                <a:solidFill>
                  <a:srgbClr val="00B050"/>
                </a:solidFill>
                <a:latin typeface="+mn-ea"/>
                <a:ea typeface="+mn-ea"/>
              </a:rPr>
              <a:t>2</a:t>
            </a:r>
            <a:r>
              <a:rPr lang="zh-CN" altLang="en-US" sz="2400" dirty="0">
                <a:solidFill>
                  <a:srgbClr val="00B050"/>
                </a:solidFill>
                <a:latin typeface="+mn-ea"/>
                <a:ea typeface="+mn-ea"/>
              </a:rPr>
              <a:t>∙</a:t>
            </a:r>
            <a:r>
              <a:rPr lang="en-US" altLang="zh-CN" sz="2400" dirty="0">
                <a:solidFill>
                  <a:srgbClr val="00B050"/>
                </a:solidFill>
                <a:latin typeface="+mn-ea"/>
                <a:ea typeface="+mn-ea"/>
              </a:rPr>
              <a:t>K</a:t>
            </a:r>
            <a:r>
              <a:rPr lang="en-US" altLang="zh-CN" sz="2400" baseline="30000" dirty="0">
                <a:solidFill>
                  <a:srgbClr val="00B050"/>
                </a:solidFill>
                <a:latin typeface="+mn-ea"/>
                <a:ea typeface="+mn-ea"/>
              </a:rPr>
              <a:t>4</a:t>
            </a:r>
            <a:r>
              <a:rPr lang="en-US" altLang="zh-CN" sz="2400" dirty="0">
                <a:solidFill>
                  <a:srgbClr val="00B050"/>
                </a:solidFill>
                <a:latin typeface="+mn-ea"/>
                <a:ea typeface="+mn-ea"/>
              </a:rPr>
              <a:t>)</a:t>
            </a:r>
            <a:endParaRPr lang="en-US" sz="2400" dirty="0">
              <a:solidFill>
                <a:srgbClr val="00B050"/>
              </a:solidFill>
              <a:latin typeface="+mn-ea"/>
              <a:ea typeface="+mn-ea"/>
            </a:endParaRPr>
          </a:p>
        </p:txBody>
      </p:sp>
      <p:sp>
        <p:nvSpPr>
          <p:cNvPr id="18" name="TextBox 11"/>
          <p:cNvSpPr txBox="1"/>
          <p:nvPr/>
        </p:nvSpPr>
        <p:spPr>
          <a:xfrm>
            <a:off x="1172788" y="4515444"/>
            <a:ext cx="5588635" cy="460375"/>
          </a:xfrm>
          <a:prstGeom prst="rect">
            <a:avLst/>
          </a:prstGeom>
          <a:noFill/>
        </p:spPr>
        <p:txBody>
          <a:bodyPr wrap="none" rtlCol="0">
            <a:spAutoFit/>
          </a:bodyPr>
          <a:lstStyle/>
          <a:p>
            <a:r>
              <a:rPr lang="en-US" sz="2400" dirty="0" err="1">
                <a:solidFill>
                  <a:srgbClr val="0070C0"/>
                </a:solidFill>
                <a:latin typeface="+mn-ea"/>
                <a:ea typeface="+mn-ea"/>
              </a:rPr>
              <a:t>黑体辐射系数C</a:t>
            </a:r>
            <a:r>
              <a:rPr lang="en-US" sz="2400" baseline="-25000" dirty="0" err="1">
                <a:solidFill>
                  <a:srgbClr val="0070C0"/>
                </a:solidFill>
                <a:latin typeface="+mn-ea"/>
                <a:ea typeface="+mn-ea"/>
              </a:rPr>
              <a:t>0</a:t>
            </a:r>
            <a:r>
              <a:rPr lang="zh-CN" altLang="en-US" sz="2400" dirty="0">
                <a:solidFill>
                  <a:srgbClr val="0070C0"/>
                </a:solidFill>
                <a:latin typeface="+mn-ea"/>
                <a:ea typeface="+mn-ea"/>
              </a:rPr>
              <a:t>，其值为</a:t>
            </a:r>
            <a:r>
              <a:rPr lang="en-US" altLang="zh-CN" sz="2400" dirty="0">
                <a:solidFill>
                  <a:srgbClr val="0070C0"/>
                </a:solidFill>
                <a:latin typeface="+mn-ea"/>
                <a:ea typeface="+mn-ea"/>
              </a:rPr>
              <a:t>5.67W/(m</a:t>
            </a:r>
            <a:r>
              <a:rPr lang="en-US" altLang="zh-CN" sz="2400" baseline="30000" dirty="0">
                <a:solidFill>
                  <a:srgbClr val="0070C0"/>
                </a:solidFill>
                <a:latin typeface="+mn-ea"/>
                <a:ea typeface="+mn-ea"/>
              </a:rPr>
              <a:t>2</a:t>
            </a:r>
            <a:r>
              <a:rPr lang="zh-CN" altLang="en-US" sz="2400" dirty="0">
                <a:solidFill>
                  <a:srgbClr val="0070C0"/>
                </a:solidFill>
                <a:latin typeface="+mn-ea"/>
                <a:ea typeface="+mn-ea"/>
              </a:rPr>
              <a:t>∙</a:t>
            </a:r>
            <a:r>
              <a:rPr lang="en-US" altLang="zh-CN" sz="2400" dirty="0">
                <a:solidFill>
                  <a:srgbClr val="0070C0"/>
                </a:solidFill>
                <a:latin typeface="+mn-ea"/>
                <a:ea typeface="+mn-ea"/>
              </a:rPr>
              <a:t>K</a:t>
            </a:r>
            <a:r>
              <a:rPr lang="en-US" altLang="zh-CN" sz="2400" baseline="30000" dirty="0">
                <a:solidFill>
                  <a:srgbClr val="0070C0"/>
                </a:solidFill>
                <a:latin typeface="+mn-ea"/>
                <a:ea typeface="+mn-ea"/>
              </a:rPr>
              <a:t>4</a:t>
            </a:r>
            <a:r>
              <a:rPr lang="en-US" altLang="zh-CN" sz="2400" dirty="0">
                <a:solidFill>
                  <a:srgbClr val="0070C0"/>
                </a:solidFill>
                <a:latin typeface="+mn-ea"/>
                <a:ea typeface="+mn-ea"/>
              </a:rPr>
              <a:t>)</a:t>
            </a:r>
            <a:endParaRPr lang="en-US" sz="2400" dirty="0">
              <a:solidFill>
                <a:srgbClr val="0070C0"/>
              </a:solidFill>
              <a:latin typeface="+mn-ea"/>
              <a:ea typeface="+mn-ea"/>
            </a:endParaRPr>
          </a:p>
        </p:txBody>
      </p:sp>
      <p:grpSp>
        <p:nvGrpSpPr>
          <p:cNvPr id="19" name="组合 4"/>
          <p:cNvGrpSpPr/>
          <p:nvPr/>
        </p:nvGrpSpPr>
        <p:grpSpPr>
          <a:xfrm>
            <a:off x="755015" y="5282565"/>
            <a:ext cx="8388350" cy="553720"/>
            <a:chOff x="1189" y="8319"/>
            <a:chExt cx="13210" cy="872"/>
          </a:xfrm>
        </p:grpSpPr>
        <p:sp>
          <p:nvSpPr>
            <p:cNvPr id="20" name="TextBox 14"/>
            <p:cNvSpPr txBox="1"/>
            <p:nvPr/>
          </p:nvSpPr>
          <p:spPr>
            <a:xfrm>
              <a:off x="1189" y="8391"/>
              <a:ext cx="11545" cy="727"/>
            </a:xfrm>
            <a:prstGeom prst="rect">
              <a:avLst/>
            </a:prstGeom>
            <a:noFill/>
          </p:spPr>
          <p:txBody>
            <a:bodyPr wrap="square" rtlCol="0">
              <a:spAutoFit/>
            </a:bodyPr>
            <a:lstStyle/>
            <a:p>
              <a:r>
                <a:rPr lang="en-US" sz="2400" dirty="0" err="1">
                  <a:latin typeface="+mn-ea"/>
                  <a:ea typeface="+mn-ea"/>
                </a:rPr>
                <a:t>该定律给出了黑体辐射力与热力学温度的依变关系</a:t>
              </a:r>
              <a:r>
                <a:rPr lang="zh-CN" altLang="en-US" sz="2400" dirty="0">
                  <a:latin typeface="+mn-ea"/>
                  <a:ea typeface="+mn-ea"/>
                </a:rPr>
                <a:t>：</a:t>
              </a:r>
              <a:endParaRPr lang="en-US" altLang="zh-CN" sz="2400" baseline="30000" dirty="0">
                <a:latin typeface="+mn-ea"/>
                <a:ea typeface="+mn-ea"/>
              </a:endParaRPr>
            </a:p>
          </p:txBody>
        </p:sp>
        <mc:AlternateContent xmlns:mc="http://schemas.openxmlformats.org/markup-compatibility/2006">
          <mc:Choice xmlns:a14="http://schemas.microsoft.com/office/drawing/2010/main" Requires="a14">
            <p:sp>
              <p:nvSpPr>
                <p:cNvPr id="21" name="TextBox 15"/>
                <p:cNvSpPr txBox="1"/>
                <p:nvPr/>
              </p:nvSpPr>
              <p:spPr>
                <a:xfrm>
                  <a:off x="12427" y="8319"/>
                  <a:ext cx="1973" cy="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𝐸</m:t>
                        </m:r>
                        <m:r>
                          <a:rPr lang="en-US" altLang="zh-CN" sz="3600" b="0" i="1" smtClean="0">
                            <a:latin typeface="Cambria Math" panose="02040503050406030204" pitchFamily="18" charset="0"/>
                            <a:ea typeface="Cambria Math" panose="02040503050406030204" pitchFamily="18" charset="0"/>
                          </a:rPr>
                          <m:t>~</m:t>
                        </m:r>
                        <m:sSup>
                          <m:sSupPr>
                            <m:ctrlPr>
                              <a:rPr lang="en-US" altLang="zh-CN" sz="3600" b="0" i="1" smtClean="0">
                                <a:latin typeface="Cambria Math" panose="02040503050406030204" pitchFamily="18" charset="0"/>
                                <a:ea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𝑇</m:t>
                            </m:r>
                          </m:e>
                          <m:sup>
                            <m:r>
                              <a:rPr lang="en-US" altLang="zh-CN" sz="3600" b="0" i="1" smtClean="0">
                                <a:latin typeface="Cambria Math" panose="02040503050406030204" pitchFamily="18" charset="0"/>
                                <a:ea typeface="Cambria Math" panose="02040503050406030204" pitchFamily="18" charset="0"/>
                              </a:rPr>
                              <m:t>4</m:t>
                            </m:r>
                          </m:sup>
                        </m:sSup>
                      </m:oMath>
                    </m:oMathPara>
                  </a14:m>
                  <a:endParaRPr lang="en-US" sz="3600" dirty="0"/>
                </a:p>
              </p:txBody>
            </p:sp>
          </mc:Choice>
          <mc:Fallback>
            <p:sp>
              <p:nvSpPr>
                <p:cNvPr id="21" name="TextBox 15"/>
                <p:cNvSpPr txBox="1">
                  <a:spLocks noRot="1" noChangeAspect="1" noMove="1" noResize="1" noEditPoints="1" noAdjustHandles="1" noChangeArrowheads="1" noChangeShapeType="1" noTextEdit="1"/>
                </p:cNvSpPr>
                <p:nvPr/>
              </p:nvSpPr>
              <p:spPr>
                <a:xfrm>
                  <a:off x="12427" y="8319"/>
                  <a:ext cx="1973" cy="872"/>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17" grpId="0"/>
      <p:bldP spid="17" grpId="1"/>
      <p:bldP spid="18" grpId="0"/>
      <p:bldP spid="18"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普朗克定律和维恩位移定律</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TextBox 3"/>
          <p:cNvSpPr txBox="1"/>
          <p:nvPr/>
        </p:nvSpPr>
        <p:spPr>
          <a:xfrm>
            <a:off x="6357878" y="2103885"/>
            <a:ext cx="5838190" cy="1753235"/>
          </a:xfrm>
          <a:prstGeom prst="rect">
            <a:avLst/>
          </a:prstGeom>
          <a:noFill/>
        </p:spPr>
        <p:txBody>
          <a:bodyPr wrap="none" rtlCol="0">
            <a:spAutoFit/>
          </a:bodyPr>
          <a:lstStyle/>
          <a:p>
            <a:pPr algn="l" eaLnBrk="1" latinLnBrk="0" hangingPunct="1">
              <a:lnSpc>
                <a:spcPct val="150000"/>
              </a:lnSpc>
            </a:pPr>
            <a:r>
              <a:rPr lang="zh-CN" altLang="en-US" sz="2400" dirty="0">
                <a:solidFill>
                  <a:srgbClr val="FF0000"/>
                </a:solidFill>
                <a:latin typeface="+mn-ea"/>
                <a:ea typeface="+mn-ea"/>
              </a:rPr>
              <a:t>黑体的光谱辐射力</a:t>
            </a:r>
            <a:r>
              <a:rPr lang="en-US" altLang="zh-CN" sz="2400" dirty="0" err="1">
                <a:solidFill>
                  <a:srgbClr val="FF0000"/>
                </a:solidFill>
                <a:latin typeface="+mn-ea"/>
                <a:ea typeface="+mn-ea"/>
                <a:sym typeface="+mn-ea"/>
              </a:rPr>
              <a:t>E</a:t>
            </a:r>
            <a:r>
              <a:rPr lang="en-US" altLang="zh-CN" sz="2400" baseline="-25000" dirty="0" err="1">
                <a:solidFill>
                  <a:srgbClr val="FF0000"/>
                </a:solidFill>
                <a:latin typeface="+mn-ea"/>
                <a:ea typeface="+mn-ea"/>
                <a:sym typeface="+mn-ea"/>
              </a:rPr>
              <a:t>b</a:t>
            </a:r>
            <a:r>
              <a:rPr lang="en-US" altLang="zh-CN" sz="2400" baseline="-25000" dirty="0" err="1">
                <a:solidFill>
                  <a:srgbClr val="FF0000"/>
                </a:solidFill>
                <a:latin typeface="微软雅黑" panose="020B0503020204020204" pitchFamily="34" charset="-122"/>
                <a:ea typeface="微软雅黑" panose="020B0503020204020204" pitchFamily="34" charset="-122"/>
                <a:sym typeface="+mn-ea"/>
              </a:rPr>
              <a:t>λ</a:t>
            </a:r>
            <a:r>
              <a:rPr lang="zh-CN" altLang="en-US" sz="2400" dirty="0">
                <a:solidFill>
                  <a:srgbClr val="FF0000"/>
                </a:solidFill>
                <a:latin typeface="+mn-ea"/>
                <a:ea typeface="+mn-ea"/>
              </a:rPr>
              <a:t>，单位：</a:t>
            </a:r>
            <a:r>
              <a:rPr lang="en-US" altLang="zh-CN" sz="2400" dirty="0">
                <a:solidFill>
                  <a:srgbClr val="FF0000"/>
                </a:solidFill>
                <a:latin typeface="+mn-ea"/>
                <a:ea typeface="+mn-ea"/>
              </a:rPr>
              <a:t>W/(m</a:t>
            </a:r>
            <a:r>
              <a:rPr lang="en-US" altLang="zh-CN" sz="2400" baseline="30000" dirty="0">
                <a:solidFill>
                  <a:srgbClr val="FF0000"/>
                </a:solidFill>
                <a:latin typeface="+mn-ea"/>
                <a:ea typeface="+mn-ea"/>
              </a:rPr>
              <a:t>2</a:t>
            </a:r>
            <a:r>
              <a:rPr lang="zh-CN" altLang="en-US" sz="2400" dirty="0">
                <a:solidFill>
                  <a:srgbClr val="FF0000"/>
                </a:solidFill>
                <a:latin typeface="+mn-ea"/>
                <a:ea typeface="+mn-ea"/>
              </a:rPr>
              <a:t>∙</a:t>
            </a:r>
            <a:r>
              <a:rPr lang="zh-CN" altLang="en-US" sz="2400" dirty="0">
                <a:solidFill>
                  <a:srgbClr val="FF0000"/>
                </a:solidFill>
                <a:latin typeface="微软雅黑" panose="020B0503020204020204" pitchFamily="34" charset="-122"/>
                <a:ea typeface="微软雅黑" panose="020B0503020204020204" pitchFamily="34" charset="-122"/>
              </a:rPr>
              <a:t>μ</a:t>
            </a:r>
            <a:r>
              <a:rPr lang="en-US" altLang="zh-CN" sz="2400" dirty="0">
                <a:solidFill>
                  <a:srgbClr val="FF0000"/>
                </a:solidFill>
                <a:latin typeface="+mn-ea"/>
                <a:ea typeface="+mn-ea"/>
              </a:rPr>
              <a:t>m)</a:t>
            </a:r>
            <a:endParaRPr lang="en-US" altLang="zh-CN" sz="2400" dirty="0">
              <a:solidFill>
                <a:srgbClr val="FF0000"/>
              </a:solidFill>
              <a:latin typeface="+mn-ea"/>
              <a:ea typeface="+mn-ea"/>
            </a:endParaRPr>
          </a:p>
          <a:p>
            <a:pPr algn="l" eaLnBrk="1" latinLnBrk="0" hangingPunct="1">
              <a:lnSpc>
                <a:spcPct val="150000"/>
              </a:lnSpc>
            </a:pPr>
            <a:r>
              <a:rPr lang="zh-CN" altLang="en-US" sz="2400" dirty="0">
                <a:solidFill>
                  <a:srgbClr val="00B050"/>
                </a:solidFill>
                <a:latin typeface="+mn-ea"/>
                <a:ea typeface="+mn-ea"/>
              </a:rPr>
              <a:t>第一辐射常量</a:t>
            </a:r>
            <a:r>
              <a:rPr lang="en-US" altLang="zh-CN" sz="2400" dirty="0">
                <a:solidFill>
                  <a:srgbClr val="00B050"/>
                </a:solidFill>
                <a:latin typeface="+mn-ea"/>
                <a:ea typeface="+mn-ea"/>
              </a:rPr>
              <a:t>c</a:t>
            </a:r>
            <a:r>
              <a:rPr lang="en-US" altLang="zh-CN" sz="2400" baseline="-25000" dirty="0">
                <a:solidFill>
                  <a:srgbClr val="00B050"/>
                </a:solidFill>
                <a:latin typeface="+mn-ea"/>
                <a:ea typeface="+mn-ea"/>
              </a:rPr>
              <a:t>1</a:t>
            </a:r>
            <a:r>
              <a:rPr lang="zh-CN" altLang="en-US" sz="2400" dirty="0">
                <a:solidFill>
                  <a:srgbClr val="00B050"/>
                </a:solidFill>
                <a:latin typeface="+mn-ea"/>
                <a:ea typeface="+mn-ea"/>
              </a:rPr>
              <a:t>，</a:t>
            </a:r>
            <a:r>
              <a:rPr lang="en-US" altLang="zh-CN" sz="2400" dirty="0">
                <a:solidFill>
                  <a:srgbClr val="00B050"/>
                </a:solidFill>
                <a:latin typeface="+mn-ea"/>
                <a:ea typeface="+mn-ea"/>
              </a:rPr>
              <a:t>3.7419×10</a:t>
            </a:r>
            <a:r>
              <a:rPr lang="en-US" altLang="zh-CN" sz="2400" baseline="30000" dirty="0">
                <a:solidFill>
                  <a:srgbClr val="00B050"/>
                </a:solidFill>
                <a:latin typeface="+mn-ea"/>
                <a:ea typeface="+mn-ea"/>
              </a:rPr>
              <a:t>-16</a:t>
            </a:r>
            <a:r>
              <a:rPr lang="zh-CN" altLang="en-US" sz="2400" baseline="30000" dirty="0">
                <a:solidFill>
                  <a:srgbClr val="00B050"/>
                </a:solidFill>
                <a:latin typeface="+mn-ea"/>
                <a:ea typeface="+mn-ea"/>
              </a:rPr>
              <a:t> </a:t>
            </a:r>
            <a:r>
              <a:rPr lang="en-US" altLang="zh-CN" sz="2400" dirty="0">
                <a:solidFill>
                  <a:srgbClr val="00B050"/>
                </a:solidFill>
                <a:latin typeface="+mn-ea"/>
                <a:ea typeface="+mn-ea"/>
              </a:rPr>
              <a:t>W</a:t>
            </a:r>
            <a:r>
              <a:rPr lang="zh-CN" altLang="en-US" sz="2400" dirty="0">
                <a:solidFill>
                  <a:srgbClr val="00B050"/>
                </a:solidFill>
                <a:latin typeface="+mn-ea"/>
                <a:ea typeface="+mn-ea"/>
              </a:rPr>
              <a:t>∙</a:t>
            </a:r>
            <a:r>
              <a:rPr lang="en-US" altLang="zh-CN" sz="2400" dirty="0">
                <a:solidFill>
                  <a:srgbClr val="00B050"/>
                </a:solidFill>
                <a:latin typeface="+mn-ea"/>
                <a:ea typeface="+mn-ea"/>
              </a:rPr>
              <a:t>m</a:t>
            </a:r>
            <a:r>
              <a:rPr lang="en-US" altLang="zh-CN" sz="2400" baseline="30000" dirty="0">
                <a:solidFill>
                  <a:srgbClr val="00B050"/>
                </a:solidFill>
                <a:latin typeface="+mn-ea"/>
                <a:ea typeface="+mn-ea"/>
              </a:rPr>
              <a:t>2</a:t>
            </a:r>
            <a:endParaRPr lang="en-US" altLang="zh-CN" sz="2400" baseline="30000" dirty="0">
              <a:solidFill>
                <a:srgbClr val="00B050"/>
              </a:solidFill>
              <a:latin typeface="+mn-ea"/>
              <a:ea typeface="+mn-ea"/>
            </a:endParaRPr>
          </a:p>
          <a:p>
            <a:pPr algn="l" eaLnBrk="1" latinLnBrk="0" hangingPunct="1">
              <a:lnSpc>
                <a:spcPct val="150000"/>
              </a:lnSpc>
            </a:pPr>
            <a:r>
              <a:rPr lang="zh-CN" altLang="en-US" sz="2400" dirty="0">
                <a:solidFill>
                  <a:srgbClr val="0070C0"/>
                </a:solidFill>
                <a:latin typeface="+mn-ea"/>
                <a:ea typeface="+mn-ea"/>
              </a:rPr>
              <a:t>第二辐射常量c</a:t>
            </a:r>
            <a:r>
              <a:rPr lang="en-US" altLang="zh-CN" sz="2400" baseline="-25000" dirty="0">
                <a:solidFill>
                  <a:srgbClr val="0070C0"/>
                </a:solidFill>
                <a:latin typeface="+mn-ea"/>
                <a:ea typeface="+mn-ea"/>
              </a:rPr>
              <a:t>2</a:t>
            </a:r>
            <a:r>
              <a:rPr lang="zh-CN" altLang="en-US" sz="2400" dirty="0">
                <a:solidFill>
                  <a:srgbClr val="0070C0"/>
                </a:solidFill>
                <a:latin typeface="+mn-ea"/>
                <a:ea typeface="+mn-ea"/>
              </a:rPr>
              <a:t>，</a:t>
            </a:r>
            <a:r>
              <a:rPr lang="en-US" altLang="zh-CN" sz="2400" dirty="0">
                <a:solidFill>
                  <a:srgbClr val="0070C0"/>
                </a:solidFill>
                <a:latin typeface="+mn-ea"/>
                <a:ea typeface="+mn-ea"/>
              </a:rPr>
              <a:t>1.4388×10</a:t>
            </a:r>
            <a:r>
              <a:rPr lang="en-US" altLang="zh-CN" sz="2400" baseline="30000" dirty="0">
                <a:solidFill>
                  <a:srgbClr val="0070C0"/>
                </a:solidFill>
                <a:latin typeface="+mn-ea"/>
                <a:ea typeface="+mn-ea"/>
              </a:rPr>
              <a:t>-2</a:t>
            </a:r>
            <a:r>
              <a:rPr lang="zh-CN" altLang="en-US" sz="2400" baseline="30000" dirty="0">
                <a:solidFill>
                  <a:srgbClr val="0070C0"/>
                </a:solidFill>
                <a:latin typeface="+mn-ea"/>
                <a:ea typeface="+mn-ea"/>
              </a:rPr>
              <a:t> </a:t>
            </a:r>
            <a:r>
              <a:rPr lang="en-US" altLang="zh-CN" sz="2400" dirty="0">
                <a:solidFill>
                  <a:srgbClr val="0070C0"/>
                </a:solidFill>
                <a:latin typeface="+mn-ea"/>
                <a:ea typeface="+mn-ea"/>
              </a:rPr>
              <a:t>m</a:t>
            </a:r>
            <a:r>
              <a:rPr lang="zh-CN" altLang="en-US" sz="2400" dirty="0">
                <a:solidFill>
                  <a:srgbClr val="0070C0"/>
                </a:solidFill>
                <a:latin typeface="+mn-ea"/>
                <a:ea typeface="+mn-ea"/>
              </a:rPr>
              <a:t>∙</a:t>
            </a:r>
            <a:r>
              <a:rPr lang="en-US" altLang="zh-CN" sz="2400" dirty="0">
                <a:solidFill>
                  <a:srgbClr val="0070C0"/>
                </a:solidFill>
                <a:latin typeface="+mn-ea"/>
                <a:ea typeface="+mn-ea"/>
              </a:rPr>
              <a:t>K</a:t>
            </a:r>
            <a:endParaRPr lang="en-US" altLang="zh-CN" sz="2400" baseline="30000" dirty="0">
              <a:solidFill>
                <a:srgbClr val="0070C0"/>
              </a:solidFill>
              <a:latin typeface="+mn-ea"/>
              <a:ea typeface="+mn-ea"/>
            </a:endParaRPr>
          </a:p>
        </p:txBody>
      </p:sp>
      <p:grpSp>
        <p:nvGrpSpPr>
          <p:cNvPr id="5" name="组合 2"/>
          <p:cNvGrpSpPr/>
          <p:nvPr/>
        </p:nvGrpSpPr>
        <p:grpSpPr>
          <a:xfrm>
            <a:off x="669290" y="1167765"/>
            <a:ext cx="8278495" cy="2144395"/>
            <a:chOff x="1054" y="1839"/>
            <a:chExt cx="13037" cy="3377"/>
          </a:xfrm>
        </p:grpSpPr>
        <p:sp>
          <p:nvSpPr>
            <p:cNvPr id="6" name="矩形 15"/>
            <p:cNvSpPr/>
            <p:nvPr/>
          </p:nvSpPr>
          <p:spPr>
            <a:xfrm>
              <a:off x="1054" y="1839"/>
              <a:ext cx="13037" cy="725"/>
            </a:xfrm>
            <a:prstGeom prst="rect">
              <a:avLst/>
            </a:prstGeom>
          </p:spPr>
          <p:txBody>
            <a:bodyPr wrap="square">
              <a:spAutoFit/>
            </a:bodyPr>
            <a:lstStyle/>
            <a:p>
              <a:r>
                <a:rPr lang="zh-CN" altLang="en-US" sz="2400" b="1" dirty="0">
                  <a:latin typeface="+mn-ea"/>
                  <a:ea typeface="+mn-ea"/>
                </a:rPr>
                <a:t>普朗克定律</a:t>
              </a:r>
              <a:r>
                <a:rPr lang="zh-CN" altLang="en-US" sz="2400" dirty="0">
                  <a:latin typeface="+mn-ea"/>
                  <a:ea typeface="+mn-ea"/>
                </a:rPr>
                <a:t>：</a:t>
              </a:r>
              <a:r>
                <a:rPr lang="en-US" sz="2400" dirty="0" err="1">
                  <a:latin typeface="+mn-ea"/>
                  <a:ea typeface="+mn-ea"/>
                  <a:sym typeface="+mn-ea"/>
                </a:rPr>
                <a:t>研究黑体</a:t>
              </a:r>
              <a:r>
                <a:rPr lang="zh-CN" altLang="en-US" sz="2400" dirty="0" err="1">
                  <a:latin typeface="+mn-ea"/>
                  <a:ea typeface="+mn-ea"/>
                  <a:sym typeface="+mn-ea"/>
                </a:rPr>
                <a:t>光谱</a:t>
              </a:r>
              <a:r>
                <a:rPr lang="en-US" sz="2400" dirty="0" err="1">
                  <a:latin typeface="+mn-ea"/>
                  <a:ea typeface="+mn-ea"/>
                  <a:sym typeface="+mn-ea"/>
                </a:rPr>
                <a:t>辐射</a:t>
              </a:r>
              <a:r>
                <a:rPr lang="zh-CN" altLang="en-US" sz="2400" dirty="0" err="1">
                  <a:latin typeface="+mn-ea"/>
                  <a:ea typeface="+mn-ea"/>
                  <a:sym typeface="+mn-ea"/>
                </a:rPr>
                <a:t>力</a:t>
              </a:r>
              <a:r>
                <a:rPr lang="en-US" altLang="zh-CN" sz="2400" dirty="0" err="1">
                  <a:latin typeface="+mn-ea"/>
                  <a:ea typeface="+mn-ea"/>
                  <a:sym typeface="+mn-ea"/>
                </a:rPr>
                <a:t>E</a:t>
              </a:r>
              <a:r>
                <a:rPr lang="en-US" altLang="zh-CN" sz="2400" baseline="-25000" dirty="0" err="1">
                  <a:latin typeface="+mn-ea"/>
                  <a:ea typeface="+mn-ea"/>
                  <a:sym typeface="+mn-ea"/>
                </a:rPr>
                <a:t>b</a:t>
              </a:r>
              <a:r>
                <a:rPr lang="en-US" altLang="zh-CN" sz="2400" baseline="-25000" dirty="0" err="1">
                  <a:latin typeface="微软雅黑" panose="020B0503020204020204" pitchFamily="34" charset="-122"/>
                  <a:ea typeface="微软雅黑" panose="020B0503020204020204" pitchFamily="34" charset="-122"/>
                  <a:sym typeface="+mn-ea"/>
                </a:rPr>
                <a:t>λ</a:t>
              </a:r>
              <a:r>
                <a:rPr lang="en-US" sz="2400" dirty="0" err="1">
                  <a:latin typeface="+mn-ea"/>
                  <a:ea typeface="+mn-ea"/>
                  <a:sym typeface="+mn-ea"/>
                </a:rPr>
                <a:t>按</a:t>
              </a:r>
              <a:r>
                <a:rPr lang="en-US" sz="2400" b="1" dirty="0" err="1">
                  <a:solidFill>
                    <a:srgbClr val="FF0000"/>
                  </a:solidFill>
                  <a:latin typeface="+mn-ea"/>
                  <a:ea typeface="+mn-ea"/>
                  <a:sym typeface="+mn-ea"/>
                </a:rPr>
                <a:t>波长分布</a:t>
              </a:r>
              <a:r>
                <a:rPr lang="en-US" sz="2400" dirty="0" err="1">
                  <a:latin typeface="+mn-ea"/>
                  <a:ea typeface="+mn-ea"/>
                  <a:sym typeface="+mn-ea"/>
                </a:rPr>
                <a:t>的规律</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7" name="TextBox 18"/>
                <p:cNvSpPr txBox="1"/>
                <p:nvPr/>
              </p:nvSpPr>
              <p:spPr>
                <a:xfrm>
                  <a:off x="4229" y="3086"/>
                  <a:ext cx="4539" cy="21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600" b="0" i="1" smtClean="0">
                                <a:solidFill>
                                  <a:srgbClr val="FF0000"/>
                                </a:solidFill>
                                <a:latin typeface="Cambria Math" panose="02040503050406030204" pitchFamily="18" charset="0"/>
                              </a:rPr>
                            </m:ctrlPr>
                          </m:sSubPr>
                          <m:e>
                            <m:r>
                              <a:rPr lang="en-US" altLang="zh-CN" sz="3600" b="0" i="1" smtClean="0">
                                <a:solidFill>
                                  <a:srgbClr val="FF0000"/>
                                </a:solidFill>
                                <a:latin typeface="Cambria Math" panose="02040503050406030204" pitchFamily="18" charset="0"/>
                              </a:rPr>
                              <m:t>𝐸</m:t>
                            </m:r>
                          </m:e>
                          <m:sub>
                            <m:r>
                              <a:rPr lang="en-US" altLang="zh-CN" sz="3600" b="0" i="1" smtClean="0">
                                <a:solidFill>
                                  <a:srgbClr val="FF0000"/>
                                </a:solidFill>
                                <a:latin typeface="Cambria Math" panose="02040503050406030204" pitchFamily="18" charset="0"/>
                              </a:rPr>
                              <m:t>𝑏</m:t>
                            </m:r>
                            <m:r>
                              <a:rPr lang="en-US" altLang="zh-CN" sz="3600" b="0" i="1" smtClean="0">
                                <a:solidFill>
                                  <a:srgbClr val="FF0000"/>
                                </a:solidFill>
                                <a:latin typeface="Cambria Math" panose="02040503050406030204" pitchFamily="18" charset="0"/>
                                <a:ea typeface="Cambria Math" panose="02040503050406030204" pitchFamily="18" charset="0"/>
                              </a:rPr>
                              <m:t>𝜆</m:t>
                            </m:r>
                          </m:sub>
                        </m:sSub>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sSub>
                              <m:sSubPr>
                                <m:ctrlPr>
                                  <a:rPr lang="en-US" altLang="zh-CN" sz="3600" b="0" i="1" smtClean="0">
                                    <a:solidFill>
                                      <a:srgbClr val="00B050"/>
                                    </a:solidFill>
                                    <a:latin typeface="Cambria Math" panose="02040503050406030204" pitchFamily="18" charset="0"/>
                                  </a:rPr>
                                </m:ctrlPr>
                              </m:sSubPr>
                              <m:e>
                                <m:r>
                                  <a:rPr lang="en-US" altLang="zh-CN" sz="3600" b="0" i="1" smtClean="0">
                                    <a:solidFill>
                                      <a:srgbClr val="00B050"/>
                                    </a:solidFill>
                                    <a:latin typeface="Cambria Math" panose="02040503050406030204" pitchFamily="18" charset="0"/>
                                  </a:rPr>
                                  <m:t>𝑐</m:t>
                                </m:r>
                              </m:e>
                              <m:sub>
                                <m:r>
                                  <a:rPr lang="en-US" altLang="zh-CN" sz="3600" b="0" i="1" smtClean="0">
                                    <a:solidFill>
                                      <a:srgbClr val="00B050"/>
                                    </a:solidFill>
                                    <a:latin typeface="Cambria Math" panose="02040503050406030204" pitchFamily="18" charset="0"/>
                                  </a:rPr>
                                  <m:t>1</m:t>
                                </m:r>
                              </m:sub>
                            </m:sSub>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𝜆</m:t>
                                </m:r>
                              </m:e>
                              <m:sup>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5</m:t>
                                </m:r>
                              </m:sup>
                            </m:sSup>
                          </m:num>
                          <m:den>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f>
                                  <m:fPr>
                                    <m:ctrlPr>
                                      <a:rPr lang="en-US" altLang="zh-CN" sz="3600" b="0" i="1" smtClean="0">
                                        <a:latin typeface="Cambria Math" panose="02040503050406030204" pitchFamily="18" charset="0"/>
                                      </a:rPr>
                                    </m:ctrlPr>
                                  </m:fPr>
                                  <m:num>
                                    <m:sSub>
                                      <m:sSubPr>
                                        <m:ctrlPr>
                                          <a:rPr lang="en-US" altLang="zh-CN" sz="3600" b="0" i="1" smtClean="0">
                                            <a:solidFill>
                                              <a:srgbClr val="0070C0"/>
                                            </a:solidFill>
                                            <a:latin typeface="Cambria Math" panose="02040503050406030204" pitchFamily="18" charset="0"/>
                                          </a:rPr>
                                        </m:ctrlPr>
                                      </m:sSubPr>
                                      <m:e>
                                        <m:r>
                                          <a:rPr lang="en-US" altLang="zh-CN" sz="3600" b="0" i="1" smtClean="0">
                                            <a:solidFill>
                                              <a:srgbClr val="0070C0"/>
                                            </a:solidFill>
                                            <a:latin typeface="Cambria Math" panose="02040503050406030204" pitchFamily="18" charset="0"/>
                                          </a:rPr>
                                          <m:t>𝑐</m:t>
                                        </m:r>
                                      </m:e>
                                      <m:sub>
                                        <m:r>
                                          <a:rPr lang="en-US" altLang="zh-CN" sz="3600" b="0" i="1" smtClean="0">
                                            <a:solidFill>
                                              <a:srgbClr val="0070C0"/>
                                            </a:solidFill>
                                            <a:latin typeface="Cambria Math" panose="02040503050406030204" pitchFamily="18" charset="0"/>
                                          </a:rPr>
                                          <m:t>2</m:t>
                                        </m:r>
                                      </m:sub>
                                    </m:sSub>
                                  </m:num>
                                  <m:den>
                                    <m:r>
                                      <a:rPr lang="en-US" altLang="zh-CN" sz="3600" b="0" i="1" smtClean="0">
                                        <a:latin typeface="Cambria Math" panose="02040503050406030204" pitchFamily="18" charset="0"/>
                                        <a:ea typeface="Cambria Math" panose="02040503050406030204" pitchFamily="18" charset="0"/>
                                      </a:rPr>
                                      <m:t>𝜆</m:t>
                                    </m:r>
                                    <m:r>
                                      <a:rPr lang="en-US" altLang="zh-CN" sz="3600" b="0" i="1" smtClean="0">
                                        <a:latin typeface="Cambria Math" panose="02040503050406030204" pitchFamily="18" charset="0"/>
                                        <a:ea typeface="Cambria Math" panose="02040503050406030204" pitchFamily="18" charset="0"/>
                                      </a:rPr>
                                      <m:t>𝑇</m:t>
                                    </m:r>
                                  </m:den>
                                </m:f>
                              </m:sup>
                            </m:sSup>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1</m:t>
                            </m:r>
                          </m:den>
                        </m:f>
                      </m:oMath>
                    </m:oMathPara>
                  </a14:m>
                  <a:endParaRPr lang="en-US" sz="3600" dirty="0"/>
                </a:p>
              </p:txBody>
            </p:sp>
          </mc:Choice>
          <mc:Fallback>
            <p:sp>
              <p:nvSpPr>
                <p:cNvPr id="7" name="TextBox 18"/>
                <p:cNvSpPr txBox="1">
                  <a:spLocks noRot="1" noChangeAspect="1" noMove="1" noResize="1" noEditPoints="1" noAdjustHandles="1" noChangeArrowheads="1" noChangeShapeType="1" noTextEdit="1"/>
                </p:cNvSpPr>
                <p:nvPr/>
              </p:nvSpPr>
              <p:spPr>
                <a:xfrm>
                  <a:off x="4229" y="3086"/>
                  <a:ext cx="4539" cy="2130"/>
                </a:xfrm>
                <a:prstGeom prst="rect">
                  <a:avLst/>
                </a:prstGeom>
                <a:blipFill rotWithShape="1">
                  <a:blip r:embed="rId1"/>
                </a:blipFill>
              </p:spPr>
              <p:txBody>
                <a:bodyPr/>
                <a:lstStyle/>
                <a:p>
                  <a:r>
                    <a:rPr lang="zh-CN" altLang="en-US">
                      <a:noFill/>
                    </a:rPr>
                    <a:t> </a:t>
                  </a:r>
                </a:p>
              </p:txBody>
            </p:sp>
          </mc:Fallback>
        </mc:AlternateContent>
      </p:grpSp>
      <p:grpSp>
        <p:nvGrpSpPr>
          <p:cNvPr id="8" name="组合 4"/>
          <p:cNvGrpSpPr/>
          <p:nvPr/>
        </p:nvGrpSpPr>
        <p:grpSpPr>
          <a:xfrm>
            <a:off x="741045" y="4411980"/>
            <a:ext cx="10249535" cy="2140585"/>
            <a:chOff x="1167" y="6948"/>
            <a:chExt cx="16141" cy="3371"/>
          </a:xfrm>
        </p:grpSpPr>
        <p:sp>
          <p:nvSpPr>
            <p:cNvPr id="9" name="TextBox 14"/>
            <p:cNvSpPr txBox="1"/>
            <p:nvPr/>
          </p:nvSpPr>
          <p:spPr>
            <a:xfrm>
              <a:off x="1167" y="6948"/>
              <a:ext cx="11545" cy="727"/>
            </a:xfrm>
            <a:prstGeom prst="rect">
              <a:avLst/>
            </a:prstGeom>
            <a:noFill/>
          </p:spPr>
          <p:txBody>
            <a:bodyPr wrap="square" rtlCol="0">
              <a:spAutoFit/>
            </a:bodyPr>
            <a:lstStyle/>
            <a:p>
              <a:r>
                <a:rPr lang="en-US" sz="2400" dirty="0" err="1">
                  <a:latin typeface="+mn-ea"/>
                  <a:ea typeface="+mn-ea"/>
                </a:rPr>
                <a:t>普朗克定律与</a:t>
              </a:r>
              <a:r>
                <a:rPr lang="zh-CN" altLang="en-US" sz="2400" dirty="0">
                  <a:latin typeface="+mn-ea"/>
                  <a:ea typeface="+mn-ea"/>
                </a:rPr>
                <a:t>斯忒藩</a:t>
              </a:r>
              <a:r>
                <a:rPr lang="en-US" altLang="zh-CN" sz="2400" dirty="0">
                  <a:latin typeface="+mn-ea"/>
                  <a:ea typeface="+mn-ea"/>
                </a:rPr>
                <a:t>-</a:t>
              </a:r>
              <a:r>
                <a:rPr lang="zh-CN" altLang="en-US" sz="2400" dirty="0">
                  <a:latin typeface="+mn-ea"/>
                  <a:ea typeface="+mn-ea"/>
                </a:rPr>
                <a:t>玻尔兹曼定律之间的关系：</a:t>
              </a:r>
              <a:endParaRPr lang="en-US" altLang="zh-CN" sz="2400" baseline="30000" dirty="0">
                <a:latin typeface="+mn-ea"/>
                <a:ea typeface="+mn-ea"/>
              </a:endParaRPr>
            </a:p>
          </p:txBody>
        </p:sp>
        <mc:AlternateContent xmlns:mc="http://schemas.openxmlformats.org/markup-compatibility/2006">
          <mc:Choice xmlns:a14="http://schemas.microsoft.com/office/drawing/2010/main" Requires="a14">
            <p:sp>
              <p:nvSpPr>
                <p:cNvPr id="10" name="TextBox 19"/>
                <p:cNvSpPr txBox="1"/>
                <p:nvPr/>
              </p:nvSpPr>
              <p:spPr>
                <a:xfrm>
                  <a:off x="4456" y="8189"/>
                  <a:ext cx="12853" cy="21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600" b="0" i="1" smtClean="0">
                                <a:solidFill>
                                  <a:schemeClr val="tx1"/>
                                </a:solidFill>
                                <a:latin typeface="Cambria Math" panose="02040503050406030204" pitchFamily="18" charset="0"/>
                              </a:rPr>
                            </m:ctrlPr>
                          </m:sSubPr>
                          <m:e>
                            <m:r>
                              <a:rPr lang="en-US" altLang="zh-CN" sz="3600" b="0" i="1" smtClean="0">
                                <a:solidFill>
                                  <a:schemeClr val="tx1"/>
                                </a:solidFill>
                                <a:latin typeface="Cambria Math" panose="02040503050406030204" pitchFamily="18" charset="0"/>
                              </a:rPr>
                              <m:t>𝐸</m:t>
                            </m:r>
                          </m:e>
                          <m:sub>
                            <m:r>
                              <a:rPr lang="en-US" altLang="zh-CN" sz="3600" b="0" i="1" smtClean="0">
                                <a:solidFill>
                                  <a:schemeClr val="tx1"/>
                                </a:solidFill>
                                <a:latin typeface="Cambria Math" panose="02040503050406030204" pitchFamily="18" charset="0"/>
                              </a:rPr>
                              <m:t>𝑏</m:t>
                            </m:r>
                          </m:sub>
                        </m:sSub>
                        <m:r>
                          <a:rPr lang="en-US" altLang="zh-CN" sz="3600" b="0" i="1" smtClean="0">
                            <a:solidFill>
                              <a:schemeClr val="tx1"/>
                            </a:solidFill>
                            <a:latin typeface="Cambria Math" panose="02040503050406030204" pitchFamily="18" charset="0"/>
                          </a:rPr>
                          <m:t>=</m:t>
                        </m:r>
                        <m:nary>
                          <m:naryPr>
                            <m:ctrlPr>
                              <a:rPr lang="en-US" altLang="zh-CN" sz="3600" b="0" i="1" smtClean="0">
                                <a:solidFill>
                                  <a:schemeClr val="tx1"/>
                                </a:solidFill>
                                <a:latin typeface="Cambria Math" panose="02040503050406030204" pitchFamily="18" charset="0"/>
                              </a:rPr>
                            </m:ctrlPr>
                          </m:naryPr>
                          <m:sub>
                            <m:r>
                              <m:rPr>
                                <m:brk m:alnAt="23"/>
                              </m:rPr>
                              <a:rPr lang="en-US" altLang="zh-CN" sz="3600" b="0" i="1" smtClean="0">
                                <a:solidFill>
                                  <a:schemeClr val="tx1"/>
                                </a:solidFill>
                                <a:latin typeface="Cambria Math" panose="02040503050406030204" pitchFamily="18" charset="0"/>
                              </a:rPr>
                              <m:t>0</m:t>
                            </m:r>
                          </m:sub>
                          <m:sup>
                            <m:r>
                              <a:rPr lang="en-US" altLang="zh-CN" sz="3600" b="0" i="1" smtClean="0">
                                <a:solidFill>
                                  <a:schemeClr val="tx1"/>
                                </a:solidFill>
                                <a:latin typeface="Cambria Math" panose="02040503050406030204" pitchFamily="18" charset="0"/>
                                <a:ea typeface="Cambria Math" panose="02040503050406030204" pitchFamily="18" charset="0"/>
                              </a:rPr>
                              <m:t>∞</m:t>
                            </m:r>
                          </m:sup>
                          <m:e>
                            <m:sSub>
                              <m:sSubPr>
                                <m:ctrlPr>
                                  <a:rPr lang="en-US" altLang="zh-CN" sz="3600" b="0" i="1" smtClean="0">
                                    <a:solidFill>
                                      <a:schemeClr val="tx1"/>
                                    </a:solidFill>
                                    <a:latin typeface="Cambria Math" panose="02040503050406030204" pitchFamily="18" charset="0"/>
                                  </a:rPr>
                                </m:ctrlPr>
                              </m:sSubPr>
                              <m:e>
                                <m:r>
                                  <a:rPr lang="en-US" altLang="zh-CN" sz="3600" b="0" i="1" smtClean="0">
                                    <a:solidFill>
                                      <a:schemeClr val="tx1"/>
                                    </a:solidFill>
                                    <a:latin typeface="Cambria Math" panose="02040503050406030204" pitchFamily="18" charset="0"/>
                                  </a:rPr>
                                  <m:t>𝐸</m:t>
                                </m:r>
                              </m:e>
                              <m:sub>
                                <m:r>
                                  <a:rPr lang="en-US" altLang="zh-CN" sz="3600" b="0" i="1" smtClean="0">
                                    <a:solidFill>
                                      <a:schemeClr val="tx1"/>
                                    </a:solidFill>
                                    <a:latin typeface="Cambria Math" panose="02040503050406030204" pitchFamily="18" charset="0"/>
                                  </a:rPr>
                                  <m:t>𝑏</m:t>
                                </m:r>
                                <m:r>
                                  <a:rPr lang="en-US" altLang="zh-CN" sz="3600" b="0" i="1" smtClean="0">
                                    <a:solidFill>
                                      <a:schemeClr val="tx1"/>
                                    </a:solidFill>
                                    <a:latin typeface="Cambria Math" panose="02040503050406030204" pitchFamily="18" charset="0"/>
                                    <a:ea typeface="Cambria Math" panose="02040503050406030204" pitchFamily="18" charset="0"/>
                                  </a:rPr>
                                  <m:t>𝜆</m:t>
                                </m:r>
                              </m:sub>
                            </m:sSub>
                            <m:r>
                              <a:rPr lang="en-US" altLang="zh-CN" sz="3600" b="0" i="1" smtClean="0">
                                <a:solidFill>
                                  <a:schemeClr val="tx1"/>
                                </a:solidFill>
                                <a:latin typeface="Cambria Math" panose="02040503050406030204" pitchFamily="18" charset="0"/>
                              </a:rPr>
                              <m:t>𝑑</m:t>
                            </m:r>
                            <m:r>
                              <a:rPr lang="en-US" altLang="zh-CN" sz="3600" b="0" i="1" smtClean="0">
                                <a:solidFill>
                                  <a:schemeClr val="tx1"/>
                                </a:solidFill>
                                <a:latin typeface="Cambria Math" panose="02040503050406030204" pitchFamily="18" charset="0"/>
                                <a:ea typeface="Cambria Math" panose="02040503050406030204" pitchFamily="18" charset="0"/>
                              </a:rPr>
                              <m:t>𝜆</m:t>
                            </m:r>
                          </m:e>
                        </m:nary>
                        <m:r>
                          <a:rPr lang="en-US" altLang="zh-CN" sz="3600" b="0" i="1" smtClean="0">
                            <a:solidFill>
                              <a:schemeClr val="tx1"/>
                            </a:solidFill>
                            <a:latin typeface="Cambria Math" panose="02040503050406030204" pitchFamily="18" charset="0"/>
                          </a:rPr>
                          <m:t>=</m:t>
                        </m:r>
                        <m:nary>
                          <m:naryPr>
                            <m:ctrlPr>
                              <a:rPr lang="en-US" altLang="zh-CN" sz="3600" i="1">
                                <a:solidFill>
                                  <a:schemeClr val="tx1"/>
                                </a:solidFill>
                                <a:latin typeface="Cambria Math" panose="02040503050406030204" pitchFamily="18" charset="0"/>
                              </a:rPr>
                            </m:ctrlPr>
                          </m:naryPr>
                          <m:sub>
                            <m:r>
                              <m:rPr>
                                <m:brk m:alnAt="23"/>
                              </m:rPr>
                              <a:rPr lang="en-US" altLang="zh-CN" sz="3600" i="1">
                                <a:solidFill>
                                  <a:schemeClr val="tx1"/>
                                </a:solidFill>
                                <a:latin typeface="Cambria Math" panose="02040503050406030204" pitchFamily="18" charset="0"/>
                              </a:rPr>
                              <m:t>0</m:t>
                            </m:r>
                          </m:sub>
                          <m:sup>
                            <m:r>
                              <a:rPr lang="en-US" altLang="zh-CN" sz="3600" i="1">
                                <a:solidFill>
                                  <a:schemeClr val="tx1"/>
                                </a:solidFill>
                                <a:latin typeface="Cambria Math" panose="02040503050406030204" pitchFamily="18" charset="0"/>
                                <a:ea typeface="Cambria Math" panose="02040503050406030204" pitchFamily="18" charset="0"/>
                              </a:rPr>
                              <m:t>∞</m:t>
                            </m:r>
                          </m:sup>
                          <m:e>
                            <m:f>
                              <m:fPr>
                                <m:ctrlPr>
                                  <a:rPr lang="en-US" altLang="zh-CN" sz="3600" i="1">
                                    <a:solidFill>
                                      <a:schemeClr val="tx1"/>
                                    </a:solidFill>
                                    <a:latin typeface="Cambria Math" panose="02040503050406030204" pitchFamily="18" charset="0"/>
                                  </a:rPr>
                                </m:ctrlPr>
                              </m:fPr>
                              <m:num>
                                <m:sSub>
                                  <m:sSubPr>
                                    <m:ctrlPr>
                                      <a:rPr lang="en-US" altLang="zh-CN" sz="3600" i="1">
                                        <a:solidFill>
                                          <a:schemeClr val="tx1"/>
                                        </a:solidFill>
                                        <a:latin typeface="Cambria Math" panose="02040503050406030204" pitchFamily="18" charset="0"/>
                                      </a:rPr>
                                    </m:ctrlPr>
                                  </m:sSubPr>
                                  <m:e>
                                    <m:r>
                                      <a:rPr lang="en-US" altLang="zh-CN" sz="3600" i="1">
                                        <a:solidFill>
                                          <a:schemeClr val="tx1"/>
                                        </a:solidFill>
                                        <a:latin typeface="Cambria Math" panose="02040503050406030204" pitchFamily="18" charset="0"/>
                                      </a:rPr>
                                      <m:t>𝑐</m:t>
                                    </m:r>
                                  </m:e>
                                  <m:sub>
                                    <m:r>
                                      <a:rPr lang="en-US" altLang="zh-CN" sz="3600" i="1">
                                        <a:solidFill>
                                          <a:schemeClr val="tx1"/>
                                        </a:solidFill>
                                        <a:latin typeface="Cambria Math" panose="02040503050406030204" pitchFamily="18" charset="0"/>
                                      </a:rPr>
                                      <m:t>1</m:t>
                                    </m:r>
                                  </m:sub>
                                </m:sSub>
                                <m:sSup>
                                  <m:sSupPr>
                                    <m:ctrlPr>
                                      <a:rPr lang="en-US" altLang="zh-CN" sz="3600" i="1">
                                        <a:solidFill>
                                          <a:schemeClr val="tx1"/>
                                        </a:solidFill>
                                        <a:latin typeface="Cambria Math" panose="02040503050406030204" pitchFamily="18" charset="0"/>
                                      </a:rPr>
                                    </m:ctrlPr>
                                  </m:sSupPr>
                                  <m:e>
                                    <m:r>
                                      <a:rPr lang="en-US" altLang="zh-CN" sz="3600" i="1">
                                        <a:solidFill>
                                          <a:schemeClr val="tx1"/>
                                        </a:solidFill>
                                        <a:latin typeface="Cambria Math" panose="02040503050406030204" pitchFamily="18" charset="0"/>
                                        <a:ea typeface="Cambria Math" panose="02040503050406030204" pitchFamily="18" charset="0"/>
                                      </a:rPr>
                                      <m:t>𝜆</m:t>
                                    </m:r>
                                  </m:e>
                                  <m:sup>
                                    <m:r>
                                      <a:rPr lang="en-US" altLang="zh-CN" sz="3600" i="1">
                                        <a:solidFill>
                                          <a:schemeClr val="tx1"/>
                                        </a:solidFill>
                                        <a:latin typeface="Cambria Math" panose="02040503050406030204" pitchFamily="18" charset="0"/>
                                      </a:rPr>
                                      <m:t>−</m:t>
                                    </m:r>
                                    <m:r>
                                      <a:rPr lang="en-US" altLang="zh-CN" sz="3600" i="1">
                                        <a:solidFill>
                                          <a:schemeClr val="tx1"/>
                                        </a:solidFill>
                                        <a:latin typeface="Cambria Math" panose="02040503050406030204" pitchFamily="18" charset="0"/>
                                      </a:rPr>
                                      <m:t>5</m:t>
                                    </m:r>
                                  </m:sup>
                                </m:sSup>
                              </m:num>
                              <m:den>
                                <m:sSup>
                                  <m:sSupPr>
                                    <m:ctrlPr>
                                      <a:rPr lang="en-US" altLang="zh-CN" sz="3600" i="1">
                                        <a:solidFill>
                                          <a:schemeClr val="tx1"/>
                                        </a:solidFill>
                                        <a:latin typeface="Cambria Math" panose="02040503050406030204" pitchFamily="18" charset="0"/>
                                      </a:rPr>
                                    </m:ctrlPr>
                                  </m:sSupPr>
                                  <m:e>
                                    <m:r>
                                      <a:rPr lang="en-US" altLang="zh-CN" sz="3600" i="1">
                                        <a:solidFill>
                                          <a:schemeClr val="tx1"/>
                                        </a:solidFill>
                                        <a:latin typeface="Cambria Math" panose="02040503050406030204" pitchFamily="18" charset="0"/>
                                      </a:rPr>
                                      <m:t>𝑒</m:t>
                                    </m:r>
                                  </m:e>
                                  <m:sup>
                                    <m:f>
                                      <m:fPr>
                                        <m:ctrlPr>
                                          <a:rPr lang="en-US" altLang="zh-CN" sz="3600" i="1">
                                            <a:solidFill>
                                              <a:schemeClr val="tx1"/>
                                            </a:solidFill>
                                            <a:latin typeface="Cambria Math" panose="02040503050406030204" pitchFamily="18" charset="0"/>
                                          </a:rPr>
                                        </m:ctrlPr>
                                      </m:fPr>
                                      <m:num>
                                        <m:sSub>
                                          <m:sSubPr>
                                            <m:ctrlPr>
                                              <a:rPr lang="en-US" altLang="zh-CN" sz="3600" i="1">
                                                <a:solidFill>
                                                  <a:schemeClr val="tx1"/>
                                                </a:solidFill>
                                                <a:latin typeface="Cambria Math" panose="02040503050406030204" pitchFamily="18" charset="0"/>
                                              </a:rPr>
                                            </m:ctrlPr>
                                          </m:sSubPr>
                                          <m:e>
                                            <m:r>
                                              <a:rPr lang="en-US" altLang="zh-CN" sz="3600" i="1">
                                                <a:solidFill>
                                                  <a:schemeClr val="tx1"/>
                                                </a:solidFill>
                                                <a:latin typeface="Cambria Math" panose="02040503050406030204" pitchFamily="18" charset="0"/>
                                              </a:rPr>
                                              <m:t>𝑐</m:t>
                                            </m:r>
                                          </m:e>
                                          <m:sub>
                                            <m:r>
                                              <a:rPr lang="en-US" altLang="zh-CN" sz="3600" i="1">
                                                <a:solidFill>
                                                  <a:schemeClr val="tx1"/>
                                                </a:solidFill>
                                                <a:latin typeface="Cambria Math" panose="02040503050406030204" pitchFamily="18" charset="0"/>
                                              </a:rPr>
                                              <m:t>2</m:t>
                                            </m:r>
                                          </m:sub>
                                        </m:sSub>
                                      </m:num>
                                      <m:den>
                                        <m:r>
                                          <a:rPr lang="en-US" altLang="zh-CN" sz="3600" i="1">
                                            <a:solidFill>
                                              <a:schemeClr val="tx1"/>
                                            </a:solidFill>
                                            <a:latin typeface="Cambria Math" panose="02040503050406030204" pitchFamily="18" charset="0"/>
                                            <a:ea typeface="Cambria Math" panose="02040503050406030204" pitchFamily="18" charset="0"/>
                                          </a:rPr>
                                          <m:t>𝜆</m:t>
                                        </m:r>
                                        <m:r>
                                          <a:rPr lang="en-US" altLang="zh-CN" sz="3600" i="1">
                                            <a:solidFill>
                                              <a:schemeClr val="tx1"/>
                                            </a:solidFill>
                                            <a:latin typeface="Cambria Math" panose="02040503050406030204" pitchFamily="18" charset="0"/>
                                            <a:ea typeface="Cambria Math" panose="02040503050406030204" pitchFamily="18" charset="0"/>
                                          </a:rPr>
                                          <m:t>𝑇</m:t>
                                        </m:r>
                                      </m:den>
                                    </m:f>
                                  </m:sup>
                                </m:sSup>
                                <m:r>
                                  <a:rPr lang="en-US" altLang="zh-CN" sz="3600" i="1">
                                    <a:solidFill>
                                      <a:schemeClr val="tx1"/>
                                    </a:solidFill>
                                    <a:latin typeface="Cambria Math" panose="02040503050406030204" pitchFamily="18" charset="0"/>
                                  </a:rPr>
                                  <m:t>−</m:t>
                                </m:r>
                                <m:r>
                                  <a:rPr lang="en-US" altLang="zh-CN" sz="3600" i="1">
                                    <a:solidFill>
                                      <a:schemeClr val="tx1"/>
                                    </a:solidFill>
                                    <a:latin typeface="Cambria Math" panose="02040503050406030204" pitchFamily="18" charset="0"/>
                                  </a:rPr>
                                  <m:t>1</m:t>
                                </m:r>
                              </m:den>
                            </m:f>
                            <m:r>
                              <a:rPr lang="en-US" altLang="zh-CN" sz="3600" i="1">
                                <a:solidFill>
                                  <a:schemeClr val="tx1"/>
                                </a:solidFill>
                                <a:latin typeface="Cambria Math" panose="02040503050406030204" pitchFamily="18" charset="0"/>
                              </a:rPr>
                              <m:t>𝑑</m:t>
                            </m:r>
                            <m:r>
                              <a:rPr lang="en-US" altLang="zh-CN" sz="3600" i="1">
                                <a:solidFill>
                                  <a:schemeClr val="tx1"/>
                                </a:solidFill>
                                <a:latin typeface="Cambria Math" panose="02040503050406030204" pitchFamily="18" charset="0"/>
                                <a:ea typeface="Cambria Math" panose="02040503050406030204" pitchFamily="18" charset="0"/>
                              </a:rPr>
                              <m:t>𝜆</m:t>
                            </m:r>
                          </m:e>
                        </m:nary>
                        <m:r>
                          <a:rPr lang="en-US" altLang="zh-CN" sz="3600" b="0" i="1" smtClean="0">
                            <a:solidFill>
                              <a:schemeClr val="tx1"/>
                            </a:solidFill>
                            <a:latin typeface="Cambria Math" panose="02040503050406030204" pitchFamily="18" charset="0"/>
                            <a:ea typeface="Cambria Math" panose="02040503050406030204" pitchFamily="18" charset="0"/>
                          </a:rPr>
                          <m:t>=</m:t>
                        </m:r>
                        <m:r>
                          <a:rPr lang="en-US" altLang="zh-CN" sz="3600" b="0" i="1" smtClean="0">
                            <a:solidFill>
                              <a:schemeClr val="tx1"/>
                            </a:solidFill>
                            <a:latin typeface="Cambria Math" panose="02040503050406030204" pitchFamily="18" charset="0"/>
                            <a:ea typeface="Cambria Math" panose="02040503050406030204" pitchFamily="18" charset="0"/>
                          </a:rPr>
                          <m:t>𝜎</m:t>
                        </m:r>
                        <m:sSup>
                          <m:sSupPr>
                            <m:ctrlPr>
                              <a:rPr lang="en-US" altLang="zh-CN" sz="3600" b="0" i="1" smtClean="0">
                                <a:solidFill>
                                  <a:schemeClr val="tx1"/>
                                </a:solidFill>
                                <a:latin typeface="Cambria Math" panose="02040503050406030204" pitchFamily="18" charset="0"/>
                                <a:ea typeface="Cambria Math" panose="02040503050406030204" pitchFamily="18" charset="0"/>
                              </a:rPr>
                            </m:ctrlPr>
                          </m:sSupPr>
                          <m:e>
                            <m:r>
                              <a:rPr lang="en-US" altLang="zh-CN" sz="3600" b="0" i="1" smtClean="0">
                                <a:solidFill>
                                  <a:schemeClr val="tx1"/>
                                </a:solidFill>
                                <a:latin typeface="Cambria Math" panose="02040503050406030204" pitchFamily="18" charset="0"/>
                                <a:ea typeface="Cambria Math" panose="02040503050406030204" pitchFamily="18" charset="0"/>
                              </a:rPr>
                              <m:t>𝑇</m:t>
                            </m:r>
                          </m:e>
                          <m:sup>
                            <m:r>
                              <a:rPr lang="en-US" altLang="zh-CN" sz="36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3600" dirty="0">
                    <a:solidFill>
                      <a:schemeClr val="tx1"/>
                    </a:solidFill>
                  </a:endParaRPr>
                </a:p>
              </p:txBody>
            </p:sp>
          </mc:Choice>
          <mc:Fallback>
            <p:sp>
              <p:nvSpPr>
                <p:cNvPr id="10" name="TextBox 19"/>
                <p:cNvSpPr txBox="1">
                  <a:spLocks noRot="1" noChangeAspect="1" noMove="1" noResize="1" noEditPoints="1" noAdjustHandles="1" noChangeArrowheads="1" noChangeShapeType="1" noTextEdit="1"/>
                </p:cNvSpPr>
                <p:nvPr/>
              </p:nvSpPr>
              <p:spPr>
                <a:xfrm>
                  <a:off x="4456" y="8189"/>
                  <a:ext cx="12853" cy="2130"/>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4" grpId="0"/>
      <p:bldP spid="4"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316807" y="303957"/>
            <a:ext cx="5832648" cy="504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latin typeface="Agency FB" panose="020B0503020202020204" pitchFamily="34" charset="0"/>
                <a:ea typeface="微软雅黑" panose="020B0503020204020204" pitchFamily="34" charset="-122"/>
                <a:sym typeface="Agency FB" panose="020B0503020202020204" pitchFamily="34" charset="0"/>
              </a:rPr>
              <a:t>普朗克定律和维恩位移定律</a:t>
            </a:r>
            <a:endParaRPr lang="zh-CN" altLang="en-US">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TextBox 9"/>
          <p:cNvSpPr txBox="1"/>
          <p:nvPr/>
        </p:nvSpPr>
        <p:spPr>
          <a:xfrm>
            <a:off x="6933565" y="922953"/>
            <a:ext cx="5318125" cy="3507740"/>
          </a:xfrm>
          <a:prstGeom prst="rect">
            <a:avLst/>
          </a:prstGeom>
          <a:noFill/>
        </p:spPr>
        <p:txBody>
          <a:bodyPr wrap="square" rtlCol="0">
            <a:spAutoFit/>
          </a:bodyPr>
          <a:lstStyle/>
          <a:p>
            <a:pPr marL="285750" indent="-285750" eaLnBrk="1" latinLnBrk="0" hangingPunct="1">
              <a:spcBef>
                <a:spcPts val="600"/>
              </a:spcBef>
              <a:spcAft>
                <a:spcPts val="600"/>
              </a:spcAft>
              <a:buFont typeface="Arial" panose="020B0604020202020204" pitchFamily="34" charset="0"/>
              <a:buChar char="•"/>
            </a:pPr>
            <a:r>
              <a:rPr lang="en-US" sz="2400" dirty="0" err="1">
                <a:latin typeface="+mn-ea"/>
                <a:ea typeface="+mn-ea"/>
              </a:rPr>
              <a:t>黑体的光谱辐射力随着波长的增加</a:t>
            </a:r>
            <a:r>
              <a:rPr lang="zh-CN" altLang="en-US" sz="2400" dirty="0">
                <a:latin typeface="+mn-ea"/>
                <a:ea typeface="+mn-ea"/>
              </a:rPr>
              <a:t>，先增大或减小</a:t>
            </a:r>
            <a:endParaRPr lang="en-US" altLang="zh-CN" sz="2400" dirty="0">
              <a:latin typeface="+mn-ea"/>
              <a:ea typeface="+mn-ea"/>
            </a:endParaRPr>
          </a:p>
          <a:p>
            <a:pPr marL="285750" indent="-285750" eaLnBrk="1" latinLnBrk="0" hangingPunct="1">
              <a:spcBef>
                <a:spcPts val="600"/>
              </a:spcBef>
              <a:spcAft>
                <a:spcPts val="600"/>
              </a:spcAft>
              <a:buFont typeface="Arial" panose="020B0604020202020204" pitchFamily="34" charset="0"/>
              <a:buChar char="•"/>
            </a:pPr>
            <a:r>
              <a:rPr lang="zh-CN" altLang="en-US" sz="2400" dirty="0">
                <a:latin typeface="+mn-ea"/>
                <a:ea typeface="+mn-ea"/>
              </a:rPr>
              <a:t>光谱辐射力的最大处的波长𝜆</a:t>
            </a:r>
            <a:r>
              <a:rPr lang="en-US" altLang="zh-CN" sz="2400" baseline="-25000" dirty="0">
                <a:latin typeface="+mn-ea"/>
                <a:ea typeface="+mn-ea"/>
              </a:rPr>
              <a:t>m</a:t>
            </a:r>
            <a:r>
              <a:rPr lang="zh-CN" altLang="en-US" sz="2400" dirty="0">
                <a:latin typeface="+mn-ea"/>
                <a:ea typeface="+mn-ea"/>
              </a:rPr>
              <a:t>随着温度变化</a:t>
            </a:r>
            <a:endParaRPr lang="en-US" altLang="zh-CN" sz="2400" dirty="0">
              <a:latin typeface="+mn-ea"/>
              <a:ea typeface="+mn-ea"/>
            </a:endParaRPr>
          </a:p>
          <a:p>
            <a:pPr marL="285750" indent="-285750" eaLnBrk="1" latinLnBrk="0" hangingPunct="1">
              <a:spcBef>
                <a:spcPts val="600"/>
              </a:spcBef>
              <a:spcAft>
                <a:spcPts val="600"/>
              </a:spcAft>
              <a:buFont typeface="Arial" panose="020B0604020202020204" pitchFamily="34" charset="0"/>
              <a:buChar char="•"/>
            </a:pPr>
            <a:r>
              <a:rPr lang="zh-CN" altLang="en-US" sz="2400" dirty="0">
                <a:latin typeface="+mn-ea"/>
                <a:ea typeface="+mn-ea"/>
              </a:rPr>
              <a:t>随着温度升高，曲线的峰值向较短波长方向移动</a:t>
            </a:r>
            <a:endParaRPr lang="zh-CN" altLang="en-US" sz="2400" dirty="0">
              <a:latin typeface="+mn-ea"/>
              <a:ea typeface="+mn-ea"/>
            </a:endParaRPr>
          </a:p>
          <a:p>
            <a:pPr marL="285750" indent="-285750" eaLnBrk="1" latinLnBrk="0" hangingPunct="1">
              <a:spcBef>
                <a:spcPts val="600"/>
              </a:spcBef>
              <a:spcAft>
                <a:spcPts val="600"/>
              </a:spcAft>
              <a:buFont typeface="Arial" panose="020B0604020202020204" pitchFamily="34" charset="0"/>
              <a:buChar char="•"/>
            </a:pPr>
            <a:r>
              <a:rPr lang="zh-CN" altLang="en-US" sz="2400" dirty="0">
                <a:latin typeface="+mn-ea"/>
                <a:ea typeface="+mn-ea"/>
              </a:rPr>
              <a:t>对于最大光谱辐射力的波长</a:t>
            </a:r>
            <a:r>
              <a:rPr lang="zh-CN" altLang="en-US" sz="2400" dirty="0">
                <a:latin typeface="微软雅黑" panose="020B0503020204020204" pitchFamily="34" charset="-122"/>
                <a:ea typeface="微软雅黑" panose="020B0503020204020204" pitchFamily="34" charset="-122"/>
              </a:rPr>
              <a:t>λ</a:t>
            </a:r>
            <a:r>
              <a:rPr lang="en-US" altLang="zh-CN" sz="2400" baseline="-250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与温度</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之间存在如下关系：</a:t>
            </a:r>
            <a:endParaRPr lang="zh-CN" altLang="en-US" sz="2400" dirty="0">
              <a:latin typeface="微软雅黑" panose="020B0503020204020204" pitchFamily="34" charset="-122"/>
              <a:ea typeface="微软雅黑" panose="020B0503020204020204" pitchFamily="34" charset="-122"/>
            </a:endParaRPr>
          </a:p>
        </p:txBody>
      </p:sp>
      <p:grpSp>
        <p:nvGrpSpPr>
          <p:cNvPr id="5" name="组合 3"/>
          <p:cNvGrpSpPr/>
          <p:nvPr/>
        </p:nvGrpSpPr>
        <p:grpSpPr>
          <a:xfrm>
            <a:off x="7221855" y="4527848"/>
            <a:ext cx="5285740" cy="1364615"/>
            <a:chOff x="11373" y="7176"/>
            <a:chExt cx="8324" cy="2149"/>
          </a:xfrm>
        </p:grpSpPr>
        <p:sp>
          <p:nvSpPr>
            <p:cNvPr id="6" name="TextBox 5"/>
            <p:cNvSpPr txBox="1"/>
            <p:nvPr/>
          </p:nvSpPr>
          <p:spPr>
            <a:xfrm>
              <a:off x="11373" y="7176"/>
              <a:ext cx="8325" cy="725"/>
            </a:xfrm>
            <a:prstGeom prst="rect">
              <a:avLst/>
            </a:prstGeom>
            <a:noFill/>
          </p:spPr>
          <p:txBody>
            <a:bodyPr wrap="square" rtlCol="0">
              <a:spAutoFit/>
            </a:bodyPr>
            <a:lstStyle/>
            <a:p>
              <a:r>
                <a:rPr lang="en-US" sz="2400" b="1" dirty="0" err="1">
                  <a:latin typeface="+mn-ea"/>
                  <a:ea typeface="+mn-ea"/>
                </a:rPr>
                <a:t>维恩位移定律</a:t>
              </a:r>
              <a:endParaRPr lang="en-US" sz="2400" b="1" dirty="0" err="1">
                <a:latin typeface="+mn-ea"/>
                <a:ea typeface="+mn-ea"/>
              </a:endParaRPr>
            </a:p>
          </p:txBody>
        </p:sp>
        <mc:AlternateContent xmlns:mc="http://schemas.openxmlformats.org/markup-compatibility/2006">
          <mc:Choice xmlns:a14="http://schemas.microsoft.com/office/drawing/2010/main" Requires="a14">
            <p:sp>
              <p:nvSpPr>
                <p:cNvPr id="7" name="TextBox 6"/>
                <p:cNvSpPr txBox="1"/>
                <p:nvPr/>
              </p:nvSpPr>
              <p:spPr>
                <a:xfrm>
                  <a:off x="11486" y="7969"/>
                  <a:ext cx="7067" cy="13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𝜆</m:t>
                            </m:r>
                          </m:e>
                          <m:sub>
                            <m:r>
                              <a:rPr lang="en-US" altLang="zh-CN" sz="2800" b="0" i="1" smtClean="0">
                                <a:solidFill>
                                  <a:schemeClr val="tx1"/>
                                </a:solidFill>
                                <a:latin typeface="Cambria Math" panose="02040503050406030204" pitchFamily="18" charset="0"/>
                              </a:rPr>
                              <m:t>𝑚</m:t>
                            </m:r>
                          </m:sub>
                        </m:sSub>
                        <m:r>
                          <a:rPr lang="en-US" altLang="zh-CN" sz="2800" b="0" i="1" smtClean="0">
                            <a:solidFill>
                              <a:schemeClr val="tx1"/>
                            </a:solidFill>
                            <a:latin typeface="Cambria Math" panose="02040503050406030204" pitchFamily="18" charset="0"/>
                          </a:rPr>
                          <m:t>𝑇</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8976</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10</m:t>
                            </m:r>
                          </m:e>
                          <m:sup>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3</m:t>
                            </m:r>
                          </m:sup>
                        </m:sSup>
                        <m:r>
                          <a:rPr lang="en-US" altLang="zh-CN" sz="2800" b="0" i="1" smtClean="0">
                            <a:solidFill>
                              <a:schemeClr val="tx1"/>
                            </a:solidFill>
                            <a:latin typeface="Cambria Math" panose="02040503050406030204" pitchFamily="18" charset="0"/>
                            <a:ea typeface="Cambria Math" panose="02040503050406030204" pitchFamily="18" charset="0"/>
                          </a:rPr>
                          <m:t>𝑚</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𝐾</m:t>
                        </m:r>
                      </m:oMath>
                    </m:oMathPara>
                  </a14:m>
                  <a:endParaRPr lang="en-US" altLang="zh-CN" sz="2800" b="0" dirty="0">
                    <a:solidFill>
                      <a:schemeClr val="tx1"/>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en-US" sz="2800" b="0" i="1" smtClean="0">
                            <a:solidFill>
                              <a:schemeClr val="tx1"/>
                            </a:solidFill>
                            <a:latin typeface="Cambria Math" panose="02040503050406030204" pitchFamily="18" charset="0"/>
                            <a:ea typeface="Cambria Math" panose="02040503050406030204" pitchFamily="18" charset="0"/>
                          </a:rPr>
                          <m:t>  </m:t>
                        </m:r>
                        <m:r>
                          <a:rPr lang="en-US" sz="2800" i="1" smtClean="0">
                            <a:solidFill>
                              <a:schemeClr val="tx1"/>
                            </a:solidFill>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2</m:t>
                        </m:r>
                        <m:r>
                          <a:rPr lang="en-US" altLang="zh-CN" sz="2800" i="1">
                            <a:latin typeface="Cambria Math" panose="02040503050406030204" pitchFamily="18" charset="0"/>
                          </a:rPr>
                          <m:t>.</m:t>
                        </m:r>
                        <m:r>
                          <a:rPr lang="en-US" altLang="zh-CN" sz="2800" i="1">
                            <a:latin typeface="Cambria Math" panose="02040503050406030204" pitchFamily="18" charset="0"/>
                          </a:rPr>
                          <m:t>9</m:t>
                        </m:r>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10</m:t>
                            </m:r>
                          </m:e>
                          <m:sup>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3</m:t>
                            </m:r>
                          </m:sup>
                        </m:sSup>
                        <m:r>
                          <a:rPr lang="en-US" altLang="zh-CN" sz="2800" i="1">
                            <a:latin typeface="Cambria Math" panose="02040503050406030204" pitchFamily="18" charset="0"/>
                            <a:ea typeface="Cambria Math" panose="02040503050406030204" pitchFamily="18" charset="0"/>
                          </a:rPr>
                          <m:t>𝑚</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𝐾</m:t>
                        </m:r>
                      </m:oMath>
                    </m:oMathPara>
                  </a14:m>
                  <a:endParaRPr lang="en-US" altLang="zh-CN" sz="2800" dirty="0">
                    <a:ea typeface="Cambria Math" panose="020405030504060302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11486" y="7969"/>
                  <a:ext cx="7067" cy="1356"/>
                </a:xfrm>
                <a:prstGeom prst="rect">
                  <a:avLst/>
                </a:prstGeom>
                <a:blipFill rotWithShape="1">
                  <a:blip r:embed="rId1"/>
                </a:blipFill>
              </p:spPr>
              <p:txBody>
                <a:bodyPr/>
                <a:lstStyle/>
                <a:p>
                  <a:r>
                    <a:rPr lang="zh-CN" altLang="en-US">
                      <a:noFill/>
                    </a:rPr>
                    <a:t> </a:t>
                  </a:r>
                </a:p>
              </p:txBody>
            </p:sp>
          </mc:Fallback>
        </mc:AlternateContent>
      </p:grpSp>
      <p:grpSp>
        <p:nvGrpSpPr>
          <p:cNvPr id="2" name="组合 12"/>
          <p:cNvGrpSpPr>
            <a:grpSpLocks noChangeAspect="1"/>
          </p:cNvGrpSpPr>
          <p:nvPr/>
        </p:nvGrpSpPr>
        <p:grpSpPr>
          <a:xfrm>
            <a:off x="350520" y="1104463"/>
            <a:ext cx="6185947" cy="4788000"/>
            <a:chOff x="261" y="1952"/>
            <a:chExt cx="10328" cy="7994"/>
          </a:xfrm>
        </p:grpSpPr>
        <p:grpSp>
          <p:nvGrpSpPr>
            <p:cNvPr id="13" name="组合 13"/>
            <p:cNvGrpSpPr>
              <a:grpSpLocks noChangeAspect="1"/>
            </p:cNvGrpSpPr>
            <p:nvPr/>
          </p:nvGrpSpPr>
          <p:grpSpPr>
            <a:xfrm>
              <a:off x="261" y="1952"/>
              <a:ext cx="10329" cy="7994"/>
              <a:chOff x="260" y="2722"/>
              <a:chExt cx="8546" cy="6614"/>
            </a:xfrm>
          </p:grpSpPr>
          <p:pic>
            <p:nvPicPr>
              <p:cNvPr id="15" name="图片 99"/>
              <p:cNvPicPr/>
              <p:nvPr/>
            </p:nvPicPr>
            <p:blipFill>
              <a:blip r:embed="rId2"/>
              <a:srcRect t="15359" r="20694" b="8650"/>
              <a:stretch>
                <a:fillRect/>
              </a:stretch>
            </p:blipFill>
            <p:spPr>
              <a:xfrm>
                <a:off x="260" y="2722"/>
                <a:ext cx="8546" cy="6615"/>
              </a:xfrm>
              <a:prstGeom prst="rect">
                <a:avLst/>
              </a:prstGeom>
              <a:noFill/>
              <a:ln w="9525">
                <a:noFill/>
              </a:ln>
            </p:spPr>
          </p:pic>
          <p:sp>
            <p:nvSpPr>
              <p:cNvPr id="16" name="矩形 14"/>
              <p:cNvSpPr/>
              <p:nvPr/>
            </p:nvSpPr>
            <p:spPr>
              <a:xfrm>
                <a:off x="4909" y="2730"/>
                <a:ext cx="3897" cy="3758"/>
              </a:xfrm>
              <a:prstGeom prst="rect">
                <a:avLst/>
              </a:prstGeom>
              <a:gradFill>
                <a:gsLst>
                  <a:gs pos="0">
                    <a:schemeClr val="bg1"/>
                  </a:gs>
                  <a:gs pos="79000">
                    <a:srgbClr val="F4F9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5"/>
              <p:cNvSpPr/>
              <p:nvPr/>
            </p:nvSpPr>
            <p:spPr>
              <a:xfrm>
                <a:off x="5816" y="6193"/>
                <a:ext cx="2991" cy="1105"/>
              </a:xfrm>
              <a:prstGeom prst="rect">
                <a:avLst/>
              </a:prstGeom>
              <a:gradFill>
                <a:gsLst>
                  <a:gs pos="0">
                    <a:schemeClr val="bg1"/>
                  </a:gs>
                  <a:gs pos="79000">
                    <a:srgbClr val="F4F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6"/>
            <p:cNvSpPr txBox="1"/>
            <p:nvPr/>
          </p:nvSpPr>
          <p:spPr>
            <a:xfrm>
              <a:off x="1847" y="2293"/>
              <a:ext cx="3294" cy="725"/>
            </a:xfrm>
            <a:prstGeom prst="rect">
              <a:avLst/>
            </a:prstGeom>
            <a:gradFill>
              <a:gsLst>
                <a:gs pos="0">
                  <a:schemeClr val="bg1"/>
                </a:gs>
                <a:gs pos="79000">
                  <a:srgbClr val="F4F9FF"/>
                </a:gs>
              </a:gsLst>
              <a:lin ang="10800000" scaled="0"/>
            </a:grad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E</a:t>
              </a:r>
              <a:r>
                <a:rPr lang="en-US" altLang="zh-CN" sz="2400" b="1" baseline="-25000">
                  <a:latin typeface="Times New Roman" panose="02020603050405020304" pitchFamily="18" charset="0"/>
                  <a:cs typeface="Times New Roman" panose="02020603050405020304" pitchFamily="18" charset="0"/>
                </a:rPr>
                <a:t>b</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14</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W/m</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par>
    </p:tnLst>
    <p:bldLst>
      <p:bldP spid="4" grpId="0"/>
      <p:bldP spid="4" grpId="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立体角</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4" name="组合 4"/>
          <p:cNvGrpSpPr/>
          <p:nvPr/>
        </p:nvGrpSpPr>
        <p:grpSpPr>
          <a:xfrm>
            <a:off x="524510" y="2717165"/>
            <a:ext cx="10266045" cy="4182110"/>
            <a:chOff x="826" y="4279"/>
            <a:chExt cx="16167" cy="6586"/>
          </a:xfrm>
        </p:grpSpPr>
        <p:pic>
          <p:nvPicPr>
            <p:cNvPr id="5" name="Picture 4"/>
            <p:cNvPicPr>
              <a:picLocks noChangeAspect="1"/>
            </p:cNvPicPr>
            <p:nvPr/>
          </p:nvPicPr>
          <p:blipFill>
            <a:blip r:embed="rId1"/>
            <a:stretch>
              <a:fillRect/>
            </a:stretch>
          </p:blipFill>
          <p:spPr>
            <a:xfrm>
              <a:off x="826" y="4279"/>
              <a:ext cx="11544" cy="6587"/>
            </a:xfrm>
            <a:prstGeom prst="rect">
              <a:avLst/>
            </a:prstGeom>
          </p:spPr>
        </p:pic>
        <p:sp>
          <p:nvSpPr>
            <p:cNvPr id="6" name="TextBox 5"/>
            <p:cNvSpPr txBox="1"/>
            <p:nvPr/>
          </p:nvSpPr>
          <p:spPr>
            <a:xfrm>
              <a:off x="14435" y="5468"/>
              <a:ext cx="2558" cy="1890"/>
            </a:xfrm>
            <a:prstGeom prst="rect">
              <a:avLst/>
            </a:prstGeom>
            <a:noFill/>
          </p:spPr>
          <p:txBody>
            <a:bodyPr wrap="none" rtlCol="0">
              <a:spAutoFit/>
            </a:bodyPr>
            <a:lstStyle/>
            <a:p>
              <a:r>
                <a:rPr lang="zh-CN" altLang="en-US" sz="2400" dirty="0">
                  <a:latin typeface="+mn-ea"/>
                </a:rPr>
                <a:t>𝛺</a:t>
              </a:r>
              <a:r>
                <a:rPr lang="zh-CN" altLang="en-US" sz="2400" dirty="0">
                  <a:latin typeface="+mn-ea"/>
                  <a:ea typeface="+mn-ea"/>
                </a:rPr>
                <a:t>：立体角</a:t>
              </a:r>
              <a:endParaRPr lang="en-US" altLang="zh-CN" sz="2400" dirty="0">
                <a:latin typeface="+mn-ea"/>
                <a:ea typeface="+mn-ea"/>
              </a:endParaRPr>
            </a:p>
            <a:p>
              <a:r>
                <a:rPr lang="zh-CN" altLang="en-US" sz="2400" dirty="0">
                  <a:latin typeface="+mn-ea"/>
                  <a:ea typeface="+mn-ea"/>
                </a:rPr>
                <a:t>𝜑：经度角</a:t>
              </a:r>
              <a:endParaRPr lang="en-US" altLang="zh-CN" sz="2400" dirty="0">
                <a:latin typeface="+mn-ea"/>
                <a:ea typeface="+mn-ea"/>
              </a:endParaRPr>
            </a:p>
            <a:p>
              <a:r>
                <a:rPr lang="zh-CN" altLang="en-US" sz="2400" dirty="0">
                  <a:latin typeface="+mn-ea"/>
                  <a:ea typeface="+mn-ea"/>
                </a:rPr>
                <a:t>𝜃：纬度角</a:t>
              </a:r>
              <a:endParaRPr lang="en-US" sz="2400" dirty="0">
                <a:latin typeface="+mn-ea"/>
                <a:ea typeface="+mn-ea"/>
              </a:endParaRPr>
            </a:p>
          </p:txBody>
        </p:sp>
      </p:grpSp>
      <p:grpSp>
        <p:nvGrpSpPr>
          <p:cNvPr id="7" name="组合 2"/>
          <p:cNvGrpSpPr/>
          <p:nvPr/>
        </p:nvGrpSpPr>
        <p:grpSpPr>
          <a:xfrm>
            <a:off x="956945" y="1239520"/>
            <a:ext cx="11035665" cy="1946275"/>
            <a:chOff x="1507" y="1952"/>
            <a:chExt cx="17379" cy="3065"/>
          </a:xfrm>
        </p:grpSpPr>
        <p:sp>
          <p:nvSpPr>
            <p:cNvPr id="8" name="TextBox 11"/>
            <p:cNvSpPr txBox="1"/>
            <p:nvPr/>
          </p:nvSpPr>
          <p:spPr>
            <a:xfrm>
              <a:off x="1507" y="1952"/>
              <a:ext cx="16644" cy="1307"/>
            </a:xfrm>
            <a:prstGeom prst="rect">
              <a:avLst/>
            </a:prstGeom>
            <a:noFill/>
          </p:spPr>
          <p:txBody>
            <a:bodyPr wrap="square" rtlCol="0">
              <a:spAutoFit/>
            </a:bodyPr>
            <a:lstStyle/>
            <a:p>
              <a:r>
                <a:rPr lang="en-US" sz="2400" b="1" dirty="0" err="1">
                  <a:latin typeface="+mn-ea"/>
                  <a:ea typeface="+mn-ea"/>
                </a:rPr>
                <a:t>立体角</a:t>
              </a:r>
              <a:r>
                <a:rPr lang="zh-CN" altLang="en-US" sz="2400" dirty="0">
                  <a:latin typeface="+mn-ea"/>
                  <a:ea typeface="+mn-ea"/>
                </a:rPr>
                <a:t>：球面面积除以球半径的平方，表示某一方向空间所占的大小</a:t>
              </a:r>
              <a:endParaRPr lang="en-US" altLang="zh-CN" sz="2400" dirty="0">
                <a:latin typeface="+mn-ea"/>
                <a:ea typeface="+mn-ea"/>
              </a:endParaRPr>
            </a:p>
            <a:p>
              <a:r>
                <a:rPr lang="zh-CN" altLang="en-US" sz="2400" dirty="0">
                  <a:latin typeface="+mn-ea"/>
                  <a:ea typeface="+mn-ea"/>
                </a:rPr>
                <a:t>单位：空间度，记为</a:t>
              </a:r>
              <a:r>
                <a:rPr lang="en-US" altLang="zh-CN" sz="2400" dirty="0" err="1">
                  <a:latin typeface="+mn-ea"/>
                  <a:ea typeface="+mn-ea"/>
                </a:rPr>
                <a:t>sr</a:t>
              </a:r>
              <a:endParaRPr lang="en-US" sz="2400" dirty="0">
                <a:latin typeface="+mn-ea"/>
                <a:ea typeface="+mn-ea"/>
              </a:endParaRPr>
            </a:p>
          </p:txBody>
        </p:sp>
        <mc:AlternateContent xmlns:mc="http://schemas.openxmlformats.org/markup-compatibility/2006">
          <mc:Choice xmlns:a14="http://schemas.microsoft.com/office/drawing/2010/main" Requires="a14">
            <p:sp>
              <p:nvSpPr>
                <p:cNvPr id="9" name="TextBox 8"/>
                <p:cNvSpPr txBox="1"/>
                <p:nvPr/>
              </p:nvSpPr>
              <p:spPr>
                <a:xfrm>
                  <a:off x="12371" y="3373"/>
                  <a:ext cx="3515" cy="164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l-GR" altLang="zh-CN" sz="3200" b="0" i="1" smtClean="0">
                            <a:solidFill>
                              <a:schemeClr val="tx1"/>
                            </a:solidFill>
                            <a:latin typeface="Cambria Math" panose="02040503050406030204" pitchFamily="18" charset="0"/>
                            <a:ea typeface="Cambria Math" panose="02040503050406030204" pitchFamily="18" charset="0"/>
                          </a:rPr>
                          <m:t>Ω</m:t>
                        </m:r>
                        <m:r>
                          <a:rPr lang="en-US" altLang="zh-CN" sz="3200" b="0" i="1" smtClean="0">
                            <a:solidFill>
                              <a:schemeClr val="tx1"/>
                            </a:solidFill>
                            <a:latin typeface="Cambria Math" panose="02040503050406030204" pitchFamily="18" charset="0"/>
                            <a:ea typeface="Cambria Math" panose="02040503050406030204" pitchFamily="18" charset="0"/>
                          </a:rPr>
                          <m:t>=</m:t>
                        </m:r>
                        <m:f>
                          <m:fPr>
                            <m:ctrlPr>
                              <a:rPr lang="en-US" altLang="zh-CN" sz="3200" b="0"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3200" b="0" i="1" smtClean="0">
                                    <a:solidFill>
                                      <a:schemeClr val="tx1"/>
                                    </a:solidFill>
                                    <a:latin typeface="Cambria Math" panose="02040503050406030204" pitchFamily="18" charset="0"/>
                                    <a:ea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𝐴</m:t>
                                </m:r>
                              </m:e>
                              <m:sub>
                                <m:r>
                                  <a:rPr lang="en-US" altLang="zh-CN" sz="3200" b="0" i="1" smtClean="0">
                                    <a:solidFill>
                                      <a:schemeClr val="tx1"/>
                                    </a:solidFill>
                                    <a:latin typeface="Cambria Math" panose="02040503050406030204" pitchFamily="18" charset="0"/>
                                    <a:ea typeface="Cambria Math" panose="02040503050406030204" pitchFamily="18" charset="0"/>
                                  </a:rPr>
                                  <m:t>𝑐</m:t>
                                </m:r>
                              </m:sub>
                            </m:sSub>
                          </m:num>
                          <m:den>
                            <m:sSup>
                              <m:sSupPr>
                                <m:ctrlPr>
                                  <a:rPr lang="en-US" altLang="zh-CN" sz="3200" b="0" i="1" smtClean="0">
                                    <a:solidFill>
                                      <a:schemeClr val="tx1"/>
                                    </a:solidFill>
                                    <a:latin typeface="Cambria Math" panose="02040503050406030204" pitchFamily="18" charset="0"/>
                                    <a:ea typeface="Cambria Math" panose="02040503050406030204" pitchFamily="18" charset="0"/>
                                  </a:rPr>
                                </m:ctrlPr>
                              </m:sSupPr>
                              <m:e>
                                <m:r>
                                  <a:rPr lang="en-US" altLang="zh-CN" sz="3200" b="0" i="1" smtClean="0">
                                    <a:solidFill>
                                      <a:schemeClr val="tx1"/>
                                    </a:solidFill>
                                    <a:latin typeface="Cambria Math" panose="02040503050406030204" pitchFamily="18" charset="0"/>
                                    <a:ea typeface="Cambria Math" panose="02040503050406030204" pitchFamily="18" charset="0"/>
                                  </a:rPr>
                                  <m:t>𝑟</m:t>
                                </m:r>
                              </m:e>
                              <m:sup>
                                <m:r>
                                  <a:rPr lang="en-US" altLang="zh-CN"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p:sp>
              <p:nvSpPr>
                <p:cNvPr id="9" name="TextBox 8"/>
                <p:cNvSpPr txBox="1">
                  <a:spLocks noRot="1" noChangeAspect="1" noMove="1" noResize="1" noEditPoints="1" noAdjustHandles="1" noChangeArrowheads="1" noChangeShapeType="1" noTextEdit="1"/>
                </p:cNvSpPr>
                <p:nvPr/>
              </p:nvSpPr>
              <p:spPr>
                <a:xfrm>
                  <a:off x="12371" y="3373"/>
                  <a:ext cx="3515" cy="164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5372" y="3356"/>
                  <a:ext cx="3515" cy="164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ea typeface="Cambria Math" panose="02040503050406030204" pitchFamily="18" charset="0"/>
                          </a:rPr>
                          <m:t>𝑑</m:t>
                        </m:r>
                        <m:r>
                          <m:rPr>
                            <m:sty m:val="p"/>
                          </m:rPr>
                          <a:rPr lang="el-GR" altLang="zh-CN" sz="3200" b="0" i="1" smtClean="0">
                            <a:solidFill>
                              <a:schemeClr val="tx1"/>
                            </a:solidFill>
                            <a:latin typeface="Cambria Math" panose="02040503050406030204" pitchFamily="18" charset="0"/>
                            <a:ea typeface="Cambria Math" panose="02040503050406030204" pitchFamily="18" charset="0"/>
                          </a:rPr>
                          <m:t>Ω</m:t>
                        </m:r>
                        <m:r>
                          <a:rPr lang="en-US" altLang="zh-CN" sz="3200" b="0" i="1" smtClean="0">
                            <a:solidFill>
                              <a:schemeClr val="tx1"/>
                            </a:solidFill>
                            <a:latin typeface="Cambria Math" panose="02040503050406030204" pitchFamily="18" charset="0"/>
                            <a:ea typeface="Cambria Math" panose="02040503050406030204" pitchFamily="18" charset="0"/>
                          </a:rPr>
                          <m:t>=</m:t>
                        </m:r>
                        <m:f>
                          <m:fPr>
                            <m:ctrlPr>
                              <a:rPr lang="en-US" altLang="zh-CN" sz="3200" b="0"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3200" b="0" i="1" smtClean="0">
                                    <a:solidFill>
                                      <a:schemeClr val="tx1"/>
                                    </a:solidFill>
                                    <a:latin typeface="Cambria Math" panose="02040503050406030204" pitchFamily="18" charset="0"/>
                                    <a:ea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𝑑𝐴</m:t>
                                </m:r>
                              </m:e>
                              <m:sub>
                                <m:r>
                                  <a:rPr lang="en-US" altLang="zh-CN" sz="3200" b="0" i="1" smtClean="0">
                                    <a:solidFill>
                                      <a:schemeClr val="tx1"/>
                                    </a:solidFill>
                                    <a:latin typeface="Cambria Math" panose="02040503050406030204" pitchFamily="18" charset="0"/>
                                    <a:ea typeface="Cambria Math" panose="02040503050406030204" pitchFamily="18" charset="0"/>
                                  </a:rPr>
                                  <m:t>𝑐</m:t>
                                </m:r>
                              </m:sub>
                            </m:sSub>
                          </m:num>
                          <m:den>
                            <m:sSup>
                              <m:sSupPr>
                                <m:ctrlPr>
                                  <a:rPr lang="en-US" altLang="zh-CN" sz="3200" b="0" i="1" smtClean="0">
                                    <a:solidFill>
                                      <a:schemeClr val="tx1"/>
                                    </a:solidFill>
                                    <a:latin typeface="Cambria Math" panose="02040503050406030204" pitchFamily="18" charset="0"/>
                                    <a:ea typeface="Cambria Math" panose="02040503050406030204" pitchFamily="18" charset="0"/>
                                  </a:rPr>
                                </m:ctrlPr>
                              </m:sSupPr>
                              <m:e>
                                <m:r>
                                  <a:rPr lang="en-US" altLang="zh-CN" sz="3200" b="0" i="1" smtClean="0">
                                    <a:solidFill>
                                      <a:schemeClr val="tx1"/>
                                    </a:solidFill>
                                    <a:latin typeface="Cambria Math" panose="02040503050406030204" pitchFamily="18" charset="0"/>
                                    <a:ea typeface="Cambria Math" panose="02040503050406030204" pitchFamily="18" charset="0"/>
                                  </a:rPr>
                                  <m:t>𝑟</m:t>
                                </m:r>
                              </m:e>
                              <m:sup>
                                <m:r>
                                  <a:rPr lang="en-US" altLang="zh-CN"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p:sp>
              <p:nvSpPr>
                <p:cNvPr id="10" name="TextBox 9"/>
                <p:cNvSpPr txBox="1">
                  <a:spLocks noRot="1" noChangeAspect="1" noMove="1" noResize="1" noEditPoints="1" noAdjustHandles="1" noChangeArrowheads="1" noChangeShapeType="1" noTextEdit="1"/>
                </p:cNvSpPr>
                <p:nvPr/>
              </p:nvSpPr>
              <p:spPr>
                <a:xfrm>
                  <a:off x="15372" y="3356"/>
                  <a:ext cx="3515" cy="1645"/>
                </a:xfrm>
                <a:prstGeom prst="rect">
                  <a:avLst/>
                </a:prstGeom>
                <a:blipFill rotWithShape="1">
                  <a:blip r:embed="rId3"/>
                </a:blipFill>
              </p:spPr>
              <p:txBody>
                <a:bodyPr/>
                <a:lstStyle/>
                <a:p>
                  <a:r>
                    <a:rPr lang="zh-CN" altLang="en-US">
                      <a:noFill/>
                    </a:rPr>
                    <a:t> </a:t>
                  </a:r>
                </a:p>
              </p:txBody>
            </p:sp>
          </mc:Fallback>
        </mc:AlternateContent>
      </p:grpSp>
      <p:grpSp>
        <p:nvGrpSpPr>
          <p:cNvPr id="11" name="组合 7"/>
          <p:cNvGrpSpPr/>
          <p:nvPr/>
        </p:nvGrpSpPr>
        <p:grpSpPr>
          <a:xfrm>
            <a:off x="8013700" y="4784090"/>
            <a:ext cx="4464050" cy="1901825"/>
            <a:chOff x="12620" y="7534"/>
            <a:chExt cx="7030" cy="2995"/>
          </a:xfrm>
        </p:grpSpPr>
        <mc:AlternateContent xmlns:mc="http://schemas.openxmlformats.org/markup-compatibility/2006">
          <mc:Choice xmlns:a14="http://schemas.microsoft.com/office/drawing/2010/main" Requires="a14">
            <p:sp>
              <p:nvSpPr>
                <p:cNvPr id="12" name="TextBox 11"/>
                <p:cNvSpPr txBox="1"/>
                <p:nvPr/>
              </p:nvSpPr>
              <p:spPr>
                <a:xfrm>
                  <a:off x="12620" y="7534"/>
                  <a:ext cx="7031" cy="92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𝑑𝐴</m:t>
                            </m:r>
                          </m:e>
                          <m:sub>
                            <m:r>
                              <a:rPr lang="en-US" altLang="zh-CN" sz="3200" i="1">
                                <a:latin typeface="Cambria Math" panose="02040503050406030204" pitchFamily="18" charset="0"/>
                                <a:ea typeface="Cambria Math" panose="02040503050406030204" pitchFamily="18" charset="0"/>
                              </a:rPr>
                              <m:t>𝑐</m:t>
                            </m:r>
                          </m:sub>
                        </m:sSub>
                        <m:r>
                          <a:rPr lang="en-US" altLang="zh-CN" sz="3200" b="0" i="1" smtClean="0">
                            <a:solidFill>
                              <a:schemeClr val="tx1"/>
                            </a:solidFill>
                            <a:latin typeface="Cambria Math" panose="02040503050406030204" pitchFamily="18" charset="0"/>
                            <a:ea typeface="Cambria Math" panose="02040503050406030204" pitchFamily="18" charset="0"/>
                          </a:rPr>
                          <m:t>=</m:t>
                        </m:r>
                        <m:r>
                          <a:rPr lang="en-US" altLang="zh-CN" sz="3200" b="0" i="1" smtClean="0">
                            <a:solidFill>
                              <a:schemeClr val="tx1"/>
                            </a:solidFill>
                            <a:latin typeface="Cambria Math" panose="02040503050406030204" pitchFamily="18" charset="0"/>
                            <a:ea typeface="Cambria Math" panose="02040503050406030204" pitchFamily="18" charset="0"/>
                          </a:rPr>
                          <m:t>𝑟𝑑</m:t>
                        </m:r>
                        <m:r>
                          <a:rPr lang="en-US" altLang="zh-CN" sz="3200" b="0" i="1" smtClean="0">
                            <a:solidFill>
                              <a:schemeClr val="tx1"/>
                            </a:solidFill>
                            <a:latin typeface="Cambria Math" panose="02040503050406030204" pitchFamily="18" charset="0"/>
                            <a:ea typeface="Cambria Math" panose="02040503050406030204" pitchFamily="18" charset="0"/>
                          </a:rPr>
                          <m:t>𝜃</m:t>
                        </m:r>
                        <m:r>
                          <a:rPr lang="en-US" altLang="zh-CN" sz="3200" b="0" i="1" smtClean="0">
                            <a:solidFill>
                              <a:schemeClr val="tx1"/>
                            </a:solidFill>
                            <a:latin typeface="Cambria Math" panose="02040503050406030204" pitchFamily="18" charset="0"/>
                            <a:ea typeface="Cambria Math" panose="02040503050406030204" pitchFamily="18" charset="0"/>
                          </a:rPr>
                          <m:t>∙</m:t>
                        </m:r>
                        <m:r>
                          <a:rPr lang="en-US" altLang="zh-CN" sz="3200" b="0" i="1" smtClean="0">
                            <a:solidFill>
                              <a:schemeClr val="tx1"/>
                            </a:solidFill>
                            <a:latin typeface="Cambria Math" panose="02040503050406030204" pitchFamily="18" charset="0"/>
                            <a:ea typeface="Cambria Math" panose="02040503050406030204" pitchFamily="18" charset="0"/>
                          </a:rPr>
                          <m:t>𝑟</m:t>
                        </m:r>
                        <m:func>
                          <m:funcPr>
                            <m:ctrlPr>
                              <a:rPr lang="en-US" altLang="zh-CN" sz="3200" b="0"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sz="3200" b="0" i="0" smtClean="0">
                                <a:solidFill>
                                  <a:schemeClr val="tx1"/>
                                </a:solidFill>
                                <a:latin typeface="Cambria Math" panose="02040503050406030204" pitchFamily="18" charset="0"/>
                                <a:ea typeface="Cambria Math" panose="02040503050406030204" pitchFamily="18" charset="0"/>
                              </a:rPr>
                              <m:t>sin</m:t>
                            </m:r>
                          </m:fName>
                          <m:e>
                            <m:r>
                              <a:rPr lang="en-US" altLang="zh-CN" sz="3200" b="0" i="1" smtClean="0">
                                <a:solidFill>
                                  <a:schemeClr val="tx1"/>
                                </a:solidFill>
                                <a:latin typeface="Cambria Math" panose="02040503050406030204" pitchFamily="18" charset="0"/>
                                <a:ea typeface="Cambria Math" panose="02040503050406030204" pitchFamily="18" charset="0"/>
                              </a:rPr>
                              <m:t>𝜃</m:t>
                            </m:r>
                          </m:e>
                        </m:func>
                        <m:r>
                          <a:rPr lang="en-US" altLang="zh-CN" sz="3200" b="0" i="1" smtClean="0">
                            <a:solidFill>
                              <a:schemeClr val="tx1"/>
                            </a:solidFill>
                            <a:latin typeface="Cambria Math" panose="02040503050406030204" pitchFamily="18" charset="0"/>
                            <a:ea typeface="Cambria Math" panose="02040503050406030204" pitchFamily="18" charset="0"/>
                          </a:rPr>
                          <m:t>𝑑</m:t>
                        </m:r>
                        <m:r>
                          <a:rPr lang="en-US" altLang="zh-CN" sz="3200" b="0" i="1" smtClean="0">
                            <a:solidFill>
                              <a:schemeClr val="tx1"/>
                            </a:solidFill>
                            <a:latin typeface="Cambria Math" panose="02040503050406030204" pitchFamily="18" charset="0"/>
                            <a:ea typeface="Cambria Math" panose="02040503050406030204" pitchFamily="18" charset="0"/>
                          </a:rPr>
                          <m:t>𝜑</m:t>
                        </m:r>
                      </m:oMath>
                    </m:oMathPara>
                  </a14:m>
                  <a:endParaRPr lang="en-US" sz="3200" dirty="0"/>
                </a:p>
              </p:txBody>
            </p:sp>
          </mc:Choice>
          <mc:Fallback>
            <p:sp>
              <p:nvSpPr>
                <p:cNvPr id="12" name="TextBox 11"/>
                <p:cNvSpPr txBox="1">
                  <a:spLocks noRot="1" noChangeAspect="1" noMove="1" noResize="1" noEditPoints="1" noAdjustHandles="1" noChangeArrowheads="1" noChangeShapeType="1" noTextEdit="1"/>
                </p:cNvSpPr>
                <p:nvPr/>
              </p:nvSpPr>
              <p:spPr>
                <a:xfrm>
                  <a:off x="12620" y="7534"/>
                  <a:ext cx="7031" cy="921"/>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3625" y="9609"/>
                  <a:ext cx="5021" cy="921"/>
                </a:xfrm>
                <a:prstGeom prst="rect">
                  <a:avLst/>
                </a:prstGeom>
                <a:noFill/>
              </p:spPr>
              <p:txBody>
                <a:bodyPr wrap="square">
                  <a:spAutoFit/>
                </a:bodyPr>
                <a:lstStyle/>
                <a:p>
                  <a14:m>
                    <m:oMath xmlns:m="http://schemas.openxmlformats.org/officeDocument/2006/math">
                      <m:r>
                        <a:rPr lang="en-US" altLang="zh-CN" sz="3200" b="0" i="1" smtClean="0">
                          <a:solidFill>
                            <a:schemeClr val="tx1"/>
                          </a:solidFill>
                          <a:latin typeface="Cambria Math" panose="02040503050406030204" pitchFamily="18" charset="0"/>
                          <a:ea typeface="Cambria Math" panose="02040503050406030204" pitchFamily="18" charset="0"/>
                        </a:rPr>
                        <m:t>𝑑</m:t>
                      </m:r>
                      <m:r>
                        <m:rPr>
                          <m:sty m:val="p"/>
                        </m:rPr>
                        <a:rPr lang="el-GR" altLang="zh-CN" sz="3200" b="0" i="1" smtClean="0">
                          <a:solidFill>
                            <a:schemeClr val="tx1"/>
                          </a:solidFill>
                          <a:latin typeface="Cambria Math" panose="02040503050406030204" pitchFamily="18" charset="0"/>
                          <a:ea typeface="Cambria Math" panose="02040503050406030204" pitchFamily="18" charset="0"/>
                        </a:rPr>
                        <m:t>Ω</m:t>
                      </m:r>
                      <m:r>
                        <a:rPr lang="en-US" altLang="zh-CN" sz="3200" b="0" i="1" smtClean="0">
                          <a:solidFill>
                            <a:schemeClr val="tx1"/>
                          </a:solidFill>
                          <a:latin typeface="Cambria Math" panose="02040503050406030204" pitchFamily="18" charset="0"/>
                          <a:ea typeface="Cambria Math" panose="02040503050406030204" pitchFamily="18" charset="0"/>
                        </a:rPr>
                        <m:t>=</m:t>
                      </m:r>
                    </m:oMath>
                  </a14:m>
                  <a:r>
                    <a:rPr lang="en-US" altLang="zh-CN" sz="3200" dirty="0">
                      <a:ea typeface="Cambria Math" panose="02040503050406030204" pitchFamily="18" charset="0"/>
                    </a:rPr>
                    <a:t> </a:t>
                  </a:r>
                  <a14:m>
                    <m:oMath xmlns:m="http://schemas.openxmlformats.org/officeDocument/2006/math">
                      <m:func>
                        <m:funcPr>
                          <m:ctrlPr>
                            <a:rPr lang="en-US" altLang="zh-CN" sz="3200" i="1">
                              <a:latin typeface="Cambria Math" panose="02040503050406030204" pitchFamily="18" charset="0"/>
                              <a:ea typeface="Cambria Math" panose="02040503050406030204" pitchFamily="18" charset="0"/>
                            </a:rPr>
                          </m:ctrlPr>
                        </m:funcPr>
                        <m:fName>
                          <m:r>
                            <m:rPr>
                              <m:sty m:val="p"/>
                            </m:rPr>
                            <a:rPr lang="en-US" altLang="zh-CN" sz="3200">
                              <a:latin typeface="Cambria Math" panose="02040503050406030204" pitchFamily="18" charset="0"/>
                              <a:ea typeface="Cambria Math" panose="02040503050406030204" pitchFamily="18" charset="0"/>
                            </a:rPr>
                            <m:t>sin</m:t>
                          </m:r>
                        </m:fName>
                        <m:e>
                          <m:r>
                            <a:rPr lang="en-US" altLang="zh-CN" sz="3200" i="1">
                              <a:latin typeface="Cambria Math" panose="02040503050406030204" pitchFamily="18" charset="0"/>
                              <a:ea typeface="Cambria Math" panose="02040503050406030204" pitchFamily="18" charset="0"/>
                            </a:rPr>
                            <m:t>𝜃</m:t>
                          </m:r>
                        </m:e>
                      </m:func>
                      <m:r>
                        <a:rPr lang="en-US" altLang="zh-CN" sz="3200" b="0" i="1" smtClean="0">
                          <a:latin typeface="Cambria Math" panose="02040503050406030204" pitchFamily="18" charset="0"/>
                          <a:ea typeface="Cambria Math" panose="02040503050406030204" pitchFamily="18" charset="0"/>
                        </a:rPr>
                        <m:t>𝑑</m:t>
                      </m:r>
                      <m:r>
                        <a:rPr lang="en-US" altLang="zh-CN" sz="3200" b="0" i="1" smtClean="0">
                          <a:latin typeface="Cambria Math" panose="02040503050406030204" pitchFamily="18" charset="0"/>
                          <a:ea typeface="Cambria Math" panose="02040503050406030204" pitchFamily="18" charset="0"/>
                        </a:rPr>
                        <m:t>𝜃</m:t>
                      </m:r>
                      <m:r>
                        <a:rPr lang="en-US" altLang="zh-CN" sz="3200" i="1">
                          <a:latin typeface="Cambria Math" panose="02040503050406030204" pitchFamily="18" charset="0"/>
                          <a:ea typeface="Cambria Math" panose="02040503050406030204" pitchFamily="18" charset="0"/>
                        </a:rPr>
                        <m:t>𝑑</m:t>
                      </m:r>
                      <m:r>
                        <a:rPr lang="en-US" altLang="zh-CN" sz="3200" i="1">
                          <a:latin typeface="Cambria Math" panose="02040503050406030204" pitchFamily="18" charset="0"/>
                          <a:ea typeface="Cambria Math" panose="02040503050406030204" pitchFamily="18" charset="0"/>
                        </a:rPr>
                        <m:t>𝜑</m:t>
                      </m:r>
                    </m:oMath>
                  </a14:m>
                  <a:endParaRPr lang="en-US" sz="3200" dirty="0"/>
                </a:p>
              </p:txBody>
            </p:sp>
          </mc:Choice>
          <mc:Fallback>
            <p:sp>
              <p:nvSpPr>
                <p:cNvPr id="13" name="TextBox 12"/>
                <p:cNvSpPr txBox="1">
                  <a:spLocks noRot="1" noChangeAspect="1" noMove="1" noResize="1" noEditPoints="1" noAdjustHandles="1" noChangeArrowheads="1" noChangeShapeType="1" noTextEdit="1"/>
                </p:cNvSpPr>
                <p:nvPr/>
              </p:nvSpPr>
              <p:spPr>
                <a:xfrm>
                  <a:off x="13625" y="9609"/>
                  <a:ext cx="5021" cy="921"/>
                </a:xfrm>
                <a:prstGeom prst="rect">
                  <a:avLst/>
                </a:prstGeom>
                <a:blipFill rotWithShape="1">
                  <a:blip r:embed="rId5"/>
                </a:blipFill>
              </p:spPr>
              <p:txBody>
                <a:bodyPr/>
                <a:lstStyle/>
                <a:p>
                  <a:r>
                    <a:rPr lang="zh-CN" altLang="en-US">
                      <a:noFill/>
                    </a:rPr>
                    <a:t> </a:t>
                  </a:r>
                </a:p>
              </p:txBody>
            </p:sp>
          </mc:Fallback>
        </mc:AlternateContent>
        <p:sp>
          <p:nvSpPr>
            <p:cNvPr id="14" name="Down Arrow 13"/>
            <p:cNvSpPr/>
            <p:nvPr/>
          </p:nvSpPr>
          <p:spPr>
            <a:xfrm>
              <a:off x="15568" y="8557"/>
              <a:ext cx="794" cy="880"/>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导热基本定律</a:t>
            </a:r>
            <a:endParaRPr lang="zh-CN" altLang="en-US" dirty="0"/>
          </a:p>
          <a:p>
            <a:endParaRPr lang="zh-CN" altLang="en-US" dirty="0"/>
          </a:p>
          <a:p>
            <a:endParaRPr lang="en-US" dirty="0"/>
          </a:p>
        </p:txBody>
      </p:sp>
      <p:sp>
        <p:nvSpPr>
          <p:cNvPr id="3" name="圆角矩形 26"/>
          <p:cNvSpPr/>
          <p:nvPr/>
        </p:nvSpPr>
        <p:spPr>
          <a:xfrm>
            <a:off x="1265012" y="2102994"/>
            <a:ext cx="10328729" cy="1491059"/>
          </a:xfrm>
          <a:prstGeom prst="roundRect">
            <a:avLst>
              <a:gd name="adj" fmla="val 0"/>
            </a:avLst>
          </a:prstGeom>
          <a:noFill/>
          <a:ln w="3175">
            <a:solidFill>
              <a:schemeClr val="accent1"/>
            </a:solid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 name="TextBox 3"/>
          <p:cNvSpPr txBox="1"/>
          <p:nvPr/>
        </p:nvSpPr>
        <p:spPr>
          <a:xfrm>
            <a:off x="1683276" y="2231199"/>
            <a:ext cx="9492200" cy="1329055"/>
          </a:xfrm>
          <a:prstGeom prst="rect">
            <a:avLst/>
          </a:prstGeom>
          <a:noFill/>
        </p:spPr>
        <p:txBody>
          <a:bodyPr wrap="square" lIns="0" tIns="0" rIns="0" bIns="0" rtlCol="0">
            <a:spAutoFit/>
          </a:bodyPr>
          <a:lstStyle/>
          <a:p>
            <a:pPr algn="just">
              <a:lnSpc>
                <a:spcPct val="120000"/>
              </a:lnSpc>
            </a:pPr>
            <a:r>
              <a:rPr lang="zh-CN" altLang="en-US" sz="2400" dirty="0">
                <a:solidFill>
                  <a:schemeClr val="tx1"/>
                </a:solidFill>
                <a:latin typeface="微软雅黑" panose="020B0503020204020204" pitchFamily="34" charset="-122"/>
                <a:ea typeface="微软雅黑" panose="020B0503020204020204" pitchFamily="34" charset="-122"/>
                <a:cs typeface="+mn-ea"/>
                <a:sym typeface="Agency FB" panose="020B0503020202020204" pitchFamily="34" charset="0"/>
              </a:rPr>
              <a:t>在导热过程中，单位时间内通过给定截面的导热量，正比于垂直该截面方向上的温度变化率和截面面积，而热量传递的方向则与温度升高的方向相反</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Agency FB" panose="020B0503020202020204" pitchFamily="34" charset="0"/>
            </a:endParaRPr>
          </a:p>
        </p:txBody>
      </p:sp>
      <p:sp>
        <p:nvSpPr>
          <p:cNvPr id="5" name="矩形 93"/>
          <p:cNvSpPr/>
          <p:nvPr/>
        </p:nvSpPr>
        <p:spPr>
          <a:xfrm>
            <a:off x="1212045" y="205552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矩形 93"/>
          <p:cNvSpPr/>
          <p:nvPr/>
        </p:nvSpPr>
        <p:spPr>
          <a:xfrm rot="10800000">
            <a:off x="11244509" y="323651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7" name="组合 1"/>
          <p:cNvGrpSpPr/>
          <p:nvPr/>
        </p:nvGrpSpPr>
        <p:grpSpPr>
          <a:xfrm>
            <a:off x="1390015" y="1024255"/>
            <a:ext cx="5099685" cy="767715"/>
            <a:chOff x="2189" y="1613"/>
            <a:chExt cx="8031" cy="1209"/>
          </a:xfrm>
        </p:grpSpPr>
        <mc:AlternateContent xmlns:mc="http://schemas.openxmlformats.org/markup-compatibility/2006">
          <mc:Choice xmlns:a14="http://schemas.microsoft.com/office/drawing/2010/main" Requires="a14">
            <p:sp>
              <p:nvSpPr>
                <p:cNvPr id="8" name="文本框 6"/>
                <p:cNvSpPr txBox="1"/>
                <p:nvPr/>
              </p:nvSpPr>
              <p:spPr>
                <a:xfrm>
                  <a:off x="2189" y="1726"/>
                  <a:ext cx="1520" cy="10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Φ</m:t>
                            </m:r>
                          </m:num>
                          <m:den>
                            <m:r>
                              <a:rPr lang="en-US" altLang="zh-CN" sz="2400" b="0" i="1" smtClean="0">
                                <a:latin typeface="Cambria Math" panose="02040503050406030204" pitchFamily="18" charset="0"/>
                              </a:rPr>
                              <m:t>𝐴</m:t>
                            </m:r>
                          </m:den>
                        </m:f>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num>
                          <m:den>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en>
                        </m:f>
                      </m:oMath>
                    </m:oMathPara>
                  </a14:m>
                  <a:endParaRPr lang="zh-CN" altLang="en-US" sz="2400" dirty="0"/>
                </a:p>
              </p:txBody>
            </p:sp>
          </mc:Choice>
          <mc:Fallback>
            <p:sp>
              <p:nvSpPr>
                <p:cNvPr id="8" name="文本框 6"/>
                <p:cNvSpPr txBox="1">
                  <a:spLocks noRot="1" noChangeAspect="1" noMove="1" noResize="1" noEditPoints="1" noAdjustHandles="1" noChangeArrowheads="1" noChangeShapeType="1" noTextEdit="1"/>
                </p:cNvSpPr>
                <p:nvPr/>
              </p:nvSpPr>
              <p:spPr>
                <a:xfrm>
                  <a:off x="2189" y="1726"/>
                  <a:ext cx="1520" cy="1096"/>
                </a:xfrm>
                <a:prstGeom prst="rect">
                  <a:avLst/>
                </a:prstGeom>
                <a:blipFill rotWithShape="1">
                  <a:blip r:embed="rId1"/>
                </a:blipFill>
              </p:spPr>
              <p:txBody>
                <a:bodyPr/>
                <a:lstStyle/>
                <a:p>
                  <a:r>
                    <a:rPr lang="zh-CN" altLang="en-US">
                      <a:noFill/>
                    </a:rPr>
                    <a:t> </a:t>
                  </a:r>
                </a:p>
              </p:txBody>
            </p:sp>
          </mc:Fallback>
        </mc:AlternateContent>
        <p:cxnSp>
          <p:nvCxnSpPr>
            <p:cNvPr id="9" name="直接箭头连接符 8"/>
            <p:cNvCxnSpPr/>
            <p:nvPr/>
          </p:nvCxnSpPr>
          <p:spPr bwMode="auto">
            <a:xfrm>
              <a:off x="4345" y="2407"/>
              <a:ext cx="2722" cy="0"/>
            </a:xfrm>
            <a:prstGeom prst="straightConnector1">
              <a:avLst/>
            </a:prstGeom>
            <a:solidFill>
              <a:srgbClr val="FFFFCC"/>
            </a:solidFill>
            <a:ln w="25400" cap="flat" cmpd="sng" algn="ctr">
              <a:solidFill>
                <a:schemeClr val="accent2"/>
              </a:solidFill>
              <a:prstDash val="solid"/>
              <a:round/>
              <a:headEnd type="none" w="med" len="med"/>
              <a:tailEnd type="triangle"/>
            </a:ln>
            <a:effectLst/>
          </p:spPr>
        </p:cxnSp>
        <p:sp>
          <p:nvSpPr>
            <p:cNvPr id="10" name="文本框 9"/>
            <p:cNvSpPr txBox="1"/>
            <p:nvPr/>
          </p:nvSpPr>
          <p:spPr>
            <a:xfrm>
              <a:off x="4232" y="1613"/>
              <a:ext cx="3068" cy="628"/>
            </a:xfrm>
            <a:prstGeom prst="rect">
              <a:avLst/>
            </a:prstGeom>
            <a:noFill/>
          </p:spPr>
          <p:txBody>
            <a:bodyPr wrap="square" rtlCol="0">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引入比例常数</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5"/>
                <p:cNvSpPr txBox="1"/>
                <p:nvPr/>
              </p:nvSpPr>
              <p:spPr>
                <a:xfrm>
                  <a:off x="7522" y="1726"/>
                  <a:ext cx="2699" cy="10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𝐴</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num>
                          <m:den>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en>
                        </m:f>
                      </m:oMath>
                    </m:oMathPara>
                  </a14:m>
                  <a:endParaRPr lang="zh-CN" altLang="en-US" sz="2400" dirty="0"/>
                </a:p>
              </p:txBody>
            </p:sp>
          </mc:Choice>
          <mc:Fallback>
            <p:sp>
              <p:nvSpPr>
                <p:cNvPr id="11" name="文本框 15"/>
                <p:cNvSpPr txBox="1">
                  <a:spLocks noRot="1" noChangeAspect="1" noMove="1" noResize="1" noEditPoints="1" noAdjustHandles="1" noChangeArrowheads="1" noChangeShapeType="1" noTextEdit="1"/>
                </p:cNvSpPr>
                <p:nvPr/>
              </p:nvSpPr>
              <p:spPr>
                <a:xfrm>
                  <a:off x="7522" y="1726"/>
                  <a:ext cx="2699" cy="1096"/>
                </a:xfrm>
                <a:prstGeom prst="rect">
                  <a:avLst/>
                </a:prstGeom>
                <a:blipFill rotWithShape="1">
                  <a:blip r:embed="rId2"/>
                </a:blipFill>
              </p:spPr>
              <p:txBody>
                <a:bodyPr/>
                <a:lstStyle/>
                <a:p>
                  <a:r>
                    <a:rPr lang="zh-CN" altLang="en-US">
                      <a:noFill/>
                    </a:rPr>
                    <a:t> </a:t>
                  </a:r>
                </a:p>
              </p:txBody>
            </p:sp>
          </mc:Fallback>
        </mc:AlternateContent>
      </p:grpSp>
      <p:sp>
        <p:nvSpPr>
          <p:cNvPr id="12" name="文本框 16"/>
          <p:cNvSpPr txBox="1"/>
          <p:nvPr/>
        </p:nvSpPr>
        <p:spPr>
          <a:xfrm>
            <a:off x="6575425" y="1259840"/>
            <a:ext cx="6651625" cy="460375"/>
          </a:xfrm>
          <a:prstGeom prst="rect">
            <a:avLst/>
          </a:prstGeom>
          <a:noFill/>
        </p:spPr>
        <p:txBody>
          <a:bodyPr wrap="square" rtlCol="0">
            <a:spAutoFit/>
          </a:bodyPr>
          <a:lstStyle/>
          <a:p>
            <a:r>
              <a:rPr lang="zh-CN" altLang="en-US" sz="2400" dirty="0">
                <a:solidFill>
                  <a:srgbClr val="FF4C6C"/>
                </a:solidFill>
                <a:latin typeface="微软雅黑" panose="020B0503020204020204" pitchFamily="34" charset="-122"/>
                <a:ea typeface="微软雅黑" panose="020B0503020204020204" pitchFamily="34" charset="-122"/>
              </a:rPr>
              <a:t>适用范围更广的傅里叶导热定律的数学表达式</a:t>
            </a:r>
            <a:endParaRPr lang="zh-CN" altLang="en-US" sz="2400" dirty="0">
              <a:solidFill>
                <a:srgbClr val="FF4C6C"/>
              </a:solidFill>
              <a:latin typeface="微软雅黑" panose="020B0503020204020204" pitchFamily="34" charset="-122"/>
              <a:ea typeface="微软雅黑" panose="020B0503020204020204" pitchFamily="34" charset="-122"/>
            </a:endParaRPr>
          </a:p>
        </p:txBody>
      </p:sp>
      <p:grpSp>
        <p:nvGrpSpPr>
          <p:cNvPr id="13" name="组合 3"/>
          <p:cNvGrpSpPr/>
          <p:nvPr/>
        </p:nvGrpSpPr>
        <p:grpSpPr>
          <a:xfrm>
            <a:off x="1264920" y="3907155"/>
            <a:ext cx="8107680" cy="1414780"/>
            <a:chOff x="1992" y="6153"/>
            <a:chExt cx="12768" cy="2228"/>
          </a:xfrm>
        </p:grpSpPr>
        <p:sp>
          <p:nvSpPr>
            <p:cNvPr id="14" name="文本框 18"/>
            <p:cNvSpPr txBox="1"/>
            <p:nvPr/>
          </p:nvSpPr>
          <p:spPr>
            <a:xfrm>
              <a:off x="1992" y="6153"/>
              <a:ext cx="12768" cy="725"/>
            </a:xfrm>
            <a:prstGeom prst="rect">
              <a:avLst/>
            </a:prstGeom>
            <a:noFill/>
          </p:spPr>
          <p:txBody>
            <a:bodyPr wrap="none" rtlCol="0" anchor="t">
              <a:spAutoFit/>
            </a:bodyPr>
            <a:lstStyle/>
            <a:p>
              <a:r>
                <a:rPr lang="zh-CN" altLang="en-US" sz="2400" kern="0" dirty="0">
                  <a:latin typeface="微软雅黑" panose="020B0503020204020204" pitchFamily="34" charset="-122"/>
                  <a:ea typeface="微软雅黑" panose="020B0503020204020204" pitchFamily="34" charset="-122"/>
                  <a:cs typeface="Times New Roman" panose="02020603050405020304" pitchFamily="18" charset="0"/>
                  <a:sym typeface="+mn-ea"/>
                </a:rPr>
                <a:t>傅里叶导热定律对热流密度矢量写出的一般形式数学表达式</a:t>
              </a:r>
              <a:endParaRPr lang="zh-CN" altLang="en-US" sz="2400" kern="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15" name="文本框 19"/>
                <p:cNvSpPr txBox="1"/>
                <p:nvPr/>
              </p:nvSpPr>
              <p:spPr>
                <a:xfrm>
                  <a:off x="5583" y="7285"/>
                  <a:ext cx="4837" cy="10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1" i="1" smtClean="0">
                            <a:solidFill>
                              <a:schemeClr val="accent6">
                                <a:lumMod val="75000"/>
                              </a:schemeClr>
                            </a:solidFill>
                            <a:latin typeface="Cambria Math" panose="02040503050406030204" pitchFamily="18" charset="0"/>
                            <a:ea typeface="Cambria Math" panose="02040503050406030204" pitchFamily="18" charset="0"/>
                          </a:rPr>
                          <m:t>𝒒</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r>
                          <m:rPr>
                            <m:nor/>
                          </m:rPr>
                          <a:rPr lang="en-US" altLang="zh-CN" sz="2400" b="0" i="0" smtClean="0">
                            <a:solidFill>
                              <a:schemeClr val="accent2"/>
                            </a:solidFill>
                            <a:latin typeface="Cambria Math" panose="02040503050406030204" pitchFamily="18" charset="0"/>
                            <a:ea typeface="Cambria Math" panose="02040503050406030204" pitchFamily="18" charset="0"/>
                          </a:rPr>
                          <m:t>grad</m:t>
                        </m:r>
                        <m:r>
                          <a:rPr lang="en-US" altLang="zh-CN" sz="2400" b="0" i="1" smtClean="0">
                            <a:solidFill>
                              <a:schemeClr val="accent2"/>
                            </a:solidFill>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𝜆</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num>
                          <m:den>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den>
                        </m:f>
                        <m:r>
                          <a:rPr lang="en-US" altLang="zh-CN" sz="2400" b="1" i="1" smtClean="0">
                            <a:solidFill>
                              <a:schemeClr val="accent3"/>
                            </a:solidFill>
                            <a:latin typeface="Cambria Math" panose="02040503050406030204" pitchFamily="18" charset="0"/>
                            <a:ea typeface="Cambria Math" panose="02040503050406030204" pitchFamily="18" charset="0"/>
                            <a:cs typeface="Cambria Math" panose="02040503050406030204" pitchFamily="18" charset="0"/>
                          </a:rPr>
                          <m:t>𝒏</m:t>
                        </m:r>
                      </m:oMath>
                    </m:oMathPara>
                  </a14:m>
                  <a:endParaRPr lang="en-US" altLang="zh-CN" sz="2400" b="1" i="1" dirty="0">
                    <a:solidFill>
                      <a:schemeClr val="accent3"/>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15" name="文本框 19"/>
                <p:cNvSpPr txBox="1">
                  <a:spLocks noRot="1" noChangeAspect="1" noMove="1" noResize="1" noEditPoints="1" noAdjustHandles="1" noChangeArrowheads="1" noChangeShapeType="1" noTextEdit="1"/>
                </p:cNvSpPr>
                <p:nvPr/>
              </p:nvSpPr>
              <p:spPr>
                <a:xfrm>
                  <a:off x="5583" y="7285"/>
                  <a:ext cx="4837" cy="1096"/>
                </a:xfrm>
                <a:prstGeom prst="rect">
                  <a:avLst/>
                </a:prstGeom>
                <a:blipFill rotWithShape="1">
                  <a:blip r:embed="rId3"/>
                </a:blipFill>
              </p:spPr>
              <p:txBody>
                <a:bodyPr/>
                <a:lstStyle/>
                <a:p>
                  <a:r>
                    <a:rPr lang="zh-CN" altLang="en-US">
                      <a:noFill/>
                    </a:rPr>
                    <a:t> </a:t>
                  </a:r>
                </a:p>
              </p:txBody>
            </p:sp>
          </mc:Fallback>
        </mc:AlternateContent>
      </p:grpSp>
      <p:sp>
        <p:nvSpPr>
          <p:cNvPr id="16" name="文本框 32"/>
          <p:cNvSpPr txBox="1"/>
          <p:nvPr/>
        </p:nvSpPr>
        <p:spPr>
          <a:xfrm>
            <a:off x="4306570" y="5416550"/>
            <a:ext cx="1471930" cy="460375"/>
          </a:xfrm>
          <a:prstGeom prst="rect">
            <a:avLst/>
          </a:prstGeom>
          <a:noFill/>
        </p:spPr>
        <p:txBody>
          <a:bodyPr wrap="square" rtlCol="0">
            <a:spAutoFit/>
          </a:bodyPr>
          <a:lstStyle/>
          <a:p>
            <a:r>
              <a:rPr lang="zh-CN" altLang="en-US" sz="2400" dirty="0">
                <a:solidFill>
                  <a:srgbClr val="FF4C6C"/>
                </a:solidFill>
                <a:latin typeface="Calibri" panose="020F0502020204030204" pitchFamily="34" charset="0"/>
                <a:ea typeface="+mn-ea"/>
              </a:rPr>
              <a:t>温度梯度</a:t>
            </a:r>
            <a:endParaRPr lang="zh-CN" altLang="en-US" sz="2400" dirty="0">
              <a:solidFill>
                <a:srgbClr val="FF4C6C"/>
              </a:solidFill>
              <a:latin typeface="Calibri" panose="020F0502020204030204" pitchFamily="34" charset="0"/>
              <a:ea typeface="+mn-ea"/>
            </a:endParaRPr>
          </a:p>
        </p:txBody>
      </p:sp>
      <p:sp>
        <p:nvSpPr>
          <p:cNvPr id="17" name="文本框 33"/>
          <p:cNvSpPr txBox="1"/>
          <p:nvPr/>
        </p:nvSpPr>
        <p:spPr>
          <a:xfrm>
            <a:off x="6281420" y="5416550"/>
            <a:ext cx="5229225" cy="460375"/>
          </a:xfrm>
          <a:prstGeom prst="rect">
            <a:avLst/>
          </a:prstGeom>
          <a:noFill/>
        </p:spPr>
        <p:txBody>
          <a:bodyPr wrap="square" rtlCol="0">
            <a:spAutoFit/>
          </a:bodyPr>
          <a:lstStyle/>
          <a:p>
            <a:r>
              <a:rPr lang="en-US" altLang="zh-CN" sz="2400" dirty="0">
                <a:solidFill>
                  <a:schemeClr val="accent3"/>
                </a:solidFill>
                <a:latin typeface="Calibri" panose="020F0502020204030204" pitchFamily="34" charset="0"/>
                <a:ea typeface="+mn-ea"/>
              </a:rPr>
              <a:t>xyz</a:t>
            </a:r>
            <a:r>
              <a:rPr lang="zh-CN" altLang="en-US" sz="2400" dirty="0">
                <a:solidFill>
                  <a:schemeClr val="accent3"/>
                </a:solidFill>
                <a:latin typeface="Calibri" panose="020F0502020204030204" pitchFamily="34" charset="0"/>
                <a:ea typeface="+mn-ea"/>
              </a:rPr>
              <a:t>三个坐标方向上的单位矢量</a:t>
            </a:r>
            <a:endParaRPr lang="zh-CN" altLang="en-US" sz="2400" dirty="0">
              <a:solidFill>
                <a:schemeClr val="accent3"/>
              </a:solidFill>
              <a:latin typeface="Calibri" panose="020F0502020204030204" pitchFamily="34" charset="0"/>
              <a:ea typeface="+mn-ea"/>
            </a:endParaRPr>
          </a:p>
        </p:txBody>
      </p:sp>
      <p:sp>
        <p:nvSpPr>
          <p:cNvPr id="18" name="文本框 34"/>
          <p:cNvSpPr txBox="1"/>
          <p:nvPr/>
        </p:nvSpPr>
        <p:spPr>
          <a:xfrm>
            <a:off x="1384300" y="5416550"/>
            <a:ext cx="2621280" cy="460375"/>
          </a:xfrm>
          <a:prstGeom prst="rect">
            <a:avLst/>
          </a:prstGeom>
          <a:noFill/>
        </p:spPr>
        <p:txBody>
          <a:bodyPr wrap="none" rtlCol="0" anchor="t">
            <a:spAutoFit/>
          </a:bodyPr>
          <a:lstStyle/>
          <a:p>
            <a:r>
              <a:rPr lang="zh-CN" altLang="en-US" sz="2400" kern="0" dirty="0">
                <a:solidFill>
                  <a:schemeClr val="accent6">
                    <a:lumMod val="75000"/>
                  </a:schemeClr>
                </a:solidFill>
                <a:latin typeface="微软雅黑" panose="020B0503020204020204" pitchFamily="34" charset="-122"/>
                <a:ea typeface="微软雅黑" panose="020B0503020204020204" pitchFamily="34" charset="-122"/>
                <a:sym typeface="+mn-ea"/>
              </a:rPr>
              <a:t>空间热流密度矢量</a:t>
            </a:r>
            <a:endParaRPr lang="zh-CN" altLang="en-US" sz="2400" kern="0" dirty="0">
              <a:solidFill>
                <a:schemeClr val="accent6">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bldLst>
      <p:bldP spid="3" grpId="0" bldLvl="0" animBg="1"/>
      <p:bldP spid="4" grpId="0"/>
      <p:bldP spid="5" grpId="0" bldLvl="0" animBg="1"/>
      <p:bldP spid="6" grpId="0" bldLvl="0" animBg="1"/>
      <p:bldP spid="12" grpId="0"/>
      <p:bldP spid="16" grpId="0"/>
      <p:bldP spid="16" grpId="1"/>
      <p:bldP spid="17" grpId="0"/>
      <p:bldP spid="17" grpId="1"/>
      <p:bldP spid="18" grpId="0"/>
      <p:bldP spid="18"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兰贝特定律</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2"/>
          <p:cNvSpPr txBox="1"/>
          <p:nvPr/>
        </p:nvSpPr>
        <p:spPr>
          <a:xfrm>
            <a:off x="973455" y="1242060"/>
            <a:ext cx="10927080" cy="829945"/>
          </a:xfrm>
          <a:prstGeom prst="rect">
            <a:avLst/>
          </a:prstGeom>
          <a:noFill/>
        </p:spPr>
        <p:txBody>
          <a:bodyPr wrap="square" rtlCol="0">
            <a:spAutoFit/>
          </a:bodyPr>
          <a:lstStyle/>
          <a:p>
            <a:r>
              <a:rPr lang="zh-CN" altLang="en-US" sz="2400" b="1" dirty="0">
                <a:latin typeface="+mn-ea"/>
                <a:ea typeface="+mn-ea"/>
              </a:rPr>
              <a:t>定向辐射强度</a:t>
            </a:r>
            <a:r>
              <a:rPr lang="en-US" altLang="zh-CN" sz="2400" b="1" dirty="0">
                <a:latin typeface="+mn-ea"/>
                <a:ea typeface="+mn-ea"/>
              </a:rPr>
              <a:t> </a:t>
            </a:r>
            <a:r>
              <a:rPr lang="en-US" altLang="zh-CN" sz="2400" b="1" i="1" dirty="0">
                <a:latin typeface="Times New Roman" panose="02020603050405020304" pitchFamily="18" charset="0"/>
                <a:ea typeface="+mn-ea"/>
                <a:cs typeface="Times New Roman" panose="02020603050405020304" pitchFamily="18" charset="0"/>
              </a:rPr>
              <a:t>I</a:t>
            </a:r>
            <a:r>
              <a:rPr lang="zh-CN" altLang="en-US" sz="2400" b="1" i="1" dirty="0">
                <a:latin typeface="Times New Roman" panose="02020603050405020304" pitchFamily="18" charset="0"/>
                <a:ea typeface="+mn-ea"/>
                <a:cs typeface="Times New Roman" panose="02020603050405020304" pitchFamily="18" charset="0"/>
              </a:rPr>
              <a:t> </a:t>
            </a:r>
            <a:r>
              <a:rPr lang="zh-CN" altLang="en-US" sz="2400" dirty="0">
                <a:latin typeface="+mn-ea"/>
                <a:ea typeface="+mn-ea"/>
              </a:rPr>
              <a:t>：单位可见辐射面积向半球空间</a:t>
            </a:r>
            <a:r>
              <a:rPr lang="zh-CN" altLang="en-US" sz="2400" dirty="0">
                <a:latin typeface="微软雅黑" panose="020B0503020204020204" pitchFamily="34" charset="-122"/>
                <a:ea typeface="微软雅黑" panose="020B0503020204020204" pitchFamily="34" charset="-122"/>
              </a:rPr>
              <a:t>θ</a:t>
            </a:r>
            <a:r>
              <a:rPr lang="zh-CN" altLang="en-US" sz="2400" dirty="0">
                <a:latin typeface="+mn-ea"/>
                <a:ea typeface="+mn-ea"/>
              </a:rPr>
              <a:t>方向的单位立体角中辐射出去的各个波长能量的总和，单位：</a:t>
            </a:r>
            <a:r>
              <a:rPr lang="en-US" altLang="zh-CN" sz="2400" dirty="0">
                <a:latin typeface="+mn-ea"/>
                <a:ea typeface="+mn-ea"/>
              </a:rPr>
              <a:t>W/(m</a:t>
            </a:r>
            <a:r>
              <a:rPr lang="en-US" altLang="zh-CN" sz="2400" baseline="30000" dirty="0">
                <a:latin typeface="+mn-ea"/>
                <a:ea typeface="+mn-ea"/>
              </a:rPr>
              <a:t>2</a:t>
            </a:r>
            <a:r>
              <a:rPr lang="zh-CN" altLang="en-US" sz="2400" dirty="0">
                <a:latin typeface="+mn-ea"/>
                <a:ea typeface="+mn-ea"/>
              </a:rPr>
              <a:t>∙</a:t>
            </a:r>
            <a:r>
              <a:rPr lang="en-US" altLang="zh-CN" sz="2400" dirty="0" err="1">
                <a:latin typeface="+mn-ea"/>
                <a:ea typeface="+mn-ea"/>
              </a:rPr>
              <a:t>sr</a:t>
            </a:r>
            <a:r>
              <a:rPr lang="en-US" altLang="zh-CN" sz="2400" dirty="0">
                <a:latin typeface="+mn-ea"/>
                <a:ea typeface="+mn-ea"/>
              </a:rPr>
              <a:t>)</a:t>
            </a:r>
            <a:endParaRPr lang="en-US" sz="2400" dirty="0">
              <a:latin typeface="+mn-ea"/>
              <a:ea typeface="+mn-ea"/>
            </a:endParaRPr>
          </a:p>
        </p:txBody>
      </p:sp>
      <p:grpSp>
        <p:nvGrpSpPr>
          <p:cNvPr id="4" name="组合 10"/>
          <p:cNvGrpSpPr/>
          <p:nvPr/>
        </p:nvGrpSpPr>
        <p:grpSpPr>
          <a:xfrm>
            <a:off x="812800" y="2324735"/>
            <a:ext cx="11974195" cy="4363085"/>
            <a:chOff x="1280" y="3661"/>
            <a:chExt cx="18857" cy="6871"/>
          </a:xfrm>
        </p:grpSpPr>
        <mc:AlternateContent xmlns:mc="http://schemas.openxmlformats.org/markup-compatibility/2006">
          <mc:Choice xmlns:a14="http://schemas.microsoft.com/office/drawing/2010/main" Requires="a14">
            <p:sp>
              <p:nvSpPr>
                <p:cNvPr id="5" name="TextBox 15"/>
                <p:cNvSpPr txBox="1"/>
                <p:nvPr/>
              </p:nvSpPr>
              <p:spPr>
                <a:xfrm>
                  <a:off x="11033" y="4795"/>
                  <a:ext cx="5386" cy="16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ea typeface="Cambria Math" panose="02040503050406030204" pitchFamily="18" charset="0"/>
                          </a:rPr>
                          <m:t>𝐼</m:t>
                        </m:r>
                        <m:r>
                          <a:rPr lang="en-US" altLang="zh-CN" sz="3200" b="0" i="1" smtClean="0">
                            <a:solidFill>
                              <a:schemeClr val="tx1"/>
                            </a:solidFill>
                            <a:latin typeface="Cambria Math" panose="02040503050406030204" pitchFamily="18" charset="0"/>
                            <a:ea typeface="Cambria Math" panose="02040503050406030204" pitchFamily="18" charset="0"/>
                          </a:rPr>
                          <m:t>=</m:t>
                        </m:r>
                        <m:f>
                          <m:fPr>
                            <m:ctrlPr>
                              <a:rPr lang="en-US" altLang="zh-CN" sz="3200" b="0" i="1" smtClean="0">
                                <a:solidFill>
                                  <a:schemeClr val="tx1"/>
                                </a:solidFill>
                                <a:latin typeface="Cambria Math" panose="02040503050406030204" pitchFamily="18" charset="0"/>
                                <a:ea typeface="Cambria Math" panose="02040503050406030204" pitchFamily="18" charset="0"/>
                              </a:rPr>
                            </m:ctrlPr>
                          </m:fPr>
                          <m:num>
                            <m:r>
                              <a:rPr lang="en-US" altLang="zh-CN" sz="3200" b="0" i="1" smtClean="0">
                                <a:solidFill>
                                  <a:schemeClr val="tx1"/>
                                </a:solidFill>
                                <a:latin typeface="Cambria Math" panose="02040503050406030204" pitchFamily="18" charset="0"/>
                                <a:ea typeface="Cambria Math" panose="02040503050406030204" pitchFamily="18" charset="0"/>
                              </a:rPr>
                              <m:t>𝑑</m:t>
                            </m:r>
                            <m:r>
                              <m:rPr>
                                <m:sty m:val="p"/>
                              </m:rPr>
                              <a:rPr lang="el-GR" altLang="zh-CN" sz="3200" b="0" i="1" smtClean="0">
                                <a:solidFill>
                                  <a:schemeClr val="tx1"/>
                                </a:solidFill>
                                <a:latin typeface="Cambria Math" panose="02040503050406030204" pitchFamily="18" charset="0"/>
                                <a:ea typeface="Cambria Math" panose="02040503050406030204" pitchFamily="18" charset="0"/>
                              </a:rPr>
                              <m:t>Φ</m:t>
                            </m:r>
                            <m:d>
                              <m:dPr>
                                <m:ctrlPr>
                                  <a:rPr lang="el-GR" altLang="zh-CN" sz="3200" b="0" i="1" smtClean="0">
                                    <a:solidFill>
                                      <a:schemeClr val="tx1"/>
                                    </a:solidFill>
                                    <a:latin typeface="Cambria Math" panose="02040503050406030204" pitchFamily="18" charset="0"/>
                                    <a:ea typeface="Cambria Math" panose="02040503050406030204" pitchFamily="18" charset="0"/>
                                  </a:rPr>
                                </m:ctrlPr>
                              </m:dPr>
                              <m:e>
                                <m:r>
                                  <a:rPr lang="el-GR" altLang="zh-CN" sz="3200" b="0" i="1" smtClean="0">
                                    <a:solidFill>
                                      <a:schemeClr val="tx1"/>
                                    </a:solidFill>
                                    <a:latin typeface="Cambria Math" panose="02040503050406030204" pitchFamily="18" charset="0"/>
                                    <a:ea typeface="Cambria Math" panose="02040503050406030204" pitchFamily="18" charset="0"/>
                                  </a:rPr>
                                  <m:t>𝜃</m:t>
                                </m:r>
                              </m:e>
                            </m:d>
                          </m:num>
                          <m:den>
                            <m:r>
                              <a:rPr lang="en-US" altLang="zh-CN" sz="3200" b="0" i="1" smtClean="0">
                                <a:solidFill>
                                  <a:schemeClr val="tx1"/>
                                </a:solidFill>
                                <a:latin typeface="Cambria Math" panose="02040503050406030204" pitchFamily="18" charset="0"/>
                                <a:ea typeface="Cambria Math" panose="02040503050406030204" pitchFamily="18" charset="0"/>
                              </a:rPr>
                              <m:t>𝑑</m:t>
                            </m:r>
                            <m:r>
                              <m:rPr>
                                <m:sty m:val="p"/>
                              </m:rPr>
                              <a:rPr lang="el-GR" altLang="zh-CN" sz="3200" b="0" i="1" smtClean="0">
                                <a:solidFill>
                                  <a:schemeClr val="tx1"/>
                                </a:solidFill>
                                <a:latin typeface="Cambria Math" panose="02040503050406030204" pitchFamily="18" charset="0"/>
                                <a:ea typeface="Cambria Math" panose="02040503050406030204" pitchFamily="18" charset="0"/>
                              </a:rPr>
                              <m:t>Ω</m:t>
                            </m:r>
                            <m:r>
                              <a:rPr lang="en-US" altLang="zh-CN" sz="3200" b="0" i="1" smtClean="0">
                                <a:solidFill>
                                  <a:schemeClr val="tx1"/>
                                </a:solidFill>
                                <a:latin typeface="Cambria Math" panose="02040503050406030204" pitchFamily="18" charset="0"/>
                                <a:ea typeface="Cambria Math" panose="02040503050406030204" pitchFamily="18" charset="0"/>
                              </a:rPr>
                              <m:t>𝑑𝐴</m:t>
                            </m:r>
                            <m:func>
                              <m:funcPr>
                                <m:ctrlPr>
                                  <a:rPr lang="en-US" altLang="zh-CN" sz="3200" b="0"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sz="3200" b="0" i="0" smtClean="0">
                                    <a:solidFill>
                                      <a:schemeClr val="tx1"/>
                                    </a:solidFill>
                                    <a:latin typeface="Cambria Math" panose="02040503050406030204" pitchFamily="18" charset="0"/>
                                    <a:ea typeface="Cambria Math" panose="02040503050406030204" pitchFamily="18" charset="0"/>
                                  </a:rPr>
                                  <m:t>cos</m:t>
                                </m:r>
                              </m:fName>
                              <m:e>
                                <m:r>
                                  <a:rPr lang="en-US" altLang="zh-CN" sz="3200" b="0" i="1" smtClean="0">
                                    <a:solidFill>
                                      <a:schemeClr val="tx1"/>
                                    </a:solidFill>
                                    <a:latin typeface="Cambria Math" panose="02040503050406030204" pitchFamily="18" charset="0"/>
                                    <a:ea typeface="Cambria Math" panose="02040503050406030204" pitchFamily="18" charset="0"/>
                                  </a:rPr>
                                  <m:t>𝜃</m:t>
                                </m:r>
                              </m:e>
                            </m:func>
                          </m:den>
                        </m:f>
                      </m:oMath>
                    </m:oMathPara>
                  </a14:m>
                  <a:endParaRPr lang="en-US" sz="3200" dirty="0"/>
                </a:p>
              </p:txBody>
            </p:sp>
          </mc:Choice>
          <mc:Fallback>
            <p:sp>
              <p:nvSpPr>
                <p:cNvPr id="5" name="TextBox 15"/>
                <p:cNvSpPr txBox="1">
                  <a:spLocks noRot="1" noChangeAspect="1" noMove="1" noResize="1" noEditPoints="1" noAdjustHandles="1" noChangeArrowheads="1" noChangeShapeType="1" noTextEdit="1"/>
                </p:cNvSpPr>
                <p:nvPr/>
              </p:nvSpPr>
              <p:spPr>
                <a:xfrm>
                  <a:off x="11033" y="4795"/>
                  <a:ext cx="5386" cy="1636"/>
                </a:xfrm>
                <a:prstGeom prst="rect">
                  <a:avLst/>
                </a:prstGeom>
                <a:blipFill rotWithShape="1">
                  <a:blip r:embed="rId1"/>
                </a:blipFill>
              </p:spPr>
              <p:txBody>
                <a:bodyPr/>
                <a:lstStyle/>
                <a:p>
                  <a:r>
                    <a:rPr lang="zh-CN" altLang="en-US">
                      <a:noFill/>
                    </a:rPr>
                    <a:t> </a:t>
                  </a:r>
                </a:p>
              </p:txBody>
            </p:sp>
          </mc:Fallback>
        </mc:AlternateContent>
        <p:sp>
          <p:nvSpPr>
            <p:cNvPr id="6" name="TextBox 5"/>
            <p:cNvSpPr txBox="1"/>
            <p:nvPr/>
          </p:nvSpPr>
          <p:spPr>
            <a:xfrm>
              <a:off x="1496" y="3661"/>
              <a:ext cx="16644" cy="1307"/>
            </a:xfrm>
            <a:prstGeom prst="rect">
              <a:avLst/>
            </a:prstGeom>
            <a:noFill/>
          </p:spPr>
          <p:txBody>
            <a:bodyPr wrap="square" rtlCol="0">
              <a:spAutoFit/>
            </a:bodyPr>
            <a:lstStyle/>
            <a:p>
              <a:r>
                <a:rPr lang="zh-CN" altLang="en-US" sz="2400" dirty="0">
                  <a:latin typeface="+mn-ea"/>
                  <a:ea typeface="+mn-ea"/>
                </a:rPr>
                <a:t>设面积为</a:t>
              </a:r>
              <a:r>
                <a:rPr lang="en-US" altLang="zh-CN" sz="2400" i="1" dirty="0" err="1">
                  <a:latin typeface="Times New Roman" panose="02020603050405020304" pitchFamily="18" charset="0"/>
                  <a:ea typeface="+mn-ea"/>
                  <a:cs typeface="Times New Roman" panose="02020603050405020304" pitchFamily="18" charset="0"/>
                </a:rPr>
                <a:t>dA</a:t>
              </a:r>
              <a:r>
                <a:rPr lang="zh-CN" altLang="en-US" sz="2400" dirty="0">
                  <a:latin typeface="+mn-ea"/>
                  <a:ea typeface="+mn-ea"/>
                </a:rPr>
                <a:t>的黑体微元面积向围绕空间纬度角</a:t>
              </a:r>
              <a:r>
                <a:rPr lang="en-US" altLang="zh-CN" sz="2400" dirty="0">
                  <a:latin typeface="+mn-ea"/>
                  <a:ea typeface="+mn-ea"/>
                </a:rPr>
                <a:t> </a:t>
              </a:r>
              <a:r>
                <a:rPr lang="zh-CN" altLang="en-US" sz="2400" i="1" dirty="0">
                  <a:latin typeface="Times New Roman" panose="02020603050405020304" pitchFamily="18" charset="0"/>
                  <a:ea typeface="+mn-ea"/>
                  <a:cs typeface="Times New Roman" panose="02020603050405020304" pitchFamily="18" charset="0"/>
                </a:rPr>
                <a:t>θ</a:t>
              </a:r>
              <a:r>
                <a:rPr lang="en-US" altLang="zh-CN" sz="2400" i="1" dirty="0">
                  <a:latin typeface="Times New Roman" panose="02020603050405020304" pitchFamily="18" charset="0"/>
                  <a:ea typeface="+mn-ea"/>
                  <a:cs typeface="Times New Roman" panose="02020603050405020304" pitchFamily="18" charset="0"/>
                </a:rPr>
                <a:t> </a:t>
              </a:r>
              <a:r>
                <a:rPr lang="zh-CN" altLang="en-US" sz="2400" dirty="0">
                  <a:latin typeface="+mn-ea"/>
                  <a:ea typeface="+mn-ea"/>
                </a:rPr>
                <a:t>方向的微元立体角</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d</a:t>
              </a:r>
              <a:r>
                <a:rPr lang="zh-CN" altLang="en-US" sz="2400" i="1" dirty="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400" dirty="0">
                  <a:latin typeface="微软雅黑" panose="020B0503020204020204" pitchFamily="34" charset="-122"/>
                  <a:ea typeface="微软雅黑" panose="020B0503020204020204" pitchFamily="34" charset="-122"/>
                </a:rPr>
                <a:t> </a:t>
              </a:r>
              <a:r>
                <a:rPr lang="zh-CN" altLang="en-US" sz="2400" dirty="0">
                  <a:latin typeface="+mn-ea"/>
                  <a:ea typeface="+mn-ea"/>
                </a:rPr>
                <a:t>内辐射出去的能量为</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d</a:t>
              </a:r>
              <a:r>
                <a:rPr lang="zh-CN" altLang="en-US" sz="2400" i="1" dirty="0">
                  <a:latin typeface="Times New Roman" panose="02020603050405020304" pitchFamily="18" charset="0"/>
                  <a:ea typeface="微软雅黑" panose="020B0503020204020204" pitchFamily="34" charset="-122"/>
                  <a:cs typeface="Times New Roman" panose="02020603050405020304" pitchFamily="18" charset="0"/>
                </a:rPr>
                <a:t>Ω</a:t>
              </a:r>
              <a:endParaRPr lang="en-US" sz="2400" i="1" dirty="0">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9672" y="6942"/>
              <a:ext cx="10393" cy="725"/>
            </a:xfrm>
            <a:prstGeom prst="rect">
              <a:avLst/>
            </a:prstGeom>
            <a:noFill/>
          </p:spPr>
          <p:txBody>
            <a:bodyPr wrap="square" rtlCol="0">
              <a:spAutoFit/>
            </a:bodyPr>
            <a:lstStyle/>
            <a:p>
              <a:r>
                <a:rPr lang="en-US" sz="2400" i="1" dirty="0" err="1">
                  <a:latin typeface="Times New Roman" panose="02020603050405020304" pitchFamily="18" charset="0"/>
                  <a:ea typeface="+mn-ea"/>
                  <a:cs typeface="Times New Roman" panose="02020603050405020304" pitchFamily="18" charset="0"/>
                </a:rPr>
                <a:t>d</a:t>
              </a:r>
              <a:r>
                <a:rPr lang="en-US" altLang="zh-CN" sz="2400" i="1" dirty="0" err="1">
                  <a:latin typeface="Times New Roman" panose="02020603050405020304" pitchFamily="18" charset="0"/>
                  <a:ea typeface="+mn-ea"/>
                  <a:cs typeface="Times New Roman" panose="02020603050405020304" pitchFamily="18" charset="0"/>
                </a:rPr>
                <a:t>Acos</a:t>
              </a:r>
              <a:r>
                <a:rPr lang="zh-CN" altLang="en-US" sz="2400" i="1" dirty="0">
                  <a:latin typeface="Times New Roman" panose="02020603050405020304" pitchFamily="18" charset="0"/>
                  <a:ea typeface="+mn-ea"/>
                  <a:cs typeface="Times New Roman" panose="02020603050405020304" pitchFamily="18" charset="0"/>
                  <a:sym typeface="+mn-ea"/>
                </a:rPr>
                <a:t>θ</a:t>
              </a:r>
              <a:r>
                <a:rPr lang="zh-CN" altLang="en-US" sz="2400" dirty="0">
                  <a:latin typeface="+mn-ea"/>
                  <a:ea typeface="+mn-ea"/>
                </a:rPr>
                <a:t>：</a:t>
              </a:r>
              <a:r>
                <a:rPr lang="zh-CN" altLang="en-US" sz="2400" i="1" dirty="0">
                  <a:latin typeface="Times New Roman" panose="02020603050405020304" pitchFamily="18" charset="0"/>
                  <a:ea typeface="+mn-ea"/>
                  <a:cs typeface="Times New Roman" panose="02020603050405020304" pitchFamily="18" charset="0"/>
                  <a:sym typeface="+mn-ea"/>
                </a:rPr>
                <a:t>θ</a:t>
              </a:r>
              <a:r>
                <a:rPr lang="zh-CN" altLang="en-US" sz="2400" dirty="0">
                  <a:latin typeface="+mn-ea"/>
                  <a:ea typeface="+mn-ea"/>
                </a:rPr>
                <a:t>方向看过去的面积，称为可见面积</a:t>
              </a:r>
              <a:endParaRPr lang="en-US" sz="2400" dirty="0">
                <a:latin typeface="+mn-ea"/>
                <a:ea typeface="+mn-ea"/>
              </a:endParaRPr>
            </a:p>
          </p:txBody>
        </p:sp>
        <p:grpSp>
          <p:nvGrpSpPr>
            <p:cNvPr id="8" name="组合 8"/>
            <p:cNvGrpSpPr/>
            <p:nvPr/>
          </p:nvGrpSpPr>
          <p:grpSpPr>
            <a:xfrm>
              <a:off x="1280" y="5172"/>
              <a:ext cx="8180" cy="5360"/>
              <a:chOff x="1280" y="5172"/>
              <a:chExt cx="8180" cy="5360"/>
            </a:xfrm>
          </p:grpSpPr>
          <p:pic>
            <p:nvPicPr>
              <p:cNvPr id="10" name="Picture 3"/>
              <p:cNvPicPr>
                <a:picLocks noChangeAspect="1"/>
              </p:cNvPicPr>
              <p:nvPr/>
            </p:nvPicPr>
            <p:blipFill>
              <a:blip r:embed="rId2"/>
              <a:stretch>
                <a:fillRect/>
              </a:stretch>
            </p:blipFill>
            <p:spPr>
              <a:xfrm>
                <a:off x="1280" y="5172"/>
                <a:ext cx="8180" cy="5360"/>
              </a:xfrm>
              <a:prstGeom prst="rect">
                <a:avLst/>
              </a:prstGeom>
            </p:spPr>
          </p:pic>
          <p:sp>
            <p:nvSpPr>
              <p:cNvPr id="11" name="TextBox 13"/>
              <p:cNvSpPr txBox="1"/>
              <p:nvPr/>
            </p:nvSpPr>
            <p:spPr>
              <a:xfrm>
                <a:off x="6497" y="8190"/>
                <a:ext cx="2899" cy="725"/>
              </a:xfrm>
              <a:prstGeom prst="rect">
                <a:avLst/>
              </a:prstGeom>
              <a:solidFill>
                <a:srgbClr val="A9D1DE"/>
              </a:solidFill>
            </p:spPr>
            <p:txBody>
              <a:bodyPr wrap="square" rtlCol="0">
                <a:spAutoFit/>
              </a:bodyPr>
              <a:lstStyle/>
              <a:p>
                <a:r>
                  <a:rPr lang="en-US" sz="2400" i="1" dirty="0" err="1">
                    <a:latin typeface="Times New Roman" panose="02020603050405020304" pitchFamily="18" charset="0"/>
                    <a:ea typeface="+mn-ea"/>
                    <a:cs typeface="Times New Roman" panose="02020603050405020304" pitchFamily="18" charset="0"/>
                  </a:rPr>
                  <a:t>d</a:t>
                </a:r>
                <a:r>
                  <a:rPr lang="en-US" altLang="zh-CN" sz="2400" i="1" dirty="0" err="1">
                    <a:latin typeface="Times New Roman" panose="02020603050405020304" pitchFamily="18" charset="0"/>
                    <a:ea typeface="+mn-ea"/>
                    <a:cs typeface="Times New Roman" panose="02020603050405020304" pitchFamily="18" charset="0"/>
                  </a:rPr>
                  <a:t>Acos</a:t>
                </a:r>
                <a:r>
                  <a:rPr lang="zh-CN" altLang="en-US" sz="2400" i="1" dirty="0">
                    <a:latin typeface="Times New Roman" panose="02020603050405020304" pitchFamily="18" charset="0"/>
                    <a:ea typeface="+mn-ea"/>
                    <a:cs typeface="Times New Roman" panose="02020603050405020304" pitchFamily="18" charset="0"/>
                    <a:sym typeface="+mn-ea"/>
                  </a:rPr>
                  <a:t>θ</a:t>
                </a:r>
                <a:r>
                  <a:rPr lang="zh-CN" altLang="en-US" sz="2400" i="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400" i="1" dirty="0">
                    <a:latin typeface="Times New Roman" panose="02020603050405020304" pitchFamily="18" charset="0"/>
                    <a:ea typeface="+mn-ea"/>
                    <a:cs typeface="Times New Roman" panose="02020603050405020304" pitchFamily="18" charset="0"/>
                    <a:sym typeface="+mn-ea"/>
                  </a:rPr>
                  <a:t>A</a:t>
                </a:r>
                <a:r>
                  <a:rPr lang="en-US" altLang="zh-CN" sz="2400" i="1" baseline="-25000" dirty="0">
                    <a:latin typeface="Times New Roman" panose="02020603050405020304" pitchFamily="18" charset="0"/>
                    <a:ea typeface="+mn-ea"/>
                    <a:cs typeface="Times New Roman" panose="02020603050405020304" pitchFamily="18" charset="0"/>
                    <a:sym typeface="+mn-ea"/>
                  </a:rPr>
                  <a:t>c</a:t>
                </a:r>
                <a:endParaRPr lang="en-US" altLang="zh-CN" sz="2400" i="1" baseline="-25000" dirty="0">
                  <a:latin typeface="Times New Roman" panose="02020603050405020304" pitchFamily="18" charset="0"/>
                  <a:ea typeface="+mn-ea"/>
                  <a:cs typeface="Times New Roman" panose="02020603050405020304" pitchFamily="18" charset="0"/>
                  <a:sym typeface="+mn-ea"/>
                </a:endParaRPr>
              </a:p>
            </p:txBody>
          </p:sp>
          <p:sp>
            <p:nvSpPr>
              <p:cNvPr id="12" name="TextBox 13"/>
              <p:cNvSpPr txBox="1"/>
              <p:nvPr/>
            </p:nvSpPr>
            <p:spPr>
              <a:xfrm>
                <a:off x="2868" y="9807"/>
                <a:ext cx="1794" cy="725"/>
              </a:xfrm>
              <a:prstGeom prst="rect">
                <a:avLst/>
              </a:prstGeom>
              <a:solidFill>
                <a:srgbClr val="B2DDE5"/>
              </a:solidFill>
            </p:spPr>
            <p:txBody>
              <a:bodyPr wrap="square" rtlCol="0">
                <a:spAutoFit/>
              </a:bodyPr>
              <a:lstStyle/>
              <a:p>
                <a:r>
                  <a:rPr lang="en-US" sz="2400" i="1" dirty="0" err="1">
                    <a:latin typeface="Times New Roman" panose="02020603050405020304" pitchFamily="18" charset="0"/>
                    <a:ea typeface="+mn-ea"/>
                    <a:cs typeface="Times New Roman" panose="02020603050405020304" pitchFamily="18" charset="0"/>
                  </a:rPr>
                  <a:t>d</a:t>
                </a:r>
                <a:r>
                  <a:rPr lang="en-US" altLang="zh-CN" sz="2400" i="1" dirty="0" err="1">
                    <a:latin typeface="Times New Roman" panose="02020603050405020304" pitchFamily="18" charset="0"/>
                    <a:ea typeface="+mn-ea"/>
                    <a:cs typeface="Times New Roman" panose="02020603050405020304" pitchFamily="18" charset="0"/>
                  </a:rPr>
                  <a:t>A</a:t>
                </a:r>
                <a:endParaRPr lang="en-US" sz="2400" dirty="0">
                  <a:latin typeface="+mn-ea"/>
                  <a:ea typeface="+mn-ea"/>
                </a:endParaRPr>
              </a:p>
            </p:txBody>
          </p:sp>
          <p:sp>
            <p:nvSpPr>
              <p:cNvPr id="13" name="TextBox 13"/>
              <p:cNvSpPr txBox="1"/>
              <p:nvPr/>
            </p:nvSpPr>
            <p:spPr>
              <a:xfrm>
                <a:off x="3662" y="7622"/>
                <a:ext cx="564" cy="725"/>
              </a:xfrm>
              <a:prstGeom prst="rect">
                <a:avLst/>
              </a:prstGeom>
              <a:solidFill>
                <a:srgbClr val="A9D1DE"/>
              </a:solidFill>
            </p:spPr>
            <p:txBody>
              <a:bodyPr wrap="square" rtlCol="0">
                <a:spAutoFit/>
              </a:bodyPr>
              <a:lstStyle/>
              <a:p>
                <a:r>
                  <a:rPr lang="zh-CN" altLang="en-US" sz="2400" i="1" dirty="0">
                    <a:latin typeface="Times New Roman" panose="02020603050405020304" pitchFamily="18" charset="0"/>
                    <a:ea typeface="+mn-ea"/>
                    <a:cs typeface="Times New Roman" panose="02020603050405020304" pitchFamily="18" charset="0"/>
                    <a:sym typeface="+mn-ea"/>
                  </a:rPr>
                  <a:t>θ</a:t>
                </a:r>
                <a:endParaRPr lang="en-US" sz="2400" dirty="0">
                  <a:latin typeface="+mn-ea"/>
                  <a:ea typeface="+mn-ea"/>
                </a:endParaRPr>
              </a:p>
            </p:txBody>
          </p:sp>
        </p:grpSp>
        <p:sp>
          <p:nvSpPr>
            <p:cNvPr id="9" name="TextBox 19"/>
            <p:cNvSpPr txBox="1"/>
            <p:nvPr/>
          </p:nvSpPr>
          <p:spPr>
            <a:xfrm>
              <a:off x="9905" y="7963"/>
              <a:ext cx="10232" cy="2470"/>
            </a:xfrm>
            <a:prstGeom prst="rect">
              <a:avLst/>
            </a:prstGeom>
            <a:noFill/>
          </p:spPr>
          <p:txBody>
            <a:bodyPr wrap="square">
              <a:spAutoFit/>
            </a:bodyPr>
            <a:lstStyle/>
            <a:p>
              <a:r>
                <a:rPr lang="zh-CN" altLang="en-US" sz="2400" b="1" dirty="0">
                  <a:latin typeface="+mn-ea"/>
                  <a:ea typeface="+mn-ea"/>
                </a:rPr>
                <a:t>兰贝特定律</a:t>
              </a:r>
              <a:r>
                <a:rPr lang="zh-CN" altLang="en-US" sz="2400" dirty="0">
                  <a:latin typeface="+mn-ea"/>
                  <a:ea typeface="+mn-ea"/>
                </a:rPr>
                <a:t>：又称余弦定律，</a:t>
              </a:r>
              <a:r>
                <a:rPr lang="en-US" sz="2400" dirty="0" err="1">
                  <a:latin typeface="+mn-ea"/>
                  <a:ea typeface="+mn-ea"/>
                  <a:sym typeface="+mn-ea"/>
                </a:rPr>
                <a:t>研究黑体辐射能按</a:t>
              </a:r>
              <a:r>
                <a:rPr lang="en-US" sz="2400" b="1" dirty="0" err="1">
                  <a:solidFill>
                    <a:srgbClr val="FF0000"/>
                  </a:solidFill>
                  <a:latin typeface="+mn-ea"/>
                  <a:ea typeface="+mn-ea"/>
                  <a:sym typeface="+mn-ea"/>
                </a:rPr>
                <a:t>空间方向</a:t>
              </a:r>
              <a:r>
                <a:rPr lang="en-US" sz="2400" dirty="0" err="1">
                  <a:latin typeface="+mn-ea"/>
                  <a:ea typeface="+mn-ea"/>
                  <a:sym typeface="+mn-ea"/>
                </a:rPr>
                <a:t>的分布规律</a:t>
              </a:r>
              <a:endParaRPr lang="en-US" sz="2400" dirty="0">
                <a:latin typeface="+mn-ea"/>
                <a:ea typeface="+mn-ea"/>
              </a:endParaRPr>
            </a:p>
            <a:p>
              <a:endParaRPr lang="zh-CN" altLang="en-US" sz="2400" dirty="0">
                <a:latin typeface="+mn-ea"/>
                <a:ea typeface="+mn-ea"/>
              </a:endParaRPr>
            </a:p>
            <a:p>
              <a:r>
                <a:rPr lang="zh-CN" altLang="en-US" sz="2400" dirty="0">
                  <a:latin typeface="+mn-ea"/>
                  <a:ea typeface="+mn-ea"/>
                </a:rPr>
                <a:t>定向辐射强度为常数，与空间方向无关</a:t>
              </a:r>
              <a:endParaRPr lang="en-US" sz="2400" dirty="0"/>
            </a:p>
          </p:txBody>
        </p:sp>
      </p:grpSp>
    </p:spTree>
  </p:cSld>
  <p:clrMapOvr>
    <a:masterClrMapping/>
  </p:clrMapOvr>
  <p:timing>
    <p:tnLst>
      <p:par>
        <p:cTn id="1" dur="indefinite" restart="never" nodeType="tmRoot"/>
      </p:par>
    </p:tnLst>
    <p:bldLst>
      <p:bldP spid="3" grpId="0"/>
      <p:bldP spid="3"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兰贝特定律</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 name="组合 2"/>
          <p:cNvGrpSpPr/>
          <p:nvPr/>
        </p:nvGrpSpPr>
        <p:grpSpPr>
          <a:xfrm>
            <a:off x="741045" y="1167765"/>
            <a:ext cx="11588750" cy="1549400"/>
            <a:chOff x="1167" y="1839"/>
            <a:chExt cx="18250" cy="2440"/>
          </a:xfrm>
        </p:grpSpPr>
        <p:sp>
          <p:nvSpPr>
            <p:cNvPr id="4" name="TextBox 3"/>
            <p:cNvSpPr txBox="1"/>
            <p:nvPr/>
          </p:nvSpPr>
          <p:spPr>
            <a:xfrm>
              <a:off x="1167" y="2973"/>
              <a:ext cx="18250" cy="1307"/>
            </a:xfrm>
            <a:prstGeom prst="rect">
              <a:avLst/>
            </a:prstGeom>
            <a:noFill/>
          </p:spPr>
          <p:txBody>
            <a:bodyPr wrap="square">
              <a:spAutoFit/>
            </a:bodyPr>
            <a:lstStyle/>
            <a:p>
              <a:r>
                <a:rPr lang="zh-CN" altLang="en-US" sz="2400" dirty="0">
                  <a:latin typeface="+mn-ea"/>
                  <a:ea typeface="+mn-ea"/>
                </a:rPr>
                <a:t>黑体单位面积辐射出去的能量在空间的不同方向分布式不均匀的，按空间纬度角</a:t>
              </a:r>
              <a:r>
                <a:rPr lang="en-US" altLang="zh-CN" sz="2400" dirty="0">
                  <a:latin typeface="+mn-ea"/>
                  <a:ea typeface="+mn-ea"/>
                  <a:sym typeface="+mn-ea"/>
                </a:rPr>
                <a:t> </a:t>
              </a:r>
              <a:r>
                <a:rPr lang="zh-CN" altLang="en-US" sz="2400" i="1" dirty="0">
                  <a:latin typeface="Times New Roman" panose="02020603050405020304" pitchFamily="18" charset="0"/>
                  <a:ea typeface="+mn-ea"/>
                  <a:cs typeface="Times New Roman" panose="02020603050405020304" pitchFamily="18" charset="0"/>
                  <a:sym typeface="+mn-ea"/>
                </a:rPr>
                <a:t>θ</a:t>
              </a:r>
              <a:r>
                <a:rPr lang="en-US" altLang="zh-CN" sz="2400" i="1" dirty="0">
                  <a:latin typeface="Times New Roman" panose="02020603050405020304" pitchFamily="18" charset="0"/>
                  <a:ea typeface="+mn-ea"/>
                  <a:cs typeface="Times New Roman" panose="02020603050405020304" pitchFamily="18" charset="0"/>
                  <a:sym typeface="+mn-ea"/>
                </a:rPr>
                <a:t> </a:t>
              </a:r>
              <a:r>
                <a:rPr lang="zh-CN" altLang="en-US" sz="2400" dirty="0">
                  <a:latin typeface="+mn-ea"/>
                  <a:ea typeface="+mn-ea"/>
                </a:rPr>
                <a:t>的余弦规律变化：在垂直于该表面的方向最大，而与表面平行的方向为零</a:t>
              </a:r>
              <a:endParaRPr lang="en-US" sz="2400" dirty="0"/>
            </a:p>
          </p:txBody>
        </p:sp>
        <mc:AlternateContent xmlns:mc="http://schemas.openxmlformats.org/markup-compatibility/2006">
          <mc:Choice xmlns:a14="http://schemas.microsoft.com/office/drawing/2010/main" Requires="a14">
            <p:sp>
              <p:nvSpPr>
                <p:cNvPr id="5" name="TextBox 4"/>
                <p:cNvSpPr txBox="1"/>
                <p:nvPr/>
              </p:nvSpPr>
              <p:spPr>
                <a:xfrm>
                  <a:off x="1621" y="1839"/>
                  <a:ext cx="7629" cy="921"/>
                </a:xfrm>
                <a:prstGeom prst="rect">
                  <a:avLst/>
                </a:prstGeom>
                <a:noFill/>
              </p:spPr>
              <p:txBody>
                <a:bodyPr wrap="square">
                  <a:spAutoFit/>
                </a:bodyPr>
                <a:lstStyle/>
                <a:p>
                  <a14:m>
                    <m:oMath xmlns:m="http://schemas.openxmlformats.org/officeDocument/2006/math">
                      <m:r>
                        <a:rPr lang="en-US" altLang="zh-CN" sz="3200" i="1">
                          <a:latin typeface="Cambria Math" panose="02040503050406030204" pitchFamily="18" charset="0"/>
                          <a:ea typeface="Cambria Math" panose="02040503050406030204" pitchFamily="18" charset="0"/>
                        </a:rPr>
                        <m:t>𝑑</m:t>
                      </m:r>
                      <m:r>
                        <m:rPr>
                          <m:sty m:val="p"/>
                        </m:rPr>
                        <a:rPr lang="el-GR" altLang="zh-CN" sz="3200" i="1">
                          <a:latin typeface="Cambria Math" panose="02040503050406030204" pitchFamily="18" charset="0"/>
                          <a:ea typeface="Cambria Math" panose="02040503050406030204" pitchFamily="18" charset="0"/>
                        </a:rPr>
                        <m:t>Φ</m:t>
                      </m:r>
                      <m:d>
                        <m:dPr>
                          <m:ctrlPr>
                            <a:rPr lang="el-GR" altLang="zh-CN" sz="3200" i="1">
                              <a:latin typeface="Cambria Math" panose="02040503050406030204" pitchFamily="18" charset="0"/>
                              <a:ea typeface="Cambria Math" panose="02040503050406030204" pitchFamily="18" charset="0"/>
                            </a:rPr>
                          </m:ctrlPr>
                        </m:dPr>
                        <m:e>
                          <m:r>
                            <a:rPr lang="el-GR" altLang="zh-CN" sz="3200" i="1">
                              <a:latin typeface="Cambria Math" panose="02040503050406030204" pitchFamily="18" charset="0"/>
                              <a:ea typeface="Cambria Math" panose="02040503050406030204" pitchFamily="18" charset="0"/>
                            </a:rPr>
                            <m:t>𝜃</m:t>
                          </m:r>
                        </m:e>
                      </m:d>
                      <m:r>
                        <a:rPr lang="en-US" altLang="zh-CN" sz="3200" b="0" i="1" smtClean="0">
                          <a:solidFill>
                            <a:schemeClr val="tx1"/>
                          </a:solidFill>
                          <a:latin typeface="Cambria Math" panose="02040503050406030204" pitchFamily="18" charset="0"/>
                          <a:ea typeface="Cambria Math" panose="02040503050406030204" pitchFamily="18" charset="0"/>
                        </a:rPr>
                        <m:t>=</m:t>
                      </m:r>
                      <m:r>
                        <a:rPr lang="en-US" altLang="zh-CN" sz="3200" b="0" i="1" smtClean="0">
                          <a:solidFill>
                            <a:schemeClr val="tx1"/>
                          </a:solidFill>
                          <a:latin typeface="Cambria Math" panose="02040503050406030204" pitchFamily="18" charset="0"/>
                          <a:ea typeface="Cambria Math" panose="02040503050406030204" pitchFamily="18" charset="0"/>
                        </a:rPr>
                        <m:t>𝐼</m:t>
                      </m:r>
                    </m:oMath>
                  </a14:m>
                  <a:r>
                    <a:rPr lang="en-US" altLang="zh-CN" sz="3200" dirty="0">
                      <a:ea typeface="Cambria Math" panose="02040503050406030204" pitchFamily="18" charset="0"/>
                    </a:rPr>
                    <a:t> </a:t>
                  </a:r>
                  <a14:m>
                    <m:oMath xmlns:m="http://schemas.openxmlformats.org/officeDocument/2006/math">
                      <m:r>
                        <a:rPr lang="en-US" altLang="zh-CN" sz="3200" i="1">
                          <a:latin typeface="Cambria Math" panose="02040503050406030204" pitchFamily="18" charset="0"/>
                          <a:ea typeface="Cambria Math" panose="02040503050406030204" pitchFamily="18" charset="0"/>
                        </a:rPr>
                        <m:t>𝑑𝐴𝑑</m:t>
                      </m:r>
                      <m:r>
                        <m:rPr>
                          <m:sty m:val="p"/>
                        </m:rPr>
                        <a:rPr lang="el-GR" altLang="zh-CN" sz="3200" i="1">
                          <a:latin typeface="Cambria Math" panose="02040503050406030204" pitchFamily="18" charset="0"/>
                          <a:ea typeface="Cambria Math" panose="02040503050406030204" pitchFamily="18" charset="0"/>
                        </a:rPr>
                        <m:t>Ω</m:t>
                      </m:r>
                      <m:func>
                        <m:funcPr>
                          <m:ctrlPr>
                            <a:rPr lang="en-US" altLang="zh-CN" sz="3200" i="1">
                              <a:latin typeface="Cambria Math" panose="02040503050406030204" pitchFamily="18" charset="0"/>
                              <a:ea typeface="Cambria Math" panose="02040503050406030204" pitchFamily="18" charset="0"/>
                            </a:rPr>
                          </m:ctrlPr>
                        </m:funcPr>
                        <m:fName>
                          <m:r>
                            <m:rPr>
                              <m:sty m:val="p"/>
                            </m:rPr>
                            <a:rPr lang="en-US" altLang="zh-CN" sz="3200">
                              <a:latin typeface="Cambria Math" panose="02040503050406030204" pitchFamily="18" charset="0"/>
                              <a:ea typeface="Cambria Math" panose="02040503050406030204" pitchFamily="18" charset="0"/>
                            </a:rPr>
                            <m:t>cos</m:t>
                          </m:r>
                        </m:fName>
                        <m:e>
                          <m:r>
                            <a:rPr lang="en-US" altLang="zh-CN" sz="3200" i="1">
                              <a:latin typeface="Cambria Math" panose="02040503050406030204" pitchFamily="18" charset="0"/>
                              <a:ea typeface="Cambria Math" panose="02040503050406030204" pitchFamily="18" charset="0"/>
                            </a:rPr>
                            <m:t>𝜃</m:t>
                          </m:r>
                        </m:e>
                      </m:func>
                    </m:oMath>
                  </a14:m>
                  <a:endParaRPr lang="en-US" sz="3200" dirty="0"/>
                </a:p>
              </p:txBody>
            </p:sp>
          </mc:Choice>
          <mc:Fallback>
            <p:sp>
              <p:nvSpPr>
                <p:cNvPr id="5" name="TextBox 4"/>
                <p:cNvSpPr txBox="1">
                  <a:spLocks noRot="1" noChangeAspect="1" noMove="1" noResize="1" noEditPoints="1" noAdjustHandles="1" noChangeArrowheads="1" noChangeShapeType="1" noTextEdit="1"/>
                </p:cNvSpPr>
                <p:nvPr/>
              </p:nvSpPr>
              <p:spPr>
                <a:xfrm>
                  <a:off x="1621" y="1839"/>
                  <a:ext cx="7629" cy="921"/>
                </a:xfrm>
                <a:prstGeom prst="rect">
                  <a:avLst/>
                </a:prstGeom>
                <a:blipFill rotWithShape="1">
                  <a:blip r:embed="rId1"/>
                </a:blipFill>
              </p:spPr>
              <p:txBody>
                <a:bodyPr/>
                <a:lstStyle/>
                <a:p>
                  <a:r>
                    <a:rPr lang="zh-CN" altLang="en-US">
                      <a:noFill/>
                    </a:rPr>
                    <a:t> </a:t>
                  </a:r>
                </a:p>
              </p:txBody>
            </p:sp>
          </mc:Fallback>
        </mc:AlternateContent>
      </p:grpSp>
      <p:grpSp>
        <p:nvGrpSpPr>
          <p:cNvPr id="6" name="组合 4"/>
          <p:cNvGrpSpPr/>
          <p:nvPr/>
        </p:nvGrpSpPr>
        <p:grpSpPr>
          <a:xfrm>
            <a:off x="491490" y="6063615"/>
            <a:ext cx="8573135" cy="466725"/>
            <a:chOff x="774" y="9549"/>
            <a:chExt cx="13501" cy="735"/>
          </a:xfrm>
        </p:grpSpPr>
        <p:sp>
          <p:nvSpPr>
            <p:cNvPr id="7" name="TextBox 6"/>
            <p:cNvSpPr txBox="1"/>
            <p:nvPr/>
          </p:nvSpPr>
          <p:spPr>
            <a:xfrm>
              <a:off x="774" y="9549"/>
              <a:ext cx="13501" cy="727"/>
            </a:xfrm>
            <a:prstGeom prst="rect">
              <a:avLst/>
            </a:prstGeom>
            <a:noFill/>
          </p:spPr>
          <p:txBody>
            <a:bodyPr wrap="square">
              <a:spAutoFit/>
            </a:bodyPr>
            <a:lstStyle/>
            <a:p>
              <a:r>
                <a:rPr lang="zh-CN" altLang="en-US" sz="2400" dirty="0">
                  <a:latin typeface="+mn-ea"/>
                  <a:ea typeface="+mn-ea"/>
                </a:rPr>
                <a:t>注意：</a:t>
              </a:r>
              <a:endParaRPr lang="en-US" altLang="zh-CN" sz="2400" dirty="0">
                <a:latin typeface="+mn-ea"/>
                <a:ea typeface="+mn-ea"/>
              </a:endParaRPr>
            </a:p>
          </p:txBody>
        </p:sp>
        <p:sp>
          <p:nvSpPr>
            <p:cNvPr id="8" name="TextBox 7"/>
            <p:cNvSpPr txBox="1"/>
            <p:nvPr/>
          </p:nvSpPr>
          <p:spPr>
            <a:xfrm>
              <a:off x="2532" y="9557"/>
              <a:ext cx="8500" cy="727"/>
            </a:xfrm>
            <a:prstGeom prst="rect">
              <a:avLst/>
            </a:prstGeom>
            <a:noFill/>
          </p:spPr>
          <p:txBody>
            <a:bodyPr wrap="square">
              <a:spAutoFit/>
            </a:bodyPr>
            <a:lstStyle/>
            <a:p>
              <a:r>
                <a:rPr lang="en-US" altLang="zh-CN" sz="2400" dirty="0">
                  <a:latin typeface="+mn-ea"/>
                  <a:ea typeface="+mn-ea"/>
                </a:rPr>
                <a:t>I</a:t>
              </a:r>
              <a:r>
                <a:rPr lang="zh-CN" altLang="en-US" sz="2400" dirty="0">
                  <a:latin typeface="+mn-ea"/>
                  <a:ea typeface="+mn-ea"/>
                </a:rPr>
                <a:t>与空间方向无关，</a:t>
              </a:r>
              <a:r>
                <a:rPr lang="en-US" altLang="zh-CN" sz="2400" dirty="0">
                  <a:latin typeface="+mn-ea"/>
                  <a:ea typeface="+mn-ea"/>
                </a:rPr>
                <a:t>E</a:t>
              </a:r>
              <a:r>
                <a:rPr lang="zh-CN" altLang="en-US" sz="2400" dirty="0">
                  <a:latin typeface="+mn-ea"/>
                  <a:ea typeface="+mn-ea"/>
                </a:rPr>
                <a:t>与空间方向有关</a:t>
              </a:r>
              <a:endParaRPr lang="en-US" altLang="zh-CN" sz="2400" dirty="0">
                <a:latin typeface="+mn-ea"/>
                <a:ea typeface="+mn-ea"/>
              </a:endParaRPr>
            </a:p>
          </p:txBody>
        </p:sp>
      </p:grpSp>
      <p:grpSp>
        <p:nvGrpSpPr>
          <p:cNvPr id="9" name="组合 3"/>
          <p:cNvGrpSpPr/>
          <p:nvPr/>
        </p:nvGrpSpPr>
        <p:grpSpPr>
          <a:xfrm>
            <a:off x="812800" y="2967990"/>
            <a:ext cx="10363200" cy="2694305"/>
            <a:chOff x="1280" y="4674"/>
            <a:chExt cx="16320" cy="4243"/>
          </a:xfrm>
        </p:grpSpPr>
        <p:sp>
          <p:nvSpPr>
            <p:cNvPr id="10" name="TextBox 19"/>
            <p:cNvSpPr txBox="1"/>
            <p:nvPr/>
          </p:nvSpPr>
          <p:spPr>
            <a:xfrm>
              <a:off x="1280" y="4674"/>
              <a:ext cx="13501" cy="725"/>
            </a:xfrm>
            <a:prstGeom prst="rect">
              <a:avLst/>
            </a:prstGeom>
            <a:noFill/>
          </p:spPr>
          <p:txBody>
            <a:bodyPr wrap="square">
              <a:spAutoFit/>
            </a:bodyPr>
            <a:lstStyle/>
            <a:p>
              <a:r>
                <a:rPr lang="zh-CN" altLang="en-US" sz="2400" dirty="0">
                  <a:latin typeface="+mn-ea"/>
                  <a:ea typeface="+mn-ea"/>
                </a:rPr>
                <a:t>兰贝特定律与斯忒藩</a:t>
              </a:r>
              <a:r>
                <a:rPr lang="en-US" altLang="zh-CN" sz="2400" dirty="0">
                  <a:latin typeface="+mn-ea"/>
                  <a:ea typeface="+mn-ea"/>
                </a:rPr>
                <a:t>-</a:t>
              </a:r>
              <a:r>
                <a:rPr lang="zh-CN" altLang="en-US" sz="2400" dirty="0">
                  <a:latin typeface="+mn-ea"/>
                  <a:ea typeface="+mn-ea"/>
                </a:rPr>
                <a:t>玻尔兹曼定律之间的关系：</a:t>
              </a:r>
              <a:endParaRPr lang="en-US" sz="2400" dirty="0"/>
            </a:p>
          </p:txBody>
        </p:sp>
        <mc:AlternateContent xmlns:mc="http://schemas.openxmlformats.org/markup-compatibility/2006">
          <mc:Choice xmlns:a14="http://schemas.microsoft.com/office/drawing/2010/main" Requires="a14">
            <p:sp>
              <p:nvSpPr>
                <p:cNvPr id="11" name="TextBox 11"/>
                <p:cNvSpPr txBox="1"/>
                <p:nvPr/>
              </p:nvSpPr>
              <p:spPr>
                <a:xfrm>
                  <a:off x="2528" y="5809"/>
                  <a:ext cx="15073" cy="31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𝐸</m:t>
                            </m:r>
                          </m:e>
                          <m:sub>
                            <m:r>
                              <a:rPr lang="en-US" altLang="zh-CN" sz="2800" b="0" i="1" smtClean="0">
                                <a:solidFill>
                                  <a:schemeClr val="tx1"/>
                                </a:solidFill>
                                <a:latin typeface="Cambria Math" panose="02040503050406030204" pitchFamily="18" charset="0"/>
                              </a:rPr>
                              <m:t>𝑏</m:t>
                            </m:r>
                          </m:sub>
                        </m:sSub>
                        <m:r>
                          <a:rPr lang="en-US" altLang="zh-CN" sz="2800" b="0" i="1" smtClean="0">
                            <a:solidFill>
                              <a:schemeClr val="tx1"/>
                            </a:solidFill>
                            <a:latin typeface="Cambria Math" panose="02040503050406030204" pitchFamily="18" charset="0"/>
                          </a:rPr>
                          <m:t>=</m:t>
                        </m:r>
                        <m:nary>
                          <m:naryPr>
                            <m:ctrlPr>
                              <a:rPr lang="en-US" altLang="zh-CN" sz="2800" b="0" i="1" smtClean="0">
                                <a:solidFill>
                                  <a:schemeClr val="tx1"/>
                                </a:solidFill>
                                <a:latin typeface="Cambria Math" panose="02040503050406030204" pitchFamily="18" charset="0"/>
                              </a:rPr>
                            </m:ctrlPr>
                          </m:naryPr>
                          <m:sub>
                            <m:r>
                              <a:rPr lang="zh-CN" altLang="en-US" sz="2800" b="0" i="1" smtClean="0">
                                <a:solidFill>
                                  <a:schemeClr val="tx1"/>
                                </a:solidFill>
                                <a:latin typeface="Cambria Math" panose="02040503050406030204" pitchFamily="18" charset="0"/>
                              </a:rPr>
                              <m:t>𝛺</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ea typeface="Cambria Math" panose="02040503050406030204" pitchFamily="18" charset="0"/>
                              </a:rPr>
                              <m:t>𝜋</m:t>
                            </m:r>
                          </m:sub>
                          <m:sup/>
                          <m:e>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𝑑</m:t>
                                </m:r>
                                <m:r>
                                  <m:rPr>
                                    <m:sty m:val="p"/>
                                  </m:rPr>
                                  <a:rPr lang="el-GR" altLang="zh-CN" sz="2800" b="0" i="1" smtClean="0">
                                    <a:solidFill>
                                      <a:schemeClr val="tx1"/>
                                    </a:solidFill>
                                    <a:latin typeface="Cambria Math" panose="02040503050406030204" pitchFamily="18" charset="0"/>
                                    <a:ea typeface="Cambria Math" panose="02040503050406030204" pitchFamily="18" charset="0"/>
                                  </a:rPr>
                                  <m:t>Φ</m:t>
                                </m:r>
                                <m:d>
                                  <m:dPr>
                                    <m:ctrlPr>
                                      <a:rPr lang="el-GR" altLang="zh-CN" sz="2800" b="0" i="1" smtClean="0">
                                        <a:solidFill>
                                          <a:schemeClr val="tx1"/>
                                        </a:solidFill>
                                        <a:latin typeface="Cambria Math" panose="02040503050406030204" pitchFamily="18" charset="0"/>
                                        <a:ea typeface="Cambria Math" panose="02040503050406030204" pitchFamily="18" charset="0"/>
                                      </a:rPr>
                                    </m:ctrlPr>
                                  </m:dPr>
                                  <m:e>
                                    <m:r>
                                      <a:rPr lang="el-GR" altLang="zh-CN" sz="2800" b="0" i="1" smtClean="0">
                                        <a:solidFill>
                                          <a:schemeClr val="tx1"/>
                                        </a:solidFill>
                                        <a:latin typeface="Cambria Math" panose="02040503050406030204" pitchFamily="18" charset="0"/>
                                        <a:ea typeface="Cambria Math" panose="02040503050406030204" pitchFamily="18" charset="0"/>
                                      </a:rPr>
                                      <m:t>𝜃</m:t>
                                    </m:r>
                                  </m:e>
                                </m:d>
                              </m:num>
                              <m:den>
                                <m:r>
                                  <a:rPr lang="en-US" altLang="zh-CN" sz="2800" b="0" i="1" smtClean="0">
                                    <a:solidFill>
                                      <a:schemeClr val="tx1"/>
                                    </a:solidFill>
                                    <a:latin typeface="Cambria Math" panose="02040503050406030204" pitchFamily="18" charset="0"/>
                                  </a:rPr>
                                  <m:t>𝑑𝐴</m:t>
                                </m:r>
                              </m:den>
                            </m:f>
                          </m:e>
                        </m:nary>
                        <m:r>
                          <a:rPr lang="en-US" altLang="zh-CN" sz="2800" b="0" i="1" smtClean="0">
                            <a:solidFill>
                              <a:schemeClr val="tx1"/>
                            </a:solidFill>
                            <a:latin typeface="Cambria Math" panose="02040503050406030204" pitchFamily="18" charset="0"/>
                          </a:rPr>
                          <m:t>=</m:t>
                        </m:r>
                        <m:nary>
                          <m:naryPr>
                            <m:ctrlPr>
                              <a:rPr lang="en-US" altLang="zh-CN" sz="2800" i="1">
                                <a:latin typeface="Cambria Math" panose="02040503050406030204" pitchFamily="18" charset="0"/>
                              </a:rPr>
                            </m:ctrlPr>
                          </m:naryPr>
                          <m:sub>
                            <m:r>
                              <a:rPr lang="zh-CN" altLang="en-US" sz="2800" i="1">
                                <a:latin typeface="Cambria Math" panose="02040503050406030204" pitchFamily="18" charset="0"/>
                              </a:rPr>
                              <m:t>𝛺</m:t>
                            </m:r>
                            <m:r>
                              <a:rPr lang="en-US" altLang="zh-CN" sz="2800" i="1">
                                <a:latin typeface="Cambria Math" panose="02040503050406030204" pitchFamily="18" charset="0"/>
                              </a:rPr>
                              <m:t>=</m:t>
                            </m:r>
                            <m:r>
                              <a:rPr lang="en-US" altLang="zh-CN" sz="2800" i="1">
                                <a:latin typeface="Cambria Math" panose="02040503050406030204" pitchFamily="18" charset="0"/>
                              </a:rPr>
                              <m:t>2</m:t>
                            </m:r>
                            <m:r>
                              <a:rPr lang="en-US" altLang="zh-CN" sz="2800" i="1">
                                <a:latin typeface="Cambria Math" panose="02040503050406030204" pitchFamily="18" charset="0"/>
                                <a:ea typeface="Cambria Math" panose="02040503050406030204" pitchFamily="18" charset="0"/>
                              </a:rPr>
                              <m:t>𝜋</m:t>
                            </m:r>
                          </m:sub>
                          <m:sup/>
                          <m:e>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𝐼</m:t>
                                </m:r>
                              </m:e>
                              <m:sub>
                                <m:r>
                                  <a:rPr lang="en-US" altLang="zh-CN" sz="2800" b="0" i="1" smtClean="0">
                                    <a:latin typeface="Cambria Math" panose="02040503050406030204" pitchFamily="18" charset="0"/>
                                    <a:ea typeface="Cambria Math" panose="02040503050406030204" pitchFamily="18" charset="0"/>
                                  </a:rPr>
                                  <m:t>𝑏</m:t>
                                </m:r>
                              </m:sub>
                            </m:sSub>
                            <m:r>
                              <m:rPr>
                                <m:nor/>
                              </m:rPr>
                              <a:rPr lang="en-US" altLang="zh-CN" sz="2800" dirty="0">
                                <a:latin typeface="Cambria Math" panose="02040503050406030204" pitchFamily="18" charset="0"/>
                                <a:ea typeface="Cambria Math" panose="02040503050406030204" pitchFamily="18" charset="0"/>
                              </a:rPr>
                              <m:t> </m:t>
                            </m:r>
                            <m:func>
                              <m:funcPr>
                                <m:ctrlPr>
                                  <a:rPr lang="en-US" altLang="zh-CN" sz="2800" i="1">
                                    <a:latin typeface="Cambria Math" panose="02040503050406030204" pitchFamily="18" charset="0"/>
                                    <a:ea typeface="Cambria Math" panose="02040503050406030204" pitchFamily="18" charset="0"/>
                                  </a:rPr>
                                </m:ctrlPr>
                              </m:funcPr>
                              <m:fName>
                                <m:r>
                                  <m:rPr>
                                    <m:sty m:val="p"/>
                                  </m:rPr>
                                  <a:rPr lang="en-US" altLang="zh-CN" sz="2800">
                                    <a:latin typeface="Cambria Math" panose="02040503050406030204" pitchFamily="18" charset="0"/>
                                    <a:ea typeface="Cambria Math" panose="02040503050406030204" pitchFamily="18" charset="0"/>
                                  </a:rPr>
                                  <m:t>cos</m:t>
                                </m:r>
                              </m:fName>
                              <m:e>
                                <m:r>
                                  <a:rPr lang="en-US" altLang="zh-CN" sz="2800" i="1" smtClean="0">
                                    <a:latin typeface="Cambria Math" panose="02040503050406030204" pitchFamily="18" charset="0"/>
                                    <a:ea typeface="Cambria Math" panose="02040503050406030204" pitchFamily="18" charset="0"/>
                                  </a:rPr>
                                  <m:t>𝜃</m:t>
                                </m:r>
                              </m:e>
                            </m:func>
                            <m:r>
                              <a:rPr lang="en-US" altLang="zh-CN" sz="2800" b="0" i="1" smtClean="0">
                                <a:latin typeface="Cambria Math" panose="02040503050406030204" pitchFamily="18" charset="0"/>
                                <a:ea typeface="Cambria Math" panose="02040503050406030204" pitchFamily="18" charset="0"/>
                              </a:rPr>
                              <m:t>𝑑</m:t>
                            </m:r>
                            <m:r>
                              <m:rPr>
                                <m:sty m:val="p"/>
                              </m:rPr>
                              <a:rPr lang="el-GR" altLang="zh-CN" sz="2800" b="0" i="1" smtClean="0">
                                <a:latin typeface="Cambria Math" panose="02040503050406030204" pitchFamily="18" charset="0"/>
                                <a:ea typeface="Cambria Math" panose="02040503050406030204" pitchFamily="18" charset="0"/>
                              </a:rPr>
                              <m:t>Ω</m:t>
                            </m:r>
                          </m:e>
                        </m:nary>
                        <m:r>
                          <a:rPr lang="en-US" altLang="zh-CN" sz="2800" i="1">
                            <a:latin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𝐼</m:t>
                            </m:r>
                          </m:e>
                          <m:sub>
                            <m:r>
                              <a:rPr lang="en-US" altLang="zh-CN" sz="2800" i="1">
                                <a:latin typeface="Cambria Math" panose="02040503050406030204" pitchFamily="18" charset="0"/>
                                <a:ea typeface="Cambria Math" panose="02040503050406030204" pitchFamily="18" charset="0"/>
                              </a:rPr>
                              <m:t>𝑏</m:t>
                            </m:r>
                          </m:sub>
                        </m:sSub>
                        <m:nary>
                          <m:naryPr>
                            <m:chr m:val="∬"/>
                            <m:limLoc m:val="undOvr"/>
                            <m:subHide m:val="on"/>
                            <m:supHide m:val="on"/>
                            <m:ctrlPr>
                              <a:rPr lang="en-US" altLang="zh-CN" sz="2800" i="1" smtClean="0">
                                <a:latin typeface="Cambria Math" panose="02040503050406030204" pitchFamily="18" charset="0"/>
                                <a:ea typeface="Cambria Math" panose="02040503050406030204" pitchFamily="18" charset="0"/>
                              </a:rPr>
                            </m:ctrlPr>
                          </m:naryPr>
                          <m:sub/>
                          <m:sup/>
                          <m:e>
                            <m:func>
                              <m:funcPr>
                                <m:ctrlPr>
                                  <a:rPr lang="en-US" altLang="zh-CN" sz="2800" i="1">
                                    <a:latin typeface="Cambria Math" panose="02040503050406030204" pitchFamily="18" charset="0"/>
                                    <a:ea typeface="Cambria Math" panose="02040503050406030204" pitchFamily="18" charset="0"/>
                                  </a:rPr>
                                </m:ctrlPr>
                              </m:funcPr>
                              <m:fName>
                                <m:r>
                                  <m:rPr>
                                    <m:sty m:val="p"/>
                                  </m:rPr>
                                  <a:rPr lang="en-US" altLang="zh-CN" sz="2800">
                                    <a:latin typeface="Cambria Math" panose="02040503050406030204" pitchFamily="18" charset="0"/>
                                    <a:ea typeface="Cambria Math" panose="02040503050406030204" pitchFamily="18" charset="0"/>
                                  </a:rPr>
                                  <m:t>cos</m:t>
                                </m:r>
                              </m:fName>
                              <m:e>
                                <m:r>
                                  <a:rPr lang="en-US" altLang="zh-CN" sz="2800" i="1">
                                    <a:latin typeface="Cambria Math" panose="02040503050406030204" pitchFamily="18" charset="0"/>
                                    <a:ea typeface="Cambria Math" panose="02040503050406030204" pitchFamily="18" charset="0"/>
                                  </a:rPr>
                                  <m:t>𝜃</m:t>
                                </m:r>
                              </m:e>
                            </m:func>
                          </m:e>
                        </m:nary>
                        <m:r>
                          <a:rPr lang="en-US" altLang="zh-CN" sz="2800" i="1">
                            <a:latin typeface="Cambria Math" panose="02040503050406030204" pitchFamily="18" charset="0"/>
                          </a:rPr>
                          <m:t>𝑠𝑖</m:t>
                        </m:r>
                        <m:func>
                          <m:funcPr>
                            <m:ctrlPr>
                              <a:rPr lang="en-US" altLang="zh-CN" sz="2800" i="1">
                                <a:latin typeface="Cambria Math" panose="02040503050406030204" pitchFamily="18" charset="0"/>
                              </a:rPr>
                            </m:ctrlPr>
                          </m:funcPr>
                          <m:fName>
                            <m:r>
                              <a:rPr lang="en-US" altLang="zh-CN" sz="2800" i="1">
                                <a:latin typeface="Cambria Math" panose="02040503050406030204" pitchFamily="18" charset="0"/>
                              </a:rPr>
                              <m:t>𝑛</m:t>
                            </m:r>
                          </m:fName>
                          <m:e>
                            <m:r>
                              <a:rPr lang="en-US" altLang="zh-CN" sz="2800" i="1">
                                <a:latin typeface="Cambria Math" panose="02040503050406030204" pitchFamily="18" charset="0"/>
                              </a:rPr>
                              <m:t>𝜃</m:t>
                            </m:r>
                          </m:e>
                        </m:func>
                        <m:r>
                          <a:rPr lang="en-US" altLang="zh-CN" sz="2800" i="1">
                            <a:latin typeface="Cambria Math" panose="02040503050406030204" pitchFamily="18" charset="0"/>
                          </a:rPr>
                          <m:t>𝑑</m:t>
                        </m:r>
                        <m:r>
                          <a:rPr lang="en-US" altLang="zh-CN" sz="2800" i="1">
                            <a:latin typeface="Cambria Math" panose="02040503050406030204" pitchFamily="18" charset="0"/>
                          </a:rPr>
                          <m:t>𝜃</m:t>
                        </m:r>
                        <m:r>
                          <a:rPr lang="en-US" altLang="zh-CN" sz="2800" i="1">
                            <a:latin typeface="Cambria Math" panose="02040503050406030204" pitchFamily="18" charset="0"/>
                          </a:rPr>
                          <m:t>𝑑</m:t>
                        </m:r>
                        <m:r>
                          <a:rPr lang="en-US" altLang="zh-CN" sz="2800" i="1">
                            <a:latin typeface="Cambria Math" panose="02040503050406030204" pitchFamily="18" charset="0"/>
                          </a:rPr>
                          <m:t>𝜑</m:t>
                        </m:r>
                      </m:oMath>
                    </m:oMathPara>
                  </a14:m>
                  <a:endParaRPr lang="en-US" altLang="zh-CN" sz="2800" dirty="0"/>
                </a:p>
                <a:p>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𝐼</m:t>
                            </m:r>
                          </m:e>
                          <m:sub>
                            <m:r>
                              <a:rPr lang="en-US" altLang="zh-CN" sz="2800" b="0" i="1" smtClean="0">
                                <a:solidFill>
                                  <a:schemeClr val="tx1"/>
                                </a:solidFill>
                                <a:latin typeface="Cambria Math" panose="02040503050406030204" pitchFamily="18" charset="0"/>
                              </a:rPr>
                              <m:t>𝑏</m:t>
                            </m:r>
                          </m:sub>
                        </m:sSub>
                        <m:nary>
                          <m:naryPr>
                            <m:ctrlPr>
                              <a:rPr lang="en-US" altLang="zh-CN" sz="2800" b="0" i="1" smtClean="0">
                                <a:solidFill>
                                  <a:schemeClr val="tx1"/>
                                </a:solidFill>
                                <a:latin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rPr>
                              <m:t>0</m:t>
                            </m:r>
                          </m:sub>
                          <m:sup>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ea typeface="Cambria Math" panose="02040503050406030204" pitchFamily="18" charset="0"/>
                              </a:rPr>
                              <m:t>𝜋</m:t>
                            </m:r>
                          </m:sup>
                          <m:e>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ea typeface="Cambria Math" panose="02040503050406030204" pitchFamily="18" charset="0"/>
                              </a:rPr>
                              <m:t>𝜑</m:t>
                            </m:r>
                          </m:e>
                        </m:nary>
                        <m:nary>
                          <m:naryPr>
                            <m:ctrlPr>
                              <a:rPr lang="en-US" altLang="zh-CN" sz="2800" b="0" i="1" smtClean="0">
                                <a:solidFill>
                                  <a:schemeClr val="tx1"/>
                                </a:solidFill>
                                <a:latin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rPr>
                              <m:t>0</m:t>
                            </m:r>
                          </m:sub>
                          <m:sup>
                            <m:r>
                              <a:rPr lang="en-US" altLang="zh-CN" sz="2800" b="0" i="1" smtClean="0">
                                <a:solidFill>
                                  <a:schemeClr val="tx1"/>
                                </a:solidFill>
                                <a:latin typeface="Cambria Math" panose="02040503050406030204" pitchFamily="18" charset="0"/>
                                <a:ea typeface="Cambria Math" panose="02040503050406030204" pitchFamily="18" charset="0"/>
                              </a:rPr>
                              <m:t>𝜋</m:t>
                            </m:r>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2</m:t>
                            </m:r>
                          </m:sup>
                          <m:e>
                            <m:func>
                              <m:funcPr>
                                <m:ctrlPr>
                                  <a:rPr lang="en-US" altLang="zh-CN" sz="2800" i="1">
                                    <a:latin typeface="Cambria Math" panose="02040503050406030204" pitchFamily="18" charset="0"/>
                                    <a:ea typeface="Cambria Math" panose="02040503050406030204" pitchFamily="18" charset="0"/>
                                  </a:rPr>
                                </m:ctrlPr>
                              </m:funcPr>
                              <m:fName>
                                <m:r>
                                  <m:rPr>
                                    <m:sty m:val="p"/>
                                  </m:rPr>
                                  <a:rPr lang="en-US" altLang="zh-CN" sz="2800">
                                    <a:latin typeface="Cambria Math" panose="02040503050406030204" pitchFamily="18" charset="0"/>
                                    <a:ea typeface="Cambria Math" panose="02040503050406030204" pitchFamily="18" charset="0"/>
                                  </a:rPr>
                                  <m:t>cos</m:t>
                                </m:r>
                              </m:fName>
                              <m:e>
                                <m:r>
                                  <a:rPr lang="en-US" altLang="zh-CN" sz="2800" i="1">
                                    <a:latin typeface="Cambria Math" panose="02040503050406030204" pitchFamily="18" charset="0"/>
                                    <a:ea typeface="Cambria Math" panose="02040503050406030204" pitchFamily="18" charset="0"/>
                                  </a:rPr>
                                  <m:t>𝜃</m:t>
                                </m:r>
                              </m:e>
                            </m:func>
                          </m:e>
                        </m:nary>
                        <m:r>
                          <a:rPr lang="en-US" altLang="zh-CN" sz="2800" i="1">
                            <a:latin typeface="Cambria Math" panose="02040503050406030204" pitchFamily="18" charset="0"/>
                          </a:rPr>
                          <m:t>𝑠𝑖</m:t>
                        </m:r>
                        <m:func>
                          <m:funcPr>
                            <m:ctrlPr>
                              <a:rPr lang="en-US" altLang="zh-CN" sz="2800" i="1">
                                <a:latin typeface="Cambria Math" panose="02040503050406030204" pitchFamily="18" charset="0"/>
                              </a:rPr>
                            </m:ctrlPr>
                          </m:funcPr>
                          <m:fName>
                            <m:r>
                              <a:rPr lang="en-US" altLang="zh-CN" sz="2800" i="1">
                                <a:latin typeface="Cambria Math" panose="02040503050406030204" pitchFamily="18" charset="0"/>
                              </a:rPr>
                              <m:t>𝑛</m:t>
                            </m:r>
                          </m:fName>
                          <m:e>
                            <m:r>
                              <a:rPr lang="en-US" altLang="zh-CN" sz="2800" i="1">
                                <a:latin typeface="Cambria Math" panose="02040503050406030204" pitchFamily="18" charset="0"/>
                              </a:rPr>
                              <m:t>𝜃</m:t>
                            </m:r>
                          </m:e>
                        </m:func>
                        <m:r>
                          <a:rPr lang="en-US" altLang="zh-CN" sz="2800" i="1">
                            <a:latin typeface="Cambria Math" panose="02040503050406030204" pitchFamily="18" charset="0"/>
                          </a:rPr>
                          <m:t>𝑑</m:t>
                        </m:r>
                        <m:r>
                          <a:rPr lang="en-US" altLang="zh-CN" sz="2800" i="1">
                            <a:latin typeface="Cambria Math" panose="02040503050406030204" pitchFamily="18" charset="0"/>
                          </a:rPr>
                          <m:t>𝜃</m:t>
                        </m:r>
                        <m:r>
                          <a:rPr lang="en-US" altLang="zh-CN" sz="2800" b="0" i="0" smtClean="0">
                            <a:latin typeface="Cambria Math" panose="02040503050406030204" pitchFamily="18" charset="0"/>
                          </a:rPr>
                          <m:t>=</m:t>
                        </m:r>
                        <m:r>
                          <m:rPr>
                            <m:sty m:val="p"/>
                          </m:rPr>
                          <a:rPr lang="el-GR" altLang="zh-CN" sz="2800" b="0" i="1" smtClean="0">
                            <a:latin typeface="Cambria Math" panose="02040503050406030204" pitchFamily="18" charset="0"/>
                            <a:ea typeface="Cambria Math" panose="02040503050406030204" pitchFamily="18" charset="0"/>
                          </a:rPr>
                          <m:t>π</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𝑏</m:t>
                            </m:r>
                          </m:sub>
                        </m:sSub>
                      </m:oMath>
                    </m:oMathPara>
                  </a14:m>
                  <a:endParaRPr lang="en-US" sz="2800" dirty="0">
                    <a:solidFill>
                      <a:schemeClr val="tx1"/>
                    </a:solidFill>
                  </a:endParaRPr>
                </a:p>
              </p:txBody>
            </p:sp>
          </mc:Choice>
          <mc:Fallback>
            <p:sp>
              <p:nvSpPr>
                <p:cNvPr id="11" name="TextBox 11"/>
                <p:cNvSpPr txBox="1">
                  <a:spLocks noRot="1" noChangeAspect="1" noMove="1" noResize="1" noEditPoints="1" noAdjustHandles="1" noChangeArrowheads="1" noChangeShapeType="1" noTextEdit="1"/>
                </p:cNvSpPr>
                <p:nvPr/>
              </p:nvSpPr>
              <p:spPr>
                <a:xfrm>
                  <a:off x="2528" y="5809"/>
                  <a:ext cx="15073" cy="3108"/>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ph type="body" sz="quarter" idx="10"/>
          </p:nvPr>
        </p:nvSpPr>
        <p:spPr>
          <a:xfrm>
            <a:off x="1316807" y="332869"/>
            <a:ext cx="5832648" cy="504603"/>
          </a:xfrm>
        </p:spPr>
        <p:txBody>
          <a:bodyPr/>
          <a:lstStyle/>
          <a:p>
            <a:r>
              <a:rPr lang="zh-CN" altLang="en-US" dirty="0">
                <a:ln>
                  <a:noFill/>
                </a:ln>
                <a:latin typeface="Agency FB" panose="020B0503020202020204" pitchFamily="34" charset="0"/>
                <a:ea typeface="微软雅黑" panose="020B0503020204020204" pitchFamily="34" charset="-122"/>
                <a:sym typeface="Agency FB" panose="020B0503020202020204" pitchFamily="34" charset="0"/>
              </a:rPr>
              <a:t>实际物体的辐射力</a:t>
            </a:r>
            <a:r>
              <a:rPr lang="en-US" altLang="zh-CN"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E</a:t>
            </a:r>
            <a:endParaRPr lang="zh-CN" altLang="en-US"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2"/>
          <p:cNvSpPr txBox="1"/>
          <p:nvPr/>
        </p:nvSpPr>
        <p:spPr>
          <a:xfrm>
            <a:off x="1028700" y="4813051"/>
            <a:ext cx="9937154" cy="460375"/>
          </a:xfrm>
          <a:prstGeom prst="rect">
            <a:avLst/>
          </a:prstGeom>
          <a:noFill/>
        </p:spPr>
        <p:txBody>
          <a:bodyPr wrap="square" rtlCol="0">
            <a:spAutoFit/>
          </a:bodyPr>
          <a:lstStyle/>
          <a:p>
            <a:pPr algn="l">
              <a:spcBef>
                <a:spcPts val="0"/>
              </a:spcBef>
            </a:pPr>
            <a:r>
              <a:rPr lang="zh-CN" altLang="en-US" sz="2400" dirty="0" err="1">
                <a:latin typeface="+mn-ea"/>
                <a:ea typeface="+mn-ea"/>
              </a:rPr>
              <a:t>实际物体的辐射力</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E </a:t>
            </a:r>
            <a:r>
              <a:rPr lang="zh-CN" altLang="en-US" sz="2400" dirty="0" err="1">
                <a:latin typeface="+mn-ea"/>
                <a:ea typeface="+mn-ea"/>
              </a:rPr>
              <a:t>总是</a:t>
            </a:r>
            <a:r>
              <a:rPr lang="zh-CN" altLang="en-US" sz="2400" b="1" dirty="0" err="1">
                <a:solidFill>
                  <a:srgbClr val="FF0000"/>
                </a:solidFill>
                <a:latin typeface="+mn-ea"/>
                <a:ea typeface="+mn-ea"/>
              </a:rPr>
              <a:t>小于</a:t>
            </a:r>
            <a:r>
              <a:rPr lang="zh-CN" altLang="en-US" sz="2400" dirty="0" err="1">
                <a:latin typeface="+mn-ea"/>
                <a:ea typeface="+mn-ea"/>
              </a:rPr>
              <a:t>同温度下黑体的辐射力</a:t>
            </a:r>
            <a:r>
              <a:rPr lang="en-US" altLang="zh-CN" sz="2400" i="1" dirty="0" err="1">
                <a:latin typeface="Times New Roman" panose="02020603050405020304" pitchFamily="18" charset="0"/>
                <a:ea typeface="+mn-ea"/>
                <a:cs typeface="Times New Roman" panose="02020603050405020304" pitchFamily="18" charset="0"/>
              </a:rPr>
              <a:t>E</a:t>
            </a:r>
            <a:r>
              <a:rPr lang="en-US" altLang="zh-CN" sz="2400" i="1" baseline="-25000" dirty="0" err="1">
                <a:latin typeface="Times New Roman" panose="02020603050405020304" pitchFamily="18" charset="0"/>
                <a:ea typeface="+mn-ea"/>
                <a:cs typeface="Times New Roman" panose="02020603050405020304" pitchFamily="18" charset="0"/>
              </a:rPr>
              <a:t>b</a:t>
            </a:r>
            <a:endParaRPr lang="en-US" altLang="zh-CN" sz="2400" i="1" baseline="-25000" dirty="0" err="1">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5"/>
              <p:cNvSpPr txBox="1"/>
              <p:nvPr/>
            </p:nvSpPr>
            <p:spPr>
              <a:xfrm>
                <a:off x="1101026" y="1166396"/>
                <a:ext cx="1342390" cy="10883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cs typeface="Cambria Math" panose="02040503050406030204" pitchFamily="18" charset="0"/>
                            </a:rPr>
                          </m:ctrlPr>
                        </m:fPr>
                        <m:num>
                          <m:r>
                            <a:rPr lang="en-US" altLang="zh-CN" sz="3200" i="1">
                              <a:latin typeface="Cambria Math" panose="02040503050406030204" pitchFamily="18" charset="0"/>
                              <a:cs typeface="Cambria Math" panose="02040503050406030204" pitchFamily="18" charset="0"/>
                            </a:rPr>
                            <m:t>𝐸</m:t>
                          </m:r>
                        </m:num>
                        <m:den>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𝐸</m:t>
                              </m:r>
                            </m:e>
                            <m:sub>
                              <m:r>
                                <a:rPr lang="en-US" altLang="zh-CN" sz="3200" i="1">
                                  <a:latin typeface="Cambria Math" panose="02040503050406030204" pitchFamily="18" charset="0"/>
                                  <a:cs typeface="Cambria Math" panose="02040503050406030204" pitchFamily="18" charset="0"/>
                                </a:rPr>
                                <m:t>𝑏</m:t>
                              </m:r>
                            </m:sub>
                          </m:sSub>
                        </m:den>
                      </m:f>
                      <m:r>
                        <a:rPr lang="en-US" altLang="zh-CN" sz="3200" i="1">
                          <a:latin typeface="Cambria Math" panose="02040503050406030204" pitchFamily="18" charset="0"/>
                          <a:cs typeface="Cambria Math" panose="02040503050406030204" pitchFamily="18" charset="0"/>
                        </a:rPr>
                        <m:t>=</m:t>
                      </m:r>
                      <m:r>
                        <a:rPr lang="en-US" altLang="zh-CN" sz="3200" i="1">
                          <a:solidFill>
                            <a:srgbClr val="00B0F0"/>
                          </a:solidFill>
                          <a:latin typeface="Cambria Math" panose="02040503050406030204" pitchFamily="18" charset="0"/>
                          <a:cs typeface="Cambria Math" panose="02040503050406030204" pitchFamily="18" charset="0"/>
                        </a:rPr>
                        <m:t>𝜀</m:t>
                      </m:r>
                    </m:oMath>
                  </m:oMathPara>
                </a14:m>
                <a:endParaRPr lang="en-US" altLang="zh-CN" sz="3200" i="1">
                  <a:solidFill>
                    <a:srgbClr val="00B0F0"/>
                  </a:solidFill>
                  <a:latin typeface="Cambria Math" panose="02040503050406030204" pitchFamily="18" charset="0"/>
                  <a:cs typeface="Cambria Math" panose="02040503050406030204" pitchFamily="18" charset="0"/>
                </a:endParaRPr>
              </a:p>
            </p:txBody>
          </p:sp>
        </mc:Choice>
        <mc:Fallback>
          <p:sp>
            <p:nvSpPr>
              <p:cNvPr id="4" name="文本框 5"/>
              <p:cNvSpPr txBox="1">
                <a:spLocks noRot="1" noChangeAspect="1" noMove="1" noResize="1" noEditPoints="1" noAdjustHandles="1" noChangeArrowheads="1" noChangeShapeType="1" noTextEdit="1"/>
              </p:cNvSpPr>
              <p:nvPr/>
            </p:nvSpPr>
            <p:spPr>
              <a:xfrm>
                <a:off x="1101026" y="1166396"/>
                <a:ext cx="1342390" cy="1088390"/>
              </a:xfrm>
              <a:prstGeom prst="rect">
                <a:avLst/>
              </a:prstGeom>
              <a:blipFill rotWithShape="1">
                <a:blip r:embed="rId1"/>
                <a:stretch>
                  <a:fillRect l="-43" t="-49" r="-1566" b="49"/>
                </a:stretch>
              </a:blipFill>
            </p:spPr>
            <p:txBody>
              <a:bodyPr/>
              <a:lstStyle/>
              <a:p>
                <a:r>
                  <a:rPr lang="zh-CN" altLang="en-US">
                    <a:noFill/>
                  </a:rPr>
                  <a:t> </a:t>
                </a:r>
              </a:p>
            </p:txBody>
          </p:sp>
        </mc:Fallback>
      </mc:AlternateContent>
      <p:sp>
        <p:nvSpPr>
          <p:cNvPr id="5" name="TextBox 4"/>
          <p:cNvSpPr txBox="1"/>
          <p:nvPr/>
        </p:nvSpPr>
        <p:spPr>
          <a:xfrm>
            <a:off x="2541270" y="1528092"/>
            <a:ext cx="3629660" cy="460375"/>
          </a:xfrm>
          <a:prstGeom prst="rect">
            <a:avLst/>
          </a:prstGeom>
          <a:noFill/>
        </p:spPr>
        <p:txBody>
          <a:bodyPr wrap="square" rtlCol="0">
            <a:spAutoFit/>
          </a:bodyPr>
          <a:lstStyle/>
          <a:p>
            <a:pPr algn="l">
              <a:spcBef>
                <a:spcPts val="0"/>
              </a:spcBef>
            </a:pPr>
            <a:r>
              <a:rPr lang="zh-CN" altLang="en-US" sz="2400" b="1" dirty="0" err="1">
                <a:solidFill>
                  <a:srgbClr val="00B0F0"/>
                </a:solidFill>
                <a:latin typeface="Times New Roman" panose="02020603050405020304" pitchFamily="18" charset="0"/>
                <a:ea typeface="+mn-ea"/>
                <a:cs typeface="Times New Roman" panose="02020603050405020304" pitchFamily="18" charset="0"/>
              </a:rPr>
              <a:t>发射率（也称黑度）</a:t>
            </a:r>
            <a:endParaRPr lang="zh-CN" altLang="en-US" sz="2400" b="1" dirty="0" err="1">
              <a:solidFill>
                <a:srgbClr val="00B0F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文本框 7"/>
              <p:cNvSpPr txBox="1"/>
              <p:nvPr/>
            </p:nvSpPr>
            <p:spPr>
              <a:xfrm>
                <a:off x="5780976" y="5632351"/>
                <a:ext cx="5379085" cy="110998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cs typeface="Cambria Math" panose="02040503050406030204" pitchFamily="18" charset="0"/>
                        </a:rPr>
                        <m:t>𝐸</m:t>
                      </m:r>
                      <m:r>
                        <a:rPr lang="en-US" altLang="zh-CN" sz="3200" i="1">
                          <a:latin typeface="Cambria Math" panose="02040503050406030204" pitchFamily="18" charset="0"/>
                          <a:cs typeface="Cambria Math" panose="02040503050406030204" pitchFamily="18" charset="0"/>
                        </a:rPr>
                        <m:t>=</m:t>
                      </m:r>
                      <m:r>
                        <a:rPr lang="en-US" altLang="zh-CN" sz="3200" i="1">
                          <a:solidFill>
                            <a:schemeClr val="accent3"/>
                          </a:solidFill>
                          <a:latin typeface="Cambria Math" panose="02040503050406030204" pitchFamily="18" charset="0"/>
                          <a:cs typeface="Cambria Math" panose="02040503050406030204" pitchFamily="18" charset="0"/>
                        </a:rPr>
                        <m:t>𝜀</m:t>
                      </m:r>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𝐸</m:t>
                          </m:r>
                        </m:e>
                        <m:sub>
                          <m:r>
                            <a:rPr lang="en-US" altLang="zh-CN" sz="3200" i="1">
                              <a:solidFill>
                                <a:schemeClr val="tx1"/>
                              </a:solidFill>
                              <a:latin typeface="Cambria Math" panose="02040503050406030204" pitchFamily="18" charset="0"/>
                              <a:cs typeface="Cambria Math" panose="02040503050406030204" pitchFamily="18" charset="0"/>
                            </a:rPr>
                            <m:t>𝑏</m:t>
                          </m:r>
                        </m:sub>
                      </m:sSub>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accent3"/>
                          </a:solidFill>
                          <a:latin typeface="Cambria Math" panose="02040503050406030204" pitchFamily="18" charset="0"/>
                          <a:cs typeface="Cambria Math" panose="02040503050406030204" pitchFamily="18" charset="0"/>
                        </a:rPr>
                        <m:t>𝜀</m:t>
                      </m:r>
                      <m:r>
                        <a:rPr lang="en-US" altLang="zh-CN" sz="3200" i="1">
                          <a:solidFill>
                            <a:schemeClr val="tx1"/>
                          </a:solidFill>
                          <a:latin typeface="Cambria Math" panose="02040503050406030204" pitchFamily="18" charset="0"/>
                          <a:cs typeface="Cambria Math" panose="02040503050406030204" pitchFamily="18" charset="0"/>
                        </a:rPr>
                        <m:t>𝜎</m:t>
                      </m:r>
                      <m:sSup>
                        <m:sSupPr>
                          <m:ctrlPr>
                            <a:rPr lang="en-US" altLang="zh-CN" sz="3200" i="1">
                              <a:solidFill>
                                <a:schemeClr val="tx1"/>
                              </a:solidFill>
                              <a:latin typeface="Cambria Math" panose="02040503050406030204" pitchFamily="18" charset="0"/>
                              <a:cs typeface="Cambria Math" panose="02040503050406030204" pitchFamily="18" charset="0"/>
                            </a:rPr>
                          </m:ctrlPr>
                        </m:sSupPr>
                        <m:e>
                          <m:r>
                            <a:rPr lang="en-US" altLang="zh-CN" sz="3200" i="1">
                              <a:solidFill>
                                <a:schemeClr val="tx1"/>
                              </a:solidFill>
                              <a:latin typeface="Cambria Math" panose="02040503050406030204" pitchFamily="18" charset="0"/>
                              <a:cs typeface="Cambria Math" panose="02040503050406030204" pitchFamily="18" charset="0"/>
                            </a:rPr>
                            <m:t>𝑇</m:t>
                          </m:r>
                        </m:e>
                        <m:sup>
                          <m:r>
                            <a:rPr lang="en-US" altLang="zh-CN" sz="3200" i="1">
                              <a:solidFill>
                                <a:schemeClr val="tx1"/>
                              </a:solidFill>
                              <a:latin typeface="Cambria Math" panose="02040503050406030204" pitchFamily="18" charset="0"/>
                              <a:cs typeface="Cambria Math" panose="02040503050406030204" pitchFamily="18" charset="0"/>
                            </a:rPr>
                            <m:t>4</m:t>
                          </m:r>
                        </m:sup>
                      </m:sSup>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accent3"/>
                          </a:solidFill>
                          <a:latin typeface="Cambria Math" panose="02040503050406030204" pitchFamily="18" charset="0"/>
                          <a:cs typeface="Cambria Math" panose="02040503050406030204" pitchFamily="18" charset="0"/>
                        </a:rPr>
                        <m:t>𝜀</m:t>
                      </m:r>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𝐶</m:t>
                          </m:r>
                        </m:e>
                        <m:sub>
                          <m:r>
                            <a:rPr lang="en-US" altLang="zh-CN" sz="3200" i="1">
                              <a:solidFill>
                                <a:schemeClr val="tx1"/>
                              </a:solidFill>
                              <a:latin typeface="Cambria Math" panose="02040503050406030204" pitchFamily="18" charset="0"/>
                              <a:cs typeface="Cambria Math" panose="02040503050406030204" pitchFamily="18" charset="0"/>
                            </a:rPr>
                            <m:t>0</m:t>
                          </m:r>
                        </m:sub>
                      </m:sSub>
                      <m:sSup>
                        <m:sSupPr>
                          <m:ctrlPr>
                            <a:rPr lang="en-US" altLang="zh-CN" sz="3200" i="1">
                              <a:solidFill>
                                <a:schemeClr val="tx1"/>
                              </a:solidFill>
                              <a:latin typeface="Cambria Math" panose="02040503050406030204" pitchFamily="18" charset="0"/>
                              <a:cs typeface="Cambria Math" panose="02040503050406030204" pitchFamily="18" charset="0"/>
                            </a:rPr>
                          </m:ctrlPr>
                        </m:sSupPr>
                        <m:e>
                          <m:d>
                            <m:dPr>
                              <m:ctrlPr>
                                <a:rPr lang="en-US" altLang="zh-CN" sz="3200" i="1">
                                  <a:solidFill>
                                    <a:schemeClr val="tx1"/>
                                  </a:solidFill>
                                  <a:latin typeface="Cambria Math" panose="02040503050406030204" pitchFamily="18" charset="0"/>
                                  <a:cs typeface="Cambria Math" panose="02040503050406030204" pitchFamily="18" charset="0"/>
                                </a:rPr>
                              </m:ctrlPr>
                            </m:dPr>
                            <m:e>
                              <m:f>
                                <m:fPr>
                                  <m:ctrlPr>
                                    <a:rPr lang="en-US" altLang="zh-CN" sz="3200" i="1">
                                      <a:solidFill>
                                        <a:schemeClr val="tx1"/>
                                      </a:solidFill>
                                      <a:latin typeface="Cambria Math" panose="02040503050406030204" pitchFamily="18" charset="0"/>
                                      <a:cs typeface="Cambria Math" panose="02040503050406030204" pitchFamily="18" charset="0"/>
                                    </a:rPr>
                                  </m:ctrlPr>
                                </m:fPr>
                                <m:num>
                                  <m:r>
                                    <a:rPr lang="en-US" altLang="zh-CN" sz="3200" i="1">
                                      <a:solidFill>
                                        <a:schemeClr val="tx1"/>
                                      </a:solidFill>
                                      <a:latin typeface="Cambria Math" panose="02040503050406030204" pitchFamily="18" charset="0"/>
                                      <a:cs typeface="Cambria Math" panose="02040503050406030204" pitchFamily="18" charset="0"/>
                                    </a:rPr>
                                    <m:t>𝑇</m:t>
                                  </m:r>
                                </m:num>
                                <m:den>
                                  <m:r>
                                    <a:rPr lang="en-US" altLang="zh-CN" sz="3200" i="1">
                                      <a:solidFill>
                                        <a:schemeClr val="tx1"/>
                                      </a:solidFill>
                                      <a:latin typeface="Cambria Math" panose="02040503050406030204" pitchFamily="18" charset="0"/>
                                      <a:cs typeface="Cambria Math" panose="02040503050406030204" pitchFamily="18" charset="0"/>
                                    </a:rPr>
                                    <m:t>100</m:t>
                                  </m:r>
                                </m:den>
                              </m:f>
                            </m:e>
                          </m:d>
                        </m:e>
                        <m:sup>
                          <m:r>
                            <a:rPr lang="en-US" altLang="zh-CN" sz="3200" i="1">
                              <a:solidFill>
                                <a:schemeClr val="tx1"/>
                              </a:solidFill>
                              <a:latin typeface="Cambria Math" panose="02040503050406030204" pitchFamily="18" charset="0"/>
                              <a:cs typeface="Cambria Math" panose="02040503050406030204" pitchFamily="18" charset="0"/>
                            </a:rPr>
                            <m:t>4</m:t>
                          </m:r>
                        </m:sup>
                      </m:sSup>
                    </m:oMath>
                  </m:oMathPara>
                </a14:m>
                <a:endParaRPr lang="en-US" altLang="zh-CN" sz="3200" i="1">
                  <a:solidFill>
                    <a:schemeClr val="tx1"/>
                  </a:solidFill>
                  <a:latin typeface="Cambria Math" panose="02040503050406030204" pitchFamily="18" charset="0"/>
                  <a:cs typeface="Cambria Math" panose="02040503050406030204" pitchFamily="18" charset="0"/>
                </a:endParaRPr>
              </a:p>
            </p:txBody>
          </p:sp>
        </mc:Choice>
        <mc:Fallback>
          <p:sp>
            <p:nvSpPr>
              <p:cNvPr id="6" name="文本框 7"/>
              <p:cNvSpPr txBox="1">
                <a:spLocks noRot="1" noChangeAspect="1" noMove="1" noResize="1" noEditPoints="1" noAdjustHandles="1" noChangeArrowheads="1" noChangeShapeType="1" noTextEdit="1"/>
              </p:cNvSpPr>
              <p:nvPr/>
            </p:nvSpPr>
            <p:spPr>
              <a:xfrm>
                <a:off x="5780976" y="5632351"/>
                <a:ext cx="5379085" cy="1109980"/>
              </a:xfrm>
              <a:prstGeom prst="rect">
                <a:avLst/>
              </a:prstGeom>
              <a:blipFill rotWithShape="1">
                <a:blip r:embed="rId2"/>
                <a:stretch>
                  <a:fillRect l="-11" t="-48" r="-391" b="48"/>
                </a:stretch>
              </a:blipFill>
            </p:spPr>
            <p:txBody>
              <a:bodyPr/>
              <a:lstStyle/>
              <a:p>
                <a:r>
                  <a:rPr lang="zh-CN" altLang="en-US">
                    <a:noFill/>
                  </a:rPr>
                  <a:t> </a:t>
                </a:r>
              </a:p>
            </p:txBody>
          </p:sp>
        </mc:Fallback>
      </mc:AlternateContent>
      <p:sp>
        <p:nvSpPr>
          <p:cNvPr id="7" name="TextBox 4"/>
          <p:cNvSpPr txBox="1"/>
          <p:nvPr/>
        </p:nvSpPr>
        <p:spPr>
          <a:xfrm>
            <a:off x="1028700" y="2519045"/>
            <a:ext cx="11910695" cy="2030095"/>
          </a:xfrm>
          <a:prstGeom prst="rect">
            <a:avLst/>
          </a:prstGeom>
          <a:noFill/>
        </p:spPr>
        <p:txBody>
          <a:bodyPr wrap="square" rtlCol="0">
            <a:spAutoFit/>
          </a:bodyPr>
          <a:lstStyle/>
          <a:p>
            <a:pPr marL="342900" indent="-342900" algn="l" eaLnBrk="1" latinLnBrk="0" hangingPunct="1">
              <a:lnSpc>
                <a:spcPct val="100000"/>
              </a:lnSpc>
              <a:spcBef>
                <a:spcPts val="600"/>
              </a:spcBef>
              <a:spcAft>
                <a:spcPts val="600"/>
              </a:spcAft>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发射率</a:t>
            </a: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ε</a:t>
            </a: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一般是通过实验测定的</a:t>
            </a:r>
            <a:endParaRPr lang="zh-CN" altLang="en-US" sz="2400" dirty="0">
              <a:latin typeface="Times New Roman" panose="02020603050405020304" pitchFamily="18" charset="0"/>
              <a:ea typeface="+mn-ea"/>
              <a:cs typeface="Times New Roman" panose="02020603050405020304" pitchFamily="18" charset="0"/>
            </a:endParaRPr>
          </a:p>
          <a:p>
            <a:pPr marL="342900" indent="-342900" algn="l" eaLnBrk="1" latinLnBrk="0" hangingPunct="1">
              <a:lnSpc>
                <a:spcPct val="100000"/>
              </a:lnSpc>
              <a:spcBef>
                <a:spcPts val="600"/>
              </a:spcBef>
              <a:spcAft>
                <a:spcPts val="600"/>
              </a:spcAft>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仅取决于物体自身（性质、物体的温度、表面状态、射线波长和方向）</a:t>
            </a:r>
            <a:endParaRPr lang="zh-CN" altLang="en-US" sz="2400" dirty="0">
              <a:latin typeface="Times New Roman" panose="02020603050405020304" pitchFamily="18" charset="0"/>
              <a:ea typeface="+mn-ea"/>
              <a:cs typeface="Times New Roman" panose="02020603050405020304" pitchFamily="18" charset="0"/>
            </a:endParaRPr>
          </a:p>
          <a:p>
            <a:pPr marL="342900" indent="-342900" algn="l" eaLnBrk="1" latinLnBrk="0" hangingPunct="1">
              <a:lnSpc>
                <a:spcPct val="100000"/>
              </a:lnSpc>
              <a:spcBef>
                <a:spcPts val="600"/>
              </a:spcBef>
              <a:spcAft>
                <a:spcPts val="600"/>
              </a:spcAft>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与周围环境条件无关</a:t>
            </a:r>
            <a:endParaRPr lang="zh-CN" altLang="en-US" sz="2400" dirty="0">
              <a:latin typeface="Times New Roman" panose="02020603050405020304" pitchFamily="18" charset="0"/>
              <a:ea typeface="+mn-ea"/>
              <a:cs typeface="Times New Roman" panose="02020603050405020304" pitchFamily="18" charset="0"/>
            </a:endParaRPr>
          </a:p>
          <a:p>
            <a:pPr marL="342900" indent="-342900" algn="l" eaLnBrk="1" latinLnBrk="0" hangingPunct="1">
              <a:lnSpc>
                <a:spcPct val="100000"/>
              </a:lnSpc>
              <a:spcBef>
                <a:spcPts val="600"/>
              </a:spcBef>
              <a:spcAft>
                <a:spcPts val="600"/>
              </a:spcAft>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sym typeface="+mn-ea"/>
              </a:rPr>
              <a:t>ε</a:t>
            </a:r>
            <a:r>
              <a:rPr lang="en-US" altLang="zh-CN" sz="2400" dirty="0">
                <a:latin typeface="Times New Roman" panose="02020603050405020304" pitchFamily="18" charset="0"/>
                <a:ea typeface="+mn-ea"/>
                <a:cs typeface="Times New Roman" panose="02020603050405020304" pitchFamily="18" charset="0"/>
                <a:sym typeface="+mn-ea"/>
              </a:rPr>
              <a:t> </a:t>
            </a:r>
            <a:r>
              <a:rPr lang="zh-CN" altLang="en-US" sz="2400" dirty="0">
                <a:latin typeface="Times New Roman" panose="02020603050405020304" pitchFamily="18" charset="0"/>
                <a:ea typeface="+mn-ea"/>
                <a:cs typeface="Times New Roman" panose="02020603050405020304" pitchFamily="18" charset="0"/>
                <a:sym typeface="+mn-ea"/>
              </a:rPr>
              <a:t>在</a:t>
            </a:r>
            <a:r>
              <a:rPr lang="en-US" altLang="zh-CN" sz="2400" dirty="0">
                <a:latin typeface="Times New Roman" panose="02020603050405020304" pitchFamily="18" charset="0"/>
                <a:ea typeface="+mn-ea"/>
                <a:cs typeface="Times New Roman" panose="02020603050405020304" pitchFamily="18" charset="0"/>
                <a:sym typeface="+mn-ea"/>
              </a:rPr>
              <a:t>0~1</a:t>
            </a:r>
            <a:r>
              <a:rPr lang="zh-CN" altLang="en-US" sz="2400" dirty="0">
                <a:latin typeface="Times New Roman" panose="02020603050405020304" pitchFamily="18" charset="0"/>
                <a:ea typeface="+mn-ea"/>
                <a:cs typeface="Times New Roman" panose="02020603050405020304" pitchFamily="18" charset="0"/>
                <a:sym typeface="+mn-ea"/>
              </a:rPr>
              <a:t>之间，黑体的发射率</a:t>
            </a:r>
            <a:r>
              <a:rPr lang="en-US" altLang="zh-CN" sz="2400" dirty="0">
                <a:latin typeface="Times New Roman" panose="02020603050405020304" pitchFamily="18" charset="0"/>
                <a:ea typeface="+mn-ea"/>
                <a:cs typeface="Times New Roman" panose="02020603050405020304" pitchFamily="18" charset="0"/>
                <a:sym typeface="+mn-ea"/>
              </a:rPr>
              <a:t> </a:t>
            </a:r>
            <a:r>
              <a:rPr lang="zh-CN" altLang="en-US" sz="2400" dirty="0">
                <a:latin typeface="Times New Roman" panose="02020603050405020304" pitchFamily="18" charset="0"/>
                <a:ea typeface="+mn-ea"/>
                <a:cs typeface="Times New Roman" panose="02020603050405020304" pitchFamily="18" charset="0"/>
                <a:sym typeface="+mn-ea"/>
              </a:rPr>
              <a:t>ε</a:t>
            </a:r>
            <a:r>
              <a:rPr lang="en-US" altLang="zh-CN" sz="2400" dirty="0">
                <a:latin typeface="Times New Roman" panose="02020603050405020304" pitchFamily="18" charset="0"/>
                <a:ea typeface="+mn-ea"/>
                <a:cs typeface="Times New Roman" panose="02020603050405020304" pitchFamily="18" charset="0"/>
                <a:sym typeface="+mn-ea"/>
              </a:rPr>
              <a:t>=1</a:t>
            </a:r>
            <a:endParaRPr lang="en-US" altLang="zh-CN" sz="2400" dirty="0">
              <a:latin typeface="Times New Roman" panose="02020603050405020304" pitchFamily="18" charset="0"/>
              <a:ea typeface="+mn-ea"/>
              <a:cs typeface="Times New Roman" panose="02020603050405020304" pitchFamily="18" charset="0"/>
              <a:sym typeface="+mn-ea"/>
            </a:endParaRPr>
          </a:p>
        </p:txBody>
      </p:sp>
      <p:sp>
        <p:nvSpPr>
          <p:cNvPr id="8" name="TextBox 4"/>
          <p:cNvSpPr txBox="1"/>
          <p:nvPr/>
        </p:nvSpPr>
        <p:spPr>
          <a:xfrm>
            <a:off x="1101090" y="5537586"/>
            <a:ext cx="9937154" cy="460375"/>
          </a:xfrm>
          <a:prstGeom prst="rect">
            <a:avLst/>
          </a:prstGeom>
          <a:noFill/>
        </p:spPr>
        <p:txBody>
          <a:bodyPr wrap="square" rtlCol="0">
            <a:spAutoFit/>
          </a:bodyPr>
          <a:lstStyle/>
          <a:p>
            <a:pPr algn="l">
              <a:spcBef>
                <a:spcPts val="0"/>
              </a:spcBef>
            </a:pPr>
            <a:r>
              <a:rPr lang="zh-CN" altLang="en-US" sz="2400" dirty="0" err="1">
                <a:latin typeface="+mn-ea"/>
                <a:ea typeface="+mn-ea"/>
              </a:rPr>
              <a:t>实际物体的</a:t>
            </a:r>
            <a:r>
              <a:rPr lang="zh-CN" sz="2400" dirty="0" err="1">
                <a:latin typeface="+mn-ea"/>
                <a:ea typeface="+mn-ea"/>
              </a:rPr>
              <a:t>斯忒藩</a:t>
            </a:r>
            <a:r>
              <a:rPr lang="en-US" altLang="zh-CN" sz="2400" dirty="0" err="1">
                <a:latin typeface="+mn-ea"/>
                <a:ea typeface="+mn-ea"/>
              </a:rPr>
              <a:t>-</a:t>
            </a:r>
            <a:r>
              <a:rPr lang="zh-CN" altLang="en-US" sz="2400" dirty="0" err="1">
                <a:latin typeface="+mn-ea"/>
                <a:ea typeface="+mn-ea"/>
              </a:rPr>
              <a:t>玻尔兹曼定律</a:t>
            </a:r>
            <a:endParaRPr lang="zh-CN" altLang="en-US" sz="2400" i="1" baseline="-25000" dirty="0" err="1">
              <a:latin typeface="+mn-ea"/>
              <a:ea typeface="+mn-ea"/>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ph type="body" sz="quarter" idx="10"/>
          </p:nvPr>
        </p:nvSpPr>
        <p:spPr>
          <a:xfrm>
            <a:off x="1316807" y="332869"/>
            <a:ext cx="5832648" cy="504603"/>
          </a:xfrm>
        </p:spPr>
        <p:txBody>
          <a:bodyPr/>
          <a:lstStyle/>
          <a:p>
            <a:r>
              <a:rPr lang="zh-CN" altLang="en-US" dirty="0">
                <a:ln>
                  <a:noFill/>
                </a:ln>
                <a:latin typeface="Agency FB" panose="020B0503020202020204" pitchFamily="34" charset="0"/>
                <a:ea typeface="微软雅黑" panose="020B0503020204020204" pitchFamily="34" charset="-122"/>
                <a:sym typeface="Agency FB" panose="020B0503020202020204" pitchFamily="34" charset="0"/>
              </a:rPr>
              <a:t>实际物体的光谱辐射力</a:t>
            </a:r>
            <a:r>
              <a:rPr lang="en-US" altLang="zh-CN"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E</a:t>
            </a:r>
            <a:r>
              <a:rPr lang="en-US" altLang="zh-CN" baseline="-25000"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λ</a:t>
            </a:r>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2"/>
          <p:cNvSpPr txBox="1"/>
          <p:nvPr/>
        </p:nvSpPr>
        <p:spPr>
          <a:xfrm>
            <a:off x="1029335" y="1029721"/>
            <a:ext cx="9937154" cy="460375"/>
          </a:xfrm>
          <a:prstGeom prst="rect">
            <a:avLst/>
          </a:prstGeom>
          <a:noFill/>
        </p:spPr>
        <p:txBody>
          <a:bodyPr wrap="square" rtlCol="0">
            <a:spAutoFit/>
          </a:bodyPr>
          <a:lstStyle/>
          <a:p>
            <a:pPr algn="l">
              <a:spcBef>
                <a:spcPts val="0"/>
              </a:spcBef>
            </a:pPr>
            <a:r>
              <a:rPr lang="zh-CN" sz="2400" dirty="0" err="1">
                <a:latin typeface="+mn-ea"/>
                <a:ea typeface="+mn-ea"/>
              </a:rPr>
              <a:t>实际物体的光谱辐射力</a:t>
            </a:r>
            <a:r>
              <a:rPr lang="en-US" altLang="zh-CN" sz="2400" dirty="0" err="1">
                <a:latin typeface="+mn-ea"/>
                <a:ea typeface="+mn-ea"/>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E</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λ </a:t>
            </a:r>
            <a:r>
              <a:rPr lang="zh-CN" sz="2400" dirty="0" err="1">
                <a:latin typeface="+mn-ea"/>
                <a:ea typeface="+mn-ea"/>
              </a:rPr>
              <a:t>往往随着波长作不规则变化</a:t>
            </a:r>
            <a:endParaRPr lang="zh-CN" sz="2400" i="1" baseline="-25000" dirty="0" err="1">
              <a:latin typeface="+mn-ea"/>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5"/>
              <p:cNvSpPr txBox="1"/>
              <p:nvPr/>
            </p:nvSpPr>
            <p:spPr>
              <a:xfrm>
                <a:off x="6137211" y="3912136"/>
                <a:ext cx="2140585" cy="10883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cs typeface="Cambria Math" panose="02040503050406030204" pitchFamily="18" charset="0"/>
                            </a:rPr>
                          </m:ctrlPr>
                        </m:fPr>
                        <m:num>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𝐸</m:t>
                              </m:r>
                            </m:e>
                            <m:sub>
                              <m:r>
                                <a:rPr lang="en-US" altLang="zh-CN" sz="3200" i="1">
                                  <a:latin typeface="Cambria Math" panose="02040503050406030204" pitchFamily="18" charset="0"/>
                                  <a:cs typeface="Cambria Math" panose="02040503050406030204" pitchFamily="18" charset="0"/>
                                </a:rPr>
                                <m:t>𝜆</m:t>
                              </m:r>
                            </m:sub>
                          </m:sSub>
                        </m:num>
                        <m:den>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𝐸</m:t>
                              </m:r>
                            </m:e>
                            <m:sub>
                              <m:r>
                                <a:rPr lang="en-US" altLang="zh-CN" sz="3200" i="1">
                                  <a:latin typeface="Cambria Math" panose="02040503050406030204" pitchFamily="18" charset="0"/>
                                  <a:cs typeface="Cambria Math" panose="02040503050406030204" pitchFamily="18" charset="0"/>
                                </a:rPr>
                                <m:t>𝑏</m:t>
                              </m:r>
                              <m:r>
                                <a:rPr lang="en-US" altLang="zh-CN" sz="3200" i="1">
                                  <a:latin typeface="Cambria Math" panose="02040503050406030204" pitchFamily="18" charset="0"/>
                                  <a:cs typeface="Cambria Math" panose="02040503050406030204" pitchFamily="18" charset="0"/>
                                </a:rPr>
                                <m:t>𝜆</m:t>
                              </m:r>
                            </m:sub>
                          </m:sSub>
                        </m:den>
                      </m:f>
                      <m:r>
                        <a:rPr lang="en-US" altLang="zh-CN" sz="3200" i="1">
                          <a:latin typeface="Cambria Math" panose="02040503050406030204" pitchFamily="18" charset="0"/>
                          <a:cs typeface="Cambria Math" panose="02040503050406030204" pitchFamily="18" charset="0"/>
                        </a:rPr>
                        <m:t>=</m:t>
                      </m:r>
                      <m:r>
                        <a:rPr lang="en-US" altLang="zh-CN" sz="3200" i="1">
                          <a:solidFill>
                            <a:srgbClr val="00B0F0"/>
                          </a:solidFill>
                          <a:latin typeface="Cambria Math" panose="02040503050406030204" pitchFamily="18" charset="0"/>
                          <a:cs typeface="Cambria Math" panose="02040503050406030204" pitchFamily="18" charset="0"/>
                        </a:rPr>
                        <m:t>𝜀</m:t>
                      </m:r>
                      <m:d>
                        <m:dPr>
                          <m:ctrlPr>
                            <a:rPr lang="en-US" altLang="zh-CN" sz="3200" i="1">
                              <a:solidFill>
                                <a:srgbClr val="00B0F0"/>
                              </a:solidFill>
                              <a:latin typeface="Cambria Math" panose="02040503050406030204" pitchFamily="18" charset="0"/>
                              <a:cs typeface="Cambria Math" panose="02040503050406030204" pitchFamily="18" charset="0"/>
                            </a:rPr>
                          </m:ctrlPr>
                        </m:dPr>
                        <m:e>
                          <m:r>
                            <a:rPr lang="en-US" altLang="zh-CN" sz="3200" i="1">
                              <a:solidFill>
                                <a:srgbClr val="00B0F0"/>
                              </a:solidFill>
                              <a:latin typeface="Cambria Math" panose="02040503050406030204" pitchFamily="18" charset="0"/>
                              <a:cs typeface="Cambria Math" panose="02040503050406030204" pitchFamily="18" charset="0"/>
                            </a:rPr>
                            <m:t>𝜆</m:t>
                          </m:r>
                        </m:e>
                      </m:d>
                    </m:oMath>
                  </m:oMathPara>
                </a14:m>
                <a:endParaRPr lang="en-US" altLang="zh-CN" sz="3200" i="1">
                  <a:solidFill>
                    <a:srgbClr val="00B0F0"/>
                  </a:solidFill>
                  <a:latin typeface="Cambria Math" panose="02040503050406030204" pitchFamily="18" charset="0"/>
                  <a:cs typeface="Cambria Math" panose="02040503050406030204" pitchFamily="18" charset="0"/>
                </a:endParaRPr>
              </a:p>
            </p:txBody>
          </p:sp>
        </mc:Choice>
        <mc:Fallback>
          <p:sp>
            <p:nvSpPr>
              <p:cNvPr id="4" name="文本框 5"/>
              <p:cNvSpPr txBox="1">
                <a:spLocks noRot="1" noChangeAspect="1" noMove="1" noResize="1" noEditPoints="1" noAdjustHandles="1" noChangeArrowheads="1" noChangeShapeType="1" noTextEdit="1"/>
              </p:cNvSpPr>
              <p:nvPr/>
            </p:nvSpPr>
            <p:spPr>
              <a:xfrm>
                <a:off x="6137211" y="3912136"/>
                <a:ext cx="2140585" cy="1088390"/>
              </a:xfrm>
              <a:prstGeom prst="rect">
                <a:avLst/>
              </a:prstGeom>
              <a:blipFill rotWithShape="1">
                <a:blip r:embed="rId1"/>
                <a:stretch>
                  <a:fillRect l="-27" t="-49" r="27" b="49"/>
                </a:stretch>
              </a:blipFill>
            </p:spPr>
            <p:txBody>
              <a:bodyPr/>
              <a:lstStyle/>
              <a:p>
                <a:r>
                  <a:rPr lang="zh-CN" altLang="en-US">
                    <a:noFill/>
                  </a:rPr>
                  <a:t> </a:t>
                </a:r>
              </a:p>
            </p:txBody>
          </p:sp>
        </mc:Fallback>
      </mc:AlternateContent>
      <p:sp>
        <p:nvSpPr>
          <p:cNvPr id="5" name="TextBox 4"/>
          <p:cNvSpPr txBox="1"/>
          <p:nvPr/>
        </p:nvSpPr>
        <p:spPr>
          <a:xfrm>
            <a:off x="8373745" y="4264942"/>
            <a:ext cx="3629660" cy="460375"/>
          </a:xfrm>
          <a:prstGeom prst="rect">
            <a:avLst/>
          </a:prstGeom>
          <a:noFill/>
        </p:spPr>
        <p:txBody>
          <a:bodyPr wrap="square" rtlCol="0">
            <a:spAutoFit/>
          </a:bodyPr>
          <a:lstStyle/>
          <a:p>
            <a:pPr algn="l">
              <a:spcBef>
                <a:spcPts val="0"/>
              </a:spcBef>
            </a:pPr>
            <a:r>
              <a:rPr lang="zh-CN" altLang="en-US" sz="2400" b="1" dirty="0" err="1">
                <a:solidFill>
                  <a:srgbClr val="00B0F0"/>
                </a:solidFill>
                <a:latin typeface="Times New Roman" panose="02020603050405020304" pitchFamily="18" charset="0"/>
                <a:ea typeface="+mn-ea"/>
                <a:cs typeface="Times New Roman" panose="02020603050405020304" pitchFamily="18" charset="0"/>
              </a:rPr>
              <a:t>光谱发射率</a:t>
            </a:r>
            <a:endParaRPr lang="zh-CN" altLang="en-US" sz="2400" b="1" dirty="0" err="1">
              <a:solidFill>
                <a:srgbClr val="00B0F0"/>
              </a:solidFill>
              <a:latin typeface="Times New Roman" panose="02020603050405020304" pitchFamily="18" charset="0"/>
              <a:ea typeface="+mn-ea"/>
              <a:cs typeface="Times New Roman" panose="02020603050405020304" pitchFamily="18" charset="0"/>
            </a:endParaRPr>
          </a:p>
        </p:txBody>
      </p:sp>
      <p:sp>
        <p:nvSpPr>
          <p:cNvPr id="6" name="TextBox 4"/>
          <p:cNvSpPr txBox="1"/>
          <p:nvPr/>
        </p:nvSpPr>
        <p:spPr>
          <a:xfrm>
            <a:off x="1017270" y="1743710"/>
            <a:ext cx="11564620" cy="460375"/>
          </a:xfrm>
          <a:prstGeom prst="rect">
            <a:avLst/>
          </a:prstGeom>
          <a:noFill/>
        </p:spPr>
        <p:txBody>
          <a:bodyPr wrap="square" rtlCol="0">
            <a:spAutoFit/>
          </a:bodyPr>
          <a:lstStyle/>
          <a:p>
            <a:pPr algn="l">
              <a:spcBef>
                <a:spcPts val="0"/>
              </a:spcBef>
            </a:pPr>
            <a:r>
              <a:rPr lang="zh-CN" sz="2400" dirty="0">
                <a:latin typeface="Times New Roman" panose="02020603050405020304" pitchFamily="18" charset="0"/>
                <a:ea typeface="+mn-ea"/>
                <a:cs typeface="Times New Roman" panose="02020603050405020304" pitchFamily="18" charset="0"/>
              </a:rPr>
              <a:t>按波长分布的规律与</a:t>
            </a:r>
            <a:r>
              <a:rPr lang="zh-CN" sz="2400" b="1" dirty="0">
                <a:solidFill>
                  <a:schemeClr val="accent3"/>
                </a:solidFill>
                <a:latin typeface="Times New Roman" panose="02020603050405020304" pitchFamily="18" charset="0"/>
                <a:ea typeface="+mn-ea"/>
                <a:cs typeface="Times New Roman" panose="02020603050405020304" pitchFamily="18" charset="0"/>
              </a:rPr>
              <a:t>普朗克定律</a:t>
            </a:r>
            <a:r>
              <a:rPr lang="zh-CN" sz="2400" dirty="0">
                <a:latin typeface="Times New Roman" panose="02020603050405020304" pitchFamily="18" charset="0"/>
                <a:ea typeface="+mn-ea"/>
                <a:cs typeface="Times New Roman" panose="02020603050405020304" pitchFamily="18" charset="0"/>
              </a:rPr>
              <a:t>不同，但定性上是一致的</a:t>
            </a:r>
            <a:endParaRPr lang="zh-CN" sz="2400" dirty="0">
              <a:latin typeface="Times New Roman" panose="02020603050405020304" pitchFamily="18" charset="0"/>
              <a:ea typeface="+mn-ea"/>
              <a:cs typeface="Times New Roman" panose="02020603050405020304" pitchFamily="18" charset="0"/>
            </a:endParaRPr>
          </a:p>
        </p:txBody>
      </p:sp>
      <p:sp>
        <p:nvSpPr>
          <p:cNvPr id="7" name="TextBox 4"/>
          <p:cNvSpPr txBox="1"/>
          <p:nvPr/>
        </p:nvSpPr>
        <p:spPr>
          <a:xfrm>
            <a:off x="5345430" y="2831465"/>
            <a:ext cx="7030720" cy="829945"/>
          </a:xfrm>
          <a:prstGeom prst="rect">
            <a:avLst/>
          </a:prstGeom>
          <a:noFill/>
        </p:spPr>
        <p:txBody>
          <a:bodyPr wrap="square" rtlCol="0">
            <a:spAutoFit/>
          </a:bodyPr>
          <a:lstStyle/>
          <a:p>
            <a:pPr algn="l">
              <a:spcBef>
                <a:spcPts val="0"/>
              </a:spcBef>
            </a:pPr>
            <a:r>
              <a:rPr lang="zh-CN" altLang="en-US" sz="2400" dirty="0" err="1">
                <a:latin typeface="+mn-ea"/>
                <a:ea typeface="+mn-ea"/>
              </a:rPr>
              <a:t>实际物体的光谱辐射力</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E</a:t>
            </a:r>
            <a:r>
              <a:rPr lang="en-US" altLang="zh-CN" sz="2400" i="1" baseline="-25000" dirty="0" err="1">
                <a:latin typeface="Times New Roman" panose="02020603050405020304" pitchFamily="18" charset="0"/>
                <a:ea typeface="+mn-ea"/>
                <a:cs typeface="Times New Roman" panose="02020603050405020304" pitchFamily="18" charset="0"/>
              </a:rPr>
              <a:t>λ </a:t>
            </a:r>
            <a:r>
              <a:rPr lang="zh-CN" altLang="en-US" sz="2400" dirty="0" err="1">
                <a:latin typeface="+mn-ea"/>
                <a:ea typeface="+mn-ea"/>
              </a:rPr>
              <a:t>总是</a:t>
            </a:r>
            <a:r>
              <a:rPr lang="zh-CN" altLang="en-US" sz="2400" b="1" dirty="0" err="1">
                <a:solidFill>
                  <a:srgbClr val="FF0000"/>
                </a:solidFill>
                <a:latin typeface="+mn-ea"/>
                <a:ea typeface="+mn-ea"/>
              </a:rPr>
              <a:t>小于</a:t>
            </a:r>
            <a:r>
              <a:rPr lang="zh-CN" altLang="en-US" sz="2400" dirty="0" err="1">
                <a:latin typeface="+mn-ea"/>
                <a:ea typeface="+mn-ea"/>
              </a:rPr>
              <a:t>同温度下黑体的光谱辐射力</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E</a:t>
            </a:r>
            <a:r>
              <a:rPr lang="en-US" altLang="zh-CN" sz="2400" i="1" baseline="-25000" dirty="0" err="1">
                <a:latin typeface="Times New Roman" panose="02020603050405020304" pitchFamily="18" charset="0"/>
                <a:ea typeface="+mn-ea"/>
                <a:cs typeface="Times New Roman" panose="02020603050405020304" pitchFamily="18" charset="0"/>
              </a:rPr>
              <a:t>b</a:t>
            </a:r>
            <a:r>
              <a:rPr lang="en-US" altLang="zh-CN" sz="2400" i="1" baseline="-25000" dirty="0" err="1">
                <a:latin typeface="Times New Roman" panose="02020603050405020304" pitchFamily="18" charset="0"/>
                <a:ea typeface="+mn-ea"/>
                <a:cs typeface="Times New Roman" panose="02020603050405020304" pitchFamily="18" charset="0"/>
                <a:sym typeface="+mn-ea"/>
              </a:rPr>
              <a:t>λ</a:t>
            </a:r>
            <a:endParaRPr lang="en-US" altLang="zh-CN" sz="2400" i="1" baseline="-25000" dirty="0" err="1">
              <a:latin typeface="Times New Roman" panose="02020603050405020304" pitchFamily="18" charset="0"/>
              <a:ea typeface="+mn-ea"/>
              <a:cs typeface="Times New Roman" panose="02020603050405020304" pitchFamily="18" charset="0"/>
            </a:endParaRPr>
          </a:p>
        </p:txBody>
      </p:sp>
      <p:grpSp>
        <p:nvGrpSpPr>
          <p:cNvPr id="8" name="组合 7"/>
          <p:cNvGrpSpPr/>
          <p:nvPr/>
        </p:nvGrpSpPr>
        <p:grpSpPr>
          <a:xfrm>
            <a:off x="165100" y="2818765"/>
            <a:ext cx="5002530" cy="4344670"/>
            <a:chOff x="260" y="4439"/>
            <a:chExt cx="7878" cy="6842"/>
          </a:xfrm>
        </p:grpSpPr>
        <p:pic>
          <p:nvPicPr>
            <p:cNvPr id="9" name="图片 1"/>
            <p:cNvPicPr>
              <a:picLocks noChangeAspect="1"/>
            </p:cNvPicPr>
            <p:nvPr/>
          </p:nvPicPr>
          <p:blipFill>
            <a:blip r:embed="rId2"/>
            <a:srcRect l="42049" t="23944" r="22920" b="21969"/>
            <a:stretch>
              <a:fillRect/>
            </a:stretch>
          </p:blipFill>
          <p:spPr>
            <a:xfrm>
              <a:off x="260" y="4439"/>
              <a:ext cx="7878" cy="6843"/>
            </a:xfrm>
            <a:prstGeom prst="rect">
              <a:avLst/>
            </a:prstGeom>
          </p:spPr>
        </p:pic>
        <p:sp>
          <p:nvSpPr>
            <p:cNvPr id="10" name="文本框 3"/>
            <p:cNvSpPr txBox="1"/>
            <p:nvPr/>
          </p:nvSpPr>
          <p:spPr>
            <a:xfrm>
              <a:off x="5816" y="4788"/>
              <a:ext cx="1781" cy="580"/>
            </a:xfrm>
            <a:prstGeom prst="rect">
              <a:avLst/>
            </a:prstGeom>
            <a:solidFill>
              <a:srgbClr val="FAD5E6"/>
            </a:solidFill>
          </p:spPr>
          <p:txBody>
            <a:bodyPr wrap="square" rtlCol="0">
              <a:spAutoFit/>
            </a:bodyPr>
            <a:lstStyle/>
            <a:p>
              <a:r>
                <a:rPr lang="zh-CN" altLang="en-US">
                  <a:latin typeface="微软雅黑" panose="020B0503020204020204" pitchFamily="34" charset="-122"/>
                  <a:ea typeface="微软雅黑" panose="020B0503020204020204" pitchFamily="34" charset="-122"/>
                </a:rPr>
                <a:t>恒定温度</a:t>
              </a:r>
              <a:endParaRPr lang="zh-CN" altLang="en-US">
                <a:latin typeface="微软雅黑" panose="020B0503020204020204" pitchFamily="34" charset="-122"/>
                <a:ea typeface="微软雅黑" panose="020B0503020204020204" pitchFamily="34" charset="-122"/>
              </a:endParaRPr>
            </a:p>
          </p:txBody>
        </p:sp>
      </p:grpSp>
      <p:sp>
        <p:nvSpPr>
          <p:cNvPr id="11" name="TextBox 4"/>
          <p:cNvSpPr txBox="1"/>
          <p:nvPr/>
        </p:nvSpPr>
        <p:spPr>
          <a:xfrm>
            <a:off x="5421630" y="5200650"/>
            <a:ext cx="6965950" cy="1198880"/>
          </a:xfrm>
          <a:prstGeom prst="rect">
            <a:avLst/>
          </a:prstGeom>
          <a:noFill/>
        </p:spPr>
        <p:txBody>
          <a:bodyPr wrap="square" rtlCol="0">
            <a:spAutoFit/>
          </a:bodyPr>
          <a:lstStyle/>
          <a:p>
            <a:pPr algn="l">
              <a:spcBef>
                <a:spcPts val="0"/>
              </a:spcBef>
            </a:pPr>
            <a:r>
              <a:rPr lang="zh-CN" sz="2400" dirty="0" err="1">
                <a:latin typeface="+mn-ea"/>
                <a:ea typeface="+mn-ea"/>
              </a:rPr>
              <a:t>灰体：实际物体的理想化，</a:t>
            </a:r>
            <a:endParaRPr lang="zh-CN" sz="2400" dirty="0" err="1">
              <a:latin typeface="+mn-ea"/>
              <a:ea typeface="+mn-ea"/>
            </a:endParaRPr>
          </a:p>
          <a:p>
            <a:pPr algn="l">
              <a:spcBef>
                <a:spcPts val="0"/>
              </a:spcBef>
            </a:pPr>
            <a:r>
              <a:rPr lang="zh-CN" sz="2400" dirty="0" err="1">
                <a:latin typeface="+mn-ea"/>
                <a:ea typeface="+mn-ea"/>
              </a:rPr>
              <a:t>假设光谱发射率</a:t>
            </a:r>
            <a:r>
              <a:rPr lang="en-US" altLang="zh-CN" sz="2400" dirty="0" err="1">
                <a:latin typeface="+mn-ea"/>
                <a:ea typeface="+mn-ea"/>
              </a:rPr>
              <a:t> </a:t>
            </a:r>
            <a:r>
              <a:rPr lang="zh-CN" sz="2400" dirty="0" err="1">
                <a:latin typeface="Times New Roman" panose="02020603050405020304" pitchFamily="18" charset="0"/>
                <a:ea typeface="+mn-ea"/>
                <a:cs typeface="Times New Roman" panose="02020603050405020304" pitchFamily="18" charset="0"/>
              </a:rPr>
              <a:t>ε</a:t>
            </a:r>
            <a:r>
              <a:rPr lang="en-US" altLang="zh-CN" sz="2400" dirty="0" err="1">
                <a:latin typeface="Times New Roman" panose="02020603050405020304" pitchFamily="18" charset="0"/>
                <a:ea typeface="+mn-ea"/>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λ)  </a:t>
            </a:r>
            <a:r>
              <a:rPr lang="zh-CN" altLang="en-US" sz="2400" dirty="0" err="1">
                <a:latin typeface="微软雅黑" panose="020B0503020204020204" pitchFamily="34" charset="-122"/>
                <a:ea typeface="微软雅黑" panose="020B0503020204020204" pitchFamily="34" charset="-122"/>
              </a:rPr>
              <a:t>与波长无关</a:t>
            </a:r>
            <a:endParaRPr lang="zh-CN" altLang="en-US" sz="2400" dirty="0" err="1">
              <a:latin typeface="微软雅黑" panose="020B0503020204020204" pitchFamily="34" charset="-122"/>
              <a:ea typeface="微软雅黑" panose="020B0503020204020204" pitchFamily="34" charset="-122"/>
            </a:endParaRPr>
          </a:p>
          <a:p>
            <a:pPr algn="l">
              <a:spcBef>
                <a:spcPts val="0"/>
              </a:spcBef>
            </a:pP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实际物体在红外波长范围可近似看作灰体</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2"/>
          <p:cNvSpPr txBox="1"/>
          <p:nvPr/>
        </p:nvSpPr>
        <p:spPr>
          <a:xfrm>
            <a:off x="10246360" y="3810000"/>
            <a:ext cx="2353945" cy="1198880"/>
          </a:xfrm>
          <a:prstGeom prst="rect">
            <a:avLst/>
          </a:prstGeom>
          <a:noFill/>
        </p:spPr>
        <p:txBody>
          <a:bodyPr wrap="square" rtlCol="0" anchor="t">
            <a:spAutoFit/>
          </a:bodyPr>
          <a:lstStyle/>
          <a:p>
            <a:pPr eaLnBrk="1" latinLnBrk="0" hangingPunct="1">
              <a:lnSpc>
                <a:spcPct val="150000"/>
              </a:lnSpc>
            </a:pPr>
            <a:r>
              <a:rPr lang="zh-CN" sz="2400" dirty="0" err="1">
                <a:latin typeface="Times New Roman" panose="02020603050405020304" pitchFamily="18" charset="0"/>
                <a:ea typeface="+mn-ea"/>
                <a:cs typeface="Times New Roman" panose="02020603050405020304" pitchFamily="18" charset="0"/>
                <a:sym typeface="+mn-ea"/>
              </a:rPr>
              <a:t>ε</a:t>
            </a:r>
            <a:r>
              <a:rPr lang="en-US" altLang="zh-CN" sz="2400" dirty="0" err="1">
                <a:latin typeface="Times New Roman" panose="02020603050405020304" pitchFamily="18" charset="0"/>
                <a:ea typeface="+mn-ea"/>
                <a:cs typeface="Times New Roman" panose="02020603050405020304" pitchFamily="18" charset="0"/>
                <a:sym typeface="+mn-ea"/>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λ)</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在</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0~1</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之间</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a:p>
            <a:pPr eaLnBrk="1" latinLnBrk="0" hangingPunct="1">
              <a:lnSpc>
                <a:spcPct val="150000"/>
              </a:lnSpc>
            </a:pP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黑体</a:t>
            </a:r>
            <a:r>
              <a:rPr lang="zh-CN" sz="2400" dirty="0" err="1">
                <a:latin typeface="Times New Roman" panose="02020603050405020304" pitchFamily="18" charset="0"/>
                <a:ea typeface="+mn-ea"/>
                <a:cs typeface="Times New Roman" panose="02020603050405020304" pitchFamily="18" charset="0"/>
                <a:sym typeface="+mn-ea"/>
              </a:rPr>
              <a:t>ε</a:t>
            </a:r>
            <a:r>
              <a:rPr lang="en-US" altLang="zh-CN" sz="2400" dirty="0" err="1">
                <a:latin typeface="Times New Roman" panose="02020603050405020304" pitchFamily="18" charset="0"/>
                <a:ea typeface="+mn-ea"/>
                <a:cs typeface="Times New Roman" panose="02020603050405020304" pitchFamily="18" charset="0"/>
                <a:sym typeface="+mn-ea"/>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λ)=1</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ph type="body" sz="quarter" idx="10"/>
          </p:nvPr>
        </p:nvSpPr>
        <p:spPr>
          <a:xfrm>
            <a:off x="1316807" y="332869"/>
            <a:ext cx="5832648" cy="504603"/>
          </a:xfrm>
        </p:spPr>
        <p:txBody>
          <a:bodyPr/>
          <a:lstStyle/>
          <a:p>
            <a:r>
              <a:rPr lang="zh-CN" altLang="en-US" dirty="0">
                <a:ln>
                  <a:noFill/>
                </a:ln>
                <a:latin typeface="Agency FB" panose="020B0503020202020204" pitchFamily="34" charset="0"/>
                <a:ea typeface="微软雅黑" panose="020B0503020204020204" pitchFamily="34" charset="-122"/>
                <a:sym typeface="Agency FB" panose="020B0503020202020204" pitchFamily="34" charset="0"/>
              </a:rPr>
              <a:t>实际物体的光谱辐射力</a:t>
            </a:r>
            <a:r>
              <a:rPr lang="en-US" altLang="zh-CN"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E</a:t>
            </a:r>
            <a:r>
              <a:rPr lang="en-US" altLang="zh-CN" baseline="-25000"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λ</a:t>
            </a:r>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4"/>
          <p:cNvSpPr txBox="1"/>
          <p:nvPr/>
        </p:nvSpPr>
        <p:spPr>
          <a:xfrm>
            <a:off x="525145" y="880110"/>
            <a:ext cx="7978775" cy="1198880"/>
          </a:xfrm>
          <a:prstGeom prst="rect">
            <a:avLst/>
          </a:prstGeom>
          <a:noFill/>
        </p:spPr>
        <p:txBody>
          <a:bodyPr wrap="square" rtlCol="0">
            <a:spAutoFit/>
          </a:bodyPr>
          <a:lstStyle/>
          <a:p>
            <a:pPr eaLnBrk="1" latinLnBrk="0" hangingPunct="1">
              <a:lnSpc>
                <a:spcPct val="150000"/>
              </a:lnSpc>
              <a:spcBef>
                <a:spcPts val="0"/>
              </a:spcBef>
            </a:pPr>
            <a:r>
              <a:rPr lang="zh-CN" sz="2400" dirty="0">
                <a:latin typeface="Times New Roman" panose="02020603050405020304" pitchFamily="18" charset="0"/>
                <a:ea typeface="+mn-ea"/>
                <a:cs typeface="Times New Roman" panose="02020603050405020304" pitchFamily="18" charset="0"/>
              </a:rPr>
              <a:t>加热金属，颜色：无可见光→暗红、鲜红、橘黄→白炽</a:t>
            </a:r>
            <a:endParaRPr lang="zh-CN" sz="2400" dirty="0">
              <a:latin typeface="Times New Roman" panose="02020603050405020304" pitchFamily="18" charset="0"/>
              <a:ea typeface="+mn-ea"/>
              <a:cs typeface="Times New Roman" panose="02020603050405020304" pitchFamily="18" charset="0"/>
            </a:endParaRPr>
          </a:p>
          <a:p>
            <a:pPr eaLnBrk="1" latinLnBrk="0" hangingPunct="1">
              <a:lnSpc>
                <a:spcPct val="150000"/>
              </a:lnSpc>
              <a:spcBef>
                <a:spcPts val="0"/>
              </a:spcBef>
            </a:pPr>
            <a:r>
              <a:rPr lang="zh-CN" altLang="zh-CN" sz="2400" dirty="0">
                <a:latin typeface="Times New Roman" panose="02020603050405020304" pitchFamily="18" charset="0"/>
                <a:ea typeface="+mn-ea"/>
                <a:cs typeface="Times New Roman" panose="02020603050405020304" pitchFamily="18" charset="0"/>
              </a:rPr>
              <a:t>随着温度升高，热辐射中可见光中短波的比例不断增加</a:t>
            </a:r>
            <a:endParaRPr lang="zh-CN" altLang="zh-CN" sz="2400" dirty="0">
              <a:latin typeface="Times New Roman" panose="02020603050405020304" pitchFamily="18" charset="0"/>
              <a:ea typeface="+mn-ea"/>
              <a:cs typeface="Times New Roman" panose="02020603050405020304" pitchFamily="18" charset="0"/>
            </a:endParaRPr>
          </a:p>
        </p:txBody>
      </p:sp>
      <p:pic>
        <p:nvPicPr>
          <p:cNvPr id="4" name="图片 100"/>
          <p:cNvPicPr/>
          <p:nvPr/>
        </p:nvPicPr>
        <p:blipFill>
          <a:blip r:embed="rId1"/>
          <a:stretch>
            <a:fillRect/>
          </a:stretch>
        </p:blipFill>
        <p:spPr>
          <a:xfrm>
            <a:off x="8331835" y="0"/>
            <a:ext cx="4526915" cy="2294890"/>
          </a:xfrm>
          <a:prstGeom prst="rect">
            <a:avLst/>
          </a:prstGeom>
          <a:noFill/>
          <a:ln w="9525">
            <a:noFill/>
          </a:ln>
        </p:spPr>
      </p:pic>
      <p:sp>
        <p:nvSpPr>
          <p:cNvPr id="5" name="文本框 18"/>
          <p:cNvSpPr txBox="1"/>
          <p:nvPr/>
        </p:nvSpPr>
        <p:spPr>
          <a:xfrm>
            <a:off x="833755" y="2302510"/>
            <a:ext cx="5308600"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温度升高，λ减小，符合</a:t>
            </a:r>
            <a:r>
              <a:rPr lang="zh-CN" altLang="en-US" sz="2400" b="1">
                <a:solidFill>
                  <a:schemeClr val="accent3"/>
                </a:solidFill>
                <a:latin typeface="微软雅黑" panose="020B0503020204020204" pitchFamily="34" charset="-122"/>
                <a:ea typeface="微软雅黑" panose="020B0503020204020204" pitchFamily="34" charset="-122"/>
              </a:rPr>
              <a:t>维恩位移定律</a:t>
            </a:r>
            <a:endParaRPr lang="zh-CN" altLang="en-US" sz="2400" b="1">
              <a:solidFill>
                <a:schemeClr val="accent3"/>
              </a:solidFill>
              <a:latin typeface="微软雅黑" panose="020B0503020204020204" pitchFamily="34" charset="-122"/>
              <a:ea typeface="微软雅黑" panose="020B0503020204020204" pitchFamily="34" charset="-122"/>
            </a:endParaRPr>
          </a:p>
        </p:txBody>
      </p:sp>
      <p:grpSp>
        <p:nvGrpSpPr>
          <p:cNvPr id="6" name="组合 12"/>
          <p:cNvGrpSpPr>
            <a:grpSpLocks noChangeAspect="1"/>
          </p:cNvGrpSpPr>
          <p:nvPr/>
        </p:nvGrpSpPr>
        <p:grpSpPr>
          <a:xfrm>
            <a:off x="6664325" y="2386330"/>
            <a:ext cx="6185947" cy="4788000"/>
            <a:chOff x="261" y="1952"/>
            <a:chExt cx="10328" cy="7994"/>
          </a:xfrm>
        </p:grpSpPr>
        <p:grpSp>
          <p:nvGrpSpPr>
            <p:cNvPr id="7" name="组合 13"/>
            <p:cNvGrpSpPr>
              <a:grpSpLocks noChangeAspect="1"/>
            </p:cNvGrpSpPr>
            <p:nvPr/>
          </p:nvGrpSpPr>
          <p:grpSpPr>
            <a:xfrm>
              <a:off x="261" y="1952"/>
              <a:ext cx="10329" cy="7994"/>
              <a:chOff x="260" y="2722"/>
              <a:chExt cx="8546" cy="6614"/>
            </a:xfrm>
          </p:grpSpPr>
          <p:pic>
            <p:nvPicPr>
              <p:cNvPr id="9" name="图片 99"/>
              <p:cNvPicPr/>
              <p:nvPr/>
            </p:nvPicPr>
            <p:blipFill>
              <a:blip r:embed="rId2"/>
              <a:srcRect t="15359" r="20694" b="8650"/>
              <a:stretch>
                <a:fillRect/>
              </a:stretch>
            </p:blipFill>
            <p:spPr>
              <a:xfrm>
                <a:off x="260" y="2722"/>
                <a:ext cx="8546" cy="6615"/>
              </a:xfrm>
              <a:prstGeom prst="rect">
                <a:avLst/>
              </a:prstGeom>
              <a:noFill/>
              <a:ln w="9525">
                <a:noFill/>
              </a:ln>
            </p:spPr>
          </p:pic>
          <p:sp>
            <p:nvSpPr>
              <p:cNvPr id="10" name="矩形 14"/>
              <p:cNvSpPr/>
              <p:nvPr/>
            </p:nvSpPr>
            <p:spPr>
              <a:xfrm>
                <a:off x="4909" y="2730"/>
                <a:ext cx="3897" cy="3758"/>
              </a:xfrm>
              <a:prstGeom prst="rect">
                <a:avLst/>
              </a:prstGeom>
              <a:gradFill>
                <a:gsLst>
                  <a:gs pos="0">
                    <a:schemeClr val="bg1"/>
                  </a:gs>
                  <a:gs pos="79000">
                    <a:srgbClr val="F4F9FF"/>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5"/>
              <p:cNvSpPr/>
              <p:nvPr/>
            </p:nvSpPr>
            <p:spPr>
              <a:xfrm>
                <a:off x="5816" y="6193"/>
                <a:ext cx="2991" cy="1105"/>
              </a:xfrm>
              <a:prstGeom prst="rect">
                <a:avLst/>
              </a:prstGeom>
              <a:gradFill>
                <a:gsLst>
                  <a:gs pos="0">
                    <a:schemeClr val="bg1"/>
                  </a:gs>
                  <a:gs pos="79000">
                    <a:srgbClr val="F4F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16"/>
            <p:cNvSpPr txBox="1"/>
            <p:nvPr/>
          </p:nvSpPr>
          <p:spPr>
            <a:xfrm>
              <a:off x="1847" y="2293"/>
              <a:ext cx="3294" cy="725"/>
            </a:xfrm>
            <a:prstGeom prst="rect">
              <a:avLst/>
            </a:prstGeom>
            <a:gradFill>
              <a:gsLst>
                <a:gs pos="0">
                  <a:schemeClr val="bg1"/>
                </a:gs>
                <a:gs pos="79000">
                  <a:srgbClr val="F4F9FF"/>
                </a:gs>
              </a:gsLst>
              <a:lin ang="10800000" scaled="0"/>
            </a:grad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E</a:t>
              </a:r>
              <a:r>
                <a:rPr lang="en-US" altLang="zh-CN" sz="2400" b="1" baseline="-25000">
                  <a:latin typeface="Times New Roman" panose="02020603050405020304" pitchFamily="18" charset="0"/>
                  <a:cs typeface="Times New Roman" panose="02020603050405020304" pitchFamily="18" charset="0"/>
                </a:rPr>
                <a:t>b</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14</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W/m</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2" name="图片 101"/>
          <p:cNvPicPr/>
          <p:nvPr/>
        </p:nvPicPr>
        <p:blipFill>
          <a:blip r:embed="rId3"/>
          <a:stretch>
            <a:fillRect/>
          </a:stretch>
        </p:blipFill>
        <p:spPr>
          <a:xfrm>
            <a:off x="236538" y="3040063"/>
            <a:ext cx="6276975" cy="4105274"/>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ph type="body" sz="quarter" idx="10"/>
          </p:nvPr>
        </p:nvSpPr>
        <p:spPr>
          <a:xfrm>
            <a:off x="1316807" y="332869"/>
            <a:ext cx="5832648" cy="504603"/>
          </a:xfrm>
        </p:spPr>
        <p:txBody>
          <a:bodyPr/>
          <a:lstStyle/>
          <a:p>
            <a:r>
              <a:rPr lang="zh-CN" altLang="en-US" dirty="0">
                <a:ln>
                  <a:noFill/>
                </a:ln>
                <a:latin typeface="Agency FB" panose="020B0503020202020204" pitchFamily="34" charset="0"/>
                <a:ea typeface="微软雅黑" panose="020B0503020204020204" pitchFamily="34" charset="-122"/>
                <a:sym typeface="Agency FB" panose="020B0503020202020204" pitchFamily="34" charset="0"/>
              </a:rPr>
              <a:t>实际物体的定向辐射强度</a:t>
            </a:r>
            <a:r>
              <a:rPr lang="en-US" altLang="zh-CN" dirty="0">
                <a:ln>
                  <a:noFill/>
                </a:ln>
                <a:latin typeface="Agency FB" panose="020B0503020202020204" pitchFamily="34" charset="0"/>
                <a:ea typeface="微软雅黑" panose="020B0503020204020204" pitchFamily="34" charset="-122"/>
                <a:sym typeface="Agency FB" panose="020B0503020202020204" pitchFamily="34" charset="0"/>
              </a:rPr>
              <a:t> </a:t>
            </a:r>
            <a:r>
              <a:rPr lang="en-US" altLang="zh-CN"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I(θ)</a:t>
            </a:r>
            <a:endParaRPr lang="zh-CN" altLang="en-US"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a:p>
            <a:endParaRPr lang="zh-CN" altLang="en-US"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
        <p:nvSpPr>
          <p:cNvPr id="3" name="TextBox 2"/>
          <p:cNvSpPr txBox="1"/>
          <p:nvPr/>
        </p:nvSpPr>
        <p:spPr>
          <a:xfrm>
            <a:off x="596900" y="1096010"/>
            <a:ext cx="11349355" cy="460375"/>
          </a:xfrm>
          <a:prstGeom prst="rect">
            <a:avLst/>
          </a:prstGeom>
          <a:noFill/>
        </p:spPr>
        <p:txBody>
          <a:bodyPr wrap="square" rtlCol="0">
            <a:spAutoFit/>
          </a:bodyPr>
          <a:lstStyle/>
          <a:p>
            <a:pPr algn="l">
              <a:spcBef>
                <a:spcPts val="0"/>
              </a:spcBef>
            </a:pPr>
            <a:r>
              <a:rPr lang="zh-CN" sz="2400" dirty="0" err="1">
                <a:latin typeface="+mn-ea"/>
                <a:ea typeface="+mn-ea"/>
              </a:rPr>
              <a:t>实际物体辐射按空间方向的分布，与兰贝特定律也不完全一样</a:t>
            </a:r>
            <a:endParaRPr lang="zh-CN" sz="2400" i="1" baseline="-25000" dirty="0" err="1">
              <a:latin typeface="+mn-ea"/>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5"/>
              <p:cNvSpPr txBox="1"/>
              <p:nvPr/>
            </p:nvSpPr>
            <p:spPr>
              <a:xfrm>
                <a:off x="1461071" y="2820571"/>
                <a:ext cx="2291715" cy="11214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cs typeface="Cambria Math" panose="02040503050406030204" pitchFamily="18" charset="0"/>
                            </a:rPr>
                          </m:ctrlPr>
                        </m:fPr>
                        <m:num>
                          <m:r>
                            <a:rPr lang="en-US" altLang="zh-CN" sz="3200" i="1">
                              <a:solidFill>
                                <a:srgbClr val="FF0000"/>
                              </a:solidFill>
                              <a:latin typeface="Cambria Math" panose="02040503050406030204" pitchFamily="18" charset="0"/>
                              <a:cs typeface="Cambria Math" panose="02040503050406030204" pitchFamily="18" charset="0"/>
                            </a:rPr>
                            <m:t>𝐼</m:t>
                          </m:r>
                          <m:d>
                            <m:dPr>
                              <m:ctrlPr>
                                <a:rPr lang="en-US" altLang="zh-CN" sz="3200" i="1">
                                  <a:solidFill>
                                    <a:srgbClr val="FF0000"/>
                                  </a:solidFill>
                                  <a:latin typeface="Cambria Math" panose="02040503050406030204" pitchFamily="18" charset="0"/>
                                  <a:cs typeface="Cambria Math" panose="02040503050406030204" pitchFamily="18" charset="0"/>
                                </a:rPr>
                              </m:ctrlPr>
                            </m:dPr>
                            <m:e>
                              <m:r>
                                <a:rPr lang="en-US" altLang="zh-CN" sz="3200" i="1">
                                  <a:solidFill>
                                    <a:srgbClr val="FF0000"/>
                                  </a:solidFill>
                                  <a:latin typeface="Cambria Math" panose="02040503050406030204" pitchFamily="18" charset="0"/>
                                  <a:cs typeface="Cambria Math" panose="02040503050406030204" pitchFamily="18" charset="0"/>
                                </a:rPr>
                                <m:t>𝜃</m:t>
                              </m:r>
                            </m:e>
                          </m:d>
                        </m:num>
                        <m:den>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𝐼</m:t>
                              </m:r>
                            </m:e>
                            <m:sub>
                              <m:r>
                                <a:rPr lang="en-US" altLang="zh-CN" sz="3200" i="1">
                                  <a:latin typeface="Cambria Math" panose="02040503050406030204" pitchFamily="18" charset="0"/>
                                  <a:cs typeface="Cambria Math" panose="02040503050406030204" pitchFamily="18" charset="0"/>
                                </a:rPr>
                                <m:t>𝑏</m:t>
                              </m:r>
                            </m:sub>
                          </m:sSub>
                        </m:den>
                      </m:f>
                      <m:r>
                        <a:rPr lang="en-US" altLang="zh-CN" sz="3200" i="1">
                          <a:latin typeface="Cambria Math" panose="02040503050406030204" pitchFamily="18" charset="0"/>
                          <a:cs typeface="Cambria Math" panose="02040503050406030204" pitchFamily="18" charset="0"/>
                        </a:rPr>
                        <m:t>=</m:t>
                      </m:r>
                      <m:r>
                        <a:rPr lang="en-US" altLang="zh-CN" sz="3200" i="1">
                          <a:solidFill>
                            <a:srgbClr val="00B0F0"/>
                          </a:solidFill>
                          <a:latin typeface="Cambria Math" panose="02040503050406030204" pitchFamily="18" charset="0"/>
                          <a:cs typeface="Cambria Math" panose="02040503050406030204" pitchFamily="18" charset="0"/>
                        </a:rPr>
                        <m:t>𝜀</m:t>
                      </m:r>
                      <m:d>
                        <m:dPr>
                          <m:ctrlPr>
                            <a:rPr lang="en-US" altLang="zh-CN" sz="3200" i="1">
                              <a:solidFill>
                                <a:srgbClr val="00B0F0"/>
                              </a:solidFill>
                              <a:latin typeface="Cambria Math" panose="02040503050406030204" pitchFamily="18" charset="0"/>
                              <a:cs typeface="Cambria Math" panose="02040503050406030204" pitchFamily="18" charset="0"/>
                            </a:rPr>
                          </m:ctrlPr>
                        </m:dPr>
                        <m:e>
                          <m:r>
                            <a:rPr lang="en-US" altLang="zh-CN" sz="3200" i="1">
                              <a:solidFill>
                                <a:srgbClr val="00B0F0"/>
                              </a:solidFill>
                              <a:latin typeface="Cambria Math" panose="02040503050406030204" pitchFamily="18" charset="0"/>
                              <a:cs typeface="Cambria Math" panose="02040503050406030204" pitchFamily="18" charset="0"/>
                            </a:rPr>
                            <m:t>𝜃</m:t>
                          </m:r>
                        </m:e>
                      </m:d>
                    </m:oMath>
                  </m:oMathPara>
                </a14:m>
                <a:endParaRPr lang="en-US" altLang="zh-CN" sz="3200" i="1">
                  <a:solidFill>
                    <a:srgbClr val="00B0F0"/>
                  </a:solidFill>
                  <a:latin typeface="Cambria Math" panose="02040503050406030204" pitchFamily="18" charset="0"/>
                  <a:cs typeface="Cambria Math" panose="02040503050406030204" pitchFamily="18" charset="0"/>
                </a:endParaRPr>
              </a:p>
            </p:txBody>
          </p:sp>
        </mc:Choice>
        <mc:Fallback>
          <p:sp>
            <p:nvSpPr>
              <p:cNvPr id="4" name="文本框 5"/>
              <p:cNvSpPr txBox="1">
                <a:spLocks noRot="1" noChangeAspect="1" noMove="1" noResize="1" noEditPoints="1" noAdjustHandles="1" noChangeArrowheads="1" noChangeShapeType="1" noTextEdit="1"/>
              </p:cNvSpPr>
              <p:nvPr/>
            </p:nvSpPr>
            <p:spPr>
              <a:xfrm>
                <a:off x="1461071" y="2820571"/>
                <a:ext cx="2291715" cy="1121410"/>
              </a:xfrm>
              <a:prstGeom prst="rect">
                <a:avLst/>
              </a:prstGeom>
              <a:blipFill rotWithShape="1">
                <a:blip r:embed="rId1"/>
                <a:stretch>
                  <a:fillRect l="-25" t="-48" r="25" b="48"/>
                </a:stretch>
              </a:blipFill>
            </p:spPr>
            <p:txBody>
              <a:bodyPr/>
              <a:lstStyle/>
              <a:p>
                <a:r>
                  <a:rPr lang="zh-CN" altLang="en-US">
                    <a:noFill/>
                  </a:rPr>
                  <a:t> </a:t>
                </a:r>
              </a:p>
            </p:txBody>
          </p:sp>
        </mc:Fallback>
      </mc:AlternateContent>
      <p:sp>
        <p:nvSpPr>
          <p:cNvPr id="5" name="TextBox 4"/>
          <p:cNvSpPr txBox="1"/>
          <p:nvPr/>
        </p:nvSpPr>
        <p:spPr>
          <a:xfrm>
            <a:off x="3981450" y="3166110"/>
            <a:ext cx="4682490" cy="460375"/>
          </a:xfrm>
          <a:prstGeom prst="rect">
            <a:avLst/>
          </a:prstGeom>
          <a:noFill/>
        </p:spPr>
        <p:txBody>
          <a:bodyPr wrap="square" rtlCol="0">
            <a:spAutoFit/>
          </a:bodyPr>
          <a:lstStyle/>
          <a:p>
            <a:pPr algn="l">
              <a:spcBef>
                <a:spcPts val="0"/>
              </a:spcBef>
            </a:pPr>
            <a:r>
              <a:rPr lang="zh-CN" altLang="en-US" sz="2400" b="1" dirty="0" err="1">
                <a:solidFill>
                  <a:srgbClr val="00B0F0"/>
                </a:solidFill>
                <a:latin typeface="Times New Roman" panose="02020603050405020304" pitchFamily="18" charset="0"/>
                <a:ea typeface="+mn-ea"/>
                <a:cs typeface="Times New Roman" panose="02020603050405020304" pitchFamily="18" charset="0"/>
              </a:rPr>
              <a:t>定向发射率（定向黑度）</a:t>
            </a:r>
            <a:endParaRPr lang="zh-CN" altLang="en-US" sz="2400" b="1" dirty="0" err="1">
              <a:solidFill>
                <a:srgbClr val="00B0F0"/>
              </a:solidFill>
              <a:latin typeface="Times New Roman" panose="02020603050405020304" pitchFamily="18" charset="0"/>
              <a:ea typeface="+mn-ea"/>
              <a:cs typeface="Times New Roman" panose="02020603050405020304" pitchFamily="18" charset="0"/>
            </a:endParaRPr>
          </a:p>
        </p:txBody>
      </p:sp>
      <p:sp>
        <p:nvSpPr>
          <p:cNvPr id="6" name="TextBox 4"/>
          <p:cNvSpPr txBox="1"/>
          <p:nvPr/>
        </p:nvSpPr>
        <p:spPr>
          <a:xfrm>
            <a:off x="4053205" y="3829050"/>
            <a:ext cx="6968490" cy="460375"/>
          </a:xfrm>
          <a:prstGeom prst="rect">
            <a:avLst/>
          </a:prstGeom>
          <a:noFill/>
        </p:spPr>
        <p:txBody>
          <a:bodyPr wrap="square" rtlCol="0">
            <a:spAutoFit/>
          </a:bodyPr>
          <a:lstStyle/>
          <a:p>
            <a:pPr algn="l">
              <a:spcBef>
                <a:spcPts val="0"/>
              </a:spcBef>
            </a:pPr>
            <a:r>
              <a:rPr lang="en-US" altLang="zh-CN" sz="2400" i="1" dirty="0" err="1">
                <a:solidFill>
                  <a:srgbClr val="FF0000"/>
                </a:solidFill>
                <a:latin typeface="Times New Roman" panose="02020603050405020304" pitchFamily="18" charset="0"/>
                <a:ea typeface="+mn-ea"/>
                <a:cs typeface="Times New Roman" panose="02020603050405020304" pitchFamily="18" charset="0"/>
              </a:rPr>
              <a:t>I(θ)</a:t>
            </a:r>
            <a:r>
              <a:rPr lang="en-US" altLang="zh-CN" sz="2400" dirty="0" err="1">
                <a:solidFill>
                  <a:srgbClr val="FF0000"/>
                </a:solidFill>
                <a:latin typeface="Times New Roman" panose="02020603050405020304" pitchFamily="18" charset="0"/>
                <a:ea typeface="+mn-ea"/>
                <a:cs typeface="Times New Roman" panose="02020603050405020304" pitchFamily="18" charset="0"/>
              </a:rPr>
              <a:t>: </a:t>
            </a:r>
            <a:r>
              <a:rPr lang="zh-CN" altLang="en-US" sz="2400" dirty="0" err="1">
                <a:solidFill>
                  <a:srgbClr val="FF0000"/>
                </a:solidFill>
                <a:latin typeface="Times New Roman" panose="02020603050405020304" pitchFamily="18" charset="0"/>
                <a:ea typeface="+mn-ea"/>
                <a:cs typeface="Times New Roman" panose="02020603050405020304" pitchFamily="18" charset="0"/>
              </a:rPr>
              <a:t>与辐射法向成</a:t>
            </a:r>
            <a:r>
              <a:rPr lang="en-US" altLang="zh-CN" sz="2400" dirty="0" err="1">
                <a:solidFill>
                  <a:srgbClr val="FF0000"/>
                </a:solidFill>
                <a:latin typeface="Times New Roman" panose="02020603050405020304" pitchFamily="18" charset="0"/>
                <a:ea typeface="+mn-ea"/>
                <a:cs typeface="Times New Roman" panose="02020603050405020304" pitchFamily="18" charset="0"/>
              </a:rPr>
              <a:t> </a:t>
            </a:r>
            <a:r>
              <a:rPr lang="zh-CN" altLang="en-US" sz="2400" dirty="0" err="1">
                <a:solidFill>
                  <a:srgbClr val="FF0000"/>
                </a:solidFill>
                <a:latin typeface="Times New Roman" panose="02020603050405020304" pitchFamily="18" charset="0"/>
                <a:ea typeface="+mn-ea"/>
                <a:cs typeface="Times New Roman" panose="02020603050405020304" pitchFamily="18" charset="0"/>
              </a:rPr>
              <a:t>θ</a:t>
            </a:r>
            <a:r>
              <a:rPr lang="en-US" altLang="zh-CN" sz="2400" dirty="0" err="1">
                <a:solidFill>
                  <a:srgbClr val="FF0000"/>
                </a:solidFill>
                <a:latin typeface="Times New Roman" panose="02020603050405020304" pitchFamily="18" charset="0"/>
                <a:ea typeface="+mn-ea"/>
                <a:cs typeface="Times New Roman" panose="02020603050405020304" pitchFamily="18" charset="0"/>
              </a:rPr>
              <a:t> </a:t>
            </a:r>
            <a:r>
              <a:rPr lang="zh-CN" altLang="en-US" sz="2400" dirty="0" err="1">
                <a:solidFill>
                  <a:srgbClr val="FF0000"/>
                </a:solidFill>
                <a:latin typeface="Times New Roman" panose="02020603050405020304" pitchFamily="18" charset="0"/>
                <a:ea typeface="+mn-ea"/>
                <a:cs typeface="Times New Roman" panose="02020603050405020304" pitchFamily="18" charset="0"/>
              </a:rPr>
              <a:t>角的方向上的定向辐射强度</a:t>
            </a:r>
            <a:endParaRPr lang="zh-CN" altLang="en-US" sz="2400" dirty="0" err="1">
              <a:solidFill>
                <a:srgbClr val="FF0000"/>
              </a:solidFill>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669290" y="1744345"/>
            <a:ext cx="10076180" cy="829945"/>
          </a:xfrm>
          <a:prstGeom prst="rect">
            <a:avLst/>
          </a:prstGeom>
          <a:noFill/>
        </p:spPr>
        <p:txBody>
          <a:bodyPr wrap="square">
            <a:spAutoFit/>
          </a:bodyPr>
          <a:lstStyle/>
          <a:p>
            <a:r>
              <a:rPr lang="zh-CN" altLang="en-US" sz="2400" dirty="0">
                <a:latin typeface="Times New Roman" panose="02020603050405020304" pitchFamily="18" charset="0"/>
                <a:ea typeface="+mn-ea"/>
                <a:cs typeface="Times New Roman" panose="02020603050405020304" pitchFamily="18" charset="0"/>
              </a:rPr>
              <a:t>黑体的定向辐射强度</a:t>
            </a:r>
            <a:r>
              <a:rPr lang="en-US" altLang="zh-CN" sz="2400" dirty="0">
                <a:latin typeface="Times New Roman" panose="02020603050405020304" pitchFamily="18" charset="0"/>
                <a:ea typeface="+mn-ea"/>
                <a:cs typeface="Times New Roman" panose="02020603050405020304" pitchFamily="18" charset="0"/>
              </a:rPr>
              <a:t> </a:t>
            </a:r>
            <a:r>
              <a:rPr lang="en-US" altLang="zh-CN" sz="2400" i="1" dirty="0">
                <a:latin typeface="Times New Roman" panose="02020603050405020304" pitchFamily="18" charset="0"/>
                <a:ea typeface="+mn-ea"/>
                <a:cs typeface="Times New Roman" panose="02020603050405020304" pitchFamily="18" charset="0"/>
              </a:rPr>
              <a:t>I</a:t>
            </a:r>
            <a:r>
              <a:rPr lang="en-US" altLang="zh-CN" sz="2400" i="1" baseline="-25000" dirty="0">
                <a:latin typeface="Times New Roman" panose="02020603050405020304" pitchFamily="18" charset="0"/>
                <a:ea typeface="+mn-ea"/>
                <a:cs typeface="Times New Roman" panose="02020603050405020304" pitchFamily="18" charset="0"/>
              </a:rPr>
              <a:t>b </a:t>
            </a:r>
            <a:r>
              <a:rPr lang="zh-CN" altLang="en-US" sz="2400" dirty="0">
                <a:latin typeface="+mn-ea"/>
                <a:ea typeface="+mn-ea"/>
              </a:rPr>
              <a:t>与空间方向无关，</a:t>
            </a:r>
            <a:endParaRPr lang="zh-CN" altLang="en-US" sz="2400" dirty="0">
              <a:latin typeface="+mn-ea"/>
              <a:ea typeface="+mn-ea"/>
            </a:endParaRPr>
          </a:p>
          <a:p>
            <a:r>
              <a:rPr lang="zh-CN" altLang="en-US" sz="2400" dirty="0">
                <a:latin typeface="+mn-ea"/>
                <a:ea typeface="+mn-ea"/>
              </a:rPr>
              <a:t>但实际物体的定向辐射强度</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I</a:t>
            </a:r>
            <a:r>
              <a:rPr lang="en-US" altLang="zh-CN" sz="2400" dirty="0">
                <a:latin typeface="+mn-ea"/>
                <a:ea typeface="+mn-ea"/>
              </a:rPr>
              <a:t> </a:t>
            </a:r>
            <a:r>
              <a:rPr lang="zh-CN" altLang="en-US" sz="2400" dirty="0">
                <a:latin typeface="+mn-ea"/>
                <a:ea typeface="+mn-ea"/>
              </a:rPr>
              <a:t>在不同方向上有所变化</a:t>
            </a:r>
            <a:endParaRPr lang="zh-CN" altLang="en-US" sz="2400" dirty="0">
              <a:latin typeface="+mn-ea"/>
              <a:ea typeface="+mn-ea"/>
            </a:endParaRPr>
          </a:p>
        </p:txBody>
      </p:sp>
      <p:pic>
        <p:nvPicPr>
          <p:cNvPr id="8" name="图片 3"/>
          <p:cNvPicPr>
            <a:picLocks noChangeAspect="1"/>
          </p:cNvPicPr>
          <p:nvPr/>
        </p:nvPicPr>
        <p:blipFill>
          <a:blip r:embed="rId2"/>
          <a:srcRect l="62597" t="59099" r="23226" b="16401"/>
          <a:stretch>
            <a:fillRect/>
          </a:stretch>
        </p:blipFill>
        <p:spPr>
          <a:xfrm>
            <a:off x="956945" y="4336415"/>
            <a:ext cx="2874010" cy="2794000"/>
          </a:xfrm>
          <a:prstGeom prst="rect">
            <a:avLst/>
          </a:prstGeom>
        </p:spPr>
      </p:pic>
      <p:sp>
        <p:nvSpPr>
          <p:cNvPr id="9" name="TextBox 4"/>
          <p:cNvSpPr txBox="1"/>
          <p:nvPr/>
        </p:nvSpPr>
        <p:spPr>
          <a:xfrm>
            <a:off x="4124960" y="5129530"/>
            <a:ext cx="7480300" cy="1198880"/>
          </a:xfrm>
          <a:prstGeom prst="rect">
            <a:avLst/>
          </a:prstGeom>
          <a:noFill/>
        </p:spPr>
        <p:txBody>
          <a:bodyPr wrap="square" rtlCol="0">
            <a:spAutoFit/>
          </a:bodyPr>
          <a:lstStyle/>
          <a:p>
            <a:pPr algn="l">
              <a:spcBef>
                <a:spcPts val="0"/>
              </a:spcBef>
            </a:pPr>
            <a:r>
              <a:rPr lang="zh-CN" sz="2400" dirty="0" err="1">
                <a:latin typeface="+mn-ea"/>
                <a:ea typeface="+mn-ea"/>
              </a:rPr>
              <a:t>黑体：极坐标下使半径为</a:t>
            </a:r>
            <a:r>
              <a:rPr lang="en-US" altLang="zh-CN" sz="2400" dirty="0" err="1">
                <a:latin typeface="+mn-ea"/>
                <a:ea typeface="+mn-ea"/>
              </a:rPr>
              <a:t>1</a:t>
            </a:r>
            <a:r>
              <a:rPr lang="zh-CN" altLang="en-US" sz="2400" dirty="0" err="1">
                <a:latin typeface="+mn-ea"/>
                <a:ea typeface="+mn-ea"/>
              </a:rPr>
              <a:t>的半圆</a:t>
            </a:r>
            <a:endParaRPr lang="zh-CN" altLang="en-US" sz="2400" dirty="0" err="1">
              <a:latin typeface="+mn-ea"/>
              <a:ea typeface="+mn-ea"/>
            </a:endParaRPr>
          </a:p>
          <a:p>
            <a:pPr algn="l">
              <a:spcBef>
                <a:spcPts val="0"/>
              </a:spcBef>
            </a:pPr>
            <a:r>
              <a:rPr lang="zh-CN" altLang="en-US" sz="2400" dirty="0" err="1">
                <a:latin typeface="+mn-ea"/>
                <a:ea typeface="+mn-ea"/>
                <a:cs typeface="Times New Roman" panose="02020603050405020304" pitchFamily="18" charset="0"/>
              </a:rPr>
              <a:t>漫射体：极坐标下半径小于</a:t>
            </a:r>
            <a:r>
              <a:rPr lang="en-US" altLang="zh-CN" sz="2400" dirty="0" err="1">
                <a:latin typeface="+mn-ea"/>
                <a:ea typeface="+mn-ea"/>
                <a:cs typeface="Times New Roman" panose="02020603050405020304" pitchFamily="18" charset="0"/>
              </a:rPr>
              <a:t>1</a:t>
            </a:r>
            <a:r>
              <a:rPr lang="zh-CN" altLang="en-US" sz="2400" dirty="0" err="1">
                <a:latin typeface="+mn-ea"/>
                <a:ea typeface="+mn-ea"/>
                <a:cs typeface="Times New Roman" panose="02020603050405020304" pitchFamily="18" charset="0"/>
              </a:rPr>
              <a:t>的半圆</a:t>
            </a:r>
            <a:endParaRPr lang="zh-CN" altLang="en-US" sz="2400" dirty="0" err="1">
              <a:latin typeface="+mn-ea"/>
              <a:ea typeface="+mn-ea"/>
              <a:cs typeface="Times New Roman" panose="02020603050405020304" pitchFamily="18" charset="0"/>
            </a:endParaRPr>
          </a:p>
          <a:p>
            <a:pPr marL="457200" lvl="1" indent="457200" algn="l">
              <a:spcBef>
                <a:spcPts val="0"/>
              </a:spcBef>
            </a:pPr>
            <a:r>
              <a:rPr lang="en-US" altLang="zh-CN" sz="2400" dirty="0" err="1">
                <a:latin typeface="+mn-ea"/>
                <a:ea typeface="+mn-ea"/>
                <a:cs typeface="Times New Roman" panose="02020603050405020304" pitchFamily="18" charset="0"/>
              </a:rPr>
              <a:t>   </a:t>
            </a:r>
            <a:endParaRPr lang="en-US" altLang="zh-CN" sz="2400" dirty="0" err="1">
              <a:latin typeface="+mn-ea"/>
              <a:ea typeface="+mn-ea"/>
              <a:cs typeface="Times New Roman" panose="02020603050405020304" pitchFamily="18" charset="0"/>
            </a:endParaRPr>
          </a:p>
        </p:txBody>
      </p:sp>
      <p:sp>
        <p:nvSpPr>
          <p:cNvPr id="10" name="TextBox 4"/>
          <p:cNvSpPr txBox="1"/>
          <p:nvPr/>
        </p:nvSpPr>
        <p:spPr>
          <a:xfrm>
            <a:off x="4197350" y="4553585"/>
            <a:ext cx="7480300" cy="460375"/>
          </a:xfrm>
          <a:prstGeom prst="rect">
            <a:avLst/>
          </a:prstGeom>
          <a:noFill/>
        </p:spPr>
        <p:txBody>
          <a:bodyPr wrap="square" rtlCol="0">
            <a:spAutoFit/>
          </a:bodyPr>
          <a:lstStyle/>
          <a:p>
            <a:pPr algn="l">
              <a:spcBef>
                <a:spcPts val="0"/>
              </a:spcBef>
            </a:pPr>
            <a:r>
              <a:rPr lang="zh-CN" sz="2400" dirty="0" err="1">
                <a:latin typeface="+mn-ea"/>
                <a:ea typeface="+mn-ea"/>
              </a:rPr>
              <a:t>定向发射率随</a:t>
            </a:r>
            <a:r>
              <a:rPr lang="en-US" altLang="zh-CN" sz="2400" dirty="0" err="1">
                <a:latin typeface="+mn-ea"/>
                <a:ea typeface="+mn-ea"/>
              </a:rPr>
              <a:t> </a:t>
            </a:r>
            <a:r>
              <a:rPr lang="zh-CN" sz="2400" dirty="0" err="1">
                <a:latin typeface="Times New Roman" panose="02020603050405020304" pitchFamily="18" charset="0"/>
                <a:ea typeface="+mn-ea"/>
                <a:cs typeface="Times New Roman" panose="02020603050405020304" pitchFamily="18" charset="0"/>
              </a:rPr>
              <a:t>θ</a:t>
            </a:r>
            <a:r>
              <a:rPr lang="en-US" altLang="zh-CN" sz="2400" dirty="0" err="1">
                <a:latin typeface="Times New Roman" panose="02020603050405020304" pitchFamily="18" charset="0"/>
                <a:ea typeface="+mn-ea"/>
                <a:cs typeface="Times New Roman" panose="02020603050405020304" pitchFamily="18" charset="0"/>
              </a:rPr>
              <a:t> </a:t>
            </a:r>
            <a:r>
              <a:rPr lang="zh-CN" sz="2400" dirty="0" err="1">
                <a:latin typeface="Times New Roman" panose="02020603050405020304" pitchFamily="18" charset="0"/>
                <a:ea typeface="+mn-ea"/>
                <a:cs typeface="Times New Roman" panose="02020603050405020304" pitchFamily="18" charset="0"/>
              </a:rPr>
              <a:t>角的变化规律</a:t>
            </a:r>
            <a:endParaRPr lang="zh-CN" altLang="en-US" sz="2400" dirty="0" err="1">
              <a:latin typeface="+mn-ea"/>
              <a:ea typeface="+mn-ea"/>
              <a:cs typeface="Times New Roman" panose="02020603050405020304" pitchFamily="18" charset="0"/>
            </a:endParaRPr>
          </a:p>
        </p:txBody>
      </p:sp>
      <p:pic>
        <p:nvPicPr>
          <p:cNvPr id="11" name="图片 7"/>
          <p:cNvPicPr>
            <a:picLocks noChangeAspect="1"/>
          </p:cNvPicPr>
          <p:nvPr/>
        </p:nvPicPr>
        <p:blipFill>
          <a:blip r:embed="rId3"/>
          <a:srcRect l="61420" t="31105" r="23226" b="50000"/>
          <a:stretch>
            <a:fillRect/>
          </a:stretch>
        </p:blipFill>
        <p:spPr>
          <a:xfrm>
            <a:off x="9090660" y="0"/>
            <a:ext cx="3818890" cy="2643505"/>
          </a:xfrm>
          <a:prstGeom prst="rect">
            <a:avLst/>
          </a:prstGeom>
        </p:spPr>
      </p:pic>
      <p:sp>
        <p:nvSpPr>
          <p:cNvPr id="12" name="文本框 9"/>
          <p:cNvSpPr txBox="1"/>
          <p:nvPr/>
        </p:nvSpPr>
        <p:spPr>
          <a:xfrm>
            <a:off x="4163695" y="6136640"/>
            <a:ext cx="7441565" cy="460375"/>
          </a:xfrm>
          <a:prstGeom prst="rect">
            <a:avLst/>
          </a:prstGeom>
          <a:noFill/>
        </p:spPr>
        <p:txBody>
          <a:bodyPr wrap="square" rtlCol="0" anchor="t">
            <a:spAutoFit/>
          </a:bodyPr>
          <a:lstStyle/>
          <a:p>
            <a:r>
              <a:rPr lang="zh-CN" altLang="en-US" sz="2400" b="1">
                <a:solidFill>
                  <a:srgbClr val="00B0F0"/>
                </a:solidFill>
                <a:latin typeface="微软雅黑" panose="020B0503020204020204" pitchFamily="34" charset="-122"/>
                <a:ea typeface="微软雅黑" panose="020B0503020204020204" pitchFamily="34" charset="-122"/>
              </a:rPr>
              <a:t>漫射体：满足兰贝特定律，定向辐射强度与方向无关</a:t>
            </a:r>
            <a:endParaRPr lang="zh-CN" altLang="en-US" sz="2400" b="1">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ph type="body" sz="quarter" idx="10"/>
          </p:nvPr>
        </p:nvSpPr>
        <p:spPr>
          <a:xfrm>
            <a:off x="1316807" y="332869"/>
            <a:ext cx="5832648" cy="504603"/>
          </a:xfrm>
        </p:spPr>
        <p:txBody>
          <a:bodyPr/>
          <a:lstStyle/>
          <a:p>
            <a:r>
              <a:rPr lang="zh-CN" altLang="en-US" dirty="0">
                <a:ln>
                  <a:noFill/>
                </a:ln>
                <a:latin typeface="Agency FB" panose="020B0503020202020204" pitchFamily="34" charset="0"/>
                <a:ea typeface="微软雅黑" panose="020B0503020204020204" pitchFamily="34" charset="-122"/>
                <a:sym typeface="Agency FB" panose="020B0503020202020204" pitchFamily="34" charset="0"/>
              </a:rPr>
              <a:t>实际物体的定向辐射强度</a:t>
            </a:r>
            <a:r>
              <a:rPr lang="en-US" altLang="zh-CN" dirty="0">
                <a:ln>
                  <a:noFill/>
                </a:ln>
                <a:latin typeface="Agency FB" panose="020B0503020202020204" pitchFamily="34" charset="0"/>
                <a:ea typeface="微软雅黑" panose="020B0503020204020204" pitchFamily="34" charset="-122"/>
                <a:sym typeface="Agency FB" panose="020B0503020202020204" pitchFamily="34" charset="0"/>
              </a:rPr>
              <a:t> </a:t>
            </a:r>
            <a:r>
              <a:rPr lang="en-US" altLang="zh-CN" dirty="0">
                <a:ln>
                  <a:noFill/>
                </a:ln>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I(θ)</a:t>
            </a:r>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n>
                <a:noFill/>
              </a:ln>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4"/>
          <p:cNvSpPr txBox="1"/>
          <p:nvPr/>
        </p:nvSpPr>
        <p:spPr>
          <a:xfrm>
            <a:off x="236855" y="1024255"/>
            <a:ext cx="5760085" cy="3046095"/>
          </a:xfrm>
          <a:prstGeom prst="rect">
            <a:avLst/>
          </a:prstGeom>
          <a:noFill/>
        </p:spPr>
        <p:txBody>
          <a:bodyPr wrap="square" rtlCol="0">
            <a:spAutoFit/>
          </a:bodyPr>
          <a:lstStyle/>
          <a:p>
            <a:pPr algn="just" eaLnBrk="1" latinLnBrk="0" hangingPunct="1">
              <a:lnSpc>
                <a:spcPct val="100000"/>
              </a:lnSpc>
              <a:spcBef>
                <a:spcPts val="0"/>
              </a:spcBef>
            </a:pP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rPr>
              <a:t>金属材料：</a:t>
            </a:r>
            <a:endPar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eaLnBrk="1" latinLnBrk="0" hangingPunct="1">
              <a:lnSpc>
                <a:spcPct val="100000"/>
              </a:lnSpc>
              <a:spcBef>
                <a:spcPts val="0"/>
              </a:spcBef>
              <a:buFont typeface="Arial" panose="020B0604020202020204" pitchFamily="34" charset="0"/>
              <a:buChar char="•"/>
            </a:pP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 0</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一定角度，</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不变；</a:t>
            </a:r>
            <a:endPar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eaLnBrk="1" latinLnBrk="0" hangingPunct="1">
              <a:lnSpc>
                <a:spcPct val="100000"/>
              </a:lnSpc>
              <a:spcBef>
                <a:spcPts val="0"/>
              </a:spcBef>
              <a:buFont typeface="Arial" panose="020B0604020202020204" pitchFamily="34" charset="0"/>
              <a:buChar char="•"/>
            </a:pPr>
            <a:r>
              <a:rPr 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之后，</a:t>
            </a: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增加</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增大；</a:t>
            </a:r>
            <a:endPar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eaLnBrk="1" latinLnBrk="0" hangingPunct="1">
              <a:lnSpc>
                <a:spcPct val="100000"/>
              </a:lnSpc>
              <a:spcBef>
                <a:spcPts val="0"/>
              </a:spcBef>
              <a:buFont typeface="Arial" panose="020B0604020202020204" pitchFamily="34" charset="0"/>
              <a:buChar char="•"/>
            </a:pP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接近</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90º</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减小到</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 0</a:t>
            </a:r>
            <a:endParaRPr lang="en-US" altLang="zh-CN" sz="2400" i="1">
              <a:solidFill>
                <a:srgbClr val="00B0F0"/>
              </a:solidFill>
              <a:latin typeface="Cambria Math" panose="02040503050406030204" pitchFamily="18" charset="0"/>
              <a:ea typeface="MS Mincho" charset="0"/>
              <a:cs typeface="Cambria Math" panose="02040503050406030204" pitchFamily="18" charset="0"/>
            </a:endParaRPr>
          </a:p>
          <a:p>
            <a:pPr algn="just" eaLnBrk="1" latinLnBrk="0" hangingPunct="1">
              <a:lnSpc>
                <a:spcPct val="100000"/>
              </a:lnSpc>
              <a:spcBef>
                <a:spcPts val="0"/>
              </a:spcBef>
            </a:pPr>
            <a:r>
              <a:rPr 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非导体：</a:t>
            </a:r>
            <a:endParaRPr 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eaLnBrk="1" latinLnBrk="0" hangingPunct="1">
              <a:lnSpc>
                <a:spcPct val="100000"/>
              </a:lnSpc>
              <a:spcBef>
                <a:spcPts val="0"/>
              </a:spcBef>
              <a:buFont typeface="Arial" panose="020B0604020202020204" pitchFamily="34" charset="0"/>
              <a:buChar char="•"/>
            </a:pP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 0</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60º</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不变；</a:t>
            </a:r>
            <a:endPar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eaLnBrk="1" latinLnBrk="0" hangingPunct="1">
              <a:lnSpc>
                <a:spcPct val="100000"/>
              </a:lnSpc>
              <a:spcBef>
                <a:spcPts val="0"/>
              </a:spcBef>
              <a:buFont typeface="Arial" panose="020B0604020202020204" pitchFamily="34" charset="0"/>
              <a:buChar char="•"/>
            </a:pP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&gt; 60º</a:t>
            </a:r>
            <a:r>
              <a:rPr 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减小；</a:t>
            </a:r>
            <a:endParaRPr lang="zh-CN" altLang="en-US" sz="2400">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eaLnBrk="1" latinLnBrk="0" hangingPunct="1">
              <a:lnSpc>
                <a:spcPct val="100000"/>
              </a:lnSpc>
              <a:spcBef>
                <a:spcPts val="0"/>
              </a:spcBef>
              <a:buFont typeface="Arial" panose="020B0604020202020204" pitchFamily="34" charset="0"/>
              <a:buChar char="•"/>
            </a:pPr>
            <a:r>
              <a:rPr 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接近</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90º</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(θ) </a:t>
            </a:r>
            <a:r>
              <a:rPr lang="zh-CN" altLang="en-US"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减小到</a:t>
            </a:r>
            <a:r>
              <a:rPr lang="en-US" altLang="zh-CN" sz="240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 0</a:t>
            </a:r>
            <a:endPar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Box 4"/>
          <p:cNvSpPr txBox="1"/>
          <p:nvPr/>
        </p:nvSpPr>
        <p:spPr>
          <a:xfrm>
            <a:off x="236855" y="4264660"/>
            <a:ext cx="5231130" cy="829945"/>
          </a:xfrm>
          <a:prstGeom prst="rect">
            <a:avLst/>
          </a:prstGeom>
          <a:noFill/>
        </p:spPr>
        <p:txBody>
          <a:bodyPr wrap="square" rtlCol="0">
            <a:spAutoFit/>
          </a:bodyPr>
          <a:lstStyle/>
          <a:p>
            <a:pPr algn="l">
              <a:spcBef>
                <a:spcPts val="0"/>
              </a:spcBef>
            </a:pPr>
            <a:r>
              <a:rPr lang="zh-CN" sz="2400" dirty="0" err="1">
                <a:latin typeface="+mn-ea"/>
                <a:ea typeface="+mn-ea"/>
              </a:rPr>
              <a:t>工程上，定向发射率可用</a:t>
            </a:r>
            <a:r>
              <a:rPr lang="zh-CN" sz="2400" dirty="0" err="1">
                <a:solidFill>
                  <a:srgbClr val="FF0000"/>
                </a:solidFill>
                <a:latin typeface="+mn-ea"/>
                <a:ea typeface="+mn-ea"/>
              </a:rPr>
              <a:t>法向发射率</a:t>
            </a:r>
            <a:r>
              <a:rPr lang="zh-CN" sz="2400" dirty="0" err="1">
                <a:latin typeface="+mn-ea"/>
                <a:ea typeface="+mn-ea"/>
              </a:rPr>
              <a:t>近似代替</a:t>
            </a:r>
            <a:endParaRPr lang="zh-CN" sz="2400" dirty="0" err="1">
              <a:latin typeface="+mn-ea"/>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11"/>
              <p:cNvSpPr txBox="1"/>
              <p:nvPr/>
            </p:nvSpPr>
            <p:spPr>
              <a:xfrm>
                <a:off x="236855" y="5344795"/>
                <a:ext cx="2515870" cy="55372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i="1" smtClean="0">
                          <a:solidFill>
                            <a:schemeClr val="tx1"/>
                          </a:solidFill>
                          <a:latin typeface="Cambria Math" panose="02040503050406030204" pitchFamily="18" charset="0"/>
                          <a:cs typeface="Cambria Math" panose="02040503050406030204" pitchFamily="18" charset="0"/>
                        </a:rPr>
                        <m:t>𝜀</m:t>
                      </m:r>
                      <m:r>
                        <a:rPr lang="en-US" altLang="zh-CN" sz="3600" b="0" i="1" smtClean="0">
                          <a:solidFill>
                            <a:schemeClr val="tx1"/>
                          </a:solidFill>
                          <a:latin typeface="Cambria Math" panose="02040503050406030204" pitchFamily="18" charset="0"/>
                        </a:rPr>
                        <m:t>=</m:t>
                      </m:r>
                      <m:r>
                        <a:rPr lang="en-US" altLang="zh-CN" sz="3600" b="0" i="1" smtClean="0">
                          <a:solidFill>
                            <a:schemeClr val="tx1"/>
                          </a:solidFill>
                          <a:latin typeface="Cambria Math" panose="02040503050406030204" pitchFamily="18" charset="0"/>
                        </a:rPr>
                        <m:t>𝑀</m:t>
                      </m:r>
                      <m:sSub>
                        <m:sSubPr>
                          <m:ctrlPr>
                            <a:rPr lang="en-US" altLang="zh-CN" sz="3600" i="1">
                              <a:solidFill>
                                <a:srgbClr val="FF0000"/>
                              </a:solidFill>
                              <a:latin typeface="Cambria Math" panose="02040503050406030204" pitchFamily="18" charset="0"/>
                            </a:rPr>
                          </m:ctrlPr>
                        </m:sSubPr>
                        <m:e>
                          <m:r>
                            <a:rPr lang="en-US" altLang="zh-CN" sz="3600" i="1">
                              <a:solidFill>
                                <a:srgbClr val="FF0000"/>
                              </a:solidFill>
                              <a:latin typeface="Cambria Math" panose="02040503050406030204" pitchFamily="18" charset="0"/>
                              <a:cs typeface="Cambria Math" panose="02040503050406030204" pitchFamily="18" charset="0"/>
                            </a:rPr>
                            <m:t>𝜀</m:t>
                          </m:r>
                        </m:e>
                        <m:sub>
                          <m:r>
                            <a:rPr lang="en-US" altLang="zh-CN" sz="3600" i="1">
                              <a:solidFill>
                                <a:srgbClr val="FF0000"/>
                              </a:solidFill>
                              <a:latin typeface="Cambria Math" panose="02040503050406030204" pitchFamily="18" charset="0"/>
                              <a:cs typeface="Cambria Math" panose="02040503050406030204" pitchFamily="18" charset="0"/>
                            </a:rPr>
                            <m:t>𝑛</m:t>
                          </m:r>
                        </m:sub>
                      </m:sSub>
                    </m:oMath>
                  </m:oMathPara>
                </a14:m>
                <a:endParaRPr lang="en-US" altLang="zh-CN" sz="3600" i="1" dirty="0">
                  <a:solidFill>
                    <a:srgbClr val="FF0000"/>
                  </a:solidFill>
                  <a:latin typeface="Cambria Math" panose="02040503050406030204" pitchFamily="18" charset="0"/>
                  <a:cs typeface="Cambria Math" panose="02040503050406030204" pitchFamily="18" charset="0"/>
                </a:endParaRPr>
              </a:p>
            </p:txBody>
          </p:sp>
        </mc:Choice>
        <mc:Fallback>
          <p:sp>
            <p:nvSpPr>
              <p:cNvPr id="5" name="TextBox 11"/>
              <p:cNvSpPr txBox="1">
                <a:spLocks noRot="1" noChangeAspect="1" noMove="1" noResize="1" noEditPoints="1" noAdjustHandles="1" noChangeArrowheads="1" noChangeShapeType="1" noTextEdit="1"/>
              </p:cNvSpPr>
              <p:nvPr/>
            </p:nvSpPr>
            <p:spPr>
              <a:xfrm>
                <a:off x="236855" y="5344795"/>
                <a:ext cx="2515870" cy="55372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TextBox 4"/>
          <p:cNvSpPr txBox="1"/>
          <p:nvPr/>
        </p:nvSpPr>
        <p:spPr>
          <a:xfrm>
            <a:off x="2589530" y="5094605"/>
            <a:ext cx="2966085" cy="829945"/>
          </a:xfrm>
          <a:prstGeom prst="rect">
            <a:avLst/>
          </a:prstGeom>
          <a:noFill/>
        </p:spPr>
        <p:txBody>
          <a:bodyPr wrap="square" rtlCol="0">
            <a:spAutoFit/>
          </a:bodyPr>
          <a:lstStyle/>
          <a:p>
            <a:pPr algn="l">
              <a:spcBef>
                <a:spcPts val="0"/>
              </a:spcBef>
            </a:pPr>
            <a:r>
              <a:rPr lang="zh-CN" altLang="en-US" sz="2400" dirty="0" err="1">
                <a:latin typeface="+mn-ea"/>
                <a:ea typeface="+mn-ea"/>
                <a:cs typeface="Times New Roman" panose="02020603050405020304" pitchFamily="18" charset="0"/>
              </a:rPr>
              <a:t>除了高度磨光表面，工程计算</a:t>
            </a:r>
            <a:r>
              <a:rPr lang="en-US" altLang="zh-CN" sz="2400" dirty="0" err="1">
                <a:latin typeface="+mn-ea"/>
                <a:ea typeface="+mn-ea"/>
                <a:cs typeface="Times New Roman" panose="02020603050405020304" pitchFamily="18" charset="0"/>
              </a:rPr>
              <a:t>M=1</a:t>
            </a:r>
            <a:endParaRPr lang="en-US" altLang="zh-CN" sz="2400" dirty="0" err="1">
              <a:latin typeface="+mn-ea"/>
              <a:ea typeface="+mn-ea"/>
              <a:cs typeface="Times New Roman" panose="02020603050405020304" pitchFamily="18" charset="0"/>
            </a:endParaRPr>
          </a:p>
        </p:txBody>
      </p:sp>
      <p:sp>
        <p:nvSpPr>
          <p:cNvPr id="7" name="TextBox 4"/>
          <p:cNvSpPr txBox="1"/>
          <p:nvPr/>
        </p:nvSpPr>
        <p:spPr>
          <a:xfrm>
            <a:off x="525145" y="6424930"/>
            <a:ext cx="11986895" cy="460375"/>
          </a:xfrm>
          <a:prstGeom prst="rect">
            <a:avLst/>
          </a:prstGeom>
          <a:noFill/>
        </p:spPr>
        <p:txBody>
          <a:bodyPr wrap="square" rtlCol="0">
            <a:spAutoFit/>
          </a:bodyPr>
          <a:lstStyle/>
          <a:p>
            <a:pPr algn="l">
              <a:spcBef>
                <a:spcPts val="0"/>
              </a:spcBef>
            </a:pPr>
            <a:r>
              <a:rPr lang="zh-CN" sz="2400" dirty="0" err="1">
                <a:latin typeface="+mn-ea"/>
                <a:ea typeface="+mn-ea"/>
              </a:rPr>
              <a:t>物体表面发射率取决于物质种类、表面温度和表面状况，不涉及外界条件</a:t>
            </a:r>
            <a:endParaRPr lang="zh-CN" sz="2400" dirty="0" err="1">
              <a:latin typeface="+mn-ea"/>
              <a:ea typeface="+mn-ea"/>
              <a:cs typeface="Times New Roman" panose="02020603050405020304" pitchFamily="18" charset="0"/>
            </a:endParaRPr>
          </a:p>
        </p:txBody>
      </p:sp>
      <p:pic>
        <p:nvPicPr>
          <p:cNvPr id="8" name="图片 1"/>
          <p:cNvPicPr>
            <a:picLocks noChangeAspect="1"/>
          </p:cNvPicPr>
          <p:nvPr/>
        </p:nvPicPr>
        <p:blipFill>
          <a:blip r:embed="rId2"/>
          <a:srcRect l="32309" t="16543" r="31257" b="24253"/>
          <a:stretch>
            <a:fillRect/>
          </a:stretch>
        </p:blipFill>
        <p:spPr>
          <a:xfrm>
            <a:off x="6069965" y="160020"/>
            <a:ext cx="6663055" cy="609028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气体辐射的特点</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 name="组合 15"/>
          <p:cNvGrpSpPr/>
          <p:nvPr/>
        </p:nvGrpSpPr>
        <p:grpSpPr>
          <a:xfrm>
            <a:off x="5049520" y="0"/>
            <a:ext cx="2349500" cy="7313295"/>
            <a:chOff x="7952" y="1262"/>
            <a:chExt cx="3700" cy="9833"/>
          </a:xfrm>
        </p:grpSpPr>
        <p:sp>
          <p:nvSpPr>
            <p:cNvPr id="4" name="Shape 1736"/>
            <p:cNvSpPr/>
            <p:nvPr>
              <p:custDataLst>
                <p:tags r:id="rId1"/>
              </p:custDataLst>
            </p:nvPr>
          </p:nvSpPr>
          <p:spPr>
            <a:xfrm>
              <a:off x="7952" y="7863"/>
              <a:ext cx="1850" cy="3232"/>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5" name="Shape 1737"/>
            <p:cNvSpPr/>
            <p:nvPr>
              <p:custDataLst>
                <p:tags r:id="rId2"/>
              </p:custDataLst>
            </p:nvPr>
          </p:nvSpPr>
          <p:spPr>
            <a:xfrm>
              <a:off x="795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11968" y="0"/>
                  </a:lnTo>
                  <a:lnTo>
                    <a:pt x="0" y="21600"/>
                  </a:lnTo>
                  <a:close/>
                </a:path>
              </a:pathLst>
            </a:custGeom>
            <a:solidFill>
              <a:srgbClr val="FFC715">
                <a:lumMod val="75000"/>
              </a:srgbClr>
            </a:solidFill>
            <a:ln w="12700" cap="flat">
              <a:noFill/>
              <a:miter lim="400000"/>
            </a:ln>
            <a:effectLst/>
          </p:spPr>
          <p:txBody>
            <a:bodyPr wrap="square" lIns="0" tIns="0" rIns="0" bIns="0" numCol="1" anchor="t">
              <a:noAutofit/>
            </a:bodyPr>
            <a:lstStyle/>
            <a:p>
              <a:pPr lvl="0"/>
              <a:endParaRPr sz="1600">
                <a:latin typeface="微软雅黑" panose="020B0503020204020204" pitchFamily="34" charset="-122"/>
                <a:ea typeface="微软雅黑" panose="020B0503020204020204" pitchFamily="34" charset="-122"/>
              </a:endParaRPr>
            </a:p>
          </p:txBody>
        </p:sp>
        <p:sp>
          <p:nvSpPr>
            <p:cNvPr id="6" name="Shape 1738"/>
            <p:cNvSpPr/>
            <p:nvPr>
              <p:custDataLst>
                <p:tags r:id="rId3"/>
              </p:custDataLst>
            </p:nvPr>
          </p:nvSpPr>
          <p:spPr>
            <a:xfrm>
              <a:off x="8977" y="1277"/>
              <a:ext cx="825" cy="5056"/>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7" name="Shape 1740"/>
            <p:cNvSpPr/>
            <p:nvPr>
              <p:custDataLst>
                <p:tags r:id="rId4"/>
              </p:custDataLst>
            </p:nvPr>
          </p:nvSpPr>
          <p:spPr>
            <a:xfrm>
              <a:off x="9802" y="7863"/>
              <a:ext cx="1850" cy="3232"/>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8" name="Shape 1741"/>
            <p:cNvSpPr/>
            <p:nvPr>
              <p:custDataLst>
                <p:tags r:id="rId5"/>
              </p:custDataLst>
            </p:nvPr>
          </p:nvSpPr>
          <p:spPr>
            <a:xfrm>
              <a:off x="980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9632" y="0"/>
                  </a:lnTo>
                  <a:lnTo>
                    <a:pt x="0" y="0"/>
                  </a:lnTo>
                  <a:lnTo>
                    <a:pt x="0" y="21600"/>
                  </a:lnTo>
                  <a:close/>
                </a:path>
              </a:pathLst>
            </a:custGeom>
            <a:solidFill>
              <a:srgbClr val="EB673C">
                <a:lumMod val="75000"/>
              </a:srgbClr>
            </a:solidFill>
            <a:ln w="12700" cap="flat">
              <a:noFill/>
              <a:miter lim="400000"/>
            </a:ln>
            <a:effectLst/>
          </p:spPr>
          <p:txBody>
            <a:bodyPr wrap="square" lIns="0" tIns="0" rIns="0" bIns="0" numCol="1" anchor="t">
              <a:noAutofit/>
            </a:bodyPr>
            <a:lstStyle/>
            <a:p>
              <a:pPr lvl="0"/>
              <a:endParaRPr sz="1600">
                <a:latin typeface="微软雅黑" panose="020B0503020204020204" pitchFamily="34" charset="-122"/>
                <a:ea typeface="微软雅黑" panose="020B0503020204020204" pitchFamily="34" charset="-122"/>
              </a:endParaRPr>
            </a:p>
          </p:txBody>
        </p:sp>
        <p:sp>
          <p:nvSpPr>
            <p:cNvPr id="9" name="Shape 1742"/>
            <p:cNvSpPr/>
            <p:nvPr>
              <p:custDataLst>
                <p:tags r:id="rId6"/>
              </p:custDataLst>
            </p:nvPr>
          </p:nvSpPr>
          <p:spPr>
            <a:xfrm>
              <a:off x="9802" y="1262"/>
              <a:ext cx="825" cy="5071"/>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10" name="Shape 1752"/>
            <p:cNvSpPr/>
            <p:nvPr>
              <p:custDataLst>
                <p:tags r:id="rId7"/>
              </p:custDataLst>
            </p:nvPr>
          </p:nvSpPr>
          <p:spPr>
            <a:xfrm>
              <a:off x="8977" y="1267"/>
              <a:ext cx="1650" cy="2997"/>
            </a:xfrm>
            <a:prstGeom prst="rect">
              <a:avLst/>
            </a:prstGeom>
            <a:gradFill>
              <a:gsLst>
                <a:gs pos="0">
                  <a:srgbClr val="FFFFFF"/>
                </a:gs>
                <a:gs pos="54000">
                  <a:srgbClr val="FFFFFF">
                    <a:alpha val="75000"/>
                  </a:srgbClr>
                </a:gs>
                <a:gs pos="100000">
                  <a:srgbClr val="FFFFFF">
                    <a:alpha val="0"/>
                  </a:srgbClr>
                </a:gs>
              </a:gsLst>
              <a:lin ang="5400000"/>
            </a:gradFill>
            <a:ln w="12700">
              <a:miter lim="400000"/>
            </a:ln>
          </p:spPr>
          <p:txBody>
            <a:bodyPr lIns="0" tIns="0" rIns="0" bIns="0" anchor="ctr"/>
            <a:lstStyle/>
            <a:p>
              <a:pPr lvl="0" algn="ctr">
                <a:defRPr>
                  <a:solidFill>
                    <a:srgbClr val="FFFFFF"/>
                  </a:solidFill>
                </a:defRPr>
              </a:pPr>
              <a:endParaRPr sz="1600"/>
            </a:p>
          </p:txBody>
        </p:sp>
        <p:sp>
          <p:nvSpPr>
            <p:cNvPr id="11" name="Oval 78"/>
            <p:cNvSpPr/>
            <p:nvPr>
              <p:custDataLst>
                <p:tags r:id="rId8"/>
              </p:custDataLst>
            </p:nvPr>
          </p:nvSpPr>
          <p:spPr>
            <a:xfrm>
              <a:off x="838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12" name="Shape 1780"/>
            <p:cNvSpPr/>
            <p:nvPr>
              <p:custDataLst>
                <p:tags r:id="rId9"/>
              </p:custDataLst>
            </p:nvPr>
          </p:nvSpPr>
          <p:spPr>
            <a:xfrm>
              <a:off x="8562" y="9184"/>
              <a:ext cx="606" cy="605"/>
            </a:xfrm>
            <a:custGeom>
              <a:avLst/>
              <a:gdLst/>
              <a:ahLst/>
              <a:cxnLst>
                <a:cxn ang="0">
                  <a:pos x="wd2" y="hd2"/>
                </a:cxn>
                <a:cxn ang="5400000">
                  <a:pos x="wd2" y="hd2"/>
                </a:cxn>
                <a:cxn ang="10800000">
                  <a:pos x="wd2" y="hd2"/>
                </a:cxn>
                <a:cxn ang="16200000">
                  <a:pos x="wd2" y="hd2"/>
                </a:cxn>
              </a:cxnLst>
              <a:rect l="0" t="0" r="r" b="b"/>
              <a:pathLst>
                <a:path w="21600" h="21600" extrusionOk="0">
                  <a:moveTo>
                    <a:pt x="20533" y="13214"/>
                  </a:moveTo>
                  <a:cubicBezTo>
                    <a:pt x="17737" y="10419"/>
                    <a:pt x="17737" y="10419"/>
                    <a:pt x="17737" y="10419"/>
                  </a:cubicBezTo>
                  <a:cubicBezTo>
                    <a:pt x="17026" y="9707"/>
                    <a:pt x="16111" y="9352"/>
                    <a:pt x="15044" y="9352"/>
                  </a:cubicBezTo>
                  <a:cubicBezTo>
                    <a:pt x="13976" y="9352"/>
                    <a:pt x="13062" y="9707"/>
                    <a:pt x="12299" y="10470"/>
                  </a:cubicBezTo>
                  <a:cubicBezTo>
                    <a:pt x="11130" y="9352"/>
                    <a:pt x="11130" y="9352"/>
                    <a:pt x="11130" y="9352"/>
                  </a:cubicBezTo>
                  <a:cubicBezTo>
                    <a:pt x="11893" y="8589"/>
                    <a:pt x="12299" y="7624"/>
                    <a:pt x="12299" y="6556"/>
                  </a:cubicBezTo>
                  <a:cubicBezTo>
                    <a:pt x="12299" y="5489"/>
                    <a:pt x="11944" y="4625"/>
                    <a:pt x="11181" y="3863"/>
                  </a:cubicBezTo>
                  <a:cubicBezTo>
                    <a:pt x="8488" y="1118"/>
                    <a:pt x="8488" y="1118"/>
                    <a:pt x="8488" y="1118"/>
                  </a:cubicBezTo>
                  <a:cubicBezTo>
                    <a:pt x="7725" y="356"/>
                    <a:pt x="6810" y="0"/>
                    <a:pt x="5743" y="0"/>
                  </a:cubicBezTo>
                  <a:cubicBezTo>
                    <a:pt x="4727" y="0"/>
                    <a:pt x="3812" y="356"/>
                    <a:pt x="3049" y="1118"/>
                  </a:cubicBezTo>
                  <a:cubicBezTo>
                    <a:pt x="1118" y="3049"/>
                    <a:pt x="1118" y="3049"/>
                    <a:pt x="1118" y="3049"/>
                  </a:cubicBezTo>
                  <a:cubicBezTo>
                    <a:pt x="356" y="3761"/>
                    <a:pt x="0" y="4676"/>
                    <a:pt x="0" y="5743"/>
                  </a:cubicBezTo>
                  <a:cubicBezTo>
                    <a:pt x="0" y="6760"/>
                    <a:pt x="356" y="7674"/>
                    <a:pt x="1118" y="8437"/>
                  </a:cubicBezTo>
                  <a:cubicBezTo>
                    <a:pt x="3863" y="11181"/>
                    <a:pt x="3863" y="11181"/>
                    <a:pt x="3863" y="11181"/>
                  </a:cubicBezTo>
                  <a:cubicBezTo>
                    <a:pt x="4625" y="11944"/>
                    <a:pt x="5489" y="12299"/>
                    <a:pt x="6556" y="12299"/>
                  </a:cubicBezTo>
                  <a:cubicBezTo>
                    <a:pt x="7674" y="12299"/>
                    <a:pt x="8589" y="11893"/>
                    <a:pt x="9352" y="11130"/>
                  </a:cubicBezTo>
                  <a:cubicBezTo>
                    <a:pt x="10470" y="12299"/>
                    <a:pt x="10470" y="12299"/>
                    <a:pt x="10470" y="12299"/>
                  </a:cubicBezTo>
                  <a:cubicBezTo>
                    <a:pt x="9707" y="13062"/>
                    <a:pt x="9352" y="13976"/>
                    <a:pt x="9352" y="15044"/>
                  </a:cubicBezTo>
                  <a:cubicBezTo>
                    <a:pt x="9352" y="16111"/>
                    <a:pt x="9707" y="17026"/>
                    <a:pt x="10419" y="17737"/>
                  </a:cubicBezTo>
                  <a:cubicBezTo>
                    <a:pt x="13163" y="20482"/>
                    <a:pt x="13163" y="20482"/>
                    <a:pt x="13163" y="20482"/>
                  </a:cubicBezTo>
                  <a:cubicBezTo>
                    <a:pt x="13875" y="21244"/>
                    <a:pt x="14790" y="21600"/>
                    <a:pt x="15857" y="21600"/>
                  </a:cubicBezTo>
                  <a:cubicBezTo>
                    <a:pt x="16924" y="21600"/>
                    <a:pt x="17839" y="21244"/>
                    <a:pt x="18551" y="20533"/>
                  </a:cubicBezTo>
                  <a:cubicBezTo>
                    <a:pt x="20482" y="18601"/>
                    <a:pt x="20482" y="18601"/>
                    <a:pt x="20482" y="18601"/>
                  </a:cubicBezTo>
                  <a:cubicBezTo>
                    <a:pt x="21244" y="17839"/>
                    <a:pt x="21600" y="16975"/>
                    <a:pt x="21600" y="15908"/>
                  </a:cubicBezTo>
                  <a:cubicBezTo>
                    <a:pt x="21600" y="14840"/>
                    <a:pt x="21244" y="13926"/>
                    <a:pt x="20533" y="13214"/>
                  </a:cubicBezTo>
                  <a:close/>
                  <a:moveTo>
                    <a:pt x="9352" y="7522"/>
                  </a:moveTo>
                  <a:cubicBezTo>
                    <a:pt x="9301" y="7522"/>
                    <a:pt x="9199" y="7420"/>
                    <a:pt x="9097" y="7268"/>
                  </a:cubicBezTo>
                  <a:cubicBezTo>
                    <a:pt x="8945" y="7115"/>
                    <a:pt x="8843" y="7014"/>
                    <a:pt x="8792" y="7014"/>
                  </a:cubicBezTo>
                  <a:cubicBezTo>
                    <a:pt x="8742" y="6963"/>
                    <a:pt x="8640" y="6861"/>
                    <a:pt x="8538" y="6810"/>
                  </a:cubicBezTo>
                  <a:cubicBezTo>
                    <a:pt x="8437" y="6709"/>
                    <a:pt x="8335" y="6658"/>
                    <a:pt x="8233" y="6607"/>
                  </a:cubicBezTo>
                  <a:cubicBezTo>
                    <a:pt x="8081" y="6607"/>
                    <a:pt x="7979" y="6556"/>
                    <a:pt x="7827" y="6556"/>
                  </a:cubicBezTo>
                  <a:cubicBezTo>
                    <a:pt x="7471" y="6556"/>
                    <a:pt x="7166" y="6709"/>
                    <a:pt x="6963" y="6963"/>
                  </a:cubicBezTo>
                  <a:cubicBezTo>
                    <a:pt x="6709" y="7166"/>
                    <a:pt x="6556" y="7471"/>
                    <a:pt x="6556" y="7827"/>
                  </a:cubicBezTo>
                  <a:cubicBezTo>
                    <a:pt x="6556" y="7979"/>
                    <a:pt x="6607" y="8081"/>
                    <a:pt x="6607" y="8233"/>
                  </a:cubicBezTo>
                  <a:cubicBezTo>
                    <a:pt x="6658" y="8335"/>
                    <a:pt x="6709" y="8437"/>
                    <a:pt x="6810" y="8538"/>
                  </a:cubicBezTo>
                  <a:cubicBezTo>
                    <a:pt x="6861" y="8640"/>
                    <a:pt x="6963" y="8742"/>
                    <a:pt x="7014" y="8792"/>
                  </a:cubicBezTo>
                  <a:cubicBezTo>
                    <a:pt x="7014" y="8843"/>
                    <a:pt x="7115" y="8945"/>
                    <a:pt x="7268" y="9097"/>
                  </a:cubicBezTo>
                  <a:cubicBezTo>
                    <a:pt x="7420" y="9199"/>
                    <a:pt x="7522" y="9301"/>
                    <a:pt x="7522" y="9352"/>
                  </a:cubicBezTo>
                  <a:cubicBezTo>
                    <a:pt x="7268" y="9606"/>
                    <a:pt x="6963" y="9758"/>
                    <a:pt x="6556" y="9758"/>
                  </a:cubicBezTo>
                  <a:cubicBezTo>
                    <a:pt x="6200" y="9758"/>
                    <a:pt x="5896" y="9606"/>
                    <a:pt x="5692" y="9402"/>
                  </a:cubicBezTo>
                  <a:cubicBezTo>
                    <a:pt x="2897" y="6607"/>
                    <a:pt x="2897" y="6607"/>
                    <a:pt x="2897" y="6607"/>
                  </a:cubicBezTo>
                  <a:cubicBezTo>
                    <a:pt x="2694" y="6353"/>
                    <a:pt x="2541" y="6099"/>
                    <a:pt x="2541" y="5743"/>
                  </a:cubicBezTo>
                  <a:cubicBezTo>
                    <a:pt x="2541" y="5387"/>
                    <a:pt x="2643" y="5082"/>
                    <a:pt x="2897" y="4828"/>
                  </a:cubicBezTo>
                  <a:cubicBezTo>
                    <a:pt x="4879" y="2897"/>
                    <a:pt x="4879" y="2897"/>
                    <a:pt x="4879" y="2897"/>
                  </a:cubicBezTo>
                  <a:cubicBezTo>
                    <a:pt x="5133" y="2643"/>
                    <a:pt x="5438" y="2541"/>
                    <a:pt x="5743" y="2541"/>
                  </a:cubicBezTo>
                  <a:cubicBezTo>
                    <a:pt x="6099" y="2541"/>
                    <a:pt x="6404" y="2643"/>
                    <a:pt x="6658" y="2897"/>
                  </a:cubicBezTo>
                  <a:cubicBezTo>
                    <a:pt x="9402" y="5641"/>
                    <a:pt x="9402" y="5641"/>
                    <a:pt x="9402" y="5641"/>
                  </a:cubicBezTo>
                  <a:cubicBezTo>
                    <a:pt x="9656" y="5896"/>
                    <a:pt x="9758" y="6200"/>
                    <a:pt x="9758" y="6556"/>
                  </a:cubicBezTo>
                  <a:cubicBezTo>
                    <a:pt x="9758" y="6912"/>
                    <a:pt x="9606" y="7268"/>
                    <a:pt x="9352" y="7522"/>
                  </a:cubicBezTo>
                  <a:close/>
                  <a:moveTo>
                    <a:pt x="18703" y="16772"/>
                  </a:moveTo>
                  <a:cubicBezTo>
                    <a:pt x="16772" y="18703"/>
                    <a:pt x="16772" y="18703"/>
                    <a:pt x="16772" y="18703"/>
                  </a:cubicBezTo>
                  <a:cubicBezTo>
                    <a:pt x="16518" y="18957"/>
                    <a:pt x="16213" y="19059"/>
                    <a:pt x="15857" y="19059"/>
                  </a:cubicBezTo>
                  <a:cubicBezTo>
                    <a:pt x="15501" y="19059"/>
                    <a:pt x="15196" y="18957"/>
                    <a:pt x="14942" y="18703"/>
                  </a:cubicBezTo>
                  <a:cubicBezTo>
                    <a:pt x="12248" y="15959"/>
                    <a:pt x="12248" y="15959"/>
                    <a:pt x="12248" y="15959"/>
                  </a:cubicBezTo>
                  <a:cubicBezTo>
                    <a:pt x="11994" y="15704"/>
                    <a:pt x="11842" y="15400"/>
                    <a:pt x="11842" y="15044"/>
                  </a:cubicBezTo>
                  <a:cubicBezTo>
                    <a:pt x="11842" y="14688"/>
                    <a:pt x="11994" y="14383"/>
                    <a:pt x="12299" y="14078"/>
                  </a:cubicBezTo>
                  <a:cubicBezTo>
                    <a:pt x="12299" y="14129"/>
                    <a:pt x="12401" y="14231"/>
                    <a:pt x="12553" y="14332"/>
                  </a:cubicBezTo>
                  <a:cubicBezTo>
                    <a:pt x="12655" y="14485"/>
                    <a:pt x="12757" y="14586"/>
                    <a:pt x="12808" y="14637"/>
                  </a:cubicBezTo>
                  <a:cubicBezTo>
                    <a:pt x="12858" y="14688"/>
                    <a:pt x="12960" y="14739"/>
                    <a:pt x="13062" y="14840"/>
                  </a:cubicBezTo>
                  <a:cubicBezTo>
                    <a:pt x="13214" y="14942"/>
                    <a:pt x="13316" y="14993"/>
                    <a:pt x="13417" y="14993"/>
                  </a:cubicBezTo>
                  <a:cubicBezTo>
                    <a:pt x="13519" y="15044"/>
                    <a:pt x="13672" y="15044"/>
                    <a:pt x="13773" y="15044"/>
                  </a:cubicBezTo>
                  <a:cubicBezTo>
                    <a:pt x="14129" y="15044"/>
                    <a:pt x="14434" y="14942"/>
                    <a:pt x="14688" y="14688"/>
                  </a:cubicBezTo>
                  <a:cubicBezTo>
                    <a:pt x="14942" y="14434"/>
                    <a:pt x="15044" y="14129"/>
                    <a:pt x="15044" y="13773"/>
                  </a:cubicBezTo>
                  <a:cubicBezTo>
                    <a:pt x="15044" y="13672"/>
                    <a:pt x="15044" y="13519"/>
                    <a:pt x="14993" y="13417"/>
                  </a:cubicBezTo>
                  <a:cubicBezTo>
                    <a:pt x="14993" y="13316"/>
                    <a:pt x="14942" y="13214"/>
                    <a:pt x="14840" y="13062"/>
                  </a:cubicBezTo>
                  <a:cubicBezTo>
                    <a:pt x="14739" y="12960"/>
                    <a:pt x="14688" y="12858"/>
                    <a:pt x="14637" y="12808"/>
                  </a:cubicBezTo>
                  <a:cubicBezTo>
                    <a:pt x="14586" y="12757"/>
                    <a:pt x="14485" y="12655"/>
                    <a:pt x="14332" y="12553"/>
                  </a:cubicBezTo>
                  <a:cubicBezTo>
                    <a:pt x="14231" y="12401"/>
                    <a:pt x="14129" y="12299"/>
                    <a:pt x="14078" y="12299"/>
                  </a:cubicBezTo>
                  <a:cubicBezTo>
                    <a:pt x="14383" y="11994"/>
                    <a:pt x="14688" y="11893"/>
                    <a:pt x="15044" y="11893"/>
                  </a:cubicBezTo>
                  <a:cubicBezTo>
                    <a:pt x="15400" y="11893"/>
                    <a:pt x="15704" y="11994"/>
                    <a:pt x="15959" y="12248"/>
                  </a:cubicBezTo>
                  <a:cubicBezTo>
                    <a:pt x="18703" y="14993"/>
                    <a:pt x="18703" y="14993"/>
                    <a:pt x="18703" y="14993"/>
                  </a:cubicBezTo>
                  <a:cubicBezTo>
                    <a:pt x="18957" y="15247"/>
                    <a:pt x="19059" y="15552"/>
                    <a:pt x="19059" y="15908"/>
                  </a:cubicBezTo>
                  <a:cubicBezTo>
                    <a:pt x="19059" y="16264"/>
                    <a:pt x="18957" y="16518"/>
                    <a:pt x="18703" y="16772"/>
                  </a:cubicBezTo>
                  <a:close/>
                  <a:moveTo>
                    <a:pt x="18703" y="16772"/>
                  </a:moveTo>
                  <a:cubicBezTo>
                    <a:pt x="18703" y="16772"/>
                    <a:pt x="18703" y="16772"/>
                    <a:pt x="18703" y="16772"/>
                  </a:cubicBezTo>
                </a:path>
              </a:pathLst>
            </a:custGeom>
            <a:solidFill>
              <a:srgbClr val="000000"/>
            </a:solidFill>
            <a:ln w="12700">
              <a:miter lim="400000"/>
            </a:ln>
          </p:spPr>
          <p:txBody>
            <a:bodyPr lIns="0" tIns="0" rIns="0" bIns="0"/>
            <a:lstStyle/>
            <a:p>
              <a:pPr lvl="0"/>
              <a:endParaRPr sz="1600"/>
            </a:p>
          </p:txBody>
        </p:sp>
        <p:sp>
          <p:nvSpPr>
            <p:cNvPr id="13" name="Oval 79"/>
            <p:cNvSpPr/>
            <p:nvPr>
              <p:custDataLst>
                <p:tags r:id="rId10"/>
              </p:custDataLst>
            </p:nvPr>
          </p:nvSpPr>
          <p:spPr>
            <a:xfrm>
              <a:off x="1023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14" name="Shape 1781"/>
            <p:cNvSpPr/>
            <p:nvPr>
              <p:custDataLst>
                <p:tags r:id="rId11"/>
              </p:custDataLst>
            </p:nvPr>
          </p:nvSpPr>
          <p:spPr>
            <a:xfrm>
              <a:off x="10287" y="9209"/>
              <a:ext cx="537" cy="535"/>
            </a:xfrm>
            <a:custGeom>
              <a:avLst/>
              <a:gdLst/>
              <a:ahLst/>
              <a:cxnLst>
                <a:cxn ang="0">
                  <a:pos x="wd2" y="hd2"/>
                </a:cxn>
                <a:cxn ang="5400000">
                  <a:pos x="wd2" y="hd2"/>
                </a:cxn>
                <a:cxn ang="10800000">
                  <a:pos x="wd2" y="hd2"/>
                </a:cxn>
                <a:cxn ang="16200000">
                  <a:pos x="wd2" y="hd2"/>
                </a:cxn>
              </a:cxnLst>
              <a:rect l="0" t="0" r="r" b="b"/>
              <a:pathLst>
                <a:path w="21600" h="21600" extrusionOk="0">
                  <a:moveTo>
                    <a:pt x="19660" y="16865"/>
                  </a:moveTo>
                  <a:cubicBezTo>
                    <a:pt x="19660" y="16735"/>
                    <a:pt x="19660" y="16670"/>
                    <a:pt x="19531" y="16541"/>
                  </a:cubicBezTo>
                  <a:cubicBezTo>
                    <a:pt x="18949" y="15762"/>
                    <a:pt x="18431" y="15114"/>
                    <a:pt x="18043" y="14595"/>
                  </a:cubicBezTo>
                  <a:cubicBezTo>
                    <a:pt x="18302" y="14141"/>
                    <a:pt x="18431" y="13686"/>
                    <a:pt x="18560" y="13297"/>
                  </a:cubicBezTo>
                  <a:cubicBezTo>
                    <a:pt x="21212" y="12908"/>
                    <a:pt x="21212" y="12908"/>
                    <a:pt x="21212" y="12908"/>
                  </a:cubicBezTo>
                  <a:cubicBezTo>
                    <a:pt x="21277" y="12908"/>
                    <a:pt x="21406" y="12843"/>
                    <a:pt x="21471" y="12714"/>
                  </a:cubicBezTo>
                  <a:cubicBezTo>
                    <a:pt x="21535" y="12584"/>
                    <a:pt x="21600" y="12519"/>
                    <a:pt x="21600" y="12389"/>
                  </a:cubicBezTo>
                  <a:cubicBezTo>
                    <a:pt x="21600" y="9276"/>
                    <a:pt x="21600" y="9276"/>
                    <a:pt x="21600" y="9276"/>
                  </a:cubicBezTo>
                  <a:cubicBezTo>
                    <a:pt x="21600" y="9146"/>
                    <a:pt x="21535" y="9016"/>
                    <a:pt x="21471" y="8951"/>
                  </a:cubicBezTo>
                  <a:cubicBezTo>
                    <a:pt x="21406" y="8822"/>
                    <a:pt x="21277" y="8757"/>
                    <a:pt x="21147" y="8757"/>
                  </a:cubicBezTo>
                  <a:cubicBezTo>
                    <a:pt x="18625" y="8368"/>
                    <a:pt x="18625" y="8368"/>
                    <a:pt x="18625" y="8368"/>
                  </a:cubicBezTo>
                  <a:cubicBezTo>
                    <a:pt x="18496" y="7978"/>
                    <a:pt x="18302" y="7524"/>
                    <a:pt x="18043" y="7005"/>
                  </a:cubicBezTo>
                  <a:cubicBezTo>
                    <a:pt x="18237" y="6746"/>
                    <a:pt x="18431" y="6357"/>
                    <a:pt x="18819" y="5968"/>
                  </a:cubicBezTo>
                  <a:cubicBezTo>
                    <a:pt x="19143" y="5514"/>
                    <a:pt x="19401" y="5254"/>
                    <a:pt x="19531" y="5059"/>
                  </a:cubicBezTo>
                  <a:cubicBezTo>
                    <a:pt x="19595" y="4930"/>
                    <a:pt x="19595" y="4800"/>
                    <a:pt x="19595" y="4735"/>
                  </a:cubicBezTo>
                  <a:cubicBezTo>
                    <a:pt x="19595" y="4411"/>
                    <a:pt x="18819" y="3503"/>
                    <a:pt x="17202" y="2011"/>
                  </a:cubicBezTo>
                  <a:cubicBezTo>
                    <a:pt x="17073" y="1946"/>
                    <a:pt x="16944" y="1881"/>
                    <a:pt x="16814" y="1881"/>
                  </a:cubicBezTo>
                  <a:cubicBezTo>
                    <a:pt x="16685" y="1881"/>
                    <a:pt x="16620" y="1946"/>
                    <a:pt x="16491" y="2011"/>
                  </a:cubicBezTo>
                  <a:cubicBezTo>
                    <a:pt x="14486" y="3503"/>
                    <a:pt x="14486" y="3503"/>
                    <a:pt x="14486" y="3503"/>
                  </a:cubicBezTo>
                  <a:cubicBezTo>
                    <a:pt x="14034" y="3243"/>
                    <a:pt x="13646" y="3114"/>
                    <a:pt x="13257" y="2984"/>
                  </a:cubicBezTo>
                  <a:cubicBezTo>
                    <a:pt x="12869" y="389"/>
                    <a:pt x="12869" y="389"/>
                    <a:pt x="12869" y="389"/>
                  </a:cubicBezTo>
                  <a:cubicBezTo>
                    <a:pt x="12869" y="259"/>
                    <a:pt x="12805" y="195"/>
                    <a:pt x="12675" y="130"/>
                  </a:cubicBezTo>
                  <a:cubicBezTo>
                    <a:pt x="12611" y="0"/>
                    <a:pt x="12481" y="0"/>
                    <a:pt x="12352" y="0"/>
                  </a:cubicBezTo>
                  <a:cubicBezTo>
                    <a:pt x="9248" y="0"/>
                    <a:pt x="9248" y="0"/>
                    <a:pt x="9248" y="0"/>
                  </a:cubicBezTo>
                  <a:cubicBezTo>
                    <a:pt x="8989" y="0"/>
                    <a:pt x="8795" y="130"/>
                    <a:pt x="8731" y="389"/>
                  </a:cubicBezTo>
                  <a:cubicBezTo>
                    <a:pt x="8601" y="908"/>
                    <a:pt x="8472" y="1751"/>
                    <a:pt x="8343" y="2984"/>
                  </a:cubicBezTo>
                  <a:cubicBezTo>
                    <a:pt x="7825" y="3114"/>
                    <a:pt x="7437" y="3308"/>
                    <a:pt x="7049" y="3503"/>
                  </a:cubicBezTo>
                  <a:cubicBezTo>
                    <a:pt x="5109" y="2011"/>
                    <a:pt x="5109" y="2011"/>
                    <a:pt x="5109" y="2011"/>
                  </a:cubicBezTo>
                  <a:cubicBezTo>
                    <a:pt x="4980" y="1946"/>
                    <a:pt x="4850" y="1881"/>
                    <a:pt x="4721" y="1881"/>
                  </a:cubicBezTo>
                  <a:cubicBezTo>
                    <a:pt x="4527" y="1881"/>
                    <a:pt x="4074" y="2205"/>
                    <a:pt x="3428" y="2854"/>
                  </a:cubicBezTo>
                  <a:cubicBezTo>
                    <a:pt x="2716" y="3568"/>
                    <a:pt x="2263" y="4022"/>
                    <a:pt x="2005" y="4411"/>
                  </a:cubicBezTo>
                  <a:cubicBezTo>
                    <a:pt x="1940" y="4476"/>
                    <a:pt x="1875" y="4605"/>
                    <a:pt x="1875" y="4735"/>
                  </a:cubicBezTo>
                  <a:cubicBezTo>
                    <a:pt x="1875" y="4800"/>
                    <a:pt x="1940" y="4930"/>
                    <a:pt x="2005" y="5059"/>
                  </a:cubicBezTo>
                  <a:cubicBezTo>
                    <a:pt x="2651" y="5838"/>
                    <a:pt x="3169" y="6486"/>
                    <a:pt x="3557" y="7005"/>
                  </a:cubicBezTo>
                  <a:cubicBezTo>
                    <a:pt x="3298" y="7459"/>
                    <a:pt x="3104" y="7914"/>
                    <a:pt x="2975" y="8303"/>
                  </a:cubicBezTo>
                  <a:cubicBezTo>
                    <a:pt x="388" y="8692"/>
                    <a:pt x="388" y="8692"/>
                    <a:pt x="388" y="8692"/>
                  </a:cubicBezTo>
                  <a:cubicBezTo>
                    <a:pt x="259" y="8692"/>
                    <a:pt x="194" y="8757"/>
                    <a:pt x="129" y="8886"/>
                  </a:cubicBezTo>
                  <a:cubicBezTo>
                    <a:pt x="65" y="8951"/>
                    <a:pt x="0" y="9081"/>
                    <a:pt x="0" y="9211"/>
                  </a:cubicBezTo>
                  <a:cubicBezTo>
                    <a:pt x="0" y="12324"/>
                    <a:pt x="0" y="12324"/>
                    <a:pt x="0" y="12324"/>
                  </a:cubicBezTo>
                  <a:cubicBezTo>
                    <a:pt x="0" y="12454"/>
                    <a:pt x="65" y="12584"/>
                    <a:pt x="129" y="12649"/>
                  </a:cubicBezTo>
                  <a:cubicBezTo>
                    <a:pt x="194" y="12778"/>
                    <a:pt x="323" y="12843"/>
                    <a:pt x="388" y="12843"/>
                  </a:cubicBezTo>
                  <a:cubicBezTo>
                    <a:pt x="2975" y="13232"/>
                    <a:pt x="2975" y="13232"/>
                    <a:pt x="2975" y="13232"/>
                  </a:cubicBezTo>
                  <a:cubicBezTo>
                    <a:pt x="3104" y="13686"/>
                    <a:pt x="3298" y="14141"/>
                    <a:pt x="3557" y="14595"/>
                  </a:cubicBezTo>
                  <a:cubicBezTo>
                    <a:pt x="3363" y="14854"/>
                    <a:pt x="3104" y="15178"/>
                    <a:pt x="2781" y="15632"/>
                  </a:cubicBezTo>
                  <a:cubicBezTo>
                    <a:pt x="2393" y="16086"/>
                    <a:pt x="2199" y="16411"/>
                    <a:pt x="2069" y="16541"/>
                  </a:cubicBezTo>
                  <a:cubicBezTo>
                    <a:pt x="2005" y="16670"/>
                    <a:pt x="1940" y="16735"/>
                    <a:pt x="1940" y="16865"/>
                  </a:cubicBezTo>
                  <a:cubicBezTo>
                    <a:pt x="1940" y="17189"/>
                    <a:pt x="2781" y="18097"/>
                    <a:pt x="4398" y="19589"/>
                  </a:cubicBezTo>
                  <a:cubicBezTo>
                    <a:pt x="4527" y="19654"/>
                    <a:pt x="4592" y="19719"/>
                    <a:pt x="4721" y="19719"/>
                  </a:cubicBezTo>
                  <a:cubicBezTo>
                    <a:pt x="4915" y="19719"/>
                    <a:pt x="4980" y="19654"/>
                    <a:pt x="5044" y="19589"/>
                  </a:cubicBezTo>
                  <a:cubicBezTo>
                    <a:pt x="7049" y="18097"/>
                    <a:pt x="7049" y="18097"/>
                    <a:pt x="7049" y="18097"/>
                  </a:cubicBezTo>
                  <a:cubicBezTo>
                    <a:pt x="7502" y="18292"/>
                    <a:pt x="7954" y="18486"/>
                    <a:pt x="8343" y="18616"/>
                  </a:cubicBezTo>
                  <a:cubicBezTo>
                    <a:pt x="8731" y="21211"/>
                    <a:pt x="8731" y="21211"/>
                    <a:pt x="8731" y="21211"/>
                  </a:cubicBezTo>
                  <a:cubicBezTo>
                    <a:pt x="8731" y="21276"/>
                    <a:pt x="8795" y="21405"/>
                    <a:pt x="8860" y="21470"/>
                  </a:cubicBezTo>
                  <a:cubicBezTo>
                    <a:pt x="8989" y="21600"/>
                    <a:pt x="9119" y="21600"/>
                    <a:pt x="9248" y="21600"/>
                  </a:cubicBezTo>
                  <a:cubicBezTo>
                    <a:pt x="12352" y="21600"/>
                    <a:pt x="12352" y="21600"/>
                    <a:pt x="12352" y="21600"/>
                  </a:cubicBezTo>
                  <a:cubicBezTo>
                    <a:pt x="12611" y="21600"/>
                    <a:pt x="12805" y="21470"/>
                    <a:pt x="12869" y="21211"/>
                  </a:cubicBezTo>
                  <a:cubicBezTo>
                    <a:pt x="12999" y="20692"/>
                    <a:pt x="13128" y="19784"/>
                    <a:pt x="13257" y="18616"/>
                  </a:cubicBezTo>
                  <a:cubicBezTo>
                    <a:pt x="13710" y="18486"/>
                    <a:pt x="14163" y="18292"/>
                    <a:pt x="14551" y="18097"/>
                  </a:cubicBezTo>
                  <a:cubicBezTo>
                    <a:pt x="16491" y="19589"/>
                    <a:pt x="16491" y="19589"/>
                    <a:pt x="16491" y="19589"/>
                  </a:cubicBezTo>
                  <a:cubicBezTo>
                    <a:pt x="16620" y="19654"/>
                    <a:pt x="16750" y="19719"/>
                    <a:pt x="16814" y="19719"/>
                  </a:cubicBezTo>
                  <a:cubicBezTo>
                    <a:pt x="17073" y="19719"/>
                    <a:pt x="17526" y="19395"/>
                    <a:pt x="18172" y="18681"/>
                  </a:cubicBezTo>
                  <a:cubicBezTo>
                    <a:pt x="18819" y="18032"/>
                    <a:pt x="19272" y="17514"/>
                    <a:pt x="19531" y="17189"/>
                  </a:cubicBezTo>
                  <a:cubicBezTo>
                    <a:pt x="19660" y="17124"/>
                    <a:pt x="19660" y="16995"/>
                    <a:pt x="19660" y="16865"/>
                  </a:cubicBezTo>
                  <a:close/>
                  <a:moveTo>
                    <a:pt x="13840" y="13881"/>
                  </a:moveTo>
                  <a:cubicBezTo>
                    <a:pt x="12999" y="14724"/>
                    <a:pt x="11964" y="15114"/>
                    <a:pt x="10800" y="15114"/>
                  </a:cubicBezTo>
                  <a:cubicBezTo>
                    <a:pt x="9571" y="15114"/>
                    <a:pt x="8601" y="14724"/>
                    <a:pt x="7760" y="13881"/>
                  </a:cubicBezTo>
                  <a:cubicBezTo>
                    <a:pt x="6920" y="13038"/>
                    <a:pt x="6467" y="12000"/>
                    <a:pt x="6467" y="10768"/>
                  </a:cubicBezTo>
                  <a:cubicBezTo>
                    <a:pt x="6467" y="9600"/>
                    <a:pt x="6920" y="8562"/>
                    <a:pt x="7760" y="7719"/>
                  </a:cubicBezTo>
                  <a:cubicBezTo>
                    <a:pt x="8601" y="6876"/>
                    <a:pt x="9571" y="6486"/>
                    <a:pt x="10800" y="6486"/>
                  </a:cubicBezTo>
                  <a:cubicBezTo>
                    <a:pt x="11964" y="6486"/>
                    <a:pt x="12999" y="6876"/>
                    <a:pt x="13840" y="7719"/>
                  </a:cubicBezTo>
                  <a:cubicBezTo>
                    <a:pt x="14680" y="8562"/>
                    <a:pt x="15133" y="9600"/>
                    <a:pt x="15133" y="10768"/>
                  </a:cubicBezTo>
                  <a:cubicBezTo>
                    <a:pt x="15133" y="12000"/>
                    <a:pt x="14680" y="13038"/>
                    <a:pt x="13840" y="13881"/>
                  </a:cubicBezTo>
                  <a:close/>
                  <a:moveTo>
                    <a:pt x="13840" y="13881"/>
                  </a:moveTo>
                  <a:cubicBezTo>
                    <a:pt x="13840" y="13881"/>
                    <a:pt x="13840" y="13881"/>
                    <a:pt x="13840" y="13881"/>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15" name="Shape 1782"/>
            <p:cNvSpPr/>
            <p:nvPr>
              <p:custDataLst>
                <p:tags r:id="rId12"/>
              </p:custDataLst>
            </p:nvPr>
          </p:nvSpPr>
          <p:spPr>
            <a:xfrm>
              <a:off x="10769" y="9537"/>
              <a:ext cx="322" cy="309"/>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0"/>
                    <a:pt x="14185" y="0"/>
                    <a:pt x="14185" y="0"/>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7"/>
                    <a:pt x="0" y="8775"/>
                  </a:cubicBezTo>
                  <a:cubicBezTo>
                    <a:pt x="0" y="12825"/>
                    <a:pt x="0" y="12825"/>
                    <a:pt x="0" y="12825"/>
                  </a:cubicBezTo>
                  <a:cubicBezTo>
                    <a:pt x="0" y="13162"/>
                    <a:pt x="1397" y="13500"/>
                    <a:pt x="4191" y="13725"/>
                  </a:cubicBezTo>
                  <a:cubicBezTo>
                    <a:pt x="4406" y="14287"/>
                    <a:pt x="4728" y="14737"/>
                    <a:pt x="5051" y="15300"/>
                  </a:cubicBezTo>
                  <a:cubicBezTo>
                    <a:pt x="4084" y="17438"/>
                    <a:pt x="3654" y="18788"/>
                    <a:pt x="3654" y="19350"/>
                  </a:cubicBezTo>
                  <a:cubicBezTo>
                    <a:pt x="3654" y="19350"/>
                    <a:pt x="3654" y="19462"/>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225"/>
                    <a:pt x="10639" y="18337"/>
                    <a:pt x="10746" y="18337"/>
                  </a:cubicBezTo>
                  <a:cubicBezTo>
                    <a:pt x="10961" y="18337"/>
                    <a:pt x="11284" y="18225"/>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2"/>
                    <a:pt x="17946" y="19350"/>
                    <a:pt x="17946" y="19350"/>
                  </a:cubicBezTo>
                  <a:cubicBezTo>
                    <a:pt x="17946" y="18788"/>
                    <a:pt x="17516" y="17438"/>
                    <a:pt x="16549" y="15300"/>
                  </a:cubicBezTo>
                  <a:cubicBezTo>
                    <a:pt x="16872" y="14737"/>
                    <a:pt x="17194" y="14287"/>
                    <a:pt x="17409" y="13725"/>
                  </a:cubicBezTo>
                  <a:cubicBezTo>
                    <a:pt x="20203" y="13500"/>
                    <a:pt x="21600" y="13162"/>
                    <a:pt x="21600" y="12825"/>
                  </a:cubicBezTo>
                  <a:cubicBezTo>
                    <a:pt x="21600" y="8775"/>
                    <a:pt x="21600" y="8775"/>
                    <a:pt x="21600" y="8775"/>
                  </a:cubicBezTo>
                  <a:cubicBezTo>
                    <a:pt x="21600" y="8437"/>
                    <a:pt x="20203" y="8100"/>
                    <a:pt x="17409" y="7875"/>
                  </a:cubicBezTo>
                  <a:close/>
                  <a:moveTo>
                    <a:pt x="13325" y="13500"/>
                  </a:moveTo>
                  <a:cubicBezTo>
                    <a:pt x="12681" y="14175"/>
                    <a:pt x="11821" y="14512"/>
                    <a:pt x="10746" y="14512"/>
                  </a:cubicBezTo>
                  <a:cubicBezTo>
                    <a:pt x="9779" y="14512"/>
                    <a:pt x="8919" y="14175"/>
                    <a:pt x="8275" y="13500"/>
                  </a:cubicBezTo>
                  <a:cubicBezTo>
                    <a:pt x="7522" y="12712"/>
                    <a:pt x="7200" y="11812"/>
                    <a:pt x="7200" y="10800"/>
                  </a:cubicBezTo>
                  <a:cubicBezTo>
                    <a:pt x="7200" y="9787"/>
                    <a:pt x="7522" y="8887"/>
                    <a:pt x="8275" y="8100"/>
                  </a:cubicBezTo>
                  <a:cubicBezTo>
                    <a:pt x="9027" y="7425"/>
                    <a:pt x="9779" y="7087"/>
                    <a:pt x="10746" y="7087"/>
                  </a:cubicBezTo>
                  <a:cubicBezTo>
                    <a:pt x="11713" y="7087"/>
                    <a:pt x="12573" y="7425"/>
                    <a:pt x="13325" y="8100"/>
                  </a:cubicBezTo>
                  <a:cubicBezTo>
                    <a:pt x="14078" y="8887"/>
                    <a:pt x="14400" y="9787"/>
                    <a:pt x="14400" y="10800"/>
                  </a:cubicBezTo>
                  <a:cubicBezTo>
                    <a:pt x="14400" y="11812"/>
                    <a:pt x="14078" y="12712"/>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16" name="Shape 1783"/>
            <p:cNvSpPr/>
            <p:nvPr>
              <p:custDataLst>
                <p:tags r:id="rId13"/>
              </p:custDataLst>
            </p:nvPr>
          </p:nvSpPr>
          <p:spPr>
            <a:xfrm>
              <a:off x="10769" y="9108"/>
              <a:ext cx="322" cy="308"/>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112"/>
                    <a:pt x="14185" y="112"/>
                    <a:pt x="14185" y="112"/>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8"/>
                    <a:pt x="0" y="8775"/>
                  </a:cubicBezTo>
                  <a:cubicBezTo>
                    <a:pt x="0" y="12825"/>
                    <a:pt x="0" y="12825"/>
                    <a:pt x="0" y="12825"/>
                  </a:cubicBezTo>
                  <a:cubicBezTo>
                    <a:pt x="0" y="13163"/>
                    <a:pt x="1397" y="13500"/>
                    <a:pt x="4191" y="13725"/>
                  </a:cubicBezTo>
                  <a:cubicBezTo>
                    <a:pt x="4406" y="14288"/>
                    <a:pt x="4728" y="14737"/>
                    <a:pt x="5051" y="15300"/>
                  </a:cubicBezTo>
                  <a:cubicBezTo>
                    <a:pt x="4084" y="17438"/>
                    <a:pt x="3654" y="18788"/>
                    <a:pt x="3654" y="19350"/>
                  </a:cubicBezTo>
                  <a:cubicBezTo>
                    <a:pt x="3654" y="19463"/>
                    <a:pt x="3654" y="19463"/>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338"/>
                    <a:pt x="10639" y="18338"/>
                    <a:pt x="10746" y="18338"/>
                  </a:cubicBezTo>
                  <a:cubicBezTo>
                    <a:pt x="10961" y="18338"/>
                    <a:pt x="11284" y="18338"/>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3"/>
                    <a:pt x="17946" y="19463"/>
                    <a:pt x="17946" y="19350"/>
                  </a:cubicBezTo>
                  <a:cubicBezTo>
                    <a:pt x="17946" y="18788"/>
                    <a:pt x="17516" y="17438"/>
                    <a:pt x="16549" y="15300"/>
                  </a:cubicBezTo>
                  <a:cubicBezTo>
                    <a:pt x="16872" y="14737"/>
                    <a:pt x="17194" y="14288"/>
                    <a:pt x="17409" y="13725"/>
                  </a:cubicBezTo>
                  <a:cubicBezTo>
                    <a:pt x="20203" y="13500"/>
                    <a:pt x="21600" y="13163"/>
                    <a:pt x="21600" y="12825"/>
                  </a:cubicBezTo>
                  <a:cubicBezTo>
                    <a:pt x="21600" y="8775"/>
                    <a:pt x="21600" y="8775"/>
                    <a:pt x="21600" y="8775"/>
                  </a:cubicBezTo>
                  <a:cubicBezTo>
                    <a:pt x="21600" y="8438"/>
                    <a:pt x="20203" y="8100"/>
                    <a:pt x="17409" y="7875"/>
                  </a:cubicBezTo>
                  <a:close/>
                  <a:moveTo>
                    <a:pt x="13325" y="13500"/>
                  </a:moveTo>
                  <a:cubicBezTo>
                    <a:pt x="12681" y="14175"/>
                    <a:pt x="11821" y="14513"/>
                    <a:pt x="10746" y="14513"/>
                  </a:cubicBezTo>
                  <a:cubicBezTo>
                    <a:pt x="9779" y="14513"/>
                    <a:pt x="8919" y="14175"/>
                    <a:pt x="8275" y="13500"/>
                  </a:cubicBezTo>
                  <a:cubicBezTo>
                    <a:pt x="7522" y="12713"/>
                    <a:pt x="7200" y="11813"/>
                    <a:pt x="7200" y="10800"/>
                  </a:cubicBezTo>
                  <a:cubicBezTo>
                    <a:pt x="7200" y="9787"/>
                    <a:pt x="7522" y="8888"/>
                    <a:pt x="8275" y="8100"/>
                  </a:cubicBezTo>
                  <a:cubicBezTo>
                    <a:pt x="9027" y="7425"/>
                    <a:pt x="9779" y="7087"/>
                    <a:pt x="10746" y="7087"/>
                  </a:cubicBezTo>
                  <a:cubicBezTo>
                    <a:pt x="11713" y="7087"/>
                    <a:pt x="12573" y="7425"/>
                    <a:pt x="13325" y="8100"/>
                  </a:cubicBezTo>
                  <a:cubicBezTo>
                    <a:pt x="14078" y="8888"/>
                    <a:pt x="14400" y="9787"/>
                    <a:pt x="14400" y="10800"/>
                  </a:cubicBezTo>
                  <a:cubicBezTo>
                    <a:pt x="14400" y="11813"/>
                    <a:pt x="14078" y="12713"/>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grpSp>
      <p:grpSp>
        <p:nvGrpSpPr>
          <p:cNvPr id="17" name="组合 13"/>
          <p:cNvGrpSpPr/>
          <p:nvPr/>
        </p:nvGrpSpPr>
        <p:grpSpPr>
          <a:xfrm>
            <a:off x="177165" y="2513330"/>
            <a:ext cx="5695315" cy="3982720"/>
            <a:chOff x="279" y="3958"/>
            <a:chExt cx="8969" cy="6272"/>
          </a:xfrm>
        </p:grpSpPr>
        <p:sp>
          <p:nvSpPr>
            <p:cNvPr id="18" name="Shape 1755"/>
            <p:cNvSpPr/>
            <p:nvPr>
              <p:custDataLst>
                <p:tags r:id="rId14"/>
              </p:custDataLst>
            </p:nvPr>
          </p:nvSpPr>
          <p:spPr>
            <a:xfrm>
              <a:off x="5916" y="4335"/>
              <a:ext cx="3332" cy="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595959"/>
              </a:solidFill>
              <a:prstDash val="sysDash"/>
              <a:miter lim="800000"/>
            </a:ln>
            <a:effectLst/>
          </p:spPr>
          <p:txBody>
            <a:bodyPr wrap="square" lIns="0" tIns="0" rIns="0" bIns="0" numCol="1" anchor="ctr">
              <a:noAutofit/>
            </a:bodyPr>
            <a:lstStyle/>
            <a:p>
              <a:pPr lvl="0"/>
              <a:endParaRPr sz="1600">
                <a:latin typeface="微软雅黑" panose="020B0503020204020204" pitchFamily="34" charset="-122"/>
                <a:ea typeface="微软雅黑" panose="020B0503020204020204" pitchFamily="34" charset="-122"/>
              </a:endParaRPr>
            </a:p>
          </p:txBody>
        </p:sp>
        <p:sp>
          <p:nvSpPr>
            <p:cNvPr id="19" name="Shape 1756"/>
            <p:cNvSpPr/>
            <p:nvPr>
              <p:custDataLst>
                <p:tags r:id="rId15"/>
              </p:custDataLst>
            </p:nvPr>
          </p:nvSpPr>
          <p:spPr>
            <a:xfrm>
              <a:off x="5811" y="4228"/>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673C"/>
            </a:solidFill>
            <a:ln w="12700" cap="flat">
              <a:noFill/>
              <a:miter lim="400000"/>
            </a:ln>
            <a:effectLst/>
          </p:spPr>
          <p:txBody>
            <a:bodyPr wrap="square" lIns="0" tIns="0" rIns="0" bIns="0" numCol="1" anchor="ctr">
              <a:noAutofit/>
            </a:bodyPr>
            <a:lstStyle/>
            <a:p>
              <a:pPr lvl="0"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20" name="文本框 207"/>
            <p:cNvSpPr txBox="1"/>
            <p:nvPr>
              <p:custDataLst>
                <p:tags r:id="rId16"/>
              </p:custDataLst>
            </p:nvPr>
          </p:nvSpPr>
          <p:spPr>
            <a:xfrm>
              <a:off x="279" y="3958"/>
              <a:ext cx="5451" cy="756"/>
            </a:xfrm>
            <a:prstGeom prst="rect">
              <a:avLst/>
            </a:prstGeom>
            <a:noFill/>
            <a:ln w="12700" cap="flat">
              <a:noFill/>
              <a:miter lim="400000"/>
            </a:ln>
            <a:effectLst/>
          </p:spPr>
          <p:txBody>
            <a:bodyPr wrap="square" lIns="90000" tIns="46800" rIns="90000" bIns="46800" numCol="1" anchor="ctr" anchorCtr="0">
              <a:noAutofit/>
            </a:bodyPr>
            <a:lstStyle>
              <a:defPPr>
                <a:defRPr lang="zh-CN"/>
              </a:defPPr>
              <a:lvl1pPr lvl="0" algn="r">
                <a:defRPr sz="2400" b="0">
                  <a:latin typeface="Arial" panose="020B0604020202020204" pitchFamily="34" charset="0"/>
                </a:defRPr>
              </a:lvl1pPr>
            </a:lstStyle>
            <a:p>
              <a:r>
                <a:rPr lang="zh-CN" altLang="en-US" dirty="0">
                  <a:latin typeface="微软雅黑" panose="020B0503020204020204" pitchFamily="34" charset="-122"/>
                  <a:ea typeface="微软雅黑" panose="020B0503020204020204" pitchFamily="34" charset="-122"/>
                  <a:cs typeface="+mn-ea"/>
                </a:rPr>
                <a:t>单原子或分子结构对称的双原子气体</a:t>
              </a:r>
              <a:endParaRPr lang="zh-CN" altLang="en-US" dirty="0">
                <a:latin typeface="微软雅黑" panose="020B0503020204020204" pitchFamily="34" charset="-122"/>
                <a:ea typeface="微软雅黑" panose="020B0503020204020204" pitchFamily="34" charset="-122"/>
                <a:cs typeface="+mn-ea"/>
              </a:endParaRPr>
            </a:p>
          </p:txBody>
        </p:sp>
        <p:sp>
          <p:nvSpPr>
            <p:cNvPr id="21" name="文本框 208"/>
            <p:cNvSpPr txBox="1"/>
            <p:nvPr>
              <p:custDataLst>
                <p:tags r:id="rId17"/>
              </p:custDataLst>
            </p:nvPr>
          </p:nvSpPr>
          <p:spPr>
            <a:xfrm>
              <a:off x="2301" y="5408"/>
              <a:ext cx="4887" cy="4822"/>
            </a:xfrm>
            <a:prstGeom prst="rect">
              <a:avLst/>
            </a:prstGeom>
            <a:noFill/>
            <a:ln w="12700" cap="flat">
              <a:noFill/>
              <a:miter lim="400000"/>
            </a:ln>
            <a:effectLst/>
          </p:spPr>
          <p:txBody>
            <a:bodyPr wrap="square" lIns="60959" tIns="60959" rIns="60959" bIns="60959" numCol="1" anchor="t" anchorCtr="0">
              <a:noAutofit/>
            </a:bodyPr>
            <a:lstStyle>
              <a:defPPr>
                <a:defRPr lang="zh-CN"/>
              </a:defPPr>
              <a:lvl1pPr lvl="0" algn="r"/>
            </a:lstStyle>
            <a:p>
              <a:pPr marL="342900" indent="-342900" algn="l">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没有发射和吸收辐射能的能力</a:t>
              </a:r>
              <a:endParaRPr lang="zh-CN" altLang="en-US" sz="2000" dirty="0">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可认为是透明体</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比如氦气（</a:t>
              </a:r>
              <a:r>
                <a:rPr lang="en-US" altLang="zh-CN" sz="2000" dirty="0">
                  <a:solidFill>
                    <a:schemeClr val="tx1"/>
                  </a:solidFill>
                  <a:latin typeface="微软雅黑" panose="020B0503020204020204" pitchFamily="34" charset="-122"/>
                  <a:ea typeface="微软雅黑" panose="020B0503020204020204" pitchFamily="34" charset="-122"/>
                </a:rPr>
                <a:t>He</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氩气（</a:t>
              </a:r>
              <a:r>
                <a:rPr lang="en-US" altLang="zh-CN" sz="2000" dirty="0">
                  <a:solidFill>
                    <a:schemeClr val="tx1"/>
                  </a:solidFill>
                  <a:latin typeface="微软雅黑" panose="020B0503020204020204" pitchFamily="34" charset="-122"/>
                  <a:ea typeface="微软雅黑" panose="020B0503020204020204" pitchFamily="34" charset="-122"/>
                </a:rPr>
                <a:t>Ar</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氢气（</a:t>
              </a:r>
              <a:r>
                <a:rPr lang="en-US" altLang="zh-CN" sz="2000" dirty="0">
                  <a:solidFill>
                    <a:schemeClr val="tx1"/>
                  </a:solidFill>
                  <a:latin typeface="微软雅黑" panose="020B0503020204020204" pitchFamily="34" charset="-122"/>
                  <a:ea typeface="微软雅黑" panose="020B0503020204020204" pitchFamily="34" charset="-122"/>
                </a:rPr>
                <a:t>H</a:t>
              </a:r>
              <a:r>
                <a:rPr lang="en-US" altLang="zh-CN" sz="2000" baseline="-25000" dirty="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氧气（</a:t>
              </a:r>
              <a:r>
                <a:rPr lang="en-US" altLang="zh-CN" sz="2000" dirty="0">
                  <a:solidFill>
                    <a:schemeClr val="tx1"/>
                  </a:solidFill>
                  <a:latin typeface="微软雅黑" panose="020B0503020204020204" pitchFamily="34" charset="-122"/>
                  <a:ea typeface="微软雅黑" panose="020B0503020204020204" pitchFamily="34" charset="-122"/>
                </a:rPr>
                <a:t>O</a:t>
              </a:r>
              <a:r>
                <a:rPr lang="en-US" altLang="zh-CN" sz="2000" baseline="-25000" dirty="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氮气</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N</a:t>
              </a:r>
              <a:r>
                <a:rPr lang="en-US" altLang="zh-CN" sz="2000" baseline="-25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空气（氧气和氮气</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的混合物）</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7"/>
          <p:cNvGrpSpPr/>
          <p:nvPr/>
        </p:nvGrpSpPr>
        <p:grpSpPr>
          <a:xfrm>
            <a:off x="6486525" y="2884170"/>
            <a:ext cx="5414010" cy="2672080"/>
            <a:chOff x="10215" y="4542"/>
            <a:chExt cx="8526" cy="4208"/>
          </a:xfrm>
        </p:grpSpPr>
        <p:sp>
          <p:nvSpPr>
            <p:cNvPr id="23" name="Shape 1767"/>
            <p:cNvSpPr/>
            <p:nvPr>
              <p:custDataLst>
                <p:tags r:id="rId18"/>
              </p:custDataLst>
            </p:nvPr>
          </p:nvSpPr>
          <p:spPr>
            <a:xfrm rot="10800000" flipH="1">
              <a:off x="10215" y="4942"/>
              <a:ext cx="3291" cy="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404040"/>
              </a:solidFill>
              <a:prstDash val="sysDash"/>
              <a:miter lim="800000"/>
            </a:ln>
            <a:effectLst/>
          </p:spPr>
          <p:txBody>
            <a:bodyPr wrap="square" lIns="0" tIns="0" rIns="0" bIns="0" numCol="1" anchor="ctr">
              <a:noAutofit/>
            </a:bodyPr>
            <a:lstStyle/>
            <a:p>
              <a:pPr lvl="0"/>
              <a:endParaRPr sz="1600">
                <a:latin typeface="微软雅黑" panose="020B0503020204020204" pitchFamily="34" charset="-122"/>
                <a:ea typeface="微软雅黑" panose="020B0503020204020204" pitchFamily="34" charset="-122"/>
              </a:endParaRPr>
            </a:p>
          </p:txBody>
        </p:sp>
        <p:sp>
          <p:nvSpPr>
            <p:cNvPr id="24" name="Shape 1768"/>
            <p:cNvSpPr/>
            <p:nvPr>
              <p:custDataLst>
                <p:tags r:id="rId19"/>
              </p:custDataLst>
            </p:nvPr>
          </p:nvSpPr>
          <p:spPr>
            <a:xfrm>
              <a:off x="13355" y="4819"/>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DCD4F"/>
            </a:solidFill>
            <a:ln w="12700" cap="flat">
              <a:noFill/>
              <a:miter lim="400000"/>
            </a:ln>
            <a:effectLst/>
          </p:spPr>
          <p:txBody>
            <a:bodyPr wrap="square" lIns="0" tIns="0" rIns="0" bIns="0" numCol="1" anchor="ctr">
              <a:noAutofit/>
            </a:bodyPr>
            <a:lstStyle/>
            <a:p>
              <a:pPr lvl="0"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25" name="文本框 189"/>
            <p:cNvSpPr txBox="1"/>
            <p:nvPr>
              <p:custDataLst>
                <p:tags r:id="rId20"/>
              </p:custDataLst>
            </p:nvPr>
          </p:nvSpPr>
          <p:spPr>
            <a:xfrm>
              <a:off x="13868" y="5923"/>
              <a:ext cx="4873" cy="2827"/>
            </a:xfrm>
            <a:prstGeom prst="rect">
              <a:avLst/>
            </a:prstGeom>
            <a:noFill/>
            <a:ln w="12700" cap="flat">
              <a:noFill/>
              <a:miter lim="400000"/>
            </a:ln>
            <a:effectLst/>
          </p:spPr>
          <p:txBody>
            <a:bodyPr wrap="square" lIns="90000" tIns="46800" rIns="90000" bIns="46800" numCol="1" anchor="t" anchorCtr="0">
              <a:noAutofit/>
            </a:bodyPr>
            <a:lstStyle>
              <a:defPPr>
                <a:defRPr lang="zh-CN"/>
              </a:defPPr>
              <a:lvl1pPr lvl="0">
                <a:defRPr>
                  <a:solidFill>
                    <a:srgbClr val="000000"/>
                  </a:solidFill>
                </a:defRPr>
              </a:lvl1p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有相当大的辐射本领</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sym typeface="+mn-ea"/>
                </a:rPr>
                <a:t>比如臭氧（</a:t>
              </a:r>
              <a:r>
                <a:rPr lang="en-US" altLang="zh-CN" sz="2000" dirty="0">
                  <a:solidFill>
                    <a:schemeClr val="tx1"/>
                  </a:solidFill>
                  <a:latin typeface="微软雅黑" panose="020B0503020204020204" pitchFamily="34" charset="-122"/>
                  <a:ea typeface="微软雅黑" panose="020B0503020204020204" pitchFamily="34" charset="-122"/>
                  <a:sym typeface="+mn-ea"/>
                </a:rPr>
                <a:t>O</a:t>
              </a:r>
              <a:r>
                <a:rPr lang="en-US" altLang="zh-CN" sz="2000" baseline="-25000" dirty="0">
                  <a:solidFill>
                    <a:schemeClr val="tx1"/>
                  </a:solidFill>
                  <a:latin typeface="微软雅黑" panose="020B0503020204020204" pitchFamily="34" charset="-122"/>
                  <a:ea typeface="微软雅黑" panose="020B0503020204020204" pitchFamily="34" charset="-122"/>
                  <a:sym typeface="+mn-ea"/>
                </a:rPr>
                <a:t>3</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0" indent="0">
                <a:buFont typeface="Arial" panose="020B0604020202020204" pitchFamily="34" charset="0"/>
                <a:buNone/>
              </a:pP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二氧化碳（</a:t>
              </a:r>
              <a:r>
                <a:rPr lang="en-US" altLang="zh-CN" sz="2000" dirty="0">
                  <a:solidFill>
                    <a:schemeClr val="tx1"/>
                  </a:solidFill>
                  <a:latin typeface="微软雅黑" panose="020B0503020204020204" pitchFamily="34" charset="-122"/>
                  <a:ea typeface="微软雅黑" panose="020B0503020204020204" pitchFamily="34" charset="-122"/>
                  <a:sym typeface="+mn-ea"/>
                </a:rPr>
                <a:t>CO</a:t>
              </a:r>
              <a:r>
                <a:rPr lang="en-US" altLang="zh-CN" sz="2000" baseline="-25000" dirty="0">
                  <a:solidFill>
                    <a:schemeClr val="tx1"/>
                  </a:solidFill>
                  <a:latin typeface="微软雅黑" panose="020B0503020204020204" pitchFamily="34" charset="-122"/>
                  <a:ea typeface="微软雅黑" panose="020B0503020204020204" pitchFamily="34" charset="-122"/>
                  <a:sym typeface="+mn-ea"/>
                </a:rPr>
                <a:t>2</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0" indent="0">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水蒸气（</a:t>
              </a:r>
              <a:r>
                <a:rPr lang="en-US" altLang="zh-CN" sz="2000" dirty="0">
                  <a:solidFill>
                    <a:schemeClr val="tx1"/>
                  </a:solidFill>
                  <a:latin typeface="微软雅黑" panose="020B0503020204020204" pitchFamily="34" charset="-122"/>
                  <a:ea typeface="微软雅黑" panose="020B0503020204020204" pitchFamily="34" charset="-122"/>
                  <a:sym typeface="+mn-ea"/>
                </a:rPr>
                <a:t>H</a:t>
              </a:r>
              <a:r>
                <a:rPr lang="en-US" altLang="zh-CN" sz="2000" baseline="-25000" dirty="0">
                  <a:solidFill>
                    <a:schemeClr val="tx1"/>
                  </a:solidFill>
                  <a:latin typeface="微软雅黑" panose="020B0503020204020204" pitchFamily="34" charset="-122"/>
                  <a:ea typeface="微软雅黑" panose="020B0503020204020204" pitchFamily="34" charset="-122"/>
                  <a:sym typeface="+mn-ea"/>
                </a:rPr>
                <a:t>2</a:t>
              </a:r>
              <a:r>
                <a:rPr lang="en-US" altLang="zh-CN" sz="2000" dirty="0">
                  <a:solidFill>
                    <a:schemeClr val="tx1"/>
                  </a:solidFill>
                  <a:latin typeface="微软雅黑" panose="020B0503020204020204" pitchFamily="34" charset="-122"/>
                  <a:ea typeface="微软雅黑" panose="020B0503020204020204" pitchFamily="34" charset="-122"/>
                  <a:sym typeface="+mn-ea"/>
                </a:rPr>
                <a:t>O</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0" indent="0">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二氧化硫（</a:t>
              </a:r>
              <a:r>
                <a:rPr lang="en-US" altLang="zh-CN" sz="2000" dirty="0">
                  <a:solidFill>
                    <a:schemeClr val="tx1"/>
                  </a:solidFill>
                  <a:latin typeface="微软雅黑" panose="020B0503020204020204" pitchFamily="34" charset="-122"/>
                  <a:ea typeface="微软雅黑" panose="020B0503020204020204" pitchFamily="34" charset="-122"/>
                  <a:sym typeface="+mn-ea"/>
                </a:rPr>
                <a:t>SO</a:t>
              </a:r>
              <a:r>
                <a:rPr lang="en-US" altLang="zh-CN" sz="2000" baseline="-25000" dirty="0">
                  <a:solidFill>
                    <a:schemeClr val="tx1"/>
                  </a:solidFill>
                  <a:latin typeface="微软雅黑" panose="020B0503020204020204" pitchFamily="34" charset="-122"/>
                  <a:ea typeface="微软雅黑" panose="020B0503020204020204" pitchFamily="34" charset="-122"/>
                  <a:sym typeface="+mn-ea"/>
                </a:rPr>
                <a:t>2</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0" indent="0">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甲烷（</a:t>
              </a:r>
              <a:r>
                <a:rPr lang="en-US" altLang="zh-CN" sz="2000" dirty="0">
                  <a:solidFill>
                    <a:schemeClr val="tx1"/>
                  </a:solidFill>
                  <a:latin typeface="微软雅黑" panose="020B0503020204020204" pitchFamily="34" charset="-122"/>
                  <a:ea typeface="微软雅黑" panose="020B0503020204020204" pitchFamily="34" charset="-122"/>
                  <a:sym typeface="+mn-ea"/>
                </a:rPr>
                <a:t>CH</a:t>
              </a:r>
              <a:r>
                <a:rPr lang="en-US" altLang="zh-CN" sz="2000" baseline="-25000" dirty="0">
                  <a:solidFill>
                    <a:schemeClr val="tx1"/>
                  </a:solidFill>
                  <a:latin typeface="微软雅黑" panose="020B0503020204020204" pitchFamily="34" charset="-122"/>
                  <a:ea typeface="微软雅黑" panose="020B0503020204020204" pitchFamily="34" charset="-122"/>
                  <a:sym typeface="+mn-ea"/>
                </a:rPr>
                <a:t>4</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0" indent="0">
                <a:buFont typeface="Arial" panose="020B060402020202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一氧化碳（</a:t>
              </a:r>
              <a:r>
                <a:rPr lang="en-US" altLang="zh-CN" sz="2000" dirty="0">
                  <a:solidFill>
                    <a:schemeClr val="tx1"/>
                  </a:solidFill>
                  <a:latin typeface="微软雅黑" panose="020B0503020204020204" pitchFamily="34" charset="-122"/>
                  <a:ea typeface="微软雅黑" panose="020B0503020204020204" pitchFamily="34" charset="-122"/>
                  <a:sym typeface="+mn-ea"/>
                </a:rPr>
                <a:t>CO</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zh-CN" altLang="en-US" sz="20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6" name="文本框 190"/>
            <p:cNvSpPr txBox="1"/>
            <p:nvPr>
              <p:custDataLst>
                <p:tags r:id="rId21"/>
              </p:custDataLst>
            </p:nvPr>
          </p:nvSpPr>
          <p:spPr>
            <a:xfrm>
              <a:off x="13905" y="4542"/>
              <a:ext cx="4836" cy="754"/>
            </a:xfrm>
            <a:prstGeom prst="rect">
              <a:avLst/>
            </a:prstGeom>
            <a:noFill/>
            <a:ln w="12700" cap="flat">
              <a:noFill/>
              <a:miter lim="400000"/>
            </a:ln>
            <a:effectLst/>
          </p:spPr>
          <p:txBody>
            <a:bodyPr wrap="square" lIns="90000" tIns="46800" rIns="90000" bIns="46800" numCol="1" anchor="ctr" anchorCtr="0">
              <a:noAutofit/>
            </a:bodyPr>
            <a:lstStyle>
              <a:defPPr>
                <a:defRPr lang="zh-CN"/>
              </a:defPPr>
              <a:lvl1pPr lvl="0">
                <a:defRPr sz="2400" b="0"/>
              </a:lvl1pPr>
            </a:lstStyle>
            <a:p>
              <a:r>
                <a:rPr lang="zh-CN" altLang="en-US" sz="2300" dirty="0">
                  <a:latin typeface="微软雅黑" panose="020B0503020204020204" pitchFamily="34" charset="-122"/>
                  <a:ea typeface="微软雅黑" panose="020B0503020204020204" pitchFamily="34" charset="-122"/>
                  <a:cs typeface="+mn-ea"/>
                </a:rPr>
                <a:t>多原子或结构不对称的双原子气体</a:t>
              </a:r>
              <a:endParaRPr lang="zh-CN" altLang="en-US" sz="2300" dirty="0">
                <a:latin typeface="微软雅黑" panose="020B0503020204020204" pitchFamily="34" charset="-122"/>
                <a:ea typeface="微软雅黑" panose="020B0503020204020204" pitchFamily="34" charset="-122"/>
                <a:cs typeface="+mn-ea"/>
              </a:endParaRP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气体辐射的特点</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2"/>
          <p:cNvSpPr txBox="1"/>
          <p:nvPr/>
        </p:nvSpPr>
        <p:spPr>
          <a:xfrm>
            <a:off x="308610" y="951865"/>
            <a:ext cx="5632450" cy="460375"/>
          </a:xfrm>
          <a:prstGeom prst="rect">
            <a:avLst/>
          </a:prstGeom>
          <a:noFill/>
        </p:spPr>
        <p:txBody>
          <a:bodyPr wrap="square" rtlCol="0">
            <a:spAutoFit/>
          </a:bodyPr>
          <a:lstStyle/>
          <a:p>
            <a:pPr marL="0" indent="0" algn="l">
              <a:spcBef>
                <a:spcPts val="0"/>
              </a:spcBef>
              <a:buNone/>
            </a:pPr>
            <a:r>
              <a:rPr lang="en-US" altLang="zh-CN" sz="2400" b="1" dirty="0" err="1">
                <a:latin typeface="+mn-ea"/>
                <a:ea typeface="+mn-ea"/>
              </a:rPr>
              <a:t>1. </a:t>
            </a:r>
            <a:r>
              <a:rPr lang="zh-CN" sz="2400" b="1" dirty="0" err="1">
                <a:latin typeface="+mn-ea"/>
                <a:ea typeface="+mn-ea"/>
              </a:rPr>
              <a:t>气体辐射对波长有选择性</a:t>
            </a:r>
            <a:endParaRPr lang="zh-CN" sz="2400" b="1" baseline="-25000" dirty="0" err="1">
              <a:latin typeface="+mn-ea"/>
              <a:ea typeface="+mn-ea"/>
              <a:cs typeface="Times New Roman" panose="02020603050405020304" pitchFamily="18" charset="0"/>
            </a:endParaRPr>
          </a:p>
        </p:txBody>
      </p:sp>
      <p:sp>
        <p:nvSpPr>
          <p:cNvPr id="4" name="TextBox 4"/>
          <p:cNvSpPr txBox="1"/>
          <p:nvPr/>
        </p:nvSpPr>
        <p:spPr>
          <a:xfrm>
            <a:off x="741045" y="4768215"/>
            <a:ext cx="9615170" cy="1753235"/>
          </a:xfrm>
          <a:prstGeom prst="rect">
            <a:avLst/>
          </a:prstGeom>
          <a:noFill/>
        </p:spPr>
        <p:txBody>
          <a:bodyPr wrap="square" rtlCol="0">
            <a:spAutoFit/>
          </a:bodyPr>
          <a:lstStyle/>
          <a:p>
            <a:pPr marL="342900" indent="-342900" algn="l" eaLnBrk="1" latinLnBrk="0" hangingPunct="1">
              <a:lnSpc>
                <a:spcPct val="150000"/>
              </a:lnSpc>
              <a:spcBef>
                <a:spcPts val="0"/>
              </a:spcBef>
              <a:buFont typeface="Arial" panose="020B0604020202020204" pitchFamily="34" charset="0"/>
              <a:buChar char="•"/>
            </a:pPr>
            <a:r>
              <a:rPr lang="zh-CN" sz="2400" dirty="0" err="1">
                <a:latin typeface="+mn-ea"/>
                <a:ea typeface="+mn-ea"/>
              </a:rPr>
              <a:t>气体只在某些波长区段有辐射和吸收能力</a:t>
            </a:r>
            <a:endParaRPr lang="zh-CN" sz="2400" dirty="0" err="1">
              <a:latin typeface="+mn-ea"/>
              <a:ea typeface="+mn-ea"/>
            </a:endParaRPr>
          </a:p>
          <a:p>
            <a:pPr marL="342900" indent="-342900" algn="l" eaLnBrk="1" latinLnBrk="0" hangingPunct="1">
              <a:lnSpc>
                <a:spcPct val="150000"/>
              </a:lnSpc>
              <a:spcBef>
                <a:spcPts val="0"/>
              </a:spcBef>
              <a:buFont typeface="Arial" panose="020B0604020202020204" pitchFamily="34" charset="0"/>
              <a:buChar char="•"/>
            </a:pPr>
            <a:r>
              <a:rPr lang="zh-CN" sz="2400" dirty="0" err="1">
                <a:latin typeface="+mn-ea"/>
                <a:ea typeface="+mn-ea"/>
              </a:rPr>
              <a:t>有辐射能力的波长区段称为</a:t>
            </a:r>
            <a:r>
              <a:rPr lang="zh-CN" sz="2400" b="1" dirty="0" err="1">
                <a:solidFill>
                  <a:srgbClr val="FF0000"/>
                </a:solidFill>
                <a:latin typeface="+mn-ea"/>
                <a:ea typeface="+mn-ea"/>
              </a:rPr>
              <a:t>光带</a:t>
            </a:r>
            <a:endParaRPr lang="zh-CN" sz="2400" dirty="0" err="1">
              <a:latin typeface="+mn-ea"/>
              <a:ea typeface="+mn-ea"/>
            </a:endParaRPr>
          </a:p>
          <a:p>
            <a:pPr marL="342900" indent="-342900" algn="l" eaLnBrk="1" latinLnBrk="0" hangingPunct="1">
              <a:lnSpc>
                <a:spcPct val="150000"/>
              </a:lnSpc>
              <a:spcBef>
                <a:spcPts val="0"/>
              </a:spcBef>
              <a:buFont typeface="Arial" panose="020B0604020202020204" pitchFamily="34" charset="0"/>
              <a:buChar char="•"/>
            </a:pPr>
            <a:r>
              <a:rPr lang="zh-CN" sz="2400" dirty="0" err="1">
                <a:latin typeface="+mn-ea"/>
                <a:ea typeface="+mn-ea"/>
              </a:rPr>
              <a:t>在光带之外，气体既不辐射也不吸收，对热辐射呈现</a:t>
            </a:r>
            <a:r>
              <a:rPr lang="zh-CN" sz="2400" b="1" dirty="0" err="1">
                <a:solidFill>
                  <a:schemeClr val="accent3"/>
                </a:solidFill>
                <a:latin typeface="+mn-ea"/>
                <a:ea typeface="+mn-ea"/>
              </a:rPr>
              <a:t>透明体</a:t>
            </a:r>
            <a:r>
              <a:rPr lang="zh-CN" sz="2400" dirty="0" err="1">
                <a:latin typeface="+mn-ea"/>
                <a:ea typeface="+mn-ea"/>
              </a:rPr>
              <a:t>的性质</a:t>
            </a:r>
            <a:endParaRPr lang="zh-CN" sz="2400" baseline="-25000" dirty="0" err="1">
              <a:latin typeface="+mn-ea"/>
              <a:ea typeface="+mn-ea"/>
              <a:cs typeface="Times New Roman" panose="02020603050405020304" pitchFamily="18" charset="0"/>
            </a:endParaRPr>
          </a:p>
        </p:txBody>
      </p:sp>
      <p:pic>
        <p:nvPicPr>
          <p:cNvPr id="5" name="图片 3"/>
          <p:cNvPicPr>
            <a:picLocks noChangeAspect="1"/>
          </p:cNvPicPr>
          <p:nvPr/>
        </p:nvPicPr>
        <p:blipFill>
          <a:blip r:embed="rId1"/>
          <a:srcRect l="35396" t="33340" r="30674" b="37142"/>
          <a:stretch>
            <a:fillRect/>
          </a:stretch>
        </p:blipFill>
        <p:spPr>
          <a:xfrm>
            <a:off x="4773295" y="735965"/>
            <a:ext cx="7491095" cy="366585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气体辐射的特点</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2"/>
          <p:cNvSpPr txBox="1"/>
          <p:nvPr/>
        </p:nvSpPr>
        <p:spPr>
          <a:xfrm>
            <a:off x="812800" y="1024255"/>
            <a:ext cx="8762365" cy="460375"/>
          </a:xfrm>
          <a:prstGeom prst="rect">
            <a:avLst/>
          </a:prstGeom>
          <a:noFill/>
        </p:spPr>
        <p:txBody>
          <a:bodyPr wrap="square" rtlCol="0">
            <a:spAutoFit/>
          </a:bodyPr>
          <a:lstStyle/>
          <a:p>
            <a:pPr marL="0" indent="0" algn="l">
              <a:spcBef>
                <a:spcPts val="0"/>
              </a:spcBef>
              <a:buNone/>
            </a:pPr>
            <a:r>
              <a:rPr lang="en-US" altLang="zh-CN" sz="2400" b="1" dirty="0" err="1">
                <a:latin typeface="+mn-ea"/>
                <a:ea typeface="+mn-ea"/>
              </a:rPr>
              <a:t>2. </a:t>
            </a:r>
            <a:r>
              <a:rPr lang="zh-CN" sz="2400" b="1" dirty="0" err="1">
                <a:latin typeface="+mn-ea"/>
                <a:ea typeface="+mn-ea"/>
              </a:rPr>
              <a:t>气体的辐射和吸收是在整个容积中进行的</a:t>
            </a:r>
            <a:endParaRPr lang="zh-CN" sz="2400" b="1" baseline="-25000" dirty="0" err="1">
              <a:latin typeface="+mn-ea"/>
              <a:ea typeface="+mn-ea"/>
              <a:cs typeface="Times New Roman" panose="02020603050405020304" pitchFamily="18" charset="0"/>
            </a:endParaRPr>
          </a:p>
        </p:txBody>
      </p:sp>
      <p:sp>
        <p:nvSpPr>
          <p:cNvPr id="4" name="TextBox 4"/>
          <p:cNvSpPr txBox="1"/>
          <p:nvPr/>
        </p:nvSpPr>
        <p:spPr>
          <a:xfrm>
            <a:off x="956945" y="1744345"/>
            <a:ext cx="1020318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latin typeface="+mn-ea"/>
                <a:ea typeface="+mn-ea"/>
              </a:rPr>
              <a:t>固体和液体的辐射与吸收都是在表面上进行的，气体则不同</a:t>
            </a:r>
            <a:endParaRPr lang="zh-CN" sz="2400" baseline="-25000" dirty="0" err="1">
              <a:latin typeface="+mn-ea"/>
              <a:ea typeface="+mn-ea"/>
              <a:cs typeface="Times New Roman" panose="02020603050405020304" pitchFamily="18" charset="0"/>
            </a:endParaRPr>
          </a:p>
        </p:txBody>
      </p:sp>
      <p:sp>
        <p:nvSpPr>
          <p:cNvPr id="5" name="TextBox 4"/>
          <p:cNvSpPr txBox="1"/>
          <p:nvPr/>
        </p:nvSpPr>
        <p:spPr>
          <a:xfrm>
            <a:off x="956945" y="2608580"/>
            <a:ext cx="10203180" cy="1198880"/>
          </a:xfrm>
          <a:prstGeom prst="rect">
            <a:avLst/>
          </a:prstGeom>
          <a:noFill/>
        </p:spPr>
        <p:txBody>
          <a:bodyPr wrap="square" rtlCol="0">
            <a:spAutoFit/>
          </a:bodyPr>
          <a:lstStyle/>
          <a:p>
            <a:pPr marL="457200" indent="-457200" algn="l">
              <a:spcBef>
                <a:spcPts val="0"/>
              </a:spcBef>
              <a:buFont typeface="Arial" panose="020B0604020202020204" pitchFamily="34" charset="0"/>
              <a:buChar char="•"/>
            </a:pPr>
            <a:r>
              <a:rPr lang="zh-CN" sz="2400" b="1" dirty="0" err="1">
                <a:solidFill>
                  <a:srgbClr val="FF0000"/>
                </a:solidFill>
                <a:latin typeface="+mn-ea"/>
                <a:ea typeface="+mn-ea"/>
                <a:cs typeface="Times New Roman" panose="02020603050405020304" pitchFamily="18" charset="0"/>
              </a:rPr>
              <a:t>吸收：</a:t>
            </a:r>
            <a:r>
              <a:rPr lang="zh-CN" sz="2400" dirty="0" err="1">
                <a:latin typeface="+mn-ea"/>
                <a:ea typeface="+mn-ea"/>
                <a:cs typeface="Times New Roman" panose="02020603050405020304" pitchFamily="18" charset="0"/>
              </a:rPr>
              <a:t>投射到气体层界面的辐射能要在行程中被吸收减弱</a:t>
            </a:r>
            <a:endParaRPr lang="zh-CN" sz="2400" dirty="0" err="1">
              <a:latin typeface="+mn-ea"/>
              <a:ea typeface="+mn-ea"/>
              <a:cs typeface="Times New Roman" panose="02020603050405020304" pitchFamily="18" charset="0"/>
            </a:endParaRPr>
          </a:p>
          <a:p>
            <a:pPr marL="0" indent="0" algn="l">
              <a:spcBef>
                <a:spcPts val="0"/>
              </a:spcBef>
              <a:buFont typeface="Arial" panose="020B0604020202020204" pitchFamily="34" charset="0"/>
              <a:buNone/>
            </a:pPr>
            <a:endParaRPr lang="zh-CN" sz="2400" dirty="0" err="1">
              <a:latin typeface="+mn-ea"/>
              <a:ea typeface="+mn-ea"/>
              <a:cs typeface="Times New Roman" panose="02020603050405020304" pitchFamily="18" charset="0"/>
            </a:endParaRPr>
          </a:p>
          <a:p>
            <a:pPr marL="457200" indent="-457200" algn="l">
              <a:spcBef>
                <a:spcPts val="0"/>
              </a:spcBef>
              <a:buFont typeface="Arial" panose="020B0604020202020204" pitchFamily="34" charset="0"/>
              <a:buChar char="•"/>
            </a:pPr>
            <a:r>
              <a:rPr lang="zh-CN" sz="2400" b="1" dirty="0" err="1">
                <a:solidFill>
                  <a:srgbClr val="FF0000"/>
                </a:solidFill>
                <a:latin typeface="+mn-ea"/>
                <a:ea typeface="+mn-ea"/>
                <a:cs typeface="Times New Roman" panose="02020603050405020304" pitchFamily="18" charset="0"/>
              </a:rPr>
              <a:t>辐射：</a:t>
            </a:r>
            <a:r>
              <a:rPr lang="zh-CN" sz="2400" dirty="0" err="1">
                <a:latin typeface="+mn-ea"/>
                <a:ea typeface="+mn-ea"/>
                <a:cs typeface="Times New Roman" panose="02020603050405020304" pitchFamily="18" charset="0"/>
              </a:rPr>
              <a:t>气体层界面上所感受到的辐射为到达界面的整个容积气体的辐射</a:t>
            </a:r>
            <a:endParaRPr lang="zh-CN" sz="2400" dirty="0" err="1">
              <a:latin typeface="+mn-ea"/>
              <a:ea typeface="+mn-ea"/>
              <a:cs typeface="Times New Roman" panose="02020603050405020304" pitchFamily="18" charset="0"/>
            </a:endParaRPr>
          </a:p>
        </p:txBody>
      </p:sp>
      <p:sp>
        <p:nvSpPr>
          <p:cNvPr id="6" name="TextBox 4"/>
          <p:cNvSpPr txBox="1"/>
          <p:nvPr/>
        </p:nvSpPr>
        <p:spPr>
          <a:xfrm>
            <a:off x="956945" y="4336415"/>
            <a:ext cx="1153795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latin typeface="+mn-ea"/>
                <a:ea typeface="+mn-ea"/>
              </a:rPr>
              <a:t>在计算气体的发射率</a:t>
            </a:r>
            <a:r>
              <a:rPr lang="en-US" altLang="zh-CN" sz="2400" dirty="0" err="1">
                <a:latin typeface="+mn-ea"/>
                <a:ea typeface="+mn-ea"/>
              </a:rPr>
              <a:t> </a:t>
            </a:r>
            <a:r>
              <a:rPr lang="zh-CN" sz="2400" i="1" dirty="0" err="1">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400" dirty="0" err="1">
                <a:latin typeface="微软雅黑" panose="020B0503020204020204" pitchFamily="34" charset="-122"/>
                <a:ea typeface="微软雅黑" panose="020B0503020204020204" pitchFamily="34" charset="-122"/>
              </a:rPr>
              <a:t> </a:t>
            </a:r>
            <a:r>
              <a:rPr lang="zh-CN" sz="2400" dirty="0" err="1">
                <a:latin typeface="+mn-ea"/>
                <a:ea typeface="+mn-ea"/>
              </a:rPr>
              <a:t>和吸收比</a:t>
            </a:r>
            <a:r>
              <a:rPr lang="en-US" altLang="zh-CN" sz="2400" dirty="0" err="1">
                <a:latin typeface="+mn-ea"/>
                <a:ea typeface="+mn-ea"/>
              </a:rPr>
              <a:t> </a:t>
            </a:r>
            <a:r>
              <a:rPr lang="zh-CN" sz="2400" i="1" dirty="0" err="1">
                <a:latin typeface="Times New Roman" panose="02020603050405020304" pitchFamily="18" charset="0"/>
                <a:ea typeface="+mn-ea"/>
                <a:cs typeface="Times New Roman" panose="02020603050405020304" pitchFamily="18" charset="0"/>
              </a:rPr>
              <a:t>α</a:t>
            </a:r>
            <a:r>
              <a:rPr lang="en-US" altLang="zh-CN" sz="2400" dirty="0" err="1">
                <a:latin typeface="Times New Roman" panose="02020603050405020304" pitchFamily="18" charset="0"/>
                <a:ea typeface="+mn-ea"/>
                <a:cs typeface="Times New Roman" panose="02020603050405020304" pitchFamily="18" charset="0"/>
              </a:rPr>
              <a:t> </a:t>
            </a:r>
            <a:r>
              <a:rPr lang="zh-CN" sz="2400" dirty="0" err="1">
                <a:latin typeface="+mn-ea"/>
                <a:ea typeface="+mn-ea"/>
              </a:rPr>
              <a:t>时，必须说明气体所处的容器的形状和容积大小</a:t>
            </a:r>
            <a:endParaRPr lang="zh-CN" sz="2400" baseline="-25000" dirty="0" err="1">
              <a:latin typeface="+mn-ea"/>
              <a:ea typeface="+mn-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导热系数</a:t>
            </a:r>
            <a:endParaRPr lang="en-US" dirty="0"/>
          </a:p>
        </p:txBody>
      </p:sp>
      <p:grpSp>
        <p:nvGrpSpPr>
          <p:cNvPr id="3" name="组合 6"/>
          <p:cNvGrpSpPr/>
          <p:nvPr/>
        </p:nvGrpSpPr>
        <p:grpSpPr>
          <a:xfrm>
            <a:off x="1604645" y="880745"/>
            <a:ext cx="9426575" cy="1126490"/>
            <a:chOff x="2527" y="1387"/>
            <a:chExt cx="14845" cy="1774"/>
          </a:xfrm>
        </p:grpSpPr>
        <mc:AlternateContent xmlns:mc="http://schemas.openxmlformats.org/markup-compatibility/2006">
          <mc:Choice xmlns:a14="http://schemas.microsoft.com/office/drawing/2010/main" Requires="a14">
            <p:sp>
              <p:nvSpPr>
                <p:cNvPr id="4" name="文本框 5"/>
                <p:cNvSpPr txBox="1"/>
                <p:nvPr/>
              </p:nvSpPr>
              <p:spPr>
                <a:xfrm>
                  <a:off x="2527" y="1387"/>
                  <a:ext cx="5757" cy="17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𝒒</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𝜆</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num>
                          <m:den>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den>
                        </m:f>
                        <m:r>
                          <a:rPr lang="en-US" altLang="zh-CN" sz="2400" b="1" i="1" smtClean="0">
                            <a:latin typeface="Cambria Math" panose="02040503050406030204" pitchFamily="18" charset="0"/>
                            <a:ea typeface="Cambria Math" panose="02040503050406030204" pitchFamily="18" charset="0"/>
                          </a:rPr>
                          <m:t>𝒏</m:t>
                        </m:r>
                        <m:r>
                          <a:rPr lang="en-US" altLang="zh-CN" sz="2400" b="1"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𝜆</m:t>
                        </m:r>
                        <m:r>
                          <a:rPr lang="en-US" altLang="zh-CN" sz="2400" b="1" i="1">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𝒒</m:t>
                                </m:r>
                              </m:e>
                            </m:d>
                          </m:num>
                          <m:den>
                            <m:d>
                              <m:dPr>
                                <m:begChr m:val="|"/>
                                <m:endChr m:val="|"/>
                                <m:ctrlPr>
                                  <a:rPr lang="en-US" altLang="zh-CN" sz="2400" b="1" i="1" smtClean="0">
                                    <a:latin typeface="Cambria Math" panose="02040503050406030204" pitchFamily="18" charset="0"/>
                                    <a:ea typeface="Cambria Math" panose="02040503050406030204" pitchFamily="18" charset="0"/>
                                  </a:rPr>
                                </m:ctrlPr>
                              </m:dPr>
                              <m:e>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den>
                                </m:f>
                                <m:r>
                                  <a:rPr lang="en-US" altLang="zh-CN" sz="2400" b="1" i="1">
                                    <a:latin typeface="Cambria Math" panose="02040503050406030204" pitchFamily="18" charset="0"/>
                                    <a:ea typeface="Cambria Math" panose="02040503050406030204" pitchFamily="18" charset="0"/>
                                  </a:rPr>
                                  <m:t>𝒏</m:t>
                                </m:r>
                              </m:e>
                            </m:d>
                          </m:den>
                        </m:f>
                      </m:oMath>
                    </m:oMathPara>
                  </a14:m>
                  <a:endParaRPr lang="zh-CN" altLang="en-US" sz="2400" b="1" dirty="0"/>
                </a:p>
              </p:txBody>
            </p:sp>
          </mc:Choice>
          <mc:Fallback>
            <p:sp>
              <p:nvSpPr>
                <p:cNvPr id="4" name="文本框 5"/>
                <p:cNvSpPr txBox="1">
                  <a:spLocks noRot="1" noChangeAspect="1" noMove="1" noResize="1" noEditPoints="1" noAdjustHandles="1" noChangeArrowheads="1" noChangeShapeType="1" noTextEdit="1"/>
                </p:cNvSpPr>
                <p:nvPr/>
              </p:nvSpPr>
              <p:spPr>
                <a:xfrm>
                  <a:off x="2527" y="1387"/>
                  <a:ext cx="5757" cy="1774"/>
                </a:xfrm>
                <a:prstGeom prst="rect">
                  <a:avLst/>
                </a:prstGeom>
                <a:blipFill rotWithShape="1">
                  <a:blip r:embed="rId1"/>
                </a:blipFill>
              </p:spPr>
              <p:txBody>
                <a:bodyPr/>
                <a:lstStyle/>
                <a:p>
                  <a:r>
                    <a:rPr lang="zh-CN" altLang="en-US">
                      <a:noFill/>
                    </a:rPr>
                    <a:t> </a:t>
                  </a:r>
                </a:p>
              </p:txBody>
            </p:sp>
          </mc:Fallback>
        </mc:AlternateContent>
        <p:sp>
          <p:nvSpPr>
            <p:cNvPr id="5" name="文本框 7"/>
            <p:cNvSpPr txBox="1"/>
            <p:nvPr/>
          </p:nvSpPr>
          <p:spPr>
            <a:xfrm>
              <a:off x="9558" y="1500"/>
              <a:ext cx="7815" cy="130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数值上等于在单位温度梯度作用下物体内热流密度矢量的模</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文本框 1"/>
          <p:cNvSpPr txBox="1"/>
          <p:nvPr/>
        </p:nvSpPr>
        <p:spPr>
          <a:xfrm>
            <a:off x="2181225" y="2322830"/>
            <a:ext cx="5974080" cy="460375"/>
          </a:xfrm>
          <a:prstGeom prst="rect">
            <a:avLst/>
          </a:prstGeom>
          <a:noFill/>
        </p:spPr>
        <p:txBody>
          <a:bodyPr wrap="none" rtlCol="0" anchor="t">
            <a:spAutoFit/>
          </a:bodyPr>
          <a:lstStyle/>
          <a:p>
            <a:r>
              <a:rPr lang="zh-CN" altLang="en-US" sz="2400" kern="0" dirty="0">
                <a:latin typeface="微软雅黑" panose="020B0503020204020204" pitchFamily="34" charset="-122"/>
                <a:ea typeface="微软雅黑" panose="020B0503020204020204" pitchFamily="34" charset="-122"/>
                <a:sym typeface="+mn-ea"/>
              </a:rPr>
              <a:t>导热系数的数值取决于物质的种类和温度等</a:t>
            </a:r>
            <a:endParaRPr lang="zh-CN" altLang="en-US" sz="2400">
              <a:latin typeface="微软雅黑" panose="020B0503020204020204" pitchFamily="34" charset="-122"/>
              <a:ea typeface="微软雅黑" panose="020B0503020204020204" pitchFamily="34" charset="-122"/>
            </a:endParaRPr>
          </a:p>
        </p:txBody>
      </p:sp>
      <p:grpSp>
        <p:nvGrpSpPr>
          <p:cNvPr id="7" name="组合 3"/>
          <p:cNvGrpSpPr/>
          <p:nvPr/>
        </p:nvGrpSpPr>
        <p:grpSpPr>
          <a:xfrm>
            <a:off x="1172845" y="2178685"/>
            <a:ext cx="723900" cy="723900"/>
            <a:chOff x="13551" y="5200"/>
            <a:chExt cx="1140" cy="1140"/>
          </a:xfrm>
        </p:grpSpPr>
        <p:sp>
          <p:nvSpPr>
            <p:cNvPr id="8" name="Freeform 7"/>
            <p:cNvSpPr>
              <a:spLocks noEditPoints="1"/>
            </p:cNvSpPr>
            <p:nvPr/>
          </p:nvSpPr>
          <p:spPr bwMode="auto">
            <a:xfrm>
              <a:off x="13928" y="5531"/>
              <a:ext cx="395" cy="4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9" name="Donut 8"/>
            <p:cNvSpPr/>
            <p:nvPr/>
          </p:nvSpPr>
          <p:spPr>
            <a:xfrm>
              <a:off x="13551" y="5200"/>
              <a:ext cx="1141" cy="1141"/>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10" name="组合 4"/>
          <p:cNvGrpSpPr/>
          <p:nvPr/>
        </p:nvGrpSpPr>
        <p:grpSpPr>
          <a:xfrm>
            <a:off x="1176020" y="3479800"/>
            <a:ext cx="723900" cy="723900"/>
            <a:chOff x="1502" y="4938"/>
            <a:chExt cx="1140" cy="1140"/>
          </a:xfrm>
        </p:grpSpPr>
        <p:sp>
          <p:nvSpPr>
            <p:cNvPr id="11" name="Donut 10"/>
            <p:cNvSpPr/>
            <p:nvPr/>
          </p:nvSpPr>
          <p:spPr>
            <a:xfrm>
              <a:off x="1502" y="4938"/>
              <a:ext cx="1141" cy="1141"/>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2" name="Freeform 47"/>
            <p:cNvSpPr>
              <a:spLocks noEditPoints="1"/>
            </p:cNvSpPr>
            <p:nvPr/>
          </p:nvSpPr>
          <p:spPr bwMode="auto">
            <a:xfrm>
              <a:off x="1886" y="5234"/>
              <a:ext cx="374" cy="548"/>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1B3C5"/>
            </a:solidFill>
            <a:ln>
              <a:solidFill>
                <a:srgbClr val="01B3C5"/>
              </a:solid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13" name="组合 11"/>
          <p:cNvGrpSpPr/>
          <p:nvPr/>
        </p:nvGrpSpPr>
        <p:grpSpPr>
          <a:xfrm>
            <a:off x="1245235" y="4681220"/>
            <a:ext cx="723900" cy="723900"/>
            <a:chOff x="1507" y="9097"/>
            <a:chExt cx="1140" cy="1140"/>
          </a:xfrm>
        </p:grpSpPr>
        <p:sp>
          <p:nvSpPr>
            <p:cNvPr id="14" name="Donut 44"/>
            <p:cNvSpPr/>
            <p:nvPr/>
          </p:nvSpPr>
          <p:spPr>
            <a:xfrm>
              <a:off x="1507" y="9097"/>
              <a:ext cx="1141" cy="1141"/>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5" name="Freeform 45"/>
            <p:cNvSpPr>
              <a:spLocks noEditPoints="1"/>
            </p:cNvSpPr>
            <p:nvPr/>
          </p:nvSpPr>
          <p:spPr bwMode="auto">
            <a:xfrm>
              <a:off x="1831" y="9408"/>
              <a:ext cx="493" cy="51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6" name="文本框 14"/>
          <p:cNvSpPr txBox="1"/>
          <p:nvPr/>
        </p:nvSpPr>
        <p:spPr>
          <a:xfrm>
            <a:off x="3980815" y="2903220"/>
            <a:ext cx="4754880" cy="460375"/>
          </a:xfrm>
          <a:prstGeom prst="rect">
            <a:avLst/>
          </a:prstGeom>
          <a:noFill/>
        </p:spPr>
        <p:txBody>
          <a:bodyPr wrap="none" rtlCol="0" anchor="t">
            <a:spAutoFit/>
          </a:bodyPr>
          <a:lstStyle/>
          <a:p>
            <a:r>
              <a:rPr lang="zh-CN" altLang="en-US" sz="2400" kern="0" dirty="0">
                <a:latin typeface="+mj-ea"/>
                <a:ea typeface="+mj-ea"/>
                <a:cs typeface="+mj-ea"/>
                <a:sym typeface="+mn-ea"/>
              </a:rPr>
              <a:t>金属 </a:t>
            </a:r>
            <a:r>
              <a:rPr lang="en-US" altLang="zh-CN" sz="2400" kern="0" dirty="0">
                <a:latin typeface="+mj-ea"/>
                <a:ea typeface="+mj-ea"/>
                <a:cs typeface="+mj-ea"/>
                <a:sym typeface="+mn-ea"/>
              </a:rPr>
              <a:t>&gt; </a:t>
            </a:r>
            <a:r>
              <a:rPr lang="zh-CN" altLang="en-US" sz="2400" kern="0" dirty="0">
                <a:latin typeface="+mj-ea"/>
                <a:ea typeface="+mj-ea"/>
                <a:cs typeface="+mj-ea"/>
                <a:sym typeface="+mn-ea"/>
              </a:rPr>
              <a:t>液体 ≥ 非金属固体 ≥ 气体</a:t>
            </a:r>
            <a:endParaRPr lang="zh-CN" altLang="en-US" sz="2400">
              <a:latin typeface="+mj-ea"/>
              <a:ea typeface="+mj-ea"/>
              <a:cs typeface="+mj-ea"/>
            </a:endParaRPr>
          </a:p>
        </p:txBody>
      </p:sp>
      <p:sp>
        <p:nvSpPr>
          <p:cNvPr id="17" name="文本框 20"/>
          <p:cNvSpPr txBox="1"/>
          <p:nvPr/>
        </p:nvSpPr>
        <p:spPr>
          <a:xfrm>
            <a:off x="2252980" y="3547745"/>
            <a:ext cx="8477885" cy="829945"/>
          </a:xfrm>
          <a:prstGeom prst="rect">
            <a:avLst/>
          </a:prstGeom>
          <a:noFill/>
        </p:spPr>
        <p:txBody>
          <a:bodyPr wrap="square" rtlCol="0" anchor="t">
            <a:spAutoFit/>
          </a:bodyPr>
          <a:lstStyle/>
          <a:p>
            <a:pPr algn="l"/>
            <a:r>
              <a:rPr lang="zh-CN" altLang="en-US" sz="2400" kern="0" dirty="0">
                <a:latin typeface="微软雅黑" panose="020B0503020204020204" pitchFamily="34" charset="-122"/>
                <a:ea typeface="微软雅黑" panose="020B0503020204020204" pitchFamily="34" charset="-122"/>
                <a:sym typeface="+mn-ea"/>
              </a:rPr>
              <a:t>导热系数小的材料称为保温材料、隔热材料或绝热材料</a:t>
            </a:r>
            <a:endParaRPr lang="zh-CN" altLang="en-US" sz="2400" kern="0" dirty="0">
              <a:latin typeface="微软雅黑" panose="020B0503020204020204" pitchFamily="34" charset="-122"/>
              <a:ea typeface="微软雅黑" panose="020B0503020204020204" pitchFamily="34" charset="-122"/>
              <a:sym typeface="+mn-ea"/>
            </a:endParaRPr>
          </a:p>
          <a:p>
            <a:pPr algn="l"/>
            <a:r>
              <a:rPr lang="zh-CN" altLang="en-US" sz="2400" kern="0" dirty="0">
                <a:latin typeface="微软雅黑" panose="020B0503020204020204" pitchFamily="34" charset="-122"/>
                <a:ea typeface="微软雅黑" panose="020B0503020204020204" pitchFamily="34" charset="-122"/>
                <a:sym typeface="+mn-ea"/>
              </a:rPr>
              <a:t>（我国国家标准中保温材料导热系数的界定值为0.08W/(m</a:t>
            </a:r>
            <a:r>
              <a:rPr lang="zh-CN" altLang="en-US" sz="2400" kern="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kern="0" dirty="0">
                <a:latin typeface="微软雅黑" panose="020B0503020204020204" pitchFamily="34" charset="-122"/>
                <a:ea typeface="微软雅黑" panose="020B0503020204020204" pitchFamily="34" charset="-122"/>
                <a:sym typeface="+mn-ea"/>
              </a:rPr>
              <a:t>K)</a:t>
            </a:r>
            <a:endParaRPr lang="zh-CN" altLang="en-US" sz="2400" kern="0" dirty="0">
              <a:latin typeface="微软雅黑" panose="020B0503020204020204" pitchFamily="34" charset="-122"/>
              <a:ea typeface="微软雅黑" panose="020B0503020204020204" pitchFamily="34" charset="-122"/>
              <a:sym typeface="+mn-ea"/>
            </a:endParaRPr>
          </a:p>
        </p:txBody>
      </p:sp>
      <p:sp>
        <p:nvSpPr>
          <p:cNvPr id="18" name="文本框 21"/>
          <p:cNvSpPr txBox="1"/>
          <p:nvPr/>
        </p:nvSpPr>
        <p:spPr>
          <a:xfrm>
            <a:off x="2397125" y="4813300"/>
            <a:ext cx="4145280" cy="460375"/>
          </a:xfrm>
          <a:prstGeom prst="rect">
            <a:avLst/>
          </a:prstGeom>
          <a:noFill/>
        </p:spPr>
        <p:txBody>
          <a:bodyPr wrap="none" rtlCol="0" anchor="t">
            <a:spAutoFit/>
          </a:bodyPr>
          <a:lstStyle/>
          <a:p>
            <a:r>
              <a:rPr lang="zh-CN" altLang="en-US" sz="2400" kern="0" dirty="0">
                <a:latin typeface="微软雅黑" panose="020B0503020204020204" pitchFamily="34" charset="-122"/>
                <a:ea typeface="微软雅黑" panose="020B0503020204020204" pitchFamily="34" charset="-122"/>
                <a:sym typeface="+mn-ea"/>
              </a:rPr>
              <a:t>工程导热材料按导热系数分类</a:t>
            </a:r>
            <a:endParaRPr lang="zh-CN" altLang="en-US" sz="2400" kern="0" dirty="0">
              <a:latin typeface="微软雅黑" panose="020B0503020204020204" pitchFamily="34" charset="-122"/>
              <a:ea typeface="微软雅黑" panose="020B0503020204020204" pitchFamily="34" charset="-122"/>
              <a:sym typeface="+mn-ea"/>
            </a:endParaRPr>
          </a:p>
        </p:txBody>
      </p:sp>
      <p:sp>
        <p:nvSpPr>
          <p:cNvPr id="19" name="矩形 22"/>
          <p:cNvSpPr/>
          <p:nvPr/>
        </p:nvSpPr>
        <p:spPr bwMode="auto">
          <a:xfrm>
            <a:off x="2907238" y="5403457"/>
            <a:ext cx="1440160" cy="648072"/>
          </a:xfrm>
          <a:prstGeom prst="rect">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0" name="矩形 23"/>
          <p:cNvSpPr/>
          <p:nvPr/>
        </p:nvSpPr>
        <p:spPr bwMode="auto">
          <a:xfrm>
            <a:off x="5102632" y="5407005"/>
            <a:ext cx="1440160" cy="648072"/>
          </a:xfrm>
          <a:prstGeom prst="rect">
            <a:avLst/>
          </a:prstGeom>
          <a:pattFill prst="wdUpDiag">
            <a:fgClr>
              <a:schemeClr val="accent1">
                <a:lumMod val="90000"/>
              </a:schemeClr>
            </a:fgClr>
            <a:bgClr>
              <a:schemeClr val="bg1"/>
            </a:bgClr>
          </a:patt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nvGrpSpPr>
          <p:cNvPr id="21" name="组合 44"/>
          <p:cNvGrpSpPr/>
          <p:nvPr/>
        </p:nvGrpSpPr>
        <p:grpSpPr>
          <a:xfrm>
            <a:off x="7298690" y="5407025"/>
            <a:ext cx="1440180" cy="643890"/>
            <a:chOff x="11494" y="8515"/>
            <a:chExt cx="2268" cy="1014"/>
          </a:xfrm>
        </p:grpSpPr>
        <p:sp>
          <p:nvSpPr>
            <p:cNvPr id="22" name="矩形 24"/>
            <p:cNvSpPr/>
            <p:nvPr/>
          </p:nvSpPr>
          <p:spPr bwMode="auto">
            <a:xfrm>
              <a:off x="11494" y="8515"/>
              <a:ext cx="2268" cy="335"/>
            </a:xfrm>
            <a:prstGeom prst="rect">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3" name="矩形 25"/>
            <p:cNvSpPr/>
            <p:nvPr/>
          </p:nvSpPr>
          <p:spPr bwMode="auto">
            <a:xfrm>
              <a:off x="11494" y="8852"/>
              <a:ext cx="2268" cy="335"/>
            </a:xfrm>
            <a:prstGeom prst="rect">
              <a:avLst/>
            </a:prstGeom>
            <a:pattFill prst="dashHorz">
              <a:fgClr>
                <a:schemeClr val="accent1">
                  <a:lumMod val="90000"/>
                </a:schemeClr>
              </a:fgClr>
              <a:bgClr>
                <a:schemeClr val="bg1"/>
              </a:bgClr>
            </a:patt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4" name="矩形 27"/>
            <p:cNvSpPr/>
            <p:nvPr/>
          </p:nvSpPr>
          <p:spPr bwMode="auto">
            <a:xfrm>
              <a:off x="11494" y="9195"/>
              <a:ext cx="2268" cy="335"/>
            </a:xfrm>
            <a:prstGeom prst="rect">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grpSp>
        <p:nvGrpSpPr>
          <p:cNvPr id="25" name="组合 45"/>
          <p:cNvGrpSpPr/>
          <p:nvPr/>
        </p:nvGrpSpPr>
        <p:grpSpPr>
          <a:xfrm>
            <a:off x="9495155" y="5407025"/>
            <a:ext cx="1440180" cy="643890"/>
            <a:chOff x="14953" y="8515"/>
            <a:chExt cx="2268" cy="1014"/>
          </a:xfrm>
        </p:grpSpPr>
        <p:sp>
          <p:nvSpPr>
            <p:cNvPr id="26" name="矩形 28"/>
            <p:cNvSpPr/>
            <p:nvPr/>
          </p:nvSpPr>
          <p:spPr bwMode="auto">
            <a:xfrm>
              <a:off x="14953" y="8515"/>
              <a:ext cx="2268" cy="335"/>
            </a:xfrm>
            <a:prstGeom prst="rect">
              <a:avLst/>
            </a:prstGeom>
            <a:pattFill prst="wdUpDiag">
              <a:fgClr>
                <a:schemeClr val="accent1"/>
              </a:fgClr>
              <a:bgClr>
                <a:schemeClr val="bg1"/>
              </a:bgClr>
            </a:patt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7" name="矩形 29"/>
            <p:cNvSpPr/>
            <p:nvPr/>
          </p:nvSpPr>
          <p:spPr bwMode="auto">
            <a:xfrm>
              <a:off x="14953" y="8852"/>
              <a:ext cx="2268" cy="335"/>
            </a:xfrm>
            <a:prstGeom prst="rect">
              <a:avLst/>
            </a:prstGeom>
            <a:pattFill prst="wdDnDiag">
              <a:fgClr>
                <a:schemeClr val="accent1">
                  <a:lumMod val="90000"/>
                </a:schemeClr>
              </a:fgClr>
              <a:bgClr>
                <a:schemeClr val="bg1"/>
              </a:bgClr>
            </a:patt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8" name="矩形 30"/>
            <p:cNvSpPr/>
            <p:nvPr/>
          </p:nvSpPr>
          <p:spPr bwMode="auto">
            <a:xfrm>
              <a:off x="14953" y="9195"/>
              <a:ext cx="2268" cy="335"/>
            </a:xfrm>
            <a:prstGeom prst="rect">
              <a:avLst/>
            </a:prstGeom>
            <a:pattFill prst="wdUpDiag">
              <a:fgClr>
                <a:schemeClr val="accent1"/>
              </a:fgClr>
              <a:bgClr>
                <a:schemeClr val="bg1"/>
              </a:bgClr>
            </a:patt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
        <p:nvSpPr>
          <p:cNvPr id="29" name="文本框 31"/>
          <p:cNvSpPr txBox="1"/>
          <p:nvPr/>
        </p:nvSpPr>
        <p:spPr>
          <a:xfrm>
            <a:off x="2655210" y="6199093"/>
            <a:ext cx="1944216"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均匀，各向同性</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（大部分材料）</a:t>
            </a:r>
            <a:endParaRPr lang="zh-CN" altLang="en-US" dirty="0">
              <a:latin typeface="微软雅黑" panose="020B0503020204020204" pitchFamily="34" charset="-122"/>
              <a:ea typeface="微软雅黑" panose="020B0503020204020204" pitchFamily="34" charset="-122"/>
            </a:endParaRPr>
          </a:p>
        </p:txBody>
      </p:sp>
      <p:sp>
        <p:nvSpPr>
          <p:cNvPr id="30" name="文本框 35"/>
          <p:cNvSpPr txBox="1"/>
          <p:nvPr/>
        </p:nvSpPr>
        <p:spPr>
          <a:xfrm>
            <a:off x="4850604" y="6195070"/>
            <a:ext cx="1944216"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均匀，各向异性</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（木材、石墨、变压器的铁芯）</a:t>
            </a:r>
            <a:endParaRPr lang="zh-CN" altLang="en-US" dirty="0">
              <a:latin typeface="微软雅黑" panose="020B0503020204020204" pitchFamily="34" charset="-122"/>
              <a:ea typeface="微软雅黑" panose="020B0503020204020204" pitchFamily="34" charset="-122"/>
            </a:endParaRPr>
          </a:p>
        </p:txBody>
      </p:sp>
      <p:sp>
        <p:nvSpPr>
          <p:cNvPr id="31" name="文本框 36"/>
          <p:cNvSpPr txBox="1"/>
          <p:nvPr/>
        </p:nvSpPr>
        <p:spPr>
          <a:xfrm>
            <a:off x="6962147" y="6195070"/>
            <a:ext cx="208823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不均匀，各向同性</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（空心砖）</a:t>
            </a:r>
            <a:endParaRPr lang="zh-CN" altLang="en-US" dirty="0">
              <a:latin typeface="微软雅黑" panose="020B0503020204020204" pitchFamily="34" charset="-122"/>
              <a:ea typeface="微软雅黑" panose="020B0503020204020204" pitchFamily="34" charset="-122"/>
            </a:endParaRPr>
          </a:p>
        </p:txBody>
      </p:sp>
      <p:sp>
        <p:nvSpPr>
          <p:cNvPr id="32" name="文本框 37"/>
          <p:cNvSpPr txBox="1"/>
          <p:nvPr/>
        </p:nvSpPr>
        <p:spPr>
          <a:xfrm>
            <a:off x="9171084" y="6195069"/>
            <a:ext cx="2088232" cy="92202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不均匀，各向异性</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（航天飞行器燃烧室中的层板结构）</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6" grpId="0"/>
      <p:bldP spid="6" grpId="1"/>
      <p:bldP spid="16" grpId="0"/>
      <p:bldP spid="16" grpId="1"/>
      <p:bldP spid="17" grpId="0"/>
      <p:bldP spid="17" grpId="1"/>
      <p:bldP spid="18" grpId="0"/>
      <p:bldP spid="18" grpId="1"/>
      <p:bldP spid="19" grpId="0" animBg="1"/>
      <p:bldP spid="19" grpId="1" animBg="1"/>
      <p:bldP spid="20" grpId="0" animBg="1"/>
      <p:bldP spid="20" grpId="1" animBg="1"/>
      <p:bldP spid="29" grpId="0"/>
      <p:bldP spid="29" grpId="1"/>
      <p:bldP spid="30" grpId="0"/>
      <p:bldP spid="30" grpId="1"/>
      <p:bldP spid="31" grpId="0"/>
      <p:bldP spid="31" grpId="1"/>
      <p:bldP spid="32" grpId="0"/>
      <p:bldP spid="32"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990" y="332740"/>
            <a:ext cx="6543675" cy="504825"/>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光谱辐射能在气层中的定向传递（贝尔定律）</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4"/>
          <p:cNvSpPr txBox="1"/>
          <p:nvPr/>
        </p:nvSpPr>
        <p:spPr>
          <a:xfrm>
            <a:off x="5133340" y="2609215"/>
            <a:ext cx="759968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latin typeface="+mn-ea"/>
                <a:ea typeface="+mn-ea"/>
              </a:rPr>
              <a:t>辐射强度的相对减少量</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dI/I </a:t>
            </a:r>
            <a:r>
              <a:rPr lang="zh-CN" altLang="en-US" sz="2400" dirty="0" err="1">
                <a:latin typeface="+mn-ea"/>
                <a:ea typeface="+mn-ea"/>
              </a:rPr>
              <a:t>正比于气体层厚度</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dx</a:t>
            </a:r>
            <a:endParaRPr lang="en-US" altLang="zh-CN" sz="2400" i="1" baseline="-25000" dirty="0" err="1">
              <a:latin typeface="Times New Roman" panose="02020603050405020304" pitchFamily="18" charset="0"/>
              <a:ea typeface="+mn-ea"/>
              <a:cs typeface="Times New Roman" panose="02020603050405020304" pitchFamily="18" charset="0"/>
            </a:endParaRPr>
          </a:p>
        </p:txBody>
      </p:sp>
      <p:sp>
        <p:nvSpPr>
          <p:cNvPr id="4" name="TextBox 4"/>
          <p:cNvSpPr txBox="1"/>
          <p:nvPr/>
        </p:nvSpPr>
        <p:spPr>
          <a:xfrm>
            <a:off x="3656330" y="6706235"/>
            <a:ext cx="7068185"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altLang="en-US" sz="2400"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射线行程长度</a:t>
            </a:r>
            <a:r>
              <a:rPr lang="en-US" altLang="zh-CN" sz="2400"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400"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：取决于气体容积的形状和尺寸</a:t>
            </a:r>
            <a:endParaRPr lang="zh-CN" altLang="en-US" sz="2400"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4"/>
          <p:cNvSpPr txBox="1"/>
          <p:nvPr/>
        </p:nvSpPr>
        <p:spPr>
          <a:xfrm>
            <a:off x="525145" y="736600"/>
            <a:ext cx="10737215" cy="1753235"/>
          </a:xfrm>
          <a:prstGeom prst="rect">
            <a:avLst/>
          </a:prstGeom>
          <a:noFill/>
        </p:spPr>
        <p:txBody>
          <a:bodyPr wrap="square" rtlCol="0">
            <a:spAutoFit/>
          </a:bodyPr>
          <a:lstStyle/>
          <a:p>
            <a:pPr marL="0" indent="0" algn="l" eaLnBrk="1" latinLnBrk="0" hangingPunct="1">
              <a:lnSpc>
                <a:spcPct val="150000"/>
              </a:lnSpc>
              <a:spcBef>
                <a:spcPts val="0"/>
              </a:spcBef>
              <a:buFont typeface="Arial" panose="020B0604020202020204" pitchFamily="34" charset="0"/>
              <a:buNone/>
            </a:pPr>
            <a:r>
              <a:rPr lang="zh-CN" sz="2400" dirty="0" err="1">
                <a:latin typeface="+mn-ea"/>
                <a:ea typeface="+mn-ea"/>
              </a:rPr>
              <a:t>当辐射能通过吸收性气体层时，沿途被气体吸收而削弱。</a:t>
            </a:r>
            <a:endParaRPr lang="zh-CN" sz="2400" dirty="0" err="1">
              <a:latin typeface="+mn-ea"/>
              <a:ea typeface="+mn-ea"/>
            </a:endParaRPr>
          </a:p>
          <a:p>
            <a:pPr marL="0" indent="0" algn="l" eaLnBrk="1" latinLnBrk="0" hangingPunct="1">
              <a:lnSpc>
                <a:spcPct val="150000"/>
              </a:lnSpc>
              <a:spcBef>
                <a:spcPts val="0"/>
              </a:spcBef>
              <a:buFont typeface="Arial" panose="020B0604020202020204" pitchFamily="34" charset="0"/>
              <a:buNone/>
            </a:pPr>
            <a:r>
              <a:rPr lang="zh-CN" sz="2400" dirty="0" err="1">
                <a:latin typeface="+mn-ea"/>
                <a:ea typeface="+mn-ea"/>
                <a:cs typeface="Times New Roman" panose="02020603050405020304" pitchFamily="18" charset="0"/>
              </a:rPr>
              <a:t>削弱程度取决于</a:t>
            </a:r>
            <a:r>
              <a:rPr lang="zh-CN" sz="2400" b="1" dirty="0" err="1">
                <a:solidFill>
                  <a:srgbClr val="00B0F0"/>
                </a:solidFill>
                <a:latin typeface="+mn-ea"/>
                <a:ea typeface="+mn-ea"/>
                <a:cs typeface="Times New Roman" panose="02020603050405020304" pitchFamily="18" charset="0"/>
              </a:rPr>
              <a:t>光谱辐射强度</a:t>
            </a:r>
            <a:r>
              <a:rPr lang="en-US" altLang="zh-CN" sz="2400" b="1" dirty="0" err="1">
                <a:solidFill>
                  <a:srgbClr val="00B0F0"/>
                </a:solidFill>
                <a:latin typeface="+mn-ea"/>
                <a:ea typeface="+mn-ea"/>
                <a:cs typeface="Times New Roman" panose="02020603050405020304" pitchFamily="18" charset="0"/>
              </a:rPr>
              <a:t> </a:t>
            </a:r>
            <a:r>
              <a:rPr lang="en-US" altLang="zh-CN" sz="2400" b="1" i="1" dirty="0" err="1">
                <a:solidFill>
                  <a:srgbClr val="00B0F0"/>
                </a:solidFill>
                <a:latin typeface="Times New Roman" panose="02020603050405020304" pitchFamily="18" charset="0"/>
                <a:ea typeface="+mn-ea"/>
                <a:cs typeface="Times New Roman" panose="02020603050405020304" pitchFamily="18" charset="0"/>
              </a:rPr>
              <a:t>I</a:t>
            </a:r>
            <a:r>
              <a:rPr lang="en-US" altLang="zh-CN" sz="2400" b="1" i="1" baseline="-250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dirty="0" err="1">
                <a:latin typeface="+mn-ea"/>
                <a:ea typeface="+mn-ea"/>
                <a:cs typeface="Times New Roman" panose="02020603050405020304" pitchFamily="18" charset="0"/>
              </a:rPr>
              <a:t> </a:t>
            </a:r>
            <a:r>
              <a:rPr lang="zh-CN" sz="2400" dirty="0" err="1">
                <a:latin typeface="+mn-ea"/>
                <a:ea typeface="+mn-ea"/>
                <a:cs typeface="Times New Roman" panose="02020603050405020304" pitchFamily="18" charset="0"/>
              </a:rPr>
              <a:t>及途中所碰到的</a:t>
            </a:r>
            <a:r>
              <a:rPr lang="zh-CN" sz="2400" b="1" dirty="0" err="1">
                <a:solidFill>
                  <a:srgbClr val="FF0000"/>
                </a:solidFill>
                <a:latin typeface="+mn-ea"/>
                <a:ea typeface="+mn-ea"/>
                <a:cs typeface="Times New Roman" panose="02020603050405020304" pitchFamily="18" charset="0"/>
              </a:rPr>
              <a:t>气体分子数目</a:t>
            </a:r>
            <a:r>
              <a:rPr lang="zh-CN" sz="2400" dirty="0" err="1">
                <a:latin typeface="+mn-ea"/>
                <a:ea typeface="+mn-ea"/>
                <a:cs typeface="Times New Roman" panose="02020603050405020304" pitchFamily="18" charset="0"/>
              </a:rPr>
              <a:t>。</a:t>
            </a:r>
            <a:endParaRPr lang="zh-CN" sz="2400" dirty="0" err="1">
              <a:latin typeface="+mn-ea"/>
              <a:ea typeface="+mn-ea"/>
              <a:cs typeface="Times New Roman" panose="02020603050405020304" pitchFamily="18" charset="0"/>
            </a:endParaRPr>
          </a:p>
          <a:p>
            <a:pPr marL="0" indent="0" algn="l" eaLnBrk="1" latinLnBrk="0" hangingPunct="1">
              <a:lnSpc>
                <a:spcPct val="150000"/>
              </a:lnSpc>
              <a:spcBef>
                <a:spcPts val="0"/>
              </a:spcBef>
              <a:buFont typeface="Arial" panose="020B0604020202020204" pitchFamily="34" charset="0"/>
              <a:buNone/>
            </a:pPr>
            <a:r>
              <a:rPr lang="zh-CN" sz="2400" dirty="0" err="1">
                <a:latin typeface="+mn-ea"/>
                <a:ea typeface="+mn-ea"/>
                <a:cs typeface="Times New Roman" panose="02020603050405020304" pitchFamily="18" charset="0"/>
                <a:sym typeface="+mn-ea"/>
              </a:rPr>
              <a:t>气体分子数目与</a:t>
            </a:r>
            <a:r>
              <a:rPr lang="zh-CN" sz="2400" b="1" dirty="0" err="1">
                <a:solidFill>
                  <a:schemeClr val="accent1">
                    <a:lumMod val="75000"/>
                  </a:schemeClr>
                </a:solidFill>
                <a:latin typeface="+mn-ea"/>
                <a:ea typeface="+mn-ea"/>
                <a:cs typeface="Times New Roman" panose="02020603050405020304" pitchFamily="18" charset="0"/>
                <a:sym typeface="+mn-ea"/>
              </a:rPr>
              <a:t>射线行程长度</a:t>
            </a:r>
            <a:r>
              <a:rPr lang="en-US" altLang="zh-CN" sz="2400" b="1" dirty="0" err="1">
                <a:solidFill>
                  <a:schemeClr val="accent1">
                    <a:lumMod val="75000"/>
                  </a:schemeClr>
                </a:solidFill>
                <a:latin typeface="+mn-ea"/>
                <a:ea typeface="+mn-ea"/>
                <a:cs typeface="Times New Roman" panose="02020603050405020304" pitchFamily="18" charset="0"/>
                <a:sym typeface="+mn-ea"/>
              </a:rPr>
              <a:t> </a:t>
            </a:r>
            <a:r>
              <a:rPr lang="en-US" altLang="zh-CN" sz="2400" b="1" i="1" dirty="0" err="1">
                <a:solidFill>
                  <a:schemeClr val="accent1">
                    <a:lumMod val="75000"/>
                  </a:schemeClr>
                </a:solidFill>
                <a:latin typeface="Times New Roman" panose="02020603050405020304" pitchFamily="18" charset="0"/>
                <a:ea typeface="+mn-ea"/>
                <a:cs typeface="Times New Roman" panose="02020603050405020304" pitchFamily="18" charset="0"/>
                <a:sym typeface="+mn-ea"/>
              </a:rPr>
              <a:t>s</a:t>
            </a:r>
            <a:r>
              <a:rPr lang="en-US" altLang="zh-CN" sz="2400" b="1" dirty="0" err="1">
                <a:solidFill>
                  <a:schemeClr val="accent1">
                    <a:lumMod val="75000"/>
                  </a:schemeClr>
                </a:solidFill>
                <a:latin typeface="+mn-ea"/>
                <a:ea typeface="+mn-ea"/>
                <a:cs typeface="Times New Roman" panose="02020603050405020304" pitchFamily="18" charset="0"/>
                <a:sym typeface="+mn-ea"/>
              </a:rPr>
              <a:t> </a:t>
            </a:r>
            <a:r>
              <a:rPr lang="zh-CN" sz="2400" dirty="0" err="1">
                <a:latin typeface="+mn-ea"/>
                <a:ea typeface="+mn-ea"/>
                <a:cs typeface="Times New Roman" panose="02020603050405020304" pitchFamily="18" charset="0"/>
                <a:sym typeface="+mn-ea"/>
              </a:rPr>
              <a:t>及</a:t>
            </a:r>
            <a:r>
              <a:rPr lang="zh-CN" sz="2400" b="1" dirty="0" err="1">
                <a:solidFill>
                  <a:srgbClr val="00B050"/>
                </a:solidFill>
                <a:latin typeface="+mn-ea"/>
                <a:ea typeface="+mn-ea"/>
                <a:cs typeface="Times New Roman" panose="02020603050405020304" pitchFamily="18" charset="0"/>
                <a:sym typeface="+mn-ea"/>
              </a:rPr>
              <a:t>气体密度</a:t>
            </a:r>
            <a:r>
              <a:rPr lang="en-US" altLang="zh-CN" sz="2400" b="1" dirty="0" err="1">
                <a:solidFill>
                  <a:srgbClr val="00B050"/>
                </a:solidFill>
                <a:latin typeface="+mn-ea"/>
                <a:ea typeface="+mn-ea"/>
                <a:cs typeface="Times New Roman" panose="02020603050405020304" pitchFamily="18" charset="0"/>
                <a:sym typeface="+mn-ea"/>
              </a:rPr>
              <a:t> </a:t>
            </a:r>
            <a:r>
              <a:rPr lang="zh-CN" sz="2400" b="1" i="1" dirty="0" err="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sym typeface="+mn-ea"/>
              </a:rPr>
              <a:t>ρ</a:t>
            </a:r>
            <a:r>
              <a:rPr lang="en-US" altLang="zh-CN" sz="2400" b="1" dirty="0" err="1">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sz="2400" dirty="0" err="1">
                <a:latin typeface="+mn-ea"/>
                <a:ea typeface="+mn-ea"/>
                <a:cs typeface="Times New Roman" panose="02020603050405020304" pitchFamily="18" charset="0"/>
                <a:sym typeface="+mn-ea"/>
              </a:rPr>
              <a:t>有关。</a:t>
            </a:r>
            <a:endParaRPr lang="zh-CN" sz="2400" dirty="0" err="1">
              <a:latin typeface="+mn-ea"/>
              <a:ea typeface="+mn-ea"/>
              <a:cs typeface="Times New Roman" panose="02020603050405020304" pitchFamily="18" charset="0"/>
            </a:endParaRPr>
          </a:p>
        </p:txBody>
      </p:sp>
      <p:grpSp>
        <p:nvGrpSpPr>
          <p:cNvPr id="6" name="组合 5"/>
          <p:cNvGrpSpPr/>
          <p:nvPr/>
        </p:nvGrpSpPr>
        <p:grpSpPr>
          <a:xfrm>
            <a:off x="525145" y="2752090"/>
            <a:ext cx="4424680" cy="3275330"/>
            <a:chOff x="827" y="4334"/>
            <a:chExt cx="6968" cy="5158"/>
          </a:xfrm>
        </p:grpSpPr>
        <p:pic>
          <p:nvPicPr>
            <p:cNvPr id="7" name="图片 7"/>
            <p:cNvPicPr>
              <a:picLocks noChangeAspect="1"/>
            </p:cNvPicPr>
            <p:nvPr/>
          </p:nvPicPr>
          <p:blipFill>
            <a:blip r:embed="rId1"/>
            <a:srcRect l="32674" t="34599" r="37003" b="25500"/>
            <a:stretch>
              <a:fillRect/>
            </a:stretch>
          </p:blipFill>
          <p:spPr>
            <a:xfrm>
              <a:off x="827" y="4334"/>
              <a:ext cx="6968" cy="5158"/>
            </a:xfrm>
            <a:prstGeom prst="rect">
              <a:avLst/>
            </a:prstGeom>
          </p:spPr>
        </p:pic>
        <p:sp>
          <p:nvSpPr>
            <p:cNvPr id="8" name="文本框 4"/>
            <p:cNvSpPr txBox="1"/>
            <p:nvPr/>
          </p:nvSpPr>
          <p:spPr>
            <a:xfrm>
              <a:off x="2867" y="4334"/>
              <a:ext cx="904" cy="580"/>
            </a:xfrm>
            <a:prstGeom prst="rect">
              <a:avLst/>
            </a:prstGeom>
            <a:noFill/>
          </p:spPr>
          <p:txBody>
            <a:bodyPr wrap="square" rtlCol="0">
              <a:spAutoFit/>
            </a:bodyPr>
            <a:lstStyle/>
            <a:p>
              <a:r>
                <a:rPr lang="en-US" altLang="zh-CN" i="1">
                  <a:latin typeface="Times New Roman" panose="02020603050405020304" pitchFamily="18" charset="0"/>
                  <a:cs typeface="Times New Roman" panose="02020603050405020304" pitchFamily="18" charset="0"/>
                </a:rPr>
                <a:t>x=0</a:t>
              </a:r>
              <a:endParaRPr lang="en-US" altLang="zh-CN" i="1">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9" name="文本框 6"/>
              <p:cNvSpPr txBox="1"/>
              <p:nvPr/>
            </p:nvSpPr>
            <p:spPr>
              <a:xfrm>
                <a:off x="7149401" y="3040916"/>
                <a:ext cx="2736215" cy="113728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cs typeface="Cambria Math" panose="02040503050406030204" pitchFamily="18" charset="0"/>
                            </a:rPr>
                          </m:ctrlPr>
                        </m:fPr>
                        <m:num>
                          <m:r>
                            <a:rPr lang="en-US" altLang="zh-CN" sz="3200" i="1">
                              <a:latin typeface="Cambria Math" panose="02040503050406030204" pitchFamily="18" charset="0"/>
                              <a:cs typeface="Cambria Math" panose="02040503050406030204" pitchFamily="18" charset="0"/>
                            </a:rPr>
                            <m:t>𝑑</m:t>
                          </m:r>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𝐼</m:t>
                              </m:r>
                            </m:e>
                            <m:sub>
                              <m:r>
                                <a:rPr lang="en-US" altLang="zh-CN" sz="3200" i="1">
                                  <a:latin typeface="Cambria Math" panose="02040503050406030204" pitchFamily="18" charset="0"/>
                                  <a:cs typeface="Cambria Math" panose="02040503050406030204" pitchFamily="18" charset="0"/>
                                </a:rPr>
                                <m:t>𝜆</m:t>
                              </m:r>
                              <m:r>
                                <a:rPr lang="en-US" altLang="zh-CN" sz="3200" i="1">
                                  <a:latin typeface="Cambria Math" panose="02040503050406030204" pitchFamily="18" charset="0"/>
                                  <a:cs typeface="Cambria Math" panose="02040503050406030204" pitchFamily="18" charset="0"/>
                                </a:rPr>
                                <m:t>,</m:t>
                              </m:r>
                              <m:r>
                                <a:rPr lang="en-US" altLang="zh-CN" sz="3200" i="1">
                                  <a:latin typeface="Cambria Math" panose="02040503050406030204" pitchFamily="18" charset="0"/>
                                  <a:cs typeface="Cambria Math" panose="02040503050406030204" pitchFamily="18" charset="0"/>
                                </a:rPr>
                                <m:t>𝑥</m:t>
                              </m:r>
                            </m:sub>
                          </m:sSub>
                        </m:num>
                        <m:den>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𝐼</m:t>
                              </m:r>
                            </m:e>
                            <m:sub>
                              <m:r>
                                <a:rPr lang="en-US" altLang="zh-CN" sz="3200" i="1">
                                  <a:solidFill>
                                    <a:schemeClr val="tx1"/>
                                  </a:solidFill>
                                  <a:latin typeface="Cambria Math" panose="02040503050406030204" pitchFamily="18" charset="0"/>
                                  <a:cs typeface="Cambria Math" panose="02040503050406030204" pitchFamily="18" charset="0"/>
                                </a:rPr>
                                <m:t>𝜆</m:t>
                              </m:r>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𝑥</m:t>
                              </m:r>
                            </m:sub>
                          </m:sSub>
                        </m:den>
                      </m:f>
                      <m:r>
                        <a:rPr lang="en-US" altLang="zh-CN" sz="3200" i="1">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m:t>
                      </m:r>
                      <m:sSub>
                        <m:sSubPr>
                          <m:ctrlPr>
                            <a:rPr lang="en-US" altLang="zh-CN" sz="3200" i="1">
                              <a:solidFill>
                                <a:srgbClr val="00B0F0"/>
                              </a:solidFill>
                              <a:latin typeface="Cambria Math" panose="02040503050406030204" pitchFamily="18" charset="0"/>
                              <a:cs typeface="Cambria Math" panose="02040503050406030204" pitchFamily="18" charset="0"/>
                            </a:rPr>
                          </m:ctrlPr>
                        </m:sSubPr>
                        <m:e>
                          <m:r>
                            <a:rPr lang="en-US" altLang="zh-CN" sz="3200" i="1">
                              <a:solidFill>
                                <a:srgbClr val="00B0F0"/>
                              </a:solidFill>
                              <a:latin typeface="Cambria Math" panose="02040503050406030204" pitchFamily="18" charset="0"/>
                              <a:cs typeface="Cambria Math" panose="02040503050406030204" pitchFamily="18" charset="0"/>
                            </a:rPr>
                            <m:t>𝑘</m:t>
                          </m:r>
                        </m:e>
                        <m:sub>
                          <m:r>
                            <a:rPr lang="en-US" altLang="zh-CN" sz="3200" i="1">
                              <a:solidFill>
                                <a:srgbClr val="00B0F0"/>
                              </a:solidFill>
                              <a:latin typeface="Cambria Math" panose="02040503050406030204" pitchFamily="18" charset="0"/>
                              <a:cs typeface="Cambria Math" panose="02040503050406030204" pitchFamily="18" charset="0"/>
                            </a:rPr>
                            <m:t>𝜆</m:t>
                          </m:r>
                        </m:sub>
                      </m:sSub>
                      <m:r>
                        <a:rPr lang="en-US" altLang="zh-CN" sz="3200" i="1">
                          <a:solidFill>
                            <a:schemeClr val="tx1"/>
                          </a:solidFill>
                          <a:latin typeface="Cambria Math" panose="02040503050406030204" pitchFamily="18" charset="0"/>
                          <a:cs typeface="Cambria Math" panose="02040503050406030204" pitchFamily="18" charset="0"/>
                        </a:rPr>
                        <m:t>𝑑𝑥</m:t>
                      </m:r>
                    </m:oMath>
                  </m:oMathPara>
                </a14:m>
                <a:endParaRPr lang="en-US" altLang="zh-CN" sz="3200" i="1">
                  <a:solidFill>
                    <a:schemeClr val="tx1"/>
                  </a:solidFill>
                  <a:latin typeface="Cambria Math" panose="02040503050406030204" pitchFamily="18" charset="0"/>
                  <a:cs typeface="Cambria Math" panose="02040503050406030204" pitchFamily="18" charset="0"/>
                </a:endParaRPr>
              </a:p>
            </p:txBody>
          </p:sp>
        </mc:Choice>
        <mc:Fallback>
          <p:sp>
            <p:nvSpPr>
              <p:cNvPr id="9" name="文本框 6"/>
              <p:cNvSpPr txBox="1">
                <a:spLocks noRot="1" noChangeAspect="1" noMove="1" noResize="1" noEditPoints="1" noAdjustHandles="1" noChangeArrowheads="1" noChangeShapeType="1" noTextEdit="1"/>
              </p:cNvSpPr>
              <p:nvPr/>
            </p:nvSpPr>
            <p:spPr>
              <a:xfrm>
                <a:off x="7149401" y="3040916"/>
                <a:ext cx="2736215" cy="1137285"/>
              </a:xfrm>
              <a:prstGeom prst="rect">
                <a:avLst/>
              </a:prstGeom>
              <a:blipFill rotWithShape="1">
                <a:blip r:embed="rId2"/>
                <a:stretch>
                  <a:fillRect l="-21" t="-47" r="21" b="47"/>
                </a:stretch>
              </a:blipFill>
            </p:spPr>
            <p:txBody>
              <a:bodyPr/>
              <a:lstStyle/>
              <a:p>
                <a:r>
                  <a:rPr lang="zh-CN" altLang="en-US">
                    <a:noFill/>
                  </a:rPr>
                  <a:t> </a:t>
                </a:r>
              </a:p>
            </p:txBody>
          </p:sp>
        </mc:Fallback>
      </mc:AlternateContent>
      <p:sp>
        <p:nvSpPr>
          <p:cNvPr id="10" name="TextBox 4"/>
          <p:cNvSpPr txBox="1"/>
          <p:nvPr/>
        </p:nvSpPr>
        <p:spPr>
          <a:xfrm>
            <a:off x="5421630" y="4192905"/>
            <a:ext cx="7249160" cy="706755"/>
          </a:xfrm>
          <a:prstGeom prst="rect">
            <a:avLst/>
          </a:prstGeom>
          <a:noFill/>
        </p:spPr>
        <p:txBody>
          <a:bodyPr wrap="square" rtlCol="0">
            <a:spAutoFit/>
          </a:bodyPr>
          <a:lstStyle/>
          <a:p>
            <a:pPr marL="0" indent="0" algn="l">
              <a:spcBef>
                <a:spcPts val="0"/>
              </a:spcBef>
              <a:buFont typeface="Arial" panose="020B0604020202020204" pitchFamily="34" charset="0"/>
              <a:buNone/>
            </a:pPr>
            <a:r>
              <a:rPr lang="en-US" altLang="zh-CN" sz="2000" i="1" dirty="0" err="1">
                <a:solidFill>
                  <a:srgbClr val="00B0F0"/>
                </a:solidFill>
                <a:latin typeface="Times New Roman" panose="02020603050405020304" pitchFamily="18" charset="0"/>
                <a:ea typeface="+mn-ea"/>
                <a:cs typeface="Times New Roman" panose="02020603050405020304" pitchFamily="18" charset="0"/>
              </a:rPr>
              <a:t>k</a:t>
            </a:r>
            <a:r>
              <a:rPr lang="en-US" altLang="zh-CN" sz="2000" i="1" baseline="-250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λ </a:t>
            </a:r>
            <a:r>
              <a:rPr lang="zh-CN" altLang="en-US" sz="20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err="1">
                <a:solidFill>
                  <a:srgbClr val="00B0F0"/>
                </a:solidFill>
                <a:latin typeface="Times New Roman" panose="02020603050405020304" pitchFamily="18" charset="0"/>
                <a:ea typeface="+mn-ea"/>
                <a:cs typeface="Times New Roman" panose="02020603050405020304" pitchFamily="18" charset="0"/>
              </a:rPr>
              <a:t>光谱减弱系数，取决于气体的种类、密度和波长</a:t>
            </a:r>
            <a:endParaRPr lang="zh-CN" altLang="en-US" sz="2000" dirty="0" err="1">
              <a:solidFill>
                <a:srgbClr val="00B0F0"/>
              </a:solidFill>
              <a:latin typeface="Times New Roman" panose="02020603050405020304" pitchFamily="18" charset="0"/>
              <a:ea typeface="+mn-ea"/>
              <a:cs typeface="Times New Roman" panose="02020603050405020304" pitchFamily="18" charset="0"/>
            </a:endParaRPr>
          </a:p>
          <a:p>
            <a:pPr marL="0" indent="0" algn="l">
              <a:spcBef>
                <a:spcPts val="0"/>
              </a:spcBef>
              <a:buFont typeface="Arial" panose="020B0604020202020204" pitchFamily="34" charset="0"/>
              <a:buNone/>
            </a:pPr>
            <a:r>
              <a:rPr lang="en-US" altLang="zh-CN" sz="2000" dirty="0" err="1">
                <a:solidFill>
                  <a:srgbClr val="00B0F0"/>
                </a:solidFill>
                <a:latin typeface="Times New Roman" panose="02020603050405020304" pitchFamily="18" charset="0"/>
                <a:ea typeface="+mn-ea"/>
                <a:cs typeface="Times New Roman" panose="02020603050405020304" pitchFamily="18" charset="0"/>
              </a:rPr>
              <a:t>       </a:t>
            </a:r>
            <a:r>
              <a:rPr lang="zh-CN" altLang="en-US" sz="2000" dirty="0" err="1">
                <a:solidFill>
                  <a:srgbClr val="00B0F0"/>
                </a:solidFill>
                <a:latin typeface="Times New Roman" panose="02020603050405020304" pitchFamily="18" charset="0"/>
                <a:ea typeface="+mn-ea"/>
                <a:cs typeface="Times New Roman" panose="02020603050405020304" pitchFamily="18" charset="0"/>
              </a:rPr>
              <a:t>气体温度和压力为常数时，</a:t>
            </a:r>
            <a:r>
              <a:rPr lang="en-US" altLang="zh-CN" sz="2000" i="1" dirty="0" err="1">
                <a:solidFill>
                  <a:srgbClr val="00B0F0"/>
                </a:solidFill>
                <a:latin typeface="Times New Roman" panose="02020603050405020304" pitchFamily="18" charset="0"/>
                <a:ea typeface="+mn-ea"/>
                <a:cs typeface="Times New Roman" panose="02020603050405020304" pitchFamily="18" charset="0"/>
                <a:sym typeface="+mn-ea"/>
              </a:rPr>
              <a:t>k</a:t>
            </a:r>
            <a:r>
              <a:rPr lang="en-US" altLang="zh-CN" sz="2000" i="1" baseline="-25000"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sym typeface="+mn-ea"/>
              </a:rPr>
              <a:t>λ  </a:t>
            </a:r>
            <a:r>
              <a:rPr lang="zh-CN" altLang="en-US" sz="2000" dirty="0" err="1">
                <a:solidFill>
                  <a:srgbClr val="00B0F0"/>
                </a:solidFill>
                <a:latin typeface="Times New Roman" panose="02020603050405020304" pitchFamily="18" charset="0"/>
                <a:ea typeface="+mn-ea"/>
                <a:cs typeface="Times New Roman" panose="02020603050405020304" pitchFamily="18" charset="0"/>
              </a:rPr>
              <a:t>不变</a:t>
            </a:r>
            <a:endParaRPr lang="zh-CN" altLang="en-US" sz="2000" dirty="0" err="1">
              <a:solidFill>
                <a:srgbClr val="00B0F0"/>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文本框 17"/>
              <p:cNvSpPr txBox="1"/>
              <p:nvPr/>
            </p:nvSpPr>
            <p:spPr>
              <a:xfrm>
                <a:off x="5205031" y="4841141"/>
                <a:ext cx="3764280" cy="113347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nary>
                        <m:naryPr>
                          <m:limLoc m:val="subSup"/>
                          <m:ctrlPr>
                            <a:rPr lang="en-US" altLang="zh-CN" sz="2800" i="1">
                              <a:latin typeface="Cambria Math" panose="02040503050406030204" pitchFamily="18" charset="0"/>
                              <a:cs typeface="Cambria Math" panose="02040503050406030204" pitchFamily="18" charset="0"/>
                            </a:rPr>
                          </m:ctrlPr>
                        </m:naryPr>
                        <m:sub>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𝐼</m:t>
                              </m:r>
                            </m:e>
                            <m:sub>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0</m:t>
                              </m:r>
                            </m:sub>
                          </m:sSub>
                        </m:sub>
                        <m:sup>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𝐼</m:t>
                              </m:r>
                            </m:e>
                            <m:sub>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𝑠</m:t>
                              </m:r>
                            </m:sub>
                          </m:sSub>
                        </m:sup>
                        <m:e>
                          <m:f>
                            <m:fPr>
                              <m:ctrlPr>
                                <a:rPr lang="en-US" altLang="zh-CN" sz="2800" i="1">
                                  <a:latin typeface="Cambria Math" panose="02040503050406030204" pitchFamily="18" charset="0"/>
                                  <a:cs typeface="Cambria Math" panose="02040503050406030204" pitchFamily="18" charset="0"/>
                                </a:rPr>
                              </m:ctrlPr>
                            </m:fPr>
                            <m:num>
                              <m:r>
                                <a:rPr lang="en-US" altLang="zh-CN" sz="2800" i="1">
                                  <a:latin typeface="Cambria Math" panose="02040503050406030204" pitchFamily="18" charset="0"/>
                                  <a:cs typeface="Cambria Math" panose="02040503050406030204" pitchFamily="18" charset="0"/>
                                </a:rPr>
                                <m:t>𝑑</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𝐼</m:t>
                                  </m:r>
                                </m:e>
                                <m:sub>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𝑥</m:t>
                                  </m:r>
                                </m:sub>
                              </m:sSub>
                            </m:num>
                            <m:den>
                              <m:sSub>
                                <m:sSubPr>
                                  <m:ctrlPr>
                                    <a:rPr lang="en-US" altLang="zh-CN" sz="2800" i="1">
                                      <a:solidFill>
                                        <a:schemeClr val="tx1"/>
                                      </a:solidFill>
                                      <a:latin typeface="Cambria Math" panose="02040503050406030204" pitchFamily="18" charset="0"/>
                                      <a:cs typeface="Cambria Math" panose="02040503050406030204" pitchFamily="18" charset="0"/>
                                    </a:rPr>
                                  </m:ctrlPr>
                                </m:sSubPr>
                                <m:e>
                                  <m:r>
                                    <a:rPr lang="en-US" altLang="zh-CN" sz="2800" i="1">
                                      <a:solidFill>
                                        <a:schemeClr val="tx1"/>
                                      </a:solidFill>
                                      <a:latin typeface="Cambria Math" panose="02040503050406030204" pitchFamily="18" charset="0"/>
                                      <a:cs typeface="Cambria Math" panose="02040503050406030204" pitchFamily="18" charset="0"/>
                                    </a:rPr>
                                    <m:t>𝐼</m:t>
                                  </m:r>
                                </m:e>
                                <m:sub>
                                  <m:r>
                                    <a:rPr lang="en-US" altLang="zh-CN" sz="2800" i="1">
                                      <a:solidFill>
                                        <a:schemeClr val="tx1"/>
                                      </a:solidFill>
                                      <a:latin typeface="Cambria Math" panose="02040503050406030204" pitchFamily="18" charset="0"/>
                                      <a:cs typeface="Cambria Math" panose="02040503050406030204" pitchFamily="18" charset="0"/>
                                    </a:rPr>
                                    <m:t>𝜆</m:t>
                                  </m:r>
                                  <m:r>
                                    <a:rPr lang="en-US" altLang="zh-CN" sz="2800" i="1">
                                      <a:solidFill>
                                        <a:schemeClr val="tx1"/>
                                      </a:solidFill>
                                      <a:latin typeface="Cambria Math" panose="02040503050406030204" pitchFamily="18" charset="0"/>
                                      <a:cs typeface="Cambria Math" panose="02040503050406030204" pitchFamily="18" charset="0"/>
                                    </a:rPr>
                                    <m:t>,</m:t>
                                  </m:r>
                                  <m:r>
                                    <a:rPr lang="en-US" altLang="zh-CN" sz="2800" i="1">
                                      <a:solidFill>
                                        <a:schemeClr val="tx1"/>
                                      </a:solidFill>
                                      <a:latin typeface="Cambria Math" panose="02040503050406030204" pitchFamily="18" charset="0"/>
                                      <a:cs typeface="Cambria Math" panose="02040503050406030204" pitchFamily="18" charset="0"/>
                                    </a:rPr>
                                    <m:t>𝑥</m:t>
                                  </m:r>
                                </m:sub>
                              </m:sSub>
                            </m:den>
                          </m:f>
                        </m:e>
                      </m:nary>
                      <m:r>
                        <a:rPr lang="en-US" altLang="zh-CN" sz="2800" i="1">
                          <a:latin typeface="Cambria Math" panose="02040503050406030204" pitchFamily="18" charset="0"/>
                          <a:cs typeface="Cambria Math" panose="02040503050406030204" pitchFamily="18" charset="0"/>
                        </a:rPr>
                        <m:t>=</m:t>
                      </m:r>
                      <m:r>
                        <a:rPr lang="en-US" altLang="zh-CN" sz="2800" i="1">
                          <a:solidFill>
                            <a:schemeClr val="tx1"/>
                          </a:solidFill>
                          <a:latin typeface="Cambria Math" panose="02040503050406030204" pitchFamily="18" charset="0"/>
                          <a:cs typeface="Cambria Math" panose="02040503050406030204" pitchFamily="18" charset="0"/>
                        </a:rPr>
                        <m:t>−</m:t>
                      </m:r>
                      <m:sSub>
                        <m:sSubPr>
                          <m:ctrlPr>
                            <a:rPr lang="en-US" altLang="zh-CN" sz="2800" i="1">
                              <a:solidFill>
                                <a:schemeClr val="tx1"/>
                              </a:solidFill>
                              <a:latin typeface="Cambria Math" panose="02040503050406030204" pitchFamily="18" charset="0"/>
                              <a:cs typeface="Cambria Math" panose="02040503050406030204" pitchFamily="18" charset="0"/>
                            </a:rPr>
                          </m:ctrlPr>
                        </m:sSubPr>
                        <m:e>
                          <m:r>
                            <a:rPr lang="en-US" altLang="zh-CN" sz="2800" i="1">
                              <a:solidFill>
                                <a:schemeClr val="tx1"/>
                              </a:solidFill>
                              <a:latin typeface="Cambria Math" panose="02040503050406030204" pitchFamily="18" charset="0"/>
                              <a:cs typeface="Cambria Math" panose="02040503050406030204" pitchFamily="18" charset="0"/>
                            </a:rPr>
                            <m:t>𝑘</m:t>
                          </m:r>
                        </m:e>
                        <m:sub>
                          <m:r>
                            <a:rPr lang="en-US" altLang="zh-CN" sz="2800" i="1">
                              <a:solidFill>
                                <a:schemeClr val="tx1"/>
                              </a:solidFill>
                              <a:latin typeface="Cambria Math" panose="02040503050406030204" pitchFamily="18" charset="0"/>
                              <a:cs typeface="Cambria Math" panose="02040503050406030204" pitchFamily="18" charset="0"/>
                            </a:rPr>
                            <m:t>𝜆</m:t>
                          </m:r>
                        </m:sub>
                      </m:sSub>
                      <m:nary>
                        <m:naryPr>
                          <m:limLoc m:val="subSup"/>
                          <m:ctrlPr>
                            <a:rPr lang="en-US" altLang="zh-CN" sz="2800" i="1">
                              <a:solidFill>
                                <a:schemeClr val="tx1"/>
                              </a:solidFill>
                              <a:latin typeface="Cambria Math" panose="02040503050406030204" pitchFamily="18" charset="0"/>
                              <a:cs typeface="Cambria Math" panose="02040503050406030204" pitchFamily="18" charset="0"/>
                            </a:rPr>
                          </m:ctrlPr>
                        </m:naryPr>
                        <m:sub>
                          <m:r>
                            <a:rPr lang="en-US" altLang="zh-CN" sz="2800" i="1">
                              <a:solidFill>
                                <a:schemeClr val="tx1"/>
                              </a:solidFill>
                              <a:latin typeface="Cambria Math" panose="02040503050406030204" pitchFamily="18" charset="0"/>
                              <a:cs typeface="Cambria Math" panose="02040503050406030204" pitchFamily="18" charset="0"/>
                            </a:rPr>
                            <m:t>0</m:t>
                          </m:r>
                        </m:sub>
                        <m:sup>
                          <m:r>
                            <a:rPr lang="en-US" altLang="zh-CN" sz="2800" i="1">
                              <a:solidFill>
                                <a:schemeClr val="tx1"/>
                              </a:solidFill>
                              <a:latin typeface="Cambria Math" panose="02040503050406030204" pitchFamily="18" charset="0"/>
                              <a:cs typeface="Cambria Math" panose="02040503050406030204" pitchFamily="18" charset="0"/>
                            </a:rPr>
                            <m:t>𝑠</m:t>
                          </m:r>
                        </m:sup>
                        <m:e>
                          <m:r>
                            <a:rPr lang="en-US" altLang="zh-CN" sz="2800" i="1">
                              <a:solidFill>
                                <a:schemeClr val="tx1"/>
                              </a:solidFill>
                              <a:latin typeface="Cambria Math" panose="02040503050406030204" pitchFamily="18" charset="0"/>
                              <a:cs typeface="Cambria Math" panose="02040503050406030204" pitchFamily="18" charset="0"/>
                            </a:rPr>
                            <m:t>𝑑𝑥</m:t>
                          </m:r>
                        </m:e>
                      </m:nary>
                    </m:oMath>
                  </m:oMathPara>
                </a14:m>
                <a:endParaRPr lang="en-US" altLang="zh-CN" sz="2800" i="1">
                  <a:solidFill>
                    <a:schemeClr val="tx1"/>
                  </a:solidFill>
                  <a:latin typeface="Cambria Math" panose="02040503050406030204" pitchFamily="18" charset="0"/>
                  <a:cs typeface="Cambria Math" panose="02040503050406030204" pitchFamily="18" charset="0"/>
                </a:endParaRPr>
              </a:p>
            </p:txBody>
          </p:sp>
        </mc:Choice>
        <mc:Fallback>
          <p:sp>
            <p:nvSpPr>
              <p:cNvPr id="11" name="文本框 17"/>
              <p:cNvSpPr txBox="1">
                <a:spLocks noRot="1" noChangeAspect="1" noMove="1" noResize="1" noEditPoints="1" noAdjustHandles="1" noChangeArrowheads="1" noChangeShapeType="1" noTextEdit="1"/>
              </p:cNvSpPr>
              <p:nvPr/>
            </p:nvSpPr>
            <p:spPr>
              <a:xfrm>
                <a:off x="5205031" y="4841141"/>
                <a:ext cx="3764280" cy="1133475"/>
              </a:xfrm>
              <a:prstGeom prst="rect">
                <a:avLst/>
              </a:prstGeom>
              <a:blipFill rotWithShape="1">
                <a:blip r:embed="rId3"/>
                <a:stretch>
                  <a:fillRect l="-15" t="-47" r="1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8"/>
              <p:cNvSpPr txBox="1"/>
              <p:nvPr/>
            </p:nvSpPr>
            <p:spPr>
              <a:xfrm>
                <a:off x="9813290" y="5129530"/>
                <a:ext cx="2854325" cy="612775"/>
              </a:xfrm>
              <a:prstGeom prst="rect">
                <a:avLst/>
              </a:prstGeom>
              <a:noFill/>
              <a:ln w="28575">
                <a:solidFill>
                  <a:srgbClr val="FF0000"/>
                </a:solidFill>
              </a:ln>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𝐼</m:t>
                          </m:r>
                        </m:e>
                        <m:sub>
                          <m:r>
                            <a:rPr lang="en-US" altLang="zh-CN" sz="3200" i="1">
                              <a:latin typeface="Cambria Math" panose="02040503050406030204" pitchFamily="18" charset="0"/>
                              <a:cs typeface="Cambria Math" panose="02040503050406030204" pitchFamily="18" charset="0"/>
                            </a:rPr>
                            <m:t>𝜆</m:t>
                          </m:r>
                          <m:r>
                            <a:rPr lang="en-US" altLang="zh-CN" sz="3200" i="1">
                              <a:latin typeface="Cambria Math" panose="02040503050406030204" pitchFamily="18" charset="0"/>
                              <a:cs typeface="Cambria Math" panose="02040503050406030204" pitchFamily="18" charset="0"/>
                            </a:rPr>
                            <m:t>,</m:t>
                          </m:r>
                          <m:r>
                            <a:rPr lang="en-US" altLang="zh-CN" sz="3200" i="1">
                              <a:latin typeface="Cambria Math" panose="02040503050406030204" pitchFamily="18" charset="0"/>
                              <a:cs typeface="Cambria Math" panose="02040503050406030204" pitchFamily="18" charset="0"/>
                            </a:rPr>
                            <m:t>𝑠</m:t>
                          </m:r>
                        </m:sub>
                      </m:sSub>
                      <m:r>
                        <a:rPr lang="en-US" altLang="zh-CN" sz="3200" i="1">
                          <a:latin typeface="Cambria Math" panose="02040503050406030204" pitchFamily="18" charset="0"/>
                          <a:cs typeface="Cambria Math" panose="02040503050406030204" pitchFamily="18" charset="0"/>
                        </a:rPr>
                        <m:t>=</m:t>
                      </m:r>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𝐼</m:t>
                          </m:r>
                        </m:e>
                        <m:sub>
                          <m:r>
                            <a:rPr lang="en-US" altLang="zh-CN" sz="3200" i="1">
                              <a:latin typeface="Cambria Math" panose="02040503050406030204" pitchFamily="18" charset="0"/>
                              <a:cs typeface="Cambria Math" panose="02040503050406030204" pitchFamily="18" charset="0"/>
                            </a:rPr>
                            <m:t>𝜆</m:t>
                          </m:r>
                          <m:r>
                            <a:rPr lang="en-US" altLang="zh-CN" sz="3200" i="1">
                              <a:latin typeface="Cambria Math" panose="02040503050406030204" pitchFamily="18" charset="0"/>
                              <a:cs typeface="Cambria Math" panose="02040503050406030204" pitchFamily="18" charset="0"/>
                            </a:rPr>
                            <m:t>,</m:t>
                          </m:r>
                          <m:r>
                            <a:rPr lang="en-US" altLang="zh-CN" sz="3200" i="1">
                              <a:latin typeface="Cambria Math" panose="02040503050406030204" pitchFamily="18" charset="0"/>
                              <a:cs typeface="Cambria Math" panose="02040503050406030204" pitchFamily="18" charset="0"/>
                            </a:rPr>
                            <m:t>0</m:t>
                          </m:r>
                        </m:sub>
                      </m:sSub>
                      <m:sSup>
                        <m:sSupPr>
                          <m:ctrlPr>
                            <a:rPr lang="en-US" altLang="zh-CN" sz="3200" i="1">
                              <a:latin typeface="Cambria Math" panose="02040503050406030204" pitchFamily="18" charset="0"/>
                              <a:cs typeface="Cambria Math" panose="02040503050406030204" pitchFamily="18" charset="0"/>
                            </a:rPr>
                          </m:ctrlPr>
                        </m:sSupPr>
                        <m:e>
                          <m:r>
                            <a:rPr lang="en-US" altLang="zh-CN" sz="3200" i="1">
                              <a:latin typeface="Cambria Math" panose="02040503050406030204" pitchFamily="18" charset="0"/>
                              <a:cs typeface="Cambria Math" panose="02040503050406030204" pitchFamily="18" charset="0"/>
                            </a:rPr>
                            <m:t>𝑒</m:t>
                          </m:r>
                        </m:e>
                        <m:sup>
                          <m:r>
                            <a:rPr lang="en-US" altLang="zh-CN" sz="3200" i="1">
                              <a:latin typeface="Cambria Math" panose="02040503050406030204" pitchFamily="18" charset="0"/>
                              <a:cs typeface="Cambria Math" panose="02040503050406030204" pitchFamily="18" charset="0"/>
                            </a:rPr>
                            <m:t>−</m:t>
                          </m:r>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𝑘</m:t>
                              </m:r>
                            </m:e>
                            <m:sub>
                              <m:r>
                                <a:rPr lang="en-US" altLang="zh-CN" sz="3200" i="1">
                                  <a:solidFill>
                                    <a:schemeClr val="tx1"/>
                                  </a:solidFill>
                                  <a:latin typeface="Cambria Math" panose="02040503050406030204" pitchFamily="18" charset="0"/>
                                  <a:cs typeface="Cambria Math" panose="02040503050406030204" pitchFamily="18" charset="0"/>
                                </a:rPr>
                                <m:t>𝜆</m:t>
                              </m:r>
                            </m:sub>
                          </m:sSub>
                          <m:r>
                            <a:rPr lang="en-US" altLang="zh-CN" sz="3200" i="1">
                              <a:solidFill>
                                <a:srgbClr val="00B050"/>
                              </a:solidFill>
                              <a:latin typeface="Cambria Math" panose="02040503050406030204" pitchFamily="18" charset="0"/>
                              <a:cs typeface="Cambria Math" panose="02040503050406030204" pitchFamily="18" charset="0"/>
                            </a:rPr>
                            <m:t>𝑠</m:t>
                          </m:r>
                        </m:sup>
                      </m:sSup>
                    </m:oMath>
                  </m:oMathPara>
                </a14:m>
                <a:endParaRPr lang="en-US" altLang="zh-CN" sz="3200" i="1">
                  <a:solidFill>
                    <a:schemeClr val="tx1"/>
                  </a:solidFill>
                  <a:latin typeface="Cambria Math" panose="02040503050406030204" pitchFamily="18" charset="0"/>
                  <a:cs typeface="Cambria Math" panose="02040503050406030204" pitchFamily="18" charset="0"/>
                </a:endParaRPr>
              </a:p>
            </p:txBody>
          </p:sp>
        </mc:Choice>
        <mc:Fallback>
          <p:sp>
            <p:nvSpPr>
              <p:cNvPr id="12" name="文本框 18"/>
              <p:cNvSpPr txBox="1">
                <a:spLocks noRot="1" noChangeAspect="1" noMove="1" noResize="1" noEditPoints="1" noAdjustHandles="1" noChangeArrowheads="1" noChangeShapeType="1" noTextEdit="1"/>
              </p:cNvSpPr>
              <p:nvPr/>
            </p:nvSpPr>
            <p:spPr>
              <a:xfrm>
                <a:off x="9813290" y="5129530"/>
                <a:ext cx="2854325" cy="612775"/>
              </a:xfrm>
              <a:prstGeom prst="rect">
                <a:avLst/>
              </a:prstGeom>
              <a:blipFill rotWithShape="1">
                <a:blip r:embed="rId4"/>
                <a:stretch>
                  <a:fillRect l="-512" t="-2383" r="-489" b="-2280"/>
                </a:stretch>
              </a:blipFill>
              <a:ln w="28575">
                <a:solidFill>
                  <a:srgbClr val="FF0000"/>
                </a:solidFill>
              </a:ln>
            </p:spPr>
            <p:txBody>
              <a:bodyPr/>
              <a:lstStyle/>
              <a:p>
                <a:r>
                  <a:rPr lang="zh-CN" altLang="en-US">
                    <a:noFill/>
                  </a:rPr>
                  <a:t> </a:t>
                </a:r>
              </a:p>
            </p:txBody>
          </p:sp>
        </mc:Fallback>
      </mc:AlternateContent>
      <p:sp>
        <p:nvSpPr>
          <p:cNvPr id="13" name="右箭头 19"/>
          <p:cNvSpPr/>
          <p:nvPr/>
        </p:nvSpPr>
        <p:spPr>
          <a:xfrm>
            <a:off x="9093200" y="5220335"/>
            <a:ext cx="431800" cy="431800"/>
          </a:xfrm>
          <a:prstGeom prst="right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990" y="332740"/>
            <a:ext cx="6122670" cy="504825"/>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光谱辐射能在气层中的定向传递（贝尔定律）</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mc:AlternateContent xmlns:mc="http://schemas.openxmlformats.org/markup-compatibility/2006">
        <mc:Choice xmlns:a14="http://schemas.microsoft.com/office/drawing/2010/main" Requires="a14">
          <p:sp>
            <p:nvSpPr>
              <p:cNvPr id="3" name="文本框 12"/>
              <p:cNvSpPr txBox="1"/>
              <p:nvPr/>
            </p:nvSpPr>
            <p:spPr>
              <a:xfrm>
                <a:off x="2469515" y="1311910"/>
                <a:ext cx="2854325" cy="612775"/>
              </a:xfrm>
              <a:prstGeom prst="rect">
                <a:avLst/>
              </a:prstGeom>
              <a:noFill/>
              <a:ln w="28575">
                <a:noFill/>
              </a:ln>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3200" i="1">
                              <a:solidFill>
                                <a:srgbClr val="FF0000"/>
                              </a:solidFill>
                              <a:latin typeface="Cambria Math" panose="02040503050406030204" pitchFamily="18" charset="0"/>
                              <a:cs typeface="Cambria Math" panose="02040503050406030204" pitchFamily="18" charset="0"/>
                            </a:rPr>
                          </m:ctrlPr>
                        </m:sSubPr>
                        <m:e>
                          <m:r>
                            <a:rPr lang="en-US" altLang="zh-CN" sz="3200" i="1">
                              <a:solidFill>
                                <a:srgbClr val="FF0000"/>
                              </a:solidFill>
                              <a:latin typeface="Cambria Math" panose="02040503050406030204" pitchFamily="18" charset="0"/>
                              <a:cs typeface="Cambria Math" panose="02040503050406030204" pitchFamily="18" charset="0"/>
                            </a:rPr>
                            <m:t>𝐼</m:t>
                          </m:r>
                        </m:e>
                        <m:sub>
                          <m:r>
                            <a:rPr lang="en-US" altLang="zh-CN" sz="3200" i="1">
                              <a:solidFill>
                                <a:srgbClr val="FF0000"/>
                              </a:solidFill>
                              <a:latin typeface="Cambria Math" panose="02040503050406030204" pitchFamily="18" charset="0"/>
                              <a:cs typeface="Cambria Math" panose="02040503050406030204" pitchFamily="18" charset="0"/>
                            </a:rPr>
                            <m:t>𝜆</m:t>
                          </m:r>
                          <m:r>
                            <a:rPr lang="en-US" altLang="zh-CN" sz="3200" i="1">
                              <a:solidFill>
                                <a:srgbClr val="FF0000"/>
                              </a:solidFill>
                              <a:latin typeface="Cambria Math" panose="02040503050406030204" pitchFamily="18" charset="0"/>
                              <a:cs typeface="Cambria Math" panose="02040503050406030204" pitchFamily="18" charset="0"/>
                            </a:rPr>
                            <m:t>,</m:t>
                          </m:r>
                          <m:r>
                            <a:rPr lang="en-US" altLang="zh-CN" sz="3200" i="1">
                              <a:solidFill>
                                <a:srgbClr val="FF0000"/>
                              </a:solidFill>
                              <a:latin typeface="Cambria Math" panose="02040503050406030204" pitchFamily="18" charset="0"/>
                              <a:cs typeface="Cambria Math" panose="02040503050406030204" pitchFamily="18" charset="0"/>
                            </a:rPr>
                            <m:t>𝑠</m:t>
                          </m:r>
                        </m:sub>
                      </m:sSub>
                      <m:r>
                        <a:rPr lang="en-US" altLang="zh-CN" sz="3200" i="1">
                          <a:solidFill>
                            <a:srgbClr val="FF0000"/>
                          </a:solidFill>
                          <a:latin typeface="Cambria Math" panose="02040503050406030204" pitchFamily="18" charset="0"/>
                          <a:cs typeface="Cambria Math" panose="02040503050406030204" pitchFamily="18" charset="0"/>
                        </a:rPr>
                        <m:t>=</m:t>
                      </m:r>
                      <m:sSub>
                        <m:sSubPr>
                          <m:ctrlPr>
                            <a:rPr lang="en-US" altLang="zh-CN" sz="3200" i="1">
                              <a:solidFill>
                                <a:srgbClr val="FF0000"/>
                              </a:solidFill>
                              <a:latin typeface="Cambria Math" panose="02040503050406030204" pitchFamily="18" charset="0"/>
                              <a:cs typeface="Cambria Math" panose="02040503050406030204" pitchFamily="18" charset="0"/>
                            </a:rPr>
                          </m:ctrlPr>
                        </m:sSubPr>
                        <m:e>
                          <m:r>
                            <a:rPr lang="en-US" altLang="zh-CN" sz="3200" i="1">
                              <a:solidFill>
                                <a:srgbClr val="FF0000"/>
                              </a:solidFill>
                              <a:latin typeface="Cambria Math" panose="02040503050406030204" pitchFamily="18" charset="0"/>
                              <a:cs typeface="Cambria Math" panose="02040503050406030204" pitchFamily="18" charset="0"/>
                            </a:rPr>
                            <m:t>𝐼</m:t>
                          </m:r>
                        </m:e>
                        <m:sub>
                          <m:r>
                            <a:rPr lang="en-US" altLang="zh-CN" sz="3200" i="1">
                              <a:solidFill>
                                <a:srgbClr val="FF0000"/>
                              </a:solidFill>
                              <a:latin typeface="Cambria Math" panose="02040503050406030204" pitchFamily="18" charset="0"/>
                              <a:cs typeface="Cambria Math" panose="02040503050406030204" pitchFamily="18" charset="0"/>
                            </a:rPr>
                            <m:t>𝜆</m:t>
                          </m:r>
                          <m:r>
                            <a:rPr lang="en-US" altLang="zh-CN" sz="3200" i="1">
                              <a:solidFill>
                                <a:srgbClr val="FF0000"/>
                              </a:solidFill>
                              <a:latin typeface="Cambria Math" panose="02040503050406030204" pitchFamily="18" charset="0"/>
                              <a:cs typeface="Cambria Math" panose="02040503050406030204" pitchFamily="18" charset="0"/>
                            </a:rPr>
                            <m:t>,</m:t>
                          </m:r>
                          <m:r>
                            <a:rPr lang="en-US" altLang="zh-CN" sz="3200" i="1">
                              <a:solidFill>
                                <a:srgbClr val="FF0000"/>
                              </a:solidFill>
                              <a:latin typeface="Cambria Math" panose="02040503050406030204" pitchFamily="18" charset="0"/>
                              <a:cs typeface="Cambria Math" panose="02040503050406030204" pitchFamily="18" charset="0"/>
                            </a:rPr>
                            <m:t>0</m:t>
                          </m:r>
                        </m:sub>
                      </m:sSub>
                      <m:sSup>
                        <m:sSupPr>
                          <m:ctrlPr>
                            <a:rPr lang="en-US" altLang="zh-CN" sz="3200" i="1">
                              <a:solidFill>
                                <a:srgbClr val="FF0000"/>
                              </a:solidFill>
                              <a:latin typeface="Cambria Math" panose="02040503050406030204" pitchFamily="18" charset="0"/>
                              <a:cs typeface="Cambria Math" panose="02040503050406030204" pitchFamily="18" charset="0"/>
                            </a:rPr>
                          </m:ctrlPr>
                        </m:sSupPr>
                        <m:e>
                          <m:r>
                            <a:rPr lang="en-US" altLang="zh-CN" sz="3200" i="1">
                              <a:solidFill>
                                <a:srgbClr val="FF0000"/>
                              </a:solidFill>
                              <a:latin typeface="Cambria Math" panose="02040503050406030204" pitchFamily="18" charset="0"/>
                              <a:cs typeface="Cambria Math" panose="02040503050406030204" pitchFamily="18" charset="0"/>
                            </a:rPr>
                            <m:t>𝑒</m:t>
                          </m:r>
                        </m:e>
                        <m:sup>
                          <m:r>
                            <a:rPr lang="en-US" altLang="zh-CN" sz="3200" i="1">
                              <a:solidFill>
                                <a:srgbClr val="FF0000"/>
                              </a:solidFill>
                              <a:latin typeface="Cambria Math" panose="02040503050406030204" pitchFamily="18" charset="0"/>
                              <a:cs typeface="Cambria Math" panose="02040503050406030204" pitchFamily="18" charset="0"/>
                            </a:rPr>
                            <m:t>−</m:t>
                          </m:r>
                          <m:sSub>
                            <m:sSubPr>
                              <m:ctrlPr>
                                <a:rPr lang="en-US" altLang="zh-CN" sz="3200" i="1">
                                  <a:solidFill>
                                    <a:srgbClr val="FF0000"/>
                                  </a:solidFill>
                                  <a:latin typeface="Cambria Math" panose="02040503050406030204" pitchFamily="18" charset="0"/>
                                  <a:cs typeface="Cambria Math" panose="02040503050406030204" pitchFamily="18" charset="0"/>
                                </a:rPr>
                              </m:ctrlPr>
                            </m:sSubPr>
                            <m:e>
                              <m:r>
                                <a:rPr lang="en-US" altLang="zh-CN" sz="3200" i="1">
                                  <a:solidFill>
                                    <a:srgbClr val="FF0000"/>
                                  </a:solidFill>
                                  <a:latin typeface="Cambria Math" panose="02040503050406030204" pitchFamily="18" charset="0"/>
                                  <a:cs typeface="Cambria Math" panose="02040503050406030204" pitchFamily="18" charset="0"/>
                                </a:rPr>
                                <m:t>𝑘</m:t>
                              </m:r>
                            </m:e>
                            <m:sub>
                              <m:r>
                                <a:rPr lang="en-US" altLang="zh-CN" sz="3200" i="1">
                                  <a:solidFill>
                                    <a:srgbClr val="FF0000"/>
                                  </a:solidFill>
                                  <a:latin typeface="Cambria Math" panose="02040503050406030204" pitchFamily="18" charset="0"/>
                                  <a:cs typeface="Cambria Math" panose="02040503050406030204" pitchFamily="18" charset="0"/>
                                </a:rPr>
                                <m:t>𝜆</m:t>
                              </m:r>
                            </m:sub>
                          </m:sSub>
                          <m:r>
                            <a:rPr lang="en-US" altLang="zh-CN" sz="3200" i="1">
                              <a:solidFill>
                                <a:srgbClr val="FF0000"/>
                              </a:solidFill>
                              <a:latin typeface="Cambria Math" panose="02040503050406030204" pitchFamily="18" charset="0"/>
                              <a:cs typeface="Cambria Math" panose="02040503050406030204" pitchFamily="18" charset="0"/>
                            </a:rPr>
                            <m:t>𝑠</m:t>
                          </m:r>
                        </m:sup>
                      </m:sSup>
                    </m:oMath>
                  </m:oMathPara>
                </a14:m>
                <a:endParaRPr lang="en-US" altLang="zh-CN" sz="3200" i="1">
                  <a:solidFill>
                    <a:srgbClr val="FF0000"/>
                  </a:solidFill>
                  <a:latin typeface="Cambria Math" panose="02040503050406030204" pitchFamily="18" charset="0"/>
                  <a:cs typeface="Cambria Math" panose="02040503050406030204" pitchFamily="18" charset="0"/>
                </a:endParaRPr>
              </a:p>
            </p:txBody>
          </p:sp>
        </mc:Choice>
        <mc:Fallback>
          <p:sp>
            <p:nvSpPr>
              <p:cNvPr id="3" name="文本框 12"/>
              <p:cNvSpPr txBox="1">
                <a:spLocks noRot="1" noChangeAspect="1" noMove="1" noResize="1" noEditPoints="1" noAdjustHandles="1" noChangeArrowheads="1" noChangeShapeType="1" noTextEdit="1"/>
              </p:cNvSpPr>
              <p:nvPr/>
            </p:nvSpPr>
            <p:spPr>
              <a:xfrm>
                <a:off x="2469515" y="1311910"/>
                <a:ext cx="2854325" cy="612775"/>
              </a:xfrm>
              <a:prstGeom prst="rect">
                <a:avLst/>
              </a:prstGeom>
              <a:blipFill rotWithShape="1">
                <a:blip r:embed="rId1"/>
                <a:stretch>
                  <a:fillRect/>
                </a:stretch>
              </a:blipFill>
              <a:ln w="28575">
                <a:noFill/>
              </a:ln>
            </p:spPr>
            <p:txBody>
              <a:bodyPr/>
              <a:lstStyle/>
              <a:p>
                <a:r>
                  <a:rPr lang="zh-CN" altLang="en-US">
                    <a:noFill/>
                  </a:rPr>
                  <a:t> </a:t>
                </a:r>
              </a:p>
            </p:txBody>
          </p:sp>
        </mc:Fallback>
      </mc:AlternateContent>
      <p:sp>
        <p:nvSpPr>
          <p:cNvPr id="4" name="TextBox 4"/>
          <p:cNvSpPr txBox="1"/>
          <p:nvPr/>
        </p:nvSpPr>
        <p:spPr>
          <a:xfrm>
            <a:off x="596900" y="1384300"/>
            <a:ext cx="147193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贝尔定律</a:t>
            </a:r>
            <a:endParaRPr lang="zh-CN" sz="24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1389380" y="2391410"/>
                <a:ext cx="4012565" cy="1124585"/>
              </a:xfrm>
              <a:prstGeom prst="rect">
                <a:avLst/>
              </a:prstGeom>
              <a:noFill/>
              <a:ln w="28575">
                <a:noFill/>
              </a:ln>
            </p:spPr>
            <p:txBody>
              <a:bodyPr wrap="squar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3200" i="1">
                              <a:solidFill>
                                <a:schemeClr val="tx1"/>
                              </a:solidFill>
                              <a:latin typeface="Cambria Math" panose="02040503050406030204" pitchFamily="18" charset="0"/>
                              <a:cs typeface="Cambria Math" panose="02040503050406030204" pitchFamily="18" charset="0"/>
                            </a:rPr>
                          </m:ctrlPr>
                        </m:fPr>
                        <m:num>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𝐼</m:t>
                              </m:r>
                            </m:e>
                            <m:sub>
                              <m:r>
                                <a:rPr lang="en-US" altLang="zh-CN" sz="3200" i="1">
                                  <a:solidFill>
                                    <a:schemeClr val="tx1"/>
                                  </a:solidFill>
                                  <a:latin typeface="Cambria Math" panose="02040503050406030204" pitchFamily="18" charset="0"/>
                                  <a:cs typeface="Cambria Math" panose="02040503050406030204" pitchFamily="18" charset="0"/>
                                </a:rPr>
                                <m:t>𝜆</m:t>
                              </m:r>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𝑠</m:t>
                              </m:r>
                            </m:sub>
                          </m:sSub>
                        </m:num>
                        <m:den>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𝐼</m:t>
                              </m:r>
                            </m:e>
                            <m:sub>
                              <m:r>
                                <a:rPr lang="en-US" altLang="zh-CN" sz="3200" i="1">
                                  <a:solidFill>
                                    <a:schemeClr val="tx1"/>
                                  </a:solidFill>
                                  <a:latin typeface="Cambria Math" panose="02040503050406030204" pitchFamily="18" charset="0"/>
                                  <a:cs typeface="Cambria Math" panose="02040503050406030204" pitchFamily="18" charset="0"/>
                                </a:rPr>
                                <m:t>𝜆</m:t>
                              </m:r>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0</m:t>
                              </m:r>
                            </m:sub>
                          </m:sSub>
                        </m:den>
                      </m:f>
                      <m:r>
                        <a:rPr lang="en-US" altLang="zh-CN" sz="3200" i="1">
                          <a:solidFill>
                            <a:schemeClr val="tx1"/>
                          </a:solidFill>
                          <a:latin typeface="Cambria Math" panose="02040503050406030204" pitchFamily="18" charset="0"/>
                          <a:cs typeface="Cambria Math" panose="02040503050406030204" pitchFamily="18" charset="0"/>
                        </a:rPr>
                        <m:t>=</m:t>
                      </m:r>
                      <m:sSup>
                        <m:sSupPr>
                          <m:ctrlPr>
                            <a:rPr lang="en-US" altLang="zh-CN" sz="3200" i="1">
                              <a:solidFill>
                                <a:schemeClr val="tx1"/>
                              </a:solidFill>
                              <a:latin typeface="Cambria Math" panose="02040503050406030204" pitchFamily="18" charset="0"/>
                              <a:cs typeface="Cambria Math" panose="02040503050406030204" pitchFamily="18" charset="0"/>
                            </a:rPr>
                          </m:ctrlPr>
                        </m:sSupPr>
                        <m:e>
                          <m:r>
                            <a:rPr lang="en-US" altLang="zh-CN" sz="3200" i="1">
                              <a:solidFill>
                                <a:schemeClr val="tx1"/>
                              </a:solidFill>
                              <a:latin typeface="Cambria Math" panose="02040503050406030204" pitchFamily="18" charset="0"/>
                              <a:cs typeface="Cambria Math" panose="02040503050406030204" pitchFamily="18" charset="0"/>
                            </a:rPr>
                            <m:t>𝑒</m:t>
                          </m:r>
                        </m:e>
                        <m:sup>
                          <m:r>
                            <a:rPr lang="en-US" altLang="zh-CN" sz="3200" i="1">
                              <a:solidFill>
                                <a:schemeClr val="tx1"/>
                              </a:solidFill>
                              <a:latin typeface="Cambria Math" panose="02040503050406030204" pitchFamily="18" charset="0"/>
                              <a:cs typeface="Cambria Math" panose="02040503050406030204" pitchFamily="18" charset="0"/>
                            </a:rPr>
                            <m:t>−</m:t>
                          </m:r>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𝑘</m:t>
                              </m:r>
                            </m:e>
                            <m:sub>
                              <m:r>
                                <a:rPr lang="en-US" altLang="zh-CN" sz="3200" i="1">
                                  <a:solidFill>
                                    <a:schemeClr val="tx1"/>
                                  </a:solidFill>
                                  <a:latin typeface="Cambria Math" panose="02040503050406030204" pitchFamily="18" charset="0"/>
                                  <a:cs typeface="Cambria Math" panose="02040503050406030204" pitchFamily="18" charset="0"/>
                                </a:rPr>
                                <m:t>𝜆</m:t>
                              </m:r>
                            </m:sub>
                          </m:sSub>
                          <m:r>
                            <a:rPr lang="en-US" altLang="zh-CN" sz="3200" i="1">
                              <a:solidFill>
                                <a:schemeClr val="tx1"/>
                              </a:solidFill>
                              <a:latin typeface="Cambria Math" panose="02040503050406030204" pitchFamily="18" charset="0"/>
                              <a:cs typeface="Cambria Math" panose="02040503050406030204" pitchFamily="18" charset="0"/>
                            </a:rPr>
                            <m:t>𝑠</m:t>
                          </m:r>
                        </m:sup>
                      </m:sSup>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rgbClr val="00B050"/>
                          </a:solidFill>
                          <a:latin typeface="Cambria Math" panose="02040503050406030204" pitchFamily="18" charset="0"/>
                          <a:cs typeface="Cambria Math" panose="02040503050406030204" pitchFamily="18" charset="0"/>
                        </a:rPr>
                        <m:t>𝜏</m:t>
                      </m:r>
                      <m:d>
                        <m:dPr>
                          <m:ctrlPr>
                            <a:rPr lang="en-US" altLang="zh-CN" sz="3200" i="1">
                              <a:solidFill>
                                <a:srgbClr val="00B050"/>
                              </a:solidFill>
                              <a:latin typeface="Cambria Math" panose="02040503050406030204" pitchFamily="18" charset="0"/>
                              <a:cs typeface="Cambria Math" panose="02040503050406030204" pitchFamily="18" charset="0"/>
                            </a:rPr>
                          </m:ctrlPr>
                        </m:dPr>
                        <m:e>
                          <m:r>
                            <a:rPr lang="en-US" altLang="zh-CN" sz="3200" i="1">
                              <a:solidFill>
                                <a:srgbClr val="00B050"/>
                              </a:solidFill>
                              <a:latin typeface="Cambria Math" panose="02040503050406030204" pitchFamily="18" charset="0"/>
                              <a:cs typeface="Cambria Math" panose="02040503050406030204" pitchFamily="18" charset="0"/>
                            </a:rPr>
                            <m:t>𝜆</m:t>
                          </m:r>
                          <m:r>
                            <a:rPr lang="en-US" altLang="zh-CN" sz="3200" i="1">
                              <a:solidFill>
                                <a:srgbClr val="00B050"/>
                              </a:solidFill>
                              <a:latin typeface="Cambria Math" panose="02040503050406030204" pitchFamily="18" charset="0"/>
                              <a:cs typeface="Cambria Math" panose="02040503050406030204" pitchFamily="18" charset="0"/>
                            </a:rPr>
                            <m:t>,</m:t>
                          </m:r>
                          <m:r>
                            <a:rPr lang="en-US" altLang="zh-CN" sz="3200" i="1">
                              <a:solidFill>
                                <a:srgbClr val="00B050"/>
                              </a:solidFill>
                              <a:latin typeface="Cambria Math" panose="02040503050406030204" pitchFamily="18" charset="0"/>
                              <a:cs typeface="Cambria Math" panose="02040503050406030204" pitchFamily="18" charset="0"/>
                            </a:rPr>
                            <m:t>𝑠</m:t>
                          </m:r>
                        </m:e>
                      </m:d>
                    </m:oMath>
                  </m:oMathPara>
                </a14:m>
                <a:endParaRPr lang="en-US" altLang="zh-CN" sz="3200" i="1">
                  <a:solidFill>
                    <a:srgbClr val="00B050"/>
                  </a:solidFill>
                  <a:latin typeface="Cambria Math" panose="02040503050406030204" pitchFamily="18" charset="0"/>
                  <a:cs typeface="Cambria Math" panose="020405030504060302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389380" y="2391410"/>
                <a:ext cx="4012565" cy="1124585"/>
              </a:xfrm>
              <a:prstGeom prst="rect">
                <a:avLst/>
              </a:prstGeom>
              <a:blipFill rotWithShape="1">
                <a:blip r:embed="rId2"/>
                <a:stretch>
                  <a:fillRect/>
                </a:stretch>
              </a:blipFill>
              <a:ln w="28575">
                <a:noFill/>
              </a:ln>
            </p:spPr>
            <p:txBody>
              <a:bodyPr/>
              <a:lstStyle/>
              <a:p>
                <a:r>
                  <a:rPr lang="zh-CN" altLang="en-US">
                    <a:noFill/>
                  </a:rPr>
                  <a:t> </a:t>
                </a:r>
              </a:p>
            </p:txBody>
          </p:sp>
        </mc:Fallback>
      </mc:AlternateContent>
      <p:sp>
        <p:nvSpPr>
          <p:cNvPr id="6" name="TextBox 4"/>
          <p:cNvSpPr txBox="1"/>
          <p:nvPr/>
        </p:nvSpPr>
        <p:spPr>
          <a:xfrm>
            <a:off x="5421630" y="2752090"/>
            <a:ext cx="1914525"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b="1"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穿透比</a:t>
            </a:r>
            <a:endParaRPr lang="zh-CN" sz="2400" b="1"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extBox 4"/>
          <p:cNvSpPr txBox="1"/>
          <p:nvPr/>
        </p:nvSpPr>
        <p:spPr>
          <a:xfrm>
            <a:off x="596900" y="4198620"/>
            <a:ext cx="915162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气体的反射比</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0</a:t>
            </a:r>
            <a:endParaRPr lang="zh-CN" altLang="en-US" sz="2400" dirty="0" err="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16"/>
              <p:cNvSpPr txBox="1"/>
              <p:nvPr/>
            </p:nvSpPr>
            <p:spPr>
              <a:xfrm>
                <a:off x="2900680" y="4998085"/>
                <a:ext cx="5863590" cy="563880"/>
              </a:xfrm>
              <a:prstGeom prst="rect">
                <a:avLst/>
              </a:prstGeom>
              <a:noFill/>
              <a:ln w="28575">
                <a:noFill/>
              </a:ln>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solidFill>
                            <a:srgbClr val="00B0F0"/>
                          </a:solidFill>
                          <a:latin typeface="Cambria Math" panose="02040503050406030204" pitchFamily="18" charset="0"/>
                          <a:cs typeface="Cambria Math" panose="02040503050406030204" pitchFamily="18" charset="0"/>
                        </a:rPr>
                        <m:t>𝛼</m:t>
                      </m:r>
                      <m:d>
                        <m:dPr>
                          <m:ctrlPr>
                            <a:rPr lang="en-US" altLang="zh-CN" sz="3200" i="1">
                              <a:solidFill>
                                <a:srgbClr val="00B0F0"/>
                              </a:solidFill>
                              <a:latin typeface="Cambria Math" panose="02040503050406030204" pitchFamily="18" charset="0"/>
                              <a:cs typeface="Cambria Math" panose="02040503050406030204" pitchFamily="18" charset="0"/>
                            </a:rPr>
                          </m:ctrlPr>
                        </m:dPr>
                        <m:e>
                          <m:r>
                            <a:rPr lang="en-US" altLang="zh-CN" sz="3200" i="1">
                              <a:solidFill>
                                <a:srgbClr val="00B0F0"/>
                              </a:solidFill>
                              <a:latin typeface="Cambria Math" panose="02040503050406030204" pitchFamily="18" charset="0"/>
                              <a:cs typeface="Cambria Math" panose="02040503050406030204" pitchFamily="18" charset="0"/>
                            </a:rPr>
                            <m:t>𝜆</m:t>
                          </m:r>
                          <m:r>
                            <a:rPr lang="en-US" altLang="zh-CN" sz="3200" i="1">
                              <a:solidFill>
                                <a:srgbClr val="00B0F0"/>
                              </a:solidFill>
                              <a:latin typeface="Cambria Math" panose="02040503050406030204" pitchFamily="18" charset="0"/>
                              <a:cs typeface="Cambria Math" panose="02040503050406030204" pitchFamily="18" charset="0"/>
                            </a:rPr>
                            <m:t>,</m:t>
                          </m:r>
                          <m:r>
                            <a:rPr lang="en-US" altLang="zh-CN" sz="3200" i="1">
                              <a:solidFill>
                                <a:srgbClr val="00B0F0"/>
                              </a:solidFill>
                              <a:latin typeface="Cambria Math" panose="02040503050406030204" pitchFamily="18" charset="0"/>
                              <a:cs typeface="Cambria Math" panose="02040503050406030204" pitchFamily="18" charset="0"/>
                            </a:rPr>
                            <m:t>𝑠</m:t>
                          </m:r>
                        </m:e>
                      </m:d>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1</m:t>
                      </m:r>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rgbClr val="00B050"/>
                          </a:solidFill>
                          <a:latin typeface="Cambria Math" panose="02040503050406030204" pitchFamily="18" charset="0"/>
                          <a:cs typeface="Cambria Math" panose="02040503050406030204" pitchFamily="18" charset="0"/>
                        </a:rPr>
                        <m:t>𝜏</m:t>
                      </m:r>
                      <m:d>
                        <m:dPr>
                          <m:ctrlPr>
                            <a:rPr lang="en-US" altLang="zh-CN" sz="3200" i="1">
                              <a:solidFill>
                                <a:srgbClr val="00B050"/>
                              </a:solidFill>
                              <a:latin typeface="Cambria Math" panose="02040503050406030204" pitchFamily="18" charset="0"/>
                              <a:cs typeface="Cambria Math" panose="02040503050406030204" pitchFamily="18" charset="0"/>
                            </a:rPr>
                          </m:ctrlPr>
                        </m:dPr>
                        <m:e>
                          <m:r>
                            <a:rPr lang="en-US" altLang="zh-CN" sz="3200" i="1">
                              <a:solidFill>
                                <a:srgbClr val="00B050"/>
                              </a:solidFill>
                              <a:latin typeface="Cambria Math" panose="02040503050406030204" pitchFamily="18" charset="0"/>
                              <a:cs typeface="Cambria Math" panose="02040503050406030204" pitchFamily="18" charset="0"/>
                            </a:rPr>
                            <m:t>𝜆</m:t>
                          </m:r>
                          <m:r>
                            <a:rPr lang="en-US" altLang="zh-CN" sz="3200" i="1">
                              <a:solidFill>
                                <a:srgbClr val="00B050"/>
                              </a:solidFill>
                              <a:latin typeface="Cambria Math" panose="02040503050406030204" pitchFamily="18" charset="0"/>
                              <a:cs typeface="Cambria Math" panose="02040503050406030204" pitchFamily="18" charset="0"/>
                            </a:rPr>
                            <m:t>,</m:t>
                          </m:r>
                          <m:r>
                            <a:rPr lang="en-US" altLang="zh-CN" sz="3200" i="1">
                              <a:solidFill>
                                <a:srgbClr val="00B050"/>
                              </a:solidFill>
                              <a:latin typeface="Cambria Math" panose="02040503050406030204" pitchFamily="18" charset="0"/>
                              <a:cs typeface="Cambria Math" panose="02040503050406030204" pitchFamily="18" charset="0"/>
                            </a:rPr>
                            <m:t>𝑠</m:t>
                          </m:r>
                        </m:e>
                      </m:d>
                      <m:r>
                        <a:rPr lang="en-US" altLang="zh-CN" sz="3200" i="1">
                          <a:solidFill>
                            <a:schemeClr val="tx1"/>
                          </a:solidFill>
                          <a:latin typeface="Cambria Math" panose="02040503050406030204" pitchFamily="18" charset="0"/>
                          <a:cs typeface="Cambria Math" panose="02040503050406030204" pitchFamily="18" charset="0"/>
                        </a:rPr>
                        <m:t>=</m:t>
                      </m:r>
                      <m:r>
                        <a:rPr lang="en-US" altLang="zh-CN" sz="3200" i="1">
                          <a:solidFill>
                            <a:schemeClr val="tx1"/>
                          </a:solidFill>
                          <a:latin typeface="Cambria Math" panose="02040503050406030204" pitchFamily="18" charset="0"/>
                          <a:cs typeface="Cambria Math" panose="02040503050406030204" pitchFamily="18" charset="0"/>
                        </a:rPr>
                        <m:t>1</m:t>
                      </m:r>
                      <m:r>
                        <a:rPr lang="en-US" altLang="zh-CN" sz="3200" i="1">
                          <a:solidFill>
                            <a:schemeClr val="tx1"/>
                          </a:solidFill>
                          <a:latin typeface="Cambria Math" panose="02040503050406030204" pitchFamily="18" charset="0"/>
                          <a:cs typeface="Cambria Math" panose="02040503050406030204" pitchFamily="18" charset="0"/>
                        </a:rPr>
                        <m:t>−</m:t>
                      </m:r>
                      <m:sSup>
                        <m:sSupPr>
                          <m:ctrlPr>
                            <a:rPr lang="en-US" altLang="zh-CN" sz="3200" i="1">
                              <a:solidFill>
                                <a:schemeClr val="tx1"/>
                              </a:solidFill>
                              <a:latin typeface="Cambria Math" panose="02040503050406030204" pitchFamily="18" charset="0"/>
                              <a:cs typeface="Cambria Math" panose="02040503050406030204" pitchFamily="18" charset="0"/>
                            </a:rPr>
                          </m:ctrlPr>
                        </m:sSupPr>
                        <m:e>
                          <m:r>
                            <a:rPr lang="en-US" altLang="zh-CN" sz="3200" i="1">
                              <a:solidFill>
                                <a:schemeClr val="tx1"/>
                              </a:solidFill>
                              <a:latin typeface="Cambria Math" panose="02040503050406030204" pitchFamily="18" charset="0"/>
                              <a:cs typeface="Cambria Math" panose="02040503050406030204" pitchFamily="18" charset="0"/>
                            </a:rPr>
                            <m:t>𝑒</m:t>
                          </m:r>
                        </m:e>
                        <m:sup>
                          <m:r>
                            <a:rPr lang="en-US" altLang="zh-CN" sz="3200" i="1">
                              <a:solidFill>
                                <a:schemeClr val="tx1"/>
                              </a:solidFill>
                              <a:latin typeface="Cambria Math" panose="02040503050406030204" pitchFamily="18" charset="0"/>
                              <a:cs typeface="Cambria Math" panose="02040503050406030204" pitchFamily="18" charset="0"/>
                            </a:rPr>
                            <m:t>−</m:t>
                          </m:r>
                          <m:sSub>
                            <m:sSubPr>
                              <m:ctrlPr>
                                <a:rPr lang="en-US" altLang="zh-CN" sz="3200" i="1">
                                  <a:solidFill>
                                    <a:schemeClr val="tx1"/>
                                  </a:solidFill>
                                  <a:latin typeface="Cambria Math" panose="02040503050406030204" pitchFamily="18" charset="0"/>
                                  <a:cs typeface="Cambria Math" panose="02040503050406030204" pitchFamily="18" charset="0"/>
                                </a:rPr>
                              </m:ctrlPr>
                            </m:sSubPr>
                            <m:e>
                              <m:r>
                                <a:rPr lang="en-US" altLang="zh-CN" sz="3200" i="1">
                                  <a:solidFill>
                                    <a:schemeClr val="tx1"/>
                                  </a:solidFill>
                                  <a:latin typeface="Cambria Math" panose="02040503050406030204" pitchFamily="18" charset="0"/>
                                  <a:cs typeface="Cambria Math" panose="02040503050406030204" pitchFamily="18" charset="0"/>
                                </a:rPr>
                                <m:t>𝑘</m:t>
                              </m:r>
                            </m:e>
                            <m:sub>
                              <m:r>
                                <a:rPr lang="en-US" altLang="zh-CN" sz="3200" i="1">
                                  <a:solidFill>
                                    <a:schemeClr val="tx1"/>
                                  </a:solidFill>
                                  <a:latin typeface="Cambria Math" panose="02040503050406030204" pitchFamily="18" charset="0"/>
                                  <a:cs typeface="Cambria Math" panose="02040503050406030204" pitchFamily="18" charset="0"/>
                                </a:rPr>
                                <m:t>𝜆</m:t>
                              </m:r>
                            </m:sub>
                          </m:sSub>
                          <m:r>
                            <a:rPr lang="en-US" altLang="zh-CN" sz="3200" i="1">
                              <a:solidFill>
                                <a:schemeClr val="tx1"/>
                              </a:solidFill>
                              <a:latin typeface="Cambria Math" panose="02040503050406030204" pitchFamily="18" charset="0"/>
                              <a:cs typeface="Cambria Math" panose="02040503050406030204" pitchFamily="18" charset="0"/>
                            </a:rPr>
                            <m:t>𝑠</m:t>
                          </m:r>
                        </m:sup>
                      </m:sSup>
                    </m:oMath>
                  </m:oMathPara>
                </a14:m>
                <a:endParaRPr lang="en-US" altLang="zh-CN" sz="3200" i="1">
                  <a:solidFill>
                    <a:srgbClr val="FF0000"/>
                  </a:solidFill>
                  <a:latin typeface="Cambria Math" panose="02040503050406030204" pitchFamily="18" charset="0"/>
                  <a:cs typeface="Cambria Math" panose="02040503050406030204" pitchFamily="18" charset="0"/>
                </a:endParaRPr>
              </a:p>
            </p:txBody>
          </p:sp>
        </mc:Choice>
        <mc:Fallback>
          <p:sp>
            <p:nvSpPr>
              <p:cNvPr id="8" name="文本框 16"/>
              <p:cNvSpPr txBox="1">
                <a:spLocks noRot="1" noChangeAspect="1" noMove="1" noResize="1" noEditPoints="1" noAdjustHandles="1" noChangeArrowheads="1" noChangeShapeType="1" noTextEdit="1"/>
              </p:cNvSpPr>
              <p:nvPr/>
            </p:nvSpPr>
            <p:spPr>
              <a:xfrm>
                <a:off x="2900680" y="4998085"/>
                <a:ext cx="5863590" cy="563880"/>
              </a:xfrm>
              <a:prstGeom prst="rect">
                <a:avLst/>
              </a:prstGeom>
              <a:blipFill rotWithShape="1">
                <a:blip r:embed="rId3"/>
                <a:stretch>
                  <a:fillRect/>
                </a:stretch>
              </a:blipFill>
              <a:ln w="28575">
                <a:noFill/>
              </a:ln>
            </p:spPr>
            <p:txBody>
              <a:bodyPr/>
              <a:lstStyle/>
              <a:p>
                <a:r>
                  <a:rPr lang="zh-CN" altLang="en-US">
                    <a:noFill/>
                  </a:rPr>
                  <a:t> </a:t>
                </a:r>
              </a:p>
            </p:txBody>
          </p:sp>
        </mc:Fallback>
      </mc:AlternateContent>
      <p:grpSp>
        <p:nvGrpSpPr>
          <p:cNvPr id="9" name="组合 38"/>
          <p:cNvGrpSpPr/>
          <p:nvPr/>
        </p:nvGrpSpPr>
        <p:grpSpPr>
          <a:xfrm>
            <a:off x="7940675" y="358775"/>
            <a:ext cx="4824730" cy="4644390"/>
            <a:chOff x="1053" y="3711"/>
            <a:chExt cx="7598" cy="7314"/>
          </a:xfrm>
        </p:grpSpPr>
        <p:sp>
          <p:nvSpPr>
            <p:cNvPr id="10" name="Right Arrow 5"/>
            <p:cNvSpPr/>
            <p:nvPr/>
          </p:nvSpPr>
          <p:spPr>
            <a:xfrm rot="3775684">
              <a:off x="2043" y="4135"/>
              <a:ext cx="3969" cy="3120"/>
            </a:xfrm>
            <a:prstGeom prst="rightArrow">
              <a:avLst>
                <a:gd name="adj1" fmla="val 50000"/>
                <a:gd name="adj2" fmla="val 67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40"/>
            <p:cNvGrpSpPr/>
            <p:nvPr/>
          </p:nvGrpSpPr>
          <p:grpSpPr>
            <a:xfrm>
              <a:off x="1053" y="4246"/>
              <a:ext cx="7598" cy="6779"/>
              <a:chOff x="1053" y="4246"/>
              <a:chExt cx="7598" cy="6779"/>
            </a:xfrm>
          </p:grpSpPr>
          <p:sp>
            <p:nvSpPr>
              <p:cNvPr id="12" name="Rectangle 4"/>
              <p:cNvSpPr/>
              <p:nvPr/>
            </p:nvSpPr>
            <p:spPr>
              <a:xfrm>
                <a:off x="1053" y="7396"/>
                <a:ext cx="7598" cy="204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9"/>
              <p:cNvSpPr/>
              <p:nvPr/>
            </p:nvSpPr>
            <p:spPr>
              <a:xfrm rot="5400000">
                <a:off x="3191" y="8547"/>
                <a:ext cx="3629" cy="13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0"/>
              <p:cNvSpPr/>
              <p:nvPr/>
            </p:nvSpPr>
            <p:spPr>
              <a:xfrm rot="17824316" flipV="1">
                <a:off x="4138" y="5112"/>
                <a:ext cx="3347" cy="161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3"/>
              <p:cNvSpPr/>
              <p:nvPr/>
            </p:nvSpPr>
            <p:spPr>
              <a:xfrm rot="8153034">
                <a:off x="2930" y="7400"/>
                <a:ext cx="2027" cy="132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文本框 2"/>
          <p:cNvSpPr txBox="1"/>
          <p:nvPr/>
        </p:nvSpPr>
        <p:spPr>
          <a:xfrm rot="1620000">
            <a:off x="10711180" y="1268095"/>
            <a:ext cx="409575" cy="119888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反射比</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ρ</a:t>
            </a:r>
            <a:endPar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3"/>
          <p:cNvSpPr txBox="1"/>
          <p:nvPr/>
        </p:nvSpPr>
        <p:spPr>
          <a:xfrm rot="2580000">
            <a:off x="9624695" y="2473325"/>
            <a:ext cx="409575" cy="119888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吸收比</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7"/>
          <p:cNvSpPr txBox="1"/>
          <p:nvPr/>
        </p:nvSpPr>
        <p:spPr>
          <a:xfrm>
            <a:off x="10245725" y="3112135"/>
            <a:ext cx="409575" cy="1198880"/>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穿透比</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τ</a:t>
            </a:r>
            <a:endParaRPr lang="zh-CN" altLang="en-US"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TextBox 4"/>
          <p:cNvSpPr txBox="1"/>
          <p:nvPr/>
        </p:nvSpPr>
        <p:spPr>
          <a:xfrm>
            <a:off x="524510" y="5069840"/>
            <a:ext cx="233807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alt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气体层的</a:t>
            </a:r>
            <a:r>
              <a:rPr lang="zh-CN" altLang="en-US" sz="2400" dirty="0" err="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吸收比</a:t>
            </a:r>
            <a:endParaRPr lang="zh-CN" altLang="en-US" sz="2400" dirty="0" err="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文本框 9"/>
              <p:cNvSpPr txBox="1"/>
              <p:nvPr/>
            </p:nvSpPr>
            <p:spPr>
              <a:xfrm>
                <a:off x="3980751" y="4192524"/>
                <a:ext cx="2271395" cy="5219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cs typeface="Cambria Math" panose="02040503050406030204" pitchFamily="18" charset="0"/>
                        </a:rPr>
                        <m:t>𝛼</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𝜌</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𝜏</m:t>
                      </m:r>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1</m:t>
                      </m:r>
                    </m:oMath>
                  </m:oMathPara>
                </a14:m>
                <a:endParaRPr lang="zh-CN" altLang="en-US" sz="2800"/>
              </a:p>
            </p:txBody>
          </p:sp>
        </mc:Choice>
        <mc:Fallback>
          <p:sp>
            <p:nvSpPr>
              <p:cNvPr id="20" name="文本框 9"/>
              <p:cNvSpPr txBox="1">
                <a:spLocks noRot="1" noChangeAspect="1" noMove="1" noResize="1" noEditPoints="1" noAdjustHandles="1" noChangeArrowheads="1" noChangeShapeType="1" noTextEdit="1"/>
              </p:cNvSpPr>
              <p:nvPr/>
            </p:nvSpPr>
            <p:spPr>
              <a:xfrm>
                <a:off x="3980751" y="4192524"/>
                <a:ext cx="2271395" cy="521970"/>
              </a:xfrm>
              <a:prstGeom prst="rect">
                <a:avLst/>
              </a:prstGeom>
              <a:blipFill rotWithShape="1">
                <a:blip r:embed="rId5"/>
                <a:stretch>
                  <a:fillRect l="-25" t="-49" r="25" b="49"/>
                </a:stretch>
              </a:blipFill>
            </p:spPr>
            <p:txBody>
              <a:bodyPr/>
              <a:lstStyle/>
              <a:p>
                <a:r>
                  <a:rPr lang="zh-CN" altLang="en-US">
                    <a:noFill/>
                  </a:rPr>
                  <a:t> </a:t>
                </a:r>
              </a:p>
            </p:txBody>
          </p:sp>
        </mc:Fallback>
      </mc:AlternateContent>
      <p:sp>
        <p:nvSpPr>
          <p:cNvPr id="21" name="TextBox 4"/>
          <p:cNvSpPr txBox="1"/>
          <p:nvPr/>
        </p:nvSpPr>
        <p:spPr>
          <a:xfrm>
            <a:off x="2973070" y="5920740"/>
            <a:ext cx="915162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当射线行程长度很大时，吸收比</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(λ,s)</a:t>
            </a:r>
            <a:r>
              <a:rPr lang="en-US" altLang="zh-CN" sz="24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趋近于</a:t>
            </a:r>
            <a:r>
              <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平均射线程长的计算</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TextBox 4"/>
          <p:cNvSpPr txBox="1"/>
          <p:nvPr/>
        </p:nvSpPr>
        <p:spPr>
          <a:xfrm>
            <a:off x="884555" y="1102995"/>
            <a:ext cx="10731500" cy="46037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辐射力</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与射线行程长度</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有关，而射线程长取决于气体容积的形状和尺寸</a:t>
            </a:r>
            <a:endPar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Box 4"/>
          <p:cNvSpPr txBox="1"/>
          <p:nvPr/>
        </p:nvSpPr>
        <p:spPr>
          <a:xfrm>
            <a:off x="812800" y="4474210"/>
            <a:ext cx="9105265" cy="82994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对于半球气体容积，各个方向的射线程长都是一样的，即半径</a:t>
            </a:r>
            <a:r>
              <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a:t>
            </a:r>
            <a:endParaRPr lang="en-US" altLang="zh-CN"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spcBef>
                <a:spcPts val="0"/>
              </a:spcBef>
              <a:buFont typeface="Arial" panose="020B0604020202020204" pitchFamily="34" charset="0"/>
              <a:buNone/>
            </a:pPr>
            <a:r>
              <a:rPr lang="zh-CN" alt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对于其他气体形状，可采用</a:t>
            </a:r>
            <a:r>
              <a:rPr lang="zh-CN" altLang="en-US" sz="24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当量半球</a:t>
            </a:r>
            <a:r>
              <a:rPr lang="zh-CN" alt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来处理</a:t>
            </a:r>
            <a:endParaRPr lang="zh-CN" alt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7"/>
          <p:cNvPicPr>
            <a:picLocks noChangeAspect="1"/>
          </p:cNvPicPr>
          <p:nvPr/>
        </p:nvPicPr>
        <p:blipFill>
          <a:blip r:embed="rId1"/>
          <a:srcRect l="20469" t="31802" r="64014" b="45099"/>
          <a:stretch>
            <a:fillRect/>
          </a:stretch>
        </p:blipFill>
        <p:spPr>
          <a:xfrm>
            <a:off x="9669780" y="2428240"/>
            <a:ext cx="2837815" cy="2376170"/>
          </a:xfrm>
          <a:prstGeom prst="rect">
            <a:avLst/>
          </a:prstGeom>
        </p:spPr>
      </p:pic>
      <p:sp>
        <p:nvSpPr>
          <p:cNvPr id="6" name="TextBox 4"/>
          <p:cNvSpPr txBox="1"/>
          <p:nvPr/>
        </p:nvSpPr>
        <p:spPr>
          <a:xfrm>
            <a:off x="1388745" y="5488305"/>
            <a:ext cx="9770745" cy="829945"/>
          </a:xfrm>
          <a:prstGeom prst="rect">
            <a:avLst/>
          </a:prstGeom>
          <a:noFill/>
        </p:spPr>
        <p:txBody>
          <a:bodyPr wrap="square" rtlCol="0">
            <a:spAutoFit/>
          </a:bodyPr>
          <a:lstStyle/>
          <a:p>
            <a:pPr marL="0" indent="0" algn="l">
              <a:spcBef>
                <a:spcPts val="0"/>
              </a:spcBef>
              <a:buFont typeface="Arial" panose="020B0604020202020204" pitchFamily="34" charset="0"/>
              <a:buNone/>
            </a:pPr>
            <a:r>
              <a:rPr lang="zh-CN" altLang="en-US" sz="24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当量半球：半球内的气体具有与研究的情况相同的温度、压力和成分时，该半球内气体对球心的辐射力等于所研究情况气体对指定地点的辐射力</a:t>
            </a:r>
            <a:endParaRPr lang="zh-CN" alt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3"/>
          <p:cNvPicPr>
            <a:picLocks noChangeAspect="1"/>
          </p:cNvPicPr>
          <p:nvPr/>
        </p:nvPicPr>
        <p:blipFill>
          <a:blip r:embed="rId2"/>
          <a:srcRect l="32809" t="34056" r="46799" b="43944"/>
          <a:stretch>
            <a:fillRect/>
          </a:stretch>
        </p:blipFill>
        <p:spPr>
          <a:xfrm>
            <a:off x="2108835" y="1887855"/>
            <a:ext cx="3729355" cy="226314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7200800" cy="504603"/>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实际物体的吸收比</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TextBox 24"/>
          <p:cNvSpPr txBox="1"/>
          <p:nvPr/>
        </p:nvSpPr>
        <p:spPr>
          <a:xfrm>
            <a:off x="1101090" y="979170"/>
            <a:ext cx="4149725" cy="460375"/>
          </a:xfrm>
          <a:prstGeom prst="rect">
            <a:avLst/>
          </a:prstGeom>
          <a:noFill/>
        </p:spPr>
        <p:txBody>
          <a:bodyPr wrap="square" rtlCol="0">
            <a:spAutoFit/>
          </a:bodyPr>
          <a:lstStyle/>
          <a:p>
            <a:pPr algn="just"/>
            <a:r>
              <a:rPr lang="en-US" sz="2400" dirty="0" err="1">
                <a:latin typeface="+mn-ea"/>
                <a:ea typeface="+mn-ea"/>
              </a:rPr>
              <a:t>对于黑体</a:t>
            </a:r>
            <a:r>
              <a:rPr lang="zh-CN" altLang="en-US" sz="2400" dirty="0" err="1">
                <a:latin typeface="+mn-ea"/>
                <a:ea typeface="+mn-ea"/>
              </a:rPr>
              <a:t>，</a:t>
            </a:r>
            <a:r>
              <a:rPr lang="zh-CN" altLang="en-US" sz="2400" dirty="0" err="1">
                <a:latin typeface="Times New Roman" panose="02020603050405020304" pitchFamily="18" charset="0"/>
                <a:ea typeface="+mn-ea"/>
                <a:cs typeface="Times New Roman" panose="02020603050405020304" pitchFamily="18" charset="0"/>
              </a:rPr>
              <a:t>α</a:t>
            </a:r>
            <a:r>
              <a:rPr lang="en-US" altLang="zh-CN" sz="2400" dirty="0" err="1">
                <a:latin typeface="Times New Roman" panose="02020603050405020304" pitchFamily="18" charset="0"/>
                <a:ea typeface="+mn-ea"/>
                <a:cs typeface="Times New Roman" panose="02020603050405020304" pitchFamily="18" charset="0"/>
              </a:rPr>
              <a:t>=1</a:t>
            </a:r>
            <a:r>
              <a:rPr lang="zh-CN" altLang="en-US" sz="2400" dirty="0" err="1">
                <a:latin typeface="Times New Roman" panose="02020603050405020304" pitchFamily="18" charset="0"/>
                <a:ea typeface="+mn-ea"/>
                <a:cs typeface="Times New Roman" panose="02020603050405020304" pitchFamily="18" charset="0"/>
              </a:rPr>
              <a:t>，</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=ε</a:t>
            </a:r>
            <a:endPar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24"/>
          <p:cNvSpPr txBox="1"/>
          <p:nvPr/>
        </p:nvSpPr>
        <p:spPr>
          <a:xfrm>
            <a:off x="1101090" y="1583055"/>
            <a:ext cx="6593840" cy="460375"/>
          </a:xfrm>
          <a:prstGeom prst="rect">
            <a:avLst/>
          </a:prstGeom>
          <a:noFill/>
        </p:spPr>
        <p:txBody>
          <a:bodyPr wrap="square" rtlCol="0">
            <a:spAutoFit/>
          </a:bodyPr>
          <a:lstStyle/>
          <a:p>
            <a:pPr algn="just"/>
            <a:r>
              <a:rPr lang="en-US" sz="2400" dirty="0" err="1">
                <a:latin typeface="+mn-ea"/>
                <a:ea typeface="+mn-ea"/>
              </a:rPr>
              <a:t>对于</a:t>
            </a:r>
            <a:r>
              <a:rPr lang="zh-CN" altLang="en-US" sz="2400" dirty="0" err="1">
                <a:latin typeface="+mn-ea"/>
                <a:ea typeface="+mn-ea"/>
              </a:rPr>
              <a:t>实际物体，</a:t>
            </a:r>
            <a:r>
              <a:rPr lang="zh-CN" altLang="en-US" sz="2400" dirty="0" err="1">
                <a:latin typeface="Times New Roman" panose="02020603050405020304" pitchFamily="18" charset="0"/>
                <a:ea typeface="+mn-ea"/>
                <a:cs typeface="Times New Roman" panose="02020603050405020304" pitchFamily="18" charset="0"/>
                <a:sym typeface="+mn-ea"/>
              </a:rPr>
              <a:t>α</a:t>
            </a:r>
            <a:r>
              <a:rPr lang="en-US" altLang="zh-CN" sz="2400" dirty="0" err="1">
                <a:latin typeface="Times New Roman" panose="02020603050405020304" pitchFamily="18" charset="0"/>
                <a:ea typeface="+mn-ea"/>
                <a:cs typeface="Times New Roman" panose="02020603050405020304" pitchFamily="18" charset="0"/>
                <a:sym typeface="+mn-ea"/>
              </a:rPr>
              <a:t>&lt;1</a:t>
            </a:r>
            <a:r>
              <a:rPr lang="zh-CN" altLang="en-US" sz="2400" dirty="0" err="1">
                <a:latin typeface="Times New Roman" panose="02020603050405020304" pitchFamily="18" charset="0"/>
                <a:ea typeface="+mn-ea"/>
                <a:cs typeface="Times New Roman" panose="02020603050405020304" pitchFamily="18" charset="0"/>
                <a:sym typeface="+mn-ea"/>
              </a:rPr>
              <a:t>，</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ε</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&lt;1</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 ε </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sym typeface="+mn-ea"/>
              </a:rPr>
              <a:t>是什么关系？</a:t>
            </a:r>
            <a:endParaRPr lang="zh-CN" altLang="en-US" sz="2400" dirty="0" err="1">
              <a:latin typeface="+mn-ea"/>
              <a:ea typeface="+mn-ea"/>
              <a:cs typeface="Times New Roman" panose="02020603050405020304" pitchFamily="18" charset="0"/>
            </a:endParaRPr>
          </a:p>
        </p:txBody>
      </p:sp>
      <p:sp>
        <p:nvSpPr>
          <p:cNvPr id="11" name="TextBox 24"/>
          <p:cNvSpPr txBox="1"/>
          <p:nvPr/>
        </p:nvSpPr>
        <p:spPr>
          <a:xfrm>
            <a:off x="1101090" y="3816350"/>
            <a:ext cx="10495915" cy="460375"/>
          </a:xfrm>
          <a:prstGeom prst="rect">
            <a:avLst/>
          </a:prstGeom>
          <a:noFill/>
        </p:spPr>
        <p:txBody>
          <a:bodyPr wrap="square" rtlCol="0">
            <a:spAutoFit/>
          </a:bodyPr>
          <a:lstStyle/>
          <a:p>
            <a:pPr marL="0" indent="0" algn="just">
              <a:buFont typeface="Arial" panose="020B0604020202020204" pitchFamily="34" charset="0"/>
              <a:buNone/>
            </a:pPr>
            <a:r>
              <a:rPr lang="zh-CN" altLang="en-US" sz="2400" b="1" dirty="0" err="1">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光谱吸收比</a:t>
            </a:r>
            <a:r>
              <a:rPr lang="zh-CN" altLang="en-US" sz="2400" b="1" dirty="0" err="1">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ɑ</a:t>
            </a:r>
            <a:r>
              <a:rPr lang="en-US" altLang="zh-CN" sz="2400" b="1" dirty="0" err="1">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(λ,T)</a:t>
            </a:r>
            <a:r>
              <a:rPr lang="zh-CN" altLang="en-US" sz="2400" b="1" dirty="0" err="1">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物体吸收</a:t>
            </a:r>
            <a:r>
              <a:rPr lang="zh-CN" altLang="en-US" sz="24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某一特定波长</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辐射能的百分数</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4" name="TextBox 24"/>
          <p:cNvSpPr txBox="1"/>
          <p:nvPr/>
        </p:nvSpPr>
        <p:spPr>
          <a:xfrm>
            <a:off x="1101090" y="6568440"/>
            <a:ext cx="4595495" cy="460375"/>
          </a:xfrm>
          <a:prstGeom prst="rect">
            <a:avLst/>
          </a:prstGeom>
          <a:noFill/>
        </p:spPr>
        <p:txBody>
          <a:bodyPr wrap="square" rtlCol="0">
            <a:spAutoFit/>
          </a:bodyPr>
          <a:lstStyle/>
          <a:p>
            <a:pPr algn="just"/>
            <a:r>
              <a:rPr lang="zh-CN" altLang="en-US" sz="2400" dirty="0" err="1">
                <a:latin typeface="+mn-ea"/>
                <a:ea typeface="+mn-ea"/>
              </a:rPr>
              <a:t>光谱吸收比随波长的变化</a:t>
            </a:r>
            <a:endParaRPr lang="zh-CN" altLang="en-US" sz="2400" dirty="0" err="1">
              <a:latin typeface="+mn-ea"/>
              <a:ea typeface="+mn-ea"/>
              <a:cs typeface="Times New Roman" panose="02020603050405020304" pitchFamily="18" charset="0"/>
            </a:endParaRPr>
          </a:p>
        </p:txBody>
      </p:sp>
      <p:sp>
        <p:nvSpPr>
          <p:cNvPr id="3" name="TextBox 24"/>
          <p:cNvSpPr txBox="1"/>
          <p:nvPr/>
        </p:nvSpPr>
        <p:spPr>
          <a:xfrm>
            <a:off x="1101090" y="2247900"/>
            <a:ext cx="9206865" cy="829945"/>
          </a:xfrm>
          <a:prstGeom prst="rect">
            <a:avLst/>
          </a:prstGeom>
          <a:noFill/>
        </p:spPr>
        <p:txBody>
          <a:bodyPr wrap="square" rtlCol="0">
            <a:spAutoFit/>
          </a:bodyPr>
          <a:lstStyle/>
          <a:p>
            <a:pPr marL="0" indent="0" algn="just">
              <a:buFont typeface="Arial" panose="020B0604020202020204" pitchFamily="34" charset="0"/>
              <a:buNone/>
            </a:pP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吸收比</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不仅取决于物体本身的情况（种类、温度及表面状况），也与投入辐射</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G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的特性有关</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 name="TextBox 24"/>
          <p:cNvSpPr txBox="1"/>
          <p:nvPr/>
        </p:nvSpPr>
        <p:spPr>
          <a:xfrm>
            <a:off x="1101090" y="3112135"/>
            <a:ext cx="11576685" cy="460375"/>
          </a:xfrm>
          <a:prstGeom prst="rect">
            <a:avLst/>
          </a:prstGeom>
          <a:noFill/>
        </p:spPr>
        <p:txBody>
          <a:bodyPr wrap="square" rtlCol="0">
            <a:spAutoFit/>
          </a:bodyPr>
          <a:lstStyle/>
          <a:p>
            <a:pPr marL="0" indent="0" algn="just">
              <a:buFont typeface="Arial" panose="020B0604020202020204" pitchFamily="34" charset="0"/>
              <a:buNone/>
            </a:pP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吸收比</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err="1">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是对投入到物体表面上各种不同波长辐射能的总体吸收比，是一个平均值</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5" name="图片 4"/>
          <p:cNvPicPr>
            <a:picLocks noChangeAspect="1"/>
          </p:cNvPicPr>
          <p:nvPr/>
        </p:nvPicPr>
        <p:blipFill>
          <a:blip r:embed="rId1"/>
          <a:srcRect l="30316" t="39500" r="41733" b="30395"/>
          <a:stretch>
            <a:fillRect/>
          </a:stretch>
        </p:blipFill>
        <p:spPr>
          <a:xfrm>
            <a:off x="1964690" y="4298315"/>
            <a:ext cx="3592195" cy="2176780"/>
          </a:xfrm>
          <a:prstGeom prst="rect">
            <a:avLst/>
          </a:prstGeom>
        </p:spPr>
      </p:pic>
      <p:pic>
        <p:nvPicPr>
          <p:cNvPr id="6" name="图片 5"/>
          <p:cNvPicPr>
            <a:picLocks noChangeAspect="1"/>
          </p:cNvPicPr>
          <p:nvPr/>
        </p:nvPicPr>
        <p:blipFill>
          <a:blip r:embed="rId2"/>
          <a:srcRect l="28740" t="26198" r="40156" b="40198"/>
          <a:stretch>
            <a:fillRect/>
          </a:stretch>
        </p:blipFill>
        <p:spPr>
          <a:xfrm>
            <a:off x="6069965" y="4298315"/>
            <a:ext cx="3581400" cy="2176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7200800" cy="504603"/>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实际物体的吸收比</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105" name="图片 104"/>
          <p:cNvPicPr/>
          <p:nvPr/>
        </p:nvPicPr>
        <p:blipFill>
          <a:blip r:embed="rId1"/>
          <a:stretch>
            <a:fillRect/>
          </a:stretch>
        </p:blipFill>
        <p:spPr>
          <a:xfrm>
            <a:off x="165100" y="3400425"/>
            <a:ext cx="6545580" cy="3598545"/>
          </a:xfrm>
          <a:prstGeom prst="rect">
            <a:avLst/>
          </a:prstGeom>
          <a:noFill/>
          <a:ln w="9525">
            <a:noFill/>
          </a:ln>
        </p:spPr>
      </p:pic>
      <p:sp>
        <p:nvSpPr>
          <p:cNvPr id="25" name="TextBox 24"/>
          <p:cNvSpPr txBox="1"/>
          <p:nvPr/>
        </p:nvSpPr>
        <p:spPr>
          <a:xfrm>
            <a:off x="7077710" y="3544570"/>
            <a:ext cx="5556885" cy="2787015"/>
          </a:xfrm>
          <a:prstGeom prst="rect">
            <a:avLst/>
          </a:prstGeom>
          <a:noFill/>
        </p:spPr>
        <p:txBody>
          <a:bodyPr wrap="square" rtlCol="0">
            <a:spAutoFit/>
          </a:bodyPr>
          <a:lstStyle/>
          <a:p>
            <a:pPr marL="342900" indent="-342900" algn="just">
              <a:buFont typeface="Arial" panose="020B0604020202020204" pitchFamily="34" charset="0"/>
              <a:buChar char="•"/>
            </a:pPr>
            <a:r>
              <a:rPr lang="zh-CN" sz="2400" dirty="0" err="1">
                <a:latin typeface="+mn-ea"/>
                <a:ea typeface="+mn-ea"/>
              </a:rPr>
              <a:t>太阳短波辐射可以透过大气射入地面</a:t>
            </a:r>
            <a:endParaRPr lang="zh-CN" sz="2400" dirty="0" err="1">
              <a:latin typeface="+mn-ea"/>
              <a:ea typeface="+mn-ea"/>
            </a:endParaRPr>
          </a:p>
          <a:p>
            <a:pPr marL="342900" indent="-342900" algn="just">
              <a:buFont typeface="Arial" panose="020B0604020202020204" pitchFamily="34" charset="0"/>
              <a:buChar char="•"/>
            </a:pPr>
            <a:r>
              <a:rPr lang="zh-CN" sz="2400" dirty="0" err="1">
                <a:latin typeface="+mn-ea"/>
                <a:ea typeface="+mn-ea"/>
                <a:sym typeface="+mn-ea"/>
              </a:rPr>
              <a:t>地面增暖后的长波辐射却被云层和温室气体吸收或反射</a:t>
            </a:r>
            <a:endParaRPr lang="zh-CN" sz="2400" dirty="0" err="1">
              <a:latin typeface="+mn-ea"/>
              <a:ea typeface="+mn-ea"/>
              <a:sym typeface="+mn-ea"/>
            </a:endParaRPr>
          </a:p>
          <a:p>
            <a:pPr marL="342900" indent="-342900" algn="just">
              <a:buFont typeface="Arial" panose="020B0604020202020204" pitchFamily="34" charset="0"/>
              <a:buChar char="•"/>
            </a:pPr>
            <a:r>
              <a:rPr lang="zh-CN" sz="2400" dirty="0" err="1">
                <a:latin typeface="+mn-ea"/>
                <a:ea typeface="+mn-ea"/>
                <a:sym typeface="+mn-ea"/>
              </a:rPr>
              <a:t>如果没有大气，地表平均温度会下降到</a:t>
            </a:r>
            <a:r>
              <a:rPr lang="en-US" altLang="zh-CN" sz="2400" dirty="0" err="1">
                <a:latin typeface="+mn-ea"/>
                <a:ea typeface="+mn-ea"/>
                <a:sym typeface="+mn-ea"/>
              </a:rPr>
              <a:t>-23</a:t>
            </a:r>
            <a:r>
              <a:rPr lang="en-US" altLang="zh-CN" sz="2400" dirty="0" err="1">
                <a:latin typeface="微软雅黑" panose="020B0503020204020204" pitchFamily="34" charset="-122"/>
                <a:ea typeface="微软雅黑" panose="020B0503020204020204" pitchFamily="34" charset="-122"/>
                <a:sym typeface="+mn-ea"/>
              </a:rPr>
              <a:t>℃</a:t>
            </a:r>
            <a:r>
              <a:rPr lang="zh-CN" altLang="en-US" sz="2400" dirty="0" err="1">
                <a:latin typeface="微软雅黑" panose="020B0503020204020204" pitchFamily="34" charset="-122"/>
                <a:ea typeface="微软雅黑" panose="020B0503020204020204" pitchFamily="34" charset="-122"/>
                <a:sym typeface="+mn-ea"/>
              </a:rPr>
              <a:t>，而实际地表平均温度为</a:t>
            </a:r>
            <a:r>
              <a:rPr lang="en-US" altLang="zh-CN" sz="2400" dirty="0" err="1">
                <a:latin typeface="微软雅黑" panose="020B0503020204020204" pitchFamily="34" charset="-122"/>
                <a:ea typeface="微软雅黑" panose="020B0503020204020204" pitchFamily="34" charset="-122"/>
                <a:sym typeface="+mn-ea"/>
              </a:rPr>
              <a:t>15℃</a:t>
            </a:r>
            <a:endParaRPr lang="en-US" alt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342900" indent="-342900" algn="just">
              <a:buFont typeface="Arial" panose="020B0604020202020204" pitchFamily="34" charset="0"/>
              <a:buChar char="•"/>
            </a:pPr>
            <a:endParaRPr 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342900" indent="-342900" algn="just">
              <a:buFont typeface="Arial" panose="020B0604020202020204" pitchFamily="34" charset="0"/>
              <a:buChar char="•"/>
            </a:pPr>
            <a:endParaRPr 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3" name="图片 2"/>
          <p:cNvPicPr/>
          <p:nvPr/>
        </p:nvPicPr>
        <p:blipFill>
          <a:blip r:embed="rId2"/>
          <a:stretch>
            <a:fillRect/>
          </a:stretch>
        </p:blipFill>
        <p:spPr>
          <a:xfrm>
            <a:off x="1604645" y="837565"/>
            <a:ext cx="3803650" cy="2364105"/>
          </a:xfrm>
          <a:prstGeom prst="rect">
            <a:avLst/>
          </a:prstGeom>
          <a:noFill/>
          <a:ln w="9525">
            <a:noFill/>
          </a:ln>
        </p:spPr>
      </p:pic>
      <p:sp>
        <p:nvSpPr>
          <p:cNvPr id="4" name="TextBox 24"/>
          <p:cNvSpPr txBox="1"/>
          <p:nvPr/>
        </p:nvSpPr>
        <p:spPr>
          <a:xfrm>
            <a:off x="6141085" y="447675"/>
            <a:ext cx="6130925" cy="1808480"/>
          </a:xfrm>
          <a:prstGeom prst="rect">
            <a:avLst/>
          </a:prstGeom>
          <a:noFill/>
        </p:spPr>
        <p:txBody>
          <a:bodyPr wrap="square" rtlCol="0">
            <a:spAutoFit/>
          </a:bodyPr>
          <a:lstStyle/>
          <a:p>
            <a:pPr marL="342900" indent="-342900" algn="just">
              <a:buFont typeface="Arial" panose="020B0604020202020204" pitchFamily="34" charset="0"/>
              <a:buChar char="•"/>
            </a:pPr>
            <a:r>
              <a:rPr lang="zh-CN" sz="2400" dirty="0" err="1">
                <a:latin typeface="+mn-ea"/>
                <a:ea typeface="+mn-ea"/>
              </a:rPr>
              <a:t>玻璃对太阳辐射的选择性吸收</a:t>
            </a:r>
            <a:endParaRPr lang="zh-CN" sz="2400" dirty="0" err="1">
              <a:latin typeface="+mn-ea"/>
              <a:ea typeface="+mn-ea"/>
            </a:endParaRPr>
          </a:p>
          <a:p>
            <a:pPr marL="342900" indent="-342900" algn="just">
              <a:buFont typeface="Arial" panose="020B0604020202020204" pitchFamily="34" charset="0"/>
              <a:buChar char="•"/>
            </a:pPr>
            <a:r>
              <a:rPr lang="zh-CN" sz="2400" dirty="0" err="1">
                <a:latin typeface="+mn-ea"/>
                <a:ea typeface="+mn-ea"/>
                <a:sym typeface="+mn-ea"/>
              </a:rPr>
              <a:t>太阳波长小于</a:t>
            </a:r>
            <a:r>
              <a:rPr lang="en-US" altLang="zh-CN" sz="2400" dirty="0" err="1">
                <a:latin typeface="+mn-ea"/>
                <a:ea typeface="+mn-ea"/>
                <a:sym typeface="+mn-ea"/>
              </a:rPr>
              <a:t>3</a:t>
            </a:r>
            <a:r>
              <a:rPr lang="en-US" altLang="zh-CN" sz="2400" dirty="0" err="1">
                <a:latin typeface="微软雅黑" panose="020B0503020204020204" pitchFamily="34" charset="-122"/>
                <a:ea typeface="微软雅黑" panose="020B0503020204020204" pitchFamily="34" charset="-122"/>
                <a:sym typeface="+mn-ea"/>
              </a:rPr>
              <a:t>μm</a:t>
            </a:r>
            <a:r>
              <a:rPr lang="zh-CN" altLang="en-US" sz="2400" dirty="0" err="1">
                <a:latin typeface="微软雅黑" panose="020B0503020204020204" pitchFamily="34" charset="-122"/>
                <a:ea typeface="微软雅黑" panose="020B0503020204020204" pitchFamily="34" charset="-122"/>
                <a:sym typeface="+mn-ea"/>
              </a:rPr>
              <a:t>，可以透过玻璃</a:t>
            </a:r>
            <a:endParaRPr lang="zh-CN" altLang="en-US" sz="2400" dirty="0" err="1">
              <a:latin typeface="微软雅黑" panose="020B0503020204020204" pitchFamily="34" charset="-122"/>
              <a:ea typeface="微软雅黑" panose="020B0503020204020204" pitchFamily="34" charset="-122"/>
              <a:sym typeface="+mn-ea"/>
            </a:endParaRPr>
          </a:p>
          <a:p>
            <a:pPr marL="0" indent="0" algn="just">
              <a:buFont typeface="Arial" panose="020B0604020202020204" pitchFamily="34" charset="0"/>
              <a:buNone/>
            </a:pPr>
            <a:r>
              <a:rPr lang="en-US" altLang="zh-CN" sz="2400" dirty="0" err="1">
                <a:latin typeface="+mn-ea"/>
                <a:ea typeface="+mn-ea"/>
                <a:sym typeface="+mn-ea"/>
              </a:rPr>
              <a:t>    </a:t>
            </a:r>
            <a:r>
              <a:rPr lang="zh-CN" sz="2400" dirty="0" err="1">
                <a:latin typeface="+mn-ea"/>
                <a:ea typeface="+mn-ea"/>
                <a:sym typeface="+mn-ea"/>
              </a:rPr>
              <a:t>波长大于</a:t>
            </a:r>
            <a:r>
              <a:rPr lang="en-US" altLang="zh-CN" sz="2400" dirty="0" err="1">
                <a:latin typeface="+mn-ea"/>
                <a:ea typeface="+mn-ea"/>
                <a:sym typeface="+mn-ea"/>
              </a:rPr>
              <a:t>3</a:t>
            </a:r>
            <a:r>
              <a:rPr lang="en-US" altLang="zh-CN" sz="2400" dirty="0" err="1">
                <a:latin typeface="微软雅黑" panose="020B0503020204020204" pitchFamily="34" charset="-122"/>
                <a:ea typeface="微软雅黑" panose="020B0503020204020204" pitchFamily="34" charset="-122"/>
                <a:sym typeface="+mn-ea"/>
              </a:rPr>
              <a:t>μm</a:t>
            </a:r>
            <a:r>
              <a:rPr lang="zh-CN" altLang="en-US" sz="2400" dirty="0" err="1">
                <a:latin typeface="微软雅黑" panose="020B0503020204020204" pitchFamily="34" charset="-122"/>
                <a:ea typeface="微软雅黑" panose="020B0503020204020204" pitchFamily="34" charset="-122"/>
                <a:sym typeface="+mn-ea"/>
              </a:rPr>
              <a:t>，很难穿透玻璃</a:t>
            </a:r>
            <a:endParaRPr lang="zh-CN" altLang="en-US" sz="2400" dirty="0" err="1">
              <a:latin typeface="微软雅黑" panose="020B0503020204020204" pitchFamily="34" charset="-122"/>
              <a:ea typeface="微软雅黑" panose="020B0503020204020204" pitchFamily="34" charset="-122"/>
              <a:sym typeface="+mn-ea"/>
            </a:endParaRPr>
          </a:p>
          <a:p>
            <a:pPr marL="0" indent="0" algn="just">
              <a:buFont typeface="Arial" panose="020B0604020202020204" pitchFamily="34" charset="0"/>
              <a:buNone/>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室内温度</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40~50</a:t>
            </a:r>
            <a:r>
              <a:rPr lang="en-US" altLang="zh-CN" sz="2400" dirty="0" err="1">
                <a:latin typeface="微软雅黑" panose="020B0503020204020204" pitchFamily="34" charset="-122"/>
                <a:ea typeface="微软雅黑" panose="020B0503020204020204" pitchFamily="34" charset="-122"/>
                <a:sym typeface="+mn-ea"/>
              </a:rPr>
              <a:t>℃</a:t>
            </a:r>
            <a:r>
              <a:rPr lang="zh-CN" altLang="en-US" sz="2400" dirty="0" err="1">
                <a:latin typeface="微软雅黑" panose="020B0503020204020204" pitchFamily="34" charset="-122"/>
                <a:ea typeface="微软雅黑" panose="020B0503020204020204" pitchFamily="34" charset="-122"/>
                <a:sym typeface="+mn-ea"/>
              </a:rPr>
              <a:t>的最长波长可达</a:t>
            </a:r>
            <a:r>
              <a:rPr lang="en-US" altLang="zh-CN" sz="2400" dirty="0" err="1">
                <a:latin typeface="微软雅黑" panose="020B0503020204020204" pitchFamily="34" charset="-122"/>
                <a:ea typeface="微软雅黑" panose="020B0503020204020204" pitchFamily="34" charset="-122"/>
                <a:sym typeface="+mn-ea"/>
              </a:rPr>
              <a:t>9μm</a:t>
            </a:r>
            <a:endParaRPr lang="zh-CN" altLang="en-US" sz="2400" dirty="0" err="1">
              <a:latin typeface="微软雅黑" panose="020B0503020204020204" pitchFamily="34" charset="-122"/>
              <a:ea typeface="微软雅黑" panose="020B0503020204020204" pitchFamily="34" charset="-122"/>
              <a:sym typeface="+mn-ea"/>
            </a:endParaRPr>
          </a:p>
          <a:p>
            <a:pPr marL="342900" indent="-342900" algn="just">
              <a:buFont typeface="Arial" panose="020B0604020202020204" pitchFamily="34" charset="0"/>
              <a:buChar char="•"/>
            </a:pPr>
            <a:endParaRPr 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7200800" cy="504603"/>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实际物体的吸收比</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TextBox 24"/>
          <p:cNvSpPr txBox="1"/>
          <p:nvPr/>
        </p:nvSpPr>
        <p:spPr>
          <a:xfrm>
            <a:off x="1134745" y="1024255"/>
            <a:ext cx="11116310" cy="460375"/>
          </a:xfrm>
          <a:prstGeom prst="rect">
            <a:avLst/>
          </a:prstGeom>
          <a:noFill/>
        </p:spPr>
        <p:txBody>
          <a:bodyPr wrap="square" rtlCol="0">
            <a:spAutoFit/>
          </a:bodyPr>
          <a:lstStyle/>
          <a:p>
            <a:pPr algn="just"/>
            <a:r>
              <a:rPr lang="zh-CN" altLang="en-US" sz="2400" dirty="0" err="1">
                <a:latin typeface="+mn-ea"/>
                <a:ea typeface="+mn-ea"/>
              </a:rPr>
              <a:t>实际物体的选择性吸收给辐射传热计算带来了很大的困难</a:t>
            </a:r>
            <a:endParaRPr lang="zh-CN" altLang="en-US" sz="2400" dirty="0" err="1">
              <a:latin typeface="+mn-ea"/>
              <a:ea typeface="+mn-ea"/>
              <a:cs typeface="Times New Roman" panose="02020603050405020304" pitchFamily="18" charset="0"/>
            </a:endParaRPr>
          </a:p>
        </p:txBody>
      </p:sp>
      <p:sp>
        <p:nvSpPr>
          <p:cNvPr id="7" name="TextBox 24"/>
          <p:cNvSpPr txBox="1"/>
          <p:nvPr/>
        </p:nvSpPr>
        <p:spPr>
          <a:xfrm>
            <a:off x="1174115" y="2176145"/>
            <a:ext cx="3780790" cy="460375"/>
          </a:xfrm>
          <a:prstGeom prst="rect">
            <a:avLst/>
          </a:prstGeom>
          <a:noFill/>
        </p:spPr>
        <p:txBody>
          <a:bodyPr wrap="square" rtlCol="0">
            <a:spAutoFit/>
          </a:bodyPr>
          <a:lstStyle/>
          <a:p>
            <a:pPr algn="just"/>
            <a:r>
              <a:rPr lang="zh-CN" altLang="en-US" sz="2400" dirty="0" err="1">
                <a:latin typeface="+mn-ea"/>
                <a:ea typeface="+mn-ea"/>
              </a:rPr>
              <a:t>物体的吸收比</a:t>
            </a:r>
            <a:r>
              <a:rPr lang="en-US" altLang="zh-CN" sz="2400" dirty="0" err="1">
                <a:latin typeface="+mn-ea"/>
                <a:ea typeface="+mn-ea"/>
              </a:rPr>
              <a:t> </a:t>
            </a:r>
            <a:r>
              <a:rPr lang="zh-CN" altLang="en-US" sz="2400" dirty="0" err="1">
                <a:latin typeface="Times New Roman" panose="02020603050405020304" pitchFamily="18" charset="0"/>
                <a:ea typeface="+mn-ea"/>
                <a:cs typeface="Times New Roman" panose="02020603050405020304" pitchFamily="18" charset="0"/>
              </a:rPr>
              <a:t>α</a:t>
            </a:r>
            <a:r>
              <a:rPr lang="en-US" altLang="zh-CN" sz="2400" dirty="0" err="1">
                <a:latin typeface="Times New Roman" panose="02020603050405020304" pitchFamily="18" charset="0"/>
                <a:ea typeface="+mn-ea"/>
                <a:cs typeface="Times New Roman" panose="02020603050405020304" pitchFamily="18" charset="0"/>
              </a:rPr>
              <a:t> </a:t>
            </a:r>
            <a:r>
              <a:rPr lang="zh-CN" altLang="en-US" sz="2400" dirty="0" err="1">
                <a:latin typeface="+mn-ea"/>
                <a:ea typeface="+mn-ea"/>
              </a:rPr>
              <a:t>取决于</a:t>
            </a:r>
            <a:endParaRPr lang="zh-CN" altLang="en-US" sz="2400" dirty="0" err="1">
              <a:latin typeface="+mn-ea"/>
              <a:ea typeface="+mn-ea"/>
              <a:cs typeface="Times New Roman" panose="02020603050405020304" pitchFamily="18" charset="0"/>
            </a:endParaRPr>
          </a:p>
        </p:txBody>
      </p:sp>
      <p:sp>
        <p:nvSpPr>
          <p:cNvPr id="8" name="左大括号 7"/>
          <p:cNvSpPr/>
          <p:nvPr/>
        </p:nvSpPr>
        <p:spPr>
          <a:xfrm>
            <a:off x="4413250" y="1938020"/>
            <a:ext cx="261620" cy="1080135"/>
          </a:xfrm>
          <a:prstGeom prst="leftBrace">
            <a:avLst>
              <a:gd name="adj1" fmla="val 8333"/>
              <a:gd name="adj2" fmla="val 4738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24"/>
          <p:cNvSpPr txBox="1"/>
          <p:nvPr/>
        </p:nvSpPr>
        <p:spPr>
          <a:xfrm>
            <a:off x="4702175" y="1887855"/>
            <a:ext cx="3302635" cy="460375"/>
          </a:xfrm>
          <a:prstGeom prst="rect">
            <a:avLst/>
          </a:prstGeom>
          <a:noFill/>
        </p:spPr>
        <p:txBody>
          <a:bodyPr wrap="square" rtlCol="0">
            <a:spAutoFit/>
          </a:bodyPr>
          <a:lstStyle/>
          <a:p>
            <a:pPr algn="just"/>
            <a:r>
              <a:rPr lang="zh-CN" altLang="en-US" sz="2400" dirty="0" err="1">
                <a:latin typeface="+mn-ea"/>
                <a:ea typeface="+mn-ea"/>
              </a:rPr>
              <a:t>自身表面性质和温度</a:t>
            </a:r>
            <a:r>
              <a:rPr lang="en-US" altLang="zh-CN" sz="2400" dirty="0" err="1">
                <a:latin typeface="+mn-ea"/>
                <a:ea typeface="+mn-ea"/>
              </a:rPr>
              <a:t>T</a:t>
            </a:r>
            <a:r>
              <a:rPr lang="en-US" altLang="zh-CN" sz="2400" baseline="-25000" dirty="0" err="1">
                <a:latin typeface="+mn-ea"/>
                <a:ea typeface="+mn-ea"/>
              </a:rPr>
              <a:t>1</a:t>
            </a:r>
            <a:endParaRPr lang="en-US" altLang="zh-CN" sz="2400" baseline="-25000" dirty="0" err="1">
              <a:latin typeface="+mn-ea"/>
              <a:ea typeface="+mn-ea"/>
              <a:cs typeface="Times New Roman" panose="02020603050405020304" pitchFamily="18" charset="0"/>
            </a:endParaRPr>
          </a:p>
        </p:txBody>
      </p:sp>
      <p:sp>
        <p:nvSpPr>
          <p:cNvPr id="10" name="TextBox 24"/>
          <p:cNvSpPr txBox="1"/>
          <p:nvPr/>
        </p:nvSpPr>
        <p:spPr>
          <a:xfrm>
            <a:off x="4702175" y="2606675"/>
            <a:ext cx="6527165" cy="829945"/>
          </a:xfrm>
          <a:prstGeom prst="rect">
            <a:avLst/>
          </a:prstGeom>
          <a:noFill/>
        </p:spPr>
        <p:txBody>
          <a:bodyPr wrap="square" rtlCol="0">
            <a:spAutoFit/>
          </a:bodyPr>
          <a:lstStyle/>
          <a:p>
            <a:pPr algn="just"/>
            <a:r>
              <a:rPr lang="zh-CN" altLang="en-US" sz="2400" dirty="0" err="1">
                <a:latin typeface="+mn-ea"/>
                <a:ea typeface="+mn-ea"/>
              </a:rPr>
              <a:t>投入辐射按波长的能量分布</a:t>
            </a:r>
            <a:endParaRPr lang="zh-CN" altLang="en-US" sz="2400" dirty="0" err="1">
              <a:latin typeface="+mn-ea"/>
              <a:ea typeface="+mn-ea"/>
            </a:endParaRPr>
          </a:p>
          <a:p>
            <a:pPr algn="just"/>
            <a:r>
              <a:rPr lang="zh-CN" altLang="en-US" sz="2400" dirty="0" err="1">
                <a:latin typeface="+mn-ea"/>
                <a:ea typeface="+mn-ea"/>
              </a:rPr>
              <a:t>（取决于发出投入辐射物体的性质和温度</a:t>
            </a:r>
            <a:r>
              <a:rPr lang="en-US" altLang="zh-CN" sz="2400" dirty="0" err="1">
                <a:latin typeface="+mn-ea"/>
                <a:ea typeface="+mn-ea"/>
              </a:rPr>
              <a:t>T</a:t>
            </a:r>
            <a:r>
              <a:rPr lang="en-US" altLang="zh-CN" sz="2400" baseline="-25000" dirty="0" err="1">
                <a:latin typeface="+mn-ea"/>
                <a:ea typeface="+mn-ea"/>
              </a:rPr>
              <a:t>2</a:t>
            </a:r>
            <a:r>
              <a:rPr lang="zh-CN" altLang="en-US" sz="2400" dirty="0" err="1">
                <a:latin typeface="+mn-ea"/>
                <a:ea typeface="+mn-ea"/>
              </a:rPr>
              <a:t>）</a:t>
            </a:r>
            <a:endParaRPr lang="zh-CN" altLang="en-US" sz="2400" dirty="0" err="1">
              <a:latin typeface="+mn-ea"/>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文本框 10"/>
              <p:cNvSpPr txBox="1"/>
              <p:nvPr/>
            </p:nvSpPr>
            <p:spPr>
              <a:xfrm>
                <a:off x="1172845" y="3688080"/>
                <a:ext cx="9855200" cy="165227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𝛼</m:t>
                          </m:r>
                        </m:e>
                        <m:sub>
                          <m:r>
                            <a:rPr lang="en-US" altLang="zh-CN" sz="2800" i="1">
                              <a:latin typeface="Cambria Math" panose="02040503050406030204" pitchFamily="18" charset="0"/>
                              <a:cs typeface="Cambria Math" panose="02040503050406030204" pitchFamily="18" charset="0"/>
                            </a:rPr>
                            <m:t>1</m:t>
                          </m:r>
                        </m:sub>
                      </m:sSub>
                      <m:r>
                        <a:rPr lang="en-US" altLang="zh-CN" sz="2800" i="1">
                          <a:latin typeface="Cambria Math" panose="02040503050406030204" pitchFamily="18" charset="0"/>
                          <a:cs typeface="Cambria Math" panose="02040503050406030204" pitchFamily="18" charset="0"/>
                        </a:rPr>
                        <m:t>=</m:t>
                      </m:r>
                      <m:f>
                        <m:fPr>
                          <m:ctrlPr>
                            <a:rPr lang="en-US" altLang="zh-CN" sz="2800" i="1">
                              <a:latin typeface="Cambria Math" panose="02040503050406030204" pitchFamily="18" charset="0"/>
                              <a:cs typeface="Cambria Math" panose="02040503050406030204" pitchFamily="18" charset="0"/>
                            </a:rPr>
                          </m:ctrlPr>
                        </m:fPr>
                        <m:num>
                          <m:r>
                            <a:rPr lang="en-US" altLang="zh-CN" sz="2800" i="1">
                              <a:latin typeface="Cambria Math" panose="02040503050406030204" pitchFamily="18" charset="0"/>
                              <a:cs typeface="Cambria Math" panose="02040503050406030204" pitchFamily="18" charset="0"/>
                            </a:rPr>
                            <m:t>𝐸</m:t>
                          </m:r>
                        </m:num>
                        <m:den>
                          <m:r>
                            <a:rPr lang="en-US" altLang="zh-CN" sz="2800" i="1">
                              <a:latin typeface="Cambria Math" panose="02040503050406030204" pitchFamily="18" charset="0"/>
                              <a:cs typeface="Cambria Math" panose="02040503050406030204" pitchFamily="18" charset="0"/>
                            </a:rPr>
                            <m:t>𝐺</m:t>
                          </m:r>
                        </m:den>
                      </m:f>
                      <m:r>
                        <a:rPr lang="en-US" altLang="zh-CN" sz="2800" i="1">
                          <a:latin typeface="Cambria Math" panose="02040503050406030204" pitchFamily="18" charset="0"/>
                          <a:cs typeface="Cambria Math" panose="02040503050406030204" pitchFamily="18" charset="0"/>
                        </a:rPr>
                        <m:t>=</m:t>
                      </m:r>
                      <m:f>
                        <m:fPr>
                          <m:ctrlPr>
                            <a:rPr lang="en-US" altLang="zh-CN" sz="2800" i="1">
                              <a:latin typeface="Cambria Math" panose="02040503050406030204" pitchFamily="18" charset="0"/>
                              <a:cs typeface="Cambria Math" panose="02040503050406030204" pitchFamily="18" charset="0"/>
                            </a:rPr>
                          </m:ctrlPr>
                        </m:fPr>
                        <m:num>
                          <m:nary>
                            <m:naryPr>
                              <m:limLoc m:val="subSup"/>
                              <m:ctrlPr>
                                <a:rPr lang="en-US" altLang="zh-CN" sz="2800" i="1">
                                  <a:latin typeface="Cambria Math" panose="02040503050406030204" pitchFamily="18" charset="0"/>
                                  <a:cs typeface="Cambria Math" panose="02040503050406030204" pitchFamily="18" charset="0"/>
                                </a:rPr>
                              </m:ctrlPr>
                            </m:naryPr>
                            <m:sub>
                              <m:r>
                                <a:rPr lang="en-US" altLang="zh-CN" sz="2800" i="1">
                                  <a:latin typeface="Cambria Math" panose="02040503050406030204" pitchFamily="18" charset="0"/>
                                  <a:cs typeface="Cambria Math" panose="02040503050406030204" pitchFamily="18" charset="0"/>
                                </a:rPr>
                                <m:t>0</m:t>
                              </m:r>
                            </m:sub>
                            <m:sup>
                              <m:r>
                                <a:rPr lang="en-US" altLang="zh-CN" sz="2800" i="1">
                                  <a:latin typeface="Cambria Math" panose="02040503050406030204" pitchFamily="18" charset="0"/>
                                  <a:cs typeface="Cambria Math" panose="02040503050406030204" pitchFamily="18" charset="0"/>
                                </a:rPr>
                                <m:t>∞</m:t>
                              </m:r>
                            </m:sup>
                            <m:e>
                              <m:r>
                                <a:rPr lang="en-US" altLang="zh-CN" sz="2800" i="1">
                                  <a:latin typeface="Cambria Math" panose="02040503050406030204" pitchFamily="18" charset="0"/>
                                  <a:cs typeface="Cambria Math" panose="02040503050406030204" pitchFamily="18" charset="0"/>
                                </a:rPr>
                                <m:t>𝛼</m:t>
                              </m:r>
                              <m:d>
                                <m:dPr>
                                  <m:ctrlPr>
                                    <a:rPr lang="en-US" altLang="zh-CN" sz="2800" i="1">
                                      <a:latin typeface="Cambria Math" panose="02040503050406030204" pitchFamily="18" charset="0"/>
                                      <a:cs typeface="Cambria Math" panose="02040503050406030204" pitchFamily="18" charset="0"/>
                                    </a:rPr>
                                  </m:ctrlPr>
                                </m:dPr>
                                <m:e>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1</m:t>
                                      </m:r>
                                    </m:sub>
                                  </m:sSub>
                                </m:e>
                              </m:d>
                              <m:r>
                                <a:rPr lang="en-US" altLang="zh-CN" sz="2800" i="1">
                                  <a:latin typeface="Cambria Math" panose="02040503050406030204" pitchFamily="18" charset="0"/>
                                  <a:cs typeface="Cambria Math" panose="02040503050406030204" pitchFamily="18" charset="0"/>
                                </a:rPr>
                                <m:t>𝜀</m:t>
                              </m:r>
                              <m:d>
                                <m:dPr>
                                  <m:ctrlPr>
                                    <a:rPr lang="en-US" altLang="zh-CN" sz="2800" i="1">
                                      <a:latin typeface="Cambria Math" panose="02040503050406030204" pitchFamily="18" charset="0"/>
                                      <a:cs typeface="Cambria Math" panose="02040503050406030204" pitchFamily="18" charset="0"/>
                                    </a:rPr>
                                  </m:ctrlPr>
                                </m:dPr>
                                <m:e>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2</m:t>
                                      </m:r>
                                    </m:sub>
                                  </m:sSub>
                                </m:e>
                              </m:d>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𝐸</m:t>
                                  </m:r>
                                </m:e>
                                <m:sub>
                                  <m:r>
                                    <a:rPr lang="en-US" altLang="zh-CN" sz="2800" i="1">
                                      <a:latin typeface="Cambria Math" panose="02040503050406030204" pitchFamily="18" charset="0"/>
                                      <a:cs typeface="Cambria Math" panose="02040503050406030204" pitchFamily="18" charset="0"/>
                                    </a:rPr>
                                    <m:t>𝑏</m:t>
                                  </m:r>
                                  <m:r>
                                    <a:rPr lang="en-US" altLang="zh-CN" sz="2800" i="1">
                                      <a:latin typeface="Cambria Math" panose="02040503050406030204" pitchFamily="18" charset="0"/>
                                      <a:cs typeface="Cambria Math" panose="02040503050406030204" pitchFamily="18" charset="0"/>
                                    </a:rPr>
                                    <m:t>𝜆</m:t>
                                  </m:r>
                                </m:sub>
                              </m:sSub>
                              <m:d>
                                <m:dPr>
                                  <m:ctrlPr>
                                    <a:rPr lang="en-US" altLang="zh-CN" sz="2800" i="1">
                                      <a:latin typeface="Cambria Math" panose="02040503050406030204" pitchFamily="18" charset="0"/>
                                      <a:cs typeface="Cambria Math" panose="02040503050406030204" pitchFamily="18" charset="0"/>
                                    </a:rPr>
                                  </m:ctrlPr>
                                </m:dPr>
                                <m:e>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2</m:t>
                                      </m:r>
                                    </m:sub>
                                  </m:sSub>
                                </m:e>
                              </m:d>
                              <m:r>
                                <a:rPr lang="en-US" altLang="zh-CN" sz="2800" i="1">
                                  <a:latin typeface="Cambria Math" panose="02040503050406030204" pitchFamily="18" charset="0"/>
                                  <a:cs typeface="Cambria Math" panose="02040503050406030204" pitchFamily="18" charset="0"/>
                                </a:rPr>
                                <m:t>𝑑</m:t>
                              </m:r>
                              <m:r>
                                <a:rPr lang="en-US" altLang="zh-CN" sz="2800" i="1">
                                  <a:latin typeface="Cambria Math" panose="02040503050406030204" pitchFamily="18" charset="0"/>
                                  <a:cs typeface="Cambria Math" panose="02040503050406030204" pitchFamily="18" charset="0"/>
                                </a:rPr>
                                <m:t>𝜆</m:t>
                              </m:r>
                            </m:e>
                          </m:nary>
                        </m:num>
                        <m:den>
                          <m:nary>
                            <m:naryPr>
                              <m:limLoc m:val="subSup"/>
                              <m:ctrlPr>
                                <a:rPr lang="en-US" altLang="zh-CN" sz="2800" i="1">
                                  <a:latin typeface="Cambria Math" panose="02040503050406030204" pitchFamily="18" charset="0"/>
                                  <a:cs typeface="Cambria Math" panose="02040503050406030204" pitchFamily="18" charset="0"/>
                                </a:rPr>
                              </m:ctrlPr>
                            </m:naryPr>
                            <m:sub>
                              <m:r>
                                <a:rPr lang="en-US" altLang="zh-CN" sz="2800" i="1">
                                  <a:latin typeface="Cambria Math" panose="02040503050406030204" pitchFamily="18" charset="0"/>
                                  <a:cs typeface="Cambria Math" panose="02040503050406030204" pitchFamily="18" charset="0"/>
                                </a:rPr>
                                <m:t>0</m:t>
                              </m:r>
                            </m:sub>
                            <m:sup>
                              <m:r>
                                <a:rPr lang="en-US" altLang="zh-CN" sz="2800" i="1">
                                  <a:latin typeface="Cambria Math" panose="02040503050406030204" pitchFamily="18" charset="0"/>
                                  <a:cs typeface="Cambria Math" panose="02040503050406030204" pitchFamily="18" charset="0"/>
                                </a:rPr>
                                <m:t>∞</m:t>
                              </m:r>
                            </m:sup>
                            <m:e>
                              <m:r>
                                <a:rPr lang="en-US" altLang="zh-CN" sz="2800" i="1">
                                  <a:latin typeface="Cambria Math" panose="02040503050406030204" pitchFamily="18" charset="0"/>
                                  <a:cs typeface="Cambria Math" panose="02040503050406030204" pitchFamily="18" charset="0"/>
                                </a:rPr>
                                <m:t>𝜀</m:t>
                              </m:r>
                              <m:d>
                                <m:dPr>
                                  <m:ctrlPr>
                                    <a:rPr lang="en-US" altLang="zh-CN" sz="2800" i="1">
                                      <a:latin typeface="Cambria Math" panose="02040503050406030204" pitchFamily="18" charset="0"/>
                                      <a:cs typeface="Cambria Math" panose="02040503050406030204" pitchFamily="18" charset="0"/>
                                    </a:rPr>
                                  </m:ctrlPr>
                                </m:dPr>
                                <m:e>
                                  <m:r>
                                    <a:rPr lang="en-US" altLang="zh-CN" sz="2800" i="1">
                                      <a:latin typeface="Cambria Math" panose="02040503050406030204" pitchFamily="18" charset="0"/>
                                      <a:cs typeface="Cambria Math" panose="02040503050406030204" pitchFamily="18" charset="0"/>
                                    </a:rPr>
                                    <m:t>𝜆</m:t>
                                  </m:r>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2</m:t>
                                      </m:r>
                                    </m:sub>
                                  </m:sSub>
                                </m:e>
                              </m:d>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𝐸</m:t>
                                  </m:r>
                                </m:e>
                                <m:sub>
                                  <m:r>
                                    <a:rPr lang="en-US" altLang="zh-CN" sz="2800" i="1">
                                      <a:latin typeface="Cambria Math" panose="02040503050406030204" pitchFamily="18" charset="0"/>
                                      <a:cs typeface="Cambria Math" panose="02040503050406030204" pitchFamily="18" charset="0"/>
                                    </a:rPr>
                                    <m:t>𝑏</m:t>
                                  </m:r>
                                  <m:r>
                                    <a:rPr lang="en-US" altLang="zh-CN" sz="2800" i="1">
                                      <a:latin typeface="Cambria Math" panose="02040503050406030204" pitchFamily="18" charset="0"/>
                                      <a:cs typeface="Cambria Math" panose="02040503050406030204" pitchFamily="18" charset="0"/>
                                    </a:rPr>
                                    <m:t>𝜆</m:t>
                                  </m:r>
                                </m:sub>
                              </m:sSub>
                              <m:d>
                                <m:dPr>
                                  <m:ctrlPr>
                                    <a:rPr lang="en-US" altLang="zh-CN" sz="2800" i="1">
                                      <a:latin typeface="Cambria Math" panose="02040503050406030204" pitchFamily="18" charset="0"/>
                                      <a:cs typeface="Cambria Math" panose="02040503050406030204" pitchFamily="18" charset="0"/>
                                    </a:rPr>
                                  </m:ctrlPr>
                                </m:dPr>
                                <m:e>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2</m:t>
                                      </m:r>
                                    </m:sub>
                                  </m:sSub>
                                </m:e>
                              </m:d>
                              <m:r>
                                <a:rPr lang="en-US" altLang="zh-CN" sz="2800" i="1">
                                  <a:latin typeface="Cambria Math" panose="02040503050406030204" pitchFamily="18" charset="0"/>
                                  <a:cs typeface="Cambria Math" panose="02040503050406030204" pitchFamily="18" charset="0"/>
                                </a:rPr>
                                <m:t>𝑑</m:t>
                              </m:r>
                              <m:r>
                                <a:rPr lang="en-US" altLang="zh-CN" sz="2800" i="1">
                                  <a:latin typeface="Cambria Math" panose="02040503050406030204" pitchFamily="18" charset="0"/>
                                  <a:cs typeface="Cambria Math" panose="02040503050406030204" pitchFamily="18" charset="0"/>
                                </a:rPr>
                                <m:t>𝜆</m:t>
                              </m:r>
                            </m:e>
                          </m:nary>
                        </m:den>
                      </m:f>
                    </m:oMath>
                  </m:oMathPara>
                </a14:m>
                <a:endParaRPr lang="en-US" altLang="zh-CN" sz="2800" i="1">
                  <a:latin typeface="Cambria Math" panose="02040503050406030204" pitchFamily="18" charset="0"/>
                  <a:cs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𝑓</m:t>
                      </m:r>
                      <m:d>
                        <m:dPr>
                          <m:ctrlPr>
                            <a:rPr lang="en-US" altLang="zh-CN" sz="2800" i="1">
                              <a:latin typeface="Cambria Math" panose="02040503050406030204" pitchFamily="18" charset="0"/>
                              <a:cs typeface="Cambria Math" panose="02040503050406030204" pitchFamily="18" charset="0"/>
                            </a:rPr>
                          </m:ctrlPr>
                        </m:dPr>
                        <m:e>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1</m:t>
                              </m:r>
                            </m:sub>
                          </m:sSub>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𝑇</m:t>
                              </m:r>
                            </m:e>
                            <m:sub>
                              <m:r>
                                <a:rPr lang="en-US" altLang="zh-CN" sz="2800" i="1">
                                  <a:latin typeface="Cambria Math" panose="02040503050406030204" pitchFamily="18" charset="0"/>
                                  <a:cs typeface="Cambria Math" panose="02040503050406030204" pitchFamily="18" charset="0"/>
                                </a:rPr>
                                <m:t>2</m:t>
                              </m:r>
                            </m:sub>
                          </m:sSub>
                          <m:r>
                            <a:rPr lang="en-US" altLang="zh-CN" sz="2800" i="1">
                              <a:latin typeface="Cambria Math" panose="02040503050406030204" pitchFamily="18" charset="0"/>
                              <a:cs typeface="Cambria Math" panose="02040503050406030204" pitchFamily="18" charset="0"/>
                            </a:rPr>
                            <m:t>,表面</m:t>
                          </m:r>
                          <m:r>
                            <a:rPr lang="en-US" altLang="zh-CN" sz="2800" i="1">
                              <a:latin typeface="Cambria Math" panose="02040503050406030204" pitchFamily="18" charset="0"/>
                              <a:cs typeface="Cambria Math" panose="02040503050406030204" pitchFamily="18" charset="0"/>
                            </a:rPr>
                            <m:t>1</m:t>
                          </m:r>
                          <m:r>
                            <a:rPr lang="en-US" altLang="zh-CN" sz="2800" i="1">
                              <a:latin typeface="Cambria Math" panose="02040503050406030204" pitchFamily="18" charset="0"/>
                              <a:cs typeface="Cambria Math" panose="02040503050406030204" pitchFamily="18" charset="0"/>
                            </a:rPr>
                            <m:t>的性质，表面</m:t>
                          </m:r>
                          <m:r>
                            <a:rPr lang="en-US" altLang="zh-CN" sz="2800" i="1">
                              <a:latin typeface="Cambria Math" panose="02040503050406030204" pitchFamily="18" charset="0"/>
                              <a:cs typeface="Cambria Math" panose="02040503050406030204" pitchFamily="18" charset="0"/>
                            </a:rPr>
                            <m:t>2</m:t>
                          </m:r>
                          <m:r>
                            <a:rPr lang="en-US" altLang="zh-CN" sz="2800" i="1">
                              <a:latin typeface="Cambria Math" panose="02040503050406030204" pitchFamily="18" charset="0"/>
                              <a:cs typeface="Cambria Math" panose="02040503050406030204" pitchFamily="18" charset="0"/>
                            </a:rPr>
                            <m:t>的性质</m:t>
                          </m:r>
                        </m:e>
                      </m:d>
                    </m:oMath>
                  </m:oMathPara>
                </a14:m>
                <a:endParaRPr lang="zh-CN" altLang="en-US" sz="2800"/>
              </a:p>
            </p:txBody>
          </p:sp>
        </mc:Choice>
        <mc:Fallback>
          <p:sp>
            <p:nvSpPr>
              <p:cNvPr id="11" name="文本框 10"/>
              <p:cNvSpPr txBox="1">
                <a:spLocks noRot="1" noChangeAspect="1" noMove="1" noResize="1" noEditPoints="1" noAdjustHandles="1" noChangeArrowheads="1" noChangeShapeType="1" noTextEdit="1"/>
              </p:cNvSpPr>
              <p:nvPr/>
            </p:nvSpPr>
            <p:spPr>
              <a:xfrm>
                <a:off x="1172845" y="3688080"/>
                <a:ext cx="9855200" cy="165227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TextBox 4"/>
          <p:cNvSpPr txBox="1"/>
          <p:nvPr/>
        </p:nvSpPr>
        <p:spPr>
          <a:xfrm>
            <a:off x="1316990" y="5345430"/>
            <a:ext cx="6965950" cy="1753235"/>
          </a:xfrm>
          <a:prstGeom prst="rect">
            <a:avLst/>
          </a:prstGeom>
          <a:noFill/>
        </p:spPr>
        <p:txBody>
          <a:bodyPr wrap="square" rtlCol="0">
            <a:spAutoFit/>
          </a:bodyPr>
          <a:lstStyle/>
          <a:p>
            <a:pPr algn="l" eaLnBrk="1" latinLnBrk="0" hangingPunct="1">
              <a:lnSpc>
                <a:spcPct val="150000"/>
              </a:lnSpc>
              <a:spcBef>
                <a:spcPts val="0"/>
              </a:spcBef>
            </a:pPr>
            <a:r>
              <a:rPr lang="zh-CN" sz="2400" dirty="0" err="1">
                <a:latin typeface="+mn-ea"/>
                <a:ea typeface="+mn-ea"/>
              </a:rPr>
              <a:t>灰体：实际物体的理想化，</a:t>
            </a:r>
            <a:endParaRPr lang="zh-CN" sz="2400" dirty="0" err="1">
              <a:latin typeface="+mn-ea"/>
              <a:ea typeface="+mn-ea"/>
            </a:endParaRPr>
          </a:p>
          <a:p>
            <a:pPr algn="l" eaLnBrk="1" latinLnBrk="0" hangingPunct="1">
              <a:lnSpc>
                <a:spcPct val="150000"/>
              </a:lnSpc>
              <a:spcBef>
                <a:spcPts val="0"/>
              </a:spcBef>
            </a:pPr>
            <a:r>
              <a:rPr lang="en-US" altLang="zh-CN" sz="2400" dirty="0" err="1">
                <a:latin typeface="+mn-ea"/>
                <a:ea typeface="+mn-ea"/>
              </a:rPr>
              <a:t>          </a:t>
            </a:r>
            <a:r>
              <a:rPr lang="zh-CN" sz="2400" dirty="0" err="1">
                <a:latin typeface="+mn-ea"/>
                <a:ea typeface="+mn-ea"/>
              </a:rPr>
              <a:t>假设吸收比</a:t>
            </a:r>
            <a:r>
              <a:rPr lang="en-US" altLang="zh-CN" sz="2400" dirty="0" err="1">
                <a:latin typeface="+mn-ea"/>
                <a:ea typeface="+mn-ea"/>
              </a:rPr>
              <a:t> </a:t>
            </a:r>
            <a:r>
              <a:rPr lang="en-US" altLang="zh-CN" sz="2400" dirty="0" err="1">
                <a:latin typeface="Times New Roman" panose="02020603050405020304" pitchFamily="18" charset="0"/>
                <a:ea typeface="+mn-ea"/>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α) </a:t>
            </a:r>
            <a:r>
              <a:rPr lang="zh-CN" altLang="en-US" sz="2400" dirty="0" err="1">
                <a:latin typeface="微软雅黑" panose="020B0503020204020204" pitchFamily="34" charset="-122"/>
                <a:ea typeface="微软雅黑" panose="020B0503020204020204" pitchFamily="34" charset="-122"/>
              </a:rPr>
              <a:t>与波长无关</a:t>
            </a:r>
            <a:endParaRPr lang="zh-CN" altLang="en-US" sz="2400" dirty="0" err="1">
              <a:latin typeface="微软雅黑" panose="020B0503020204020204" pitchFamily="34" charset="-122"/>
              <a:ea typeface="微软雅黑" panose="020B0503020204020204" pitchFamily="34" charset="-122"/>
            </a:endParaRPr>
          </a:p>
          <a:p>
            <a:pPr algn="l" eaLnBrk="1" latinLnBrk="0" hangingPunct="1">
              <a:lnSpc>
                <a:spcPct val="150000"/>
              </a:lnSpc>
              <a:spcBef>
                <a:spcPts val="0"/>
              </a:spcBef>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rPr>
              <a:t>实际物体在红外波长范围可近似看作灰体</a:t>
            </a:r>
            <a:endPar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7200800" cy="504603"/>
          </a:xfrm>
        </p:spPr>
        <p:txBody>
          <a:bodyPr/>
          <a:lstStyle/>
          <a:p>
            <a:r>
              <a:rPr dirty="0">
                <a:sym typeface="+mn-ea"/>
              </a:rPr>
              <a:t>基尔霍夫定律</a:t>
            </a:r>
            <a:endParaRPr dirty="0"/>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7" name="图片 6"/>
          <p:cNvPicPr>
            <a:picLocks noChangeAspect="1"/>
          </p:cNvPicPr>
          <p:nvPr/>
        </p:nvPicPr>
        <p:blipFill>
          <a:blip r:embed="rId1"/>
          <a:srcRect l="53878" t="27303" r="35823" b="53105"/>
          <a:stretch>
            <a:fillRect/>
          </a:stretch>
        </p:blipFill>
        <p:spPr>
          <a:xfrm>
            <a:off x="9093835" y="332740"/>
            <a:ext cx="2892425" cy="3095625"/>
          </a:xfrm>
          <a:prstGeom prst="rect">
            <a:avLst/>
          </a:prstGeom>
        </p:spPr>
      </p:pic>
      <p:sp>
        <p:nvSpPr>
          <p:cNvPr id="25" name="TextBox 24"/>
          <p:cNvSpPr txBox="1"/>
          <p:nvPr/>
        </p:nvSpPr>
        <p:spPr>
          <a:xfrm>
            <a:off x="596900" y="880745"/>
            <a:ext cx="8693150" cy="1198880"/>
          </a:xfrm>
          <a:prstGeom prst="rect">
            <a:avLst/>
          </a:prstGeom>
          <a:noFill/>
        </p:spPr>
        <p:txBody>
          <a:bodyPr wrap="square" rtlCol="0">
            <a:spAutoFit/>
          </a:bodyPr>
          <a:lstStyle/>
          <a:p>
            <a:pPr algn="just" eaLnBrk="1" latinLnBrk="0" hangingPunct="1">
              <a:lnSpc>
                <a:spcPct val="150000"/>
              </a:lnSpc>
            </a:pPr>
            <a:r>
              <a:rPr lang="zh-CN" altLang="en-US" sz="2400" dirty="0" err="1">
                <a:latin typeface="+mn-ea"/>
                <a:ea typeface="+mn-ea"/>
              </a:rPr>
              <a:t>板</a:t>
            </a:r>
            <a:r>
              <a:rPr lang="en-US" altLang="zh-CN" sz="2400" dirty="0" err="1">
                <a:latin typeface="+mn-ea"/>
                <a:ea typeface="+mn-ea"/>
              </a:rPr>
              <a:t>1</a:t>
            </a:r>
            <a:r>
              <a:rPr lang="zh-CN" altLang="en-US" sz="2400" dirty="0" err="1">
                <a:latin typeface="+mn-ea"/>
                <a:ea typeface="+mn-ea"/>
              </a:rPr>
              <a:t>是黑体，辐射力</a:t>
            </a:r>
            <a:r>
              <a:rPr lang="en-US" altLang="zh-CN" sz="2400" dirty="0" err="1">
                <a:latin typeface="+mn-ea"/>
                <a:ea typeface="+mn-ea"/>
              </a:rPr>
              <a:t> </a:t>
            </a:r>
            <a:r>
              <a:rPr lang="en-US" altLang="zh-CN" sz="2400" i="1" dirty="0" err="1">
                <a:latin typeface="Times New Roman" panose="02020603050405020304" pitchFamily="18" charset="0"/>
                <a:ea typeface="+mn-ea"/>
                <a:cs typeface="Times New Roman" panose="02020603050405020304" pitchFamily="18" charset="0"/>
              </a:rPr>
              <a:t>E</a:t>
            </a:r>
            <a:r>
              <a:rPr lang="en-US" altLang="zh-CN" sz="2400" i="1" baseline="-25000" dirty="0" err="1">
                <a:latin typeface="Times New Roman" panose="02020603050405020304" pitchFamily="18" charset="0"/>
                <a:ea typeface="+mn-ea"/>
                <a:cs typeface="Times New Roman" panose="02020603050405020304" pitchFamily="18" charset="0"/>
              </a:rPr>
              <a:t>b</a:t>
            </a:r>
            <a:r>
              <a:rPr lang="zh-CN" altLang="en-US" sz="2400" dirty="0" err="1">
                <a:latin typeface="+mn-ea"/>
                <a:ea typeface="+mn-ea"/>
              </a:rPr>
              <a:t>，吸收比</a:t>
            </a:r>
            <a:r>
              <a:rPr lang="en-US" altLang="zh-CN" sz="2400" dirty="0" err="1">
                <a:latin typeface="+mn-ea"/>
                <a:ea typeface="+mn-ea"/>
              </a:rPr>
              <a:t> </a:t>
            </a:r>
            <a:r>
              <a:rPr lang="zh-CN" altLang="en-US" sz="2400" i="1" dirty="0" err="1">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err="1">
                <a:latin typeface="微软雅黑" panose="020B0503020204020204" pitchFamily="34" charset="-122"/>
                <a:ea typeface="微软雅黑" panose="020B0503020204020204" pitchFamily="34" charset="-122"/>
              </a:rPr>
              <a:t>，表面温度</a:t>
            </a:r>
            <a:r>
              <a:rPr lang="en-US" altLang="zh-CN" sz="2400" dirty="0" err="1">
                <a:latin typeface="微软雅黑" panose="020B0503020204020204" pitchFamily="34" charset="-122"/>
                <a:ea typeface="微软雅黑" panose="020B0503020204020204" pitchFamily="34" charset="-122"/>
              </a:rPr>
              <a:t>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err="1">
              <a:latin typeface="+mn-ea"/>
              <a:ea typeface="+mn-ea"/>
            </a:endParaRPr>
          </a:p>
          <a:p>
            <a:pPr algn="just" eaLnBrk="1" latinLnBrk="0" hangingPunct="1">
              <a:lnSpc>
                <a:spcPct val="150000"/>
              </a:lnSpc>
            </a:pPr>
            <a:r>
              <a:rPr lang="zh-CN" altLang="en-US" sz="2400" dirty="0" err="1">
                <a:latin typeface="+mn-ea"/>
                <a:ea typeface="+mn-ea"/>
              </a:rPr>
              <a:t>板</a:t>
            </a:r>
            <a:r>
              <a:rPr lang="en-US" altLang="zh-CN" sz="2400" dirty="0" err="1">
                <a:latin typeface="+mn-ea"/>
                <a:ea typeface="+mn-ea"/>
              </a:rPr>
              <a:t>2</a:t>
            </a:r>
            <a:r>
              <a:rPr lang="zh-CN" altLang="en-US" sz="2400" dirty="0" err="1">
                <a:latin typeface="+mn-ea"/>
                <a:ea typeface="+mn-ea"/>
              </a:rPr>
              <a:t>是任意物体，</a:t>
            </a:r>
            <a:r>
              <a:rPr lang="zh-CN" altLang="en-US" sz="2400" dirty="0" err="1">
                <a:latin typeface="+mn-ea"/>
                <a:ea typeface="+mn-ea"/>
                <a:sym typeface="+mn-ea"/>
              </a:rPr>
              <a:t>辐射力</a:t>
            </a:r>
            <a:r>
              <a:rPr lang="en-US" altLang="zh-CN" sz="2400" dirty="0" err="1">
                <a:latin typeface="+mn-ea"/>
                <a:ea typeface="+mn-ea"/>
                <a:sym typeface="+mn-ea"/>
              </a:rPr>
              <a:t> </a:t>
            </a:r>
            <a:r>
              <a:rPr lang="en-US" altLang="zh-CN" sz="2400" i="1" dirty="0" err="1">
                <a:latin typeface="Times New Roman" panose="02020603050405020304" pitchFamily="18" charset="0"/>
                <a:ea typeface="+mn-ea"/>
                <a:cs typeface="Times New Roman" panose="02020603050405020304" pitchFamily="18" charset="0"/>
                <a:sym typeface="+mn-ea"/>
              </a:rPr>
              <a:t>E</a:t>
            </a:r>
            <a:r>
              <a:rPr lang="zh-CN" altLang="en-US" sz="2400" dirty="0" err="1">
                <a:latin typeface="+mn-ea"/>
                <a:ea typeface="+mn-ea"/>
                <a:sym typeface="+mn-ea"/>
              </a:rPr>
              <a:t>，吸收比</a:t>
            </a:r>
            <a:r>
              <a:rPr lang="en-US" altLang="zh-CN" sz="2400" dirty="0" err="1">
                <a:latin typeface="+mn-ea"/>
                <a:ea typeface="+mn-ea"/>
                <a:sym typeface="+mn-ea"/>
              </a:rPr>
              <a:t> </a:t>
            </a:r>
            <a:r>
              <a:rPr lang="zh-CN" altLang="en-US"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zh-CN" altLang="en-US" sz="2400" dirty="0" err="1">
                <a:latin typeface="微软雅黑" panose="020B0503020204020204" pitchFamily="34" charset="-122"/>
                <a:ea typeface="微软雅黑" panose="020B0503020204020204" pitchFamily="34" charset="-122"/>
                <a:sym typeface="+mn-ea"/>
              </a:rPr>
              <a:t>，表面温度</a:t>
            </a:r>
            <a:r>
              <a:rPr lang="en-US" altLang="zh-CN" sz="2400" dirty="0" err="1">
                <a:latin typeface="微软雅黑" panose="020B0503020204020204" pitchFamily="34" charset="-122"/>
                <a:ea typeface="微软雅黑" panose="020B0503020204020204" pitchFamily="34" charset="-122"/>
                <a:sym typeface="+mn-ea"/>
              </a:rPr>
              <a:t>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sym typeface="+mn-ea"/>
              </a:rPr>
              <a:t>2</a:t>
            </a:r>
            <a:endPar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TextBox 24"/>
          <p:cNvSpPr txBox="1"/>
          <p:nvPr/>
        </p:nvSpPr>
        <p:spPr>
          <a:xfrm>
            <a:off x="669290" y="3257550"/>
            <a:ext cx="8693150" cy="460375"/>
          </a:xfrm>
          <a:prstGeom prst="rect">
            <a:avLst/>
          </a:prstGeom>
          <a:noFill/>
        </p:spPr>
        <p:txBody>
          <a:bodyPr wrap="square" rtlCol="0">
            <a:spAutoFit/>
          </a:bodyPr>
          <a:lstStyle/>
          <a:p>
            <a:pPr algn="just"/>
            <a:r>
              <a:rPr lang="zh-CN" sz="2400" dirty="0" err="1">
                <a:latin typeface="+mn-ea"/>
                <a:ea typeface="+mn-ea"/>
              </a:rPr>
              <a:t>当系统处于热平衡</a:t>
            </a:r>
            <a:r>
              <a:rPr lang="en-US" altLang="zh-CN" sz="2400" dirty="0" err="1">
                <a:latin typeface="+mn-ea"/>
                <a:ea typeface="+mn-ea"/>
              </a:rPr>
              <a:t>(T</a:t>
            </a:r>
            <a:r>
              <a:rPr lang="en-US" altLang="zh-CN" sz="2400" baseline="-25000" dirty="0" err="1">
                <a:latin typeface="+mn-ea"/>
                <a:ea typeface="+mn-ea"/>
              </a:rPr>
              <a:t>1</a:t>
            </a:r>
            <a:r>
              <a:rPr lang="en-US" altLang="zh-CN" sz="2400" dirty="0" err="1">
                <a:latin typeface="+mn-ea"/>
                <a:ea typeface="+mn-ea"/>
              </a:rPr>
              <a:t>=T</a:t>
            </a:r>
            <a:r>
              <a:rPr lang="en-US" altLang="zh-CN" sz="2400" baseline="-25000" dirty="0" err="1">
                <a:latin typeface="+mn-ea"/>
                <a:ea typeface="+mn-ea"/>
              </a:rPr>
              <a:t>2</a:t>
            </a:r>
            <a:r>
              <a:rPr lang="en-US" altLang="zh-CN" sz="2400" dirty="0" err="1">
                <a:latin typeface="+mn-ea"/>
                <a:ea typeface="+mn-ea"/>
              </a:rPr>
              <a:t>)</a:t>
            </a:r>
            <a:r>
              <a:rPr lang="zh-CN" sz="2400" dirty="0" err="1">
                <a:latin typeface="+mn-ea"/>
                <a:ea typeface="+mn-ea"/>
              </a:rPr>
              <a:t>时，</a:t>
            </a:r>
            <a:r>
              <a:rPr lang="en-US" altLang="zh-CN" sz="2400" i="1" dirty="0" err="1">
                <a:latin typeface="Times New Roman" panose="02020603050405020304" pitchFamily="18" charset="0"/>
                <a:ea typeface="+mn-ea"/>
                <a:cs typeface="Times New Roman" panose="02020603050405020304" pitchFamily="18" charset="0"/>
              </a:rPr>
              <a:t>q=0</a:t>
            </a:r>
            <a:endParaRPr lang="en-US" altLang="zh-CN" sz="2400" i="1" baseline="-25000" dirty="0" err="1">
              <a:latin typeface="Times New Roman" panose="02020603050405020304" pitchFamily="18" charset="0"/>
              <a:ea typeface="+mn-ea"/>
              <a:cs typeface="Times New Roman" panose="02020603050405020304" pitchFamily="18" charset="0"/>
              <a:sym typeface="+mn-ea"/>
            </a:endParaRPr>
          </a:p>
        </p:txBody>
      </p:sp>
      <p:sp>
        <p:nvSpPr>
          <p:cNvPr id="9" name="TextBox 24"/>
          <p:cNvSpPr txBox="1"/>
          <p:nvPr/>
        </p:nvSpPr>
        <p:spPr>
          <a:xfrm>
            <a:off x="596900" y="2506345"/>
            <a:ext cx="3529330" cy="460375"/>
          </a:xfrm>
          <a:prstGeom prst="rect">
            <a:avLst/>
          </a:prstGeom>
          <a:noFill/>
        </p:spPr>
        <p:txBody>
          <a:bodyPr wrap="square" rtlCol="0">
            <a:spAutoFit/>
          </a:bodyPr>
          <a:lstStyle/>
          <a:p>
            <a:pPr algn="just"/>
            <a:r>
              <a:rPr lang="zh-CN" sz="2400" dirty="0" err="1">
                <a:latin typeface="+mn-ea"/>
                <a:ea typeface="+mn-ea"/>
              </a:rPr>
              <a:t>板</a:t>
            </a:r>
            <a:r>
              <a:rPr lang="en-US" altLang="zh-CN" sz="2400" dirty="0" err="1">
                <a:latin typeface="+mn-ea"/>
                <a:ea typeface="+mn-ea"/>
              </a:rPr>
              <a:t>2</a:t>
            </a:r>
            <a:r>
              <a:rPr lang="zh-CN" altLang="en-US" sz="2400" dirty="0" err="1">
                <a:latin typeface="+mn-ea"/>
                <a:ea typeface="+mn-ea"/>
              </a:rPr>
              <a:t>的</a:t>
            </a:r>
            <a:r>
              <a:rPr lang="zh-CN" altLang="en-US" sz="2400" b="1" dirty="0" err="1">
                <a:solidFill>
                  <a:srgbClr val="00B0F0"/>
                </a:solidFill>
                <a:latin typeface="+mn-ea"/>
                <a:ea typeface="+mn-ea"/>
              </a:rPr>
              <a:t>支出</a:t>
            </a:r>
            <a:r>
              <a:rPr lang="zh-CN" altLang="en-US" sz="2400" dirty="0" err="1">
                <a:latin typeface="+mn-ea"/>
                <a:ea typeface="+mn-ea"/>
              </a:rPr>
              <a:t>与</a:t>
            </a:r>
            <a:r>
              <a:rPr lang="zh-CN" altLang="en-US" sz="2400" b="1" dirty="0" err="1">
                <a:solidFill>
                  <a:srgbClr val="FF0000"/>
                </a:solidFill>
                <a:latin typeface="+mn-ea"/>
                <a:ea typeface="+mn-ea"/>
              </a:rPr>
              <a:t>收入</a:t>
            </a:r>
            <a:r>
              <a:rPr lang="zh-CN" altLang="en-US" sz="2400" dirty="0" err="1">
                <a:latin typeface="+mn-ea"/>
                <a:ea typeface="+mn-ea"/>
              </a:rPr>
              <a:t>的差额</a:t>
            </a:r>
            <a:endParaRPr lang="zh-CN" altLang="en-US" sz="2400" baseline="-25000" dirty="0" err="1">
              <a:latin typeface="+mn-ea"/>
              <a:ea typeface="+mn-ea"/>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10" name="文本框 9"/>
              <p:cNvSpPr txBox="1"/>
              <p:nvPr/>
            </p:nvSpPr>
            <p:spPr>
              <a:xfrm>
                <a:off x="4197286" y="2465324"/>
                <a:ext cx="2436495" cy="5835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cs typeface="Cambria Math" panose="02040503050406030204" pitchFamily="18" charset="0"/>
                        </a:rPr>
                        <m:t>𝑞</m:t>
                      </m:r>
                      <m:r>
                        <a:rPr lang="en-US" altLang="zh-CN" sz="3200" i="1">
                          <a:latin typeface="Cambria Math" panose="02040503050406030204" pitchFamily="18" charset="0"/>
                          <a:cs typeface="Cambria Math" panose="02040503050406030204" pitchFamily="18" charset="0"/>
                        </a:rPr>
                        <m:t>=</m:t>
                      </m:r>
                      <m:r>
                        <a:rPr lang="en-US" altLang="zh-CN" sz="3200" i="1">
                          <a:solidFill>
                            <a:srgbClr val="00B0F0"/>
                          </a:solidFill>
                          <a:latin typeface="Cambria Math" panose="02040503050406030204" pitchFamily="18" charset="0"/>
                          <a:cs typeface="Cambria Math" panose="02040503050406030204" pitchFamily="18" charset="0"/>
                        </a:rPr>
                        <m:t>𝐸</m:t>
                      </m:r>
                      <m:r>
                        <a:rPr lang="en-US" altLang="zh-CN" sz="3200" i="1">
                          <a:latin typeface="Cambria Math" panose="02040503050406030204" pitchFamily="18" charset="0"/>
                          <a:cs typeface="Cambria Math" panose="02040503050406030204" pitchFamily="18" charset="0"/>
                        </a:rPr>
                        <m:t>−</m:t>
                      </m:r>
                      <m:r>
                        <a:rPr lang="en-US" altLang="zh-CN" sz="3200" i="1">
                          <a:solidFill>
                            <a:srgbClr val="FF0000"/>
                          </a:solidFill>
                          <a:latin typeface="Cambria Math" panose="02040503050406030204" pitchFamily="18" charset="0"/>
                          <a:cs typeface="Cambria Math" panose="02040503050406030204" pitchFamily="18" charset="0"/>
                        </a:rPr>
                        <m:t>𝛼</m:t>
                      </m:r>
                      <m:sSub>
                        <m:sSubPr>
                          <m:ctrlPr>
                            <a:rPr lang="en-US" altLang="zh-CN" sz="3200" i="1">
                              <a:solidFill>
                                <a:srgbClr val="FF0000"/>
                              </a:solidFill>
                              <a:latin typeface="Cambria Math" panose="02040503050406030204" pitchFamily="18" charset="0"/>
                              <a:cs typeface="Cambria Math" panose="02040503050406030204" pitchFamily="18" charset="0"/>
                            </a:rPr>
                          </m:ctrlPr>
                        </m:sSubPr>
                        <m:e>
                          <m:r>
                            <a:rPr lang="en-US" altLang="zh-CN" sz="3200" i="1">
                              <a:solidFill>
                                <a:srgbClr val="FF0000"/>
                              </a:solidFill>
                              <a:latin typeface="Cambria Math" panose="02040503050406030204" pitchFamily="18" charset="0"/>
                              <a:cs typeface="Cambria Math" panose="02040503050406030204" pitchFamily="18" charset="0"/>
                            </a:rPr>
                            <m:t>𝐸</m:t>
                          </m:r>
                        </m:e>
                        <m:sub>
                          <m:r>
                            <a:rPr lang="en-US" altLang="zh-CN" sz="3200" i="1">
                              <a:solidFill>
                                <a:srgbClr val="FF0000"/>
                              </a:solidFill>
                              <a:latin typeface="Cambria Math" panose="02040503050406030204" pitchFamily="18" charset="0"/>
                              <a:cs typeface="Cambria Math" panose="02040503050406030204" pitchFamily="18" charset="0"/>
                            </a:rPr>
                            <m:t>𝑏</m:t>
                          </m:r>
                        </m:sub>
                      </m:sSub>
                    </m:oMath>
                  </m:oMathPara>
                </a14:m>
                <a:endParaRPr lang="en-US" altLang="zh-CN" sz="3200" i="1">
                  <a:solidFill>
                    <a:srgbClr val="FF0000"/>
                  </a:solidFill>
                  <a:latin typeface="Cambria Math" panose="02040503050406030204" pitchFamily="18" charset="0"/>
                  <a:cs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4197286" y="2465324"/>
                <a:ext cx="2436495" cy="583565"/>
              </a:xfrm>
              <a:prstGeom prst="rect">
                <a:avLst/>
              </a:prstGeom>
              <a:blipFill rotWithShape="1">
                <a:blip r:embed="rId2"/>
                <a:stretch>
                  <a:fillRect l="-23" t="-44" r="23"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780976" y="3041269"/>
                <a:ext cx="1367790" cy="89090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cs typeface="Cambria Math" panose="02040503050406030204" pitchFamily="18" charset="0"/>
                            </a:rPr>
                          </m:ctrlPr>
                        </m:fPr>
                        <m:num>
                          <m:r>
                            <a:rPr lang="en-US" altLang="zh-CN" sz="2800" i="1">
                              <a:latin typeface="Cambria Math" panose="02040503050406030204" pitchFamily="18" charset="0"/>
                              <a:cs typeface="Cambria Math" panose="02040503050406030204" pitchFamily="18" charset="0"/>
                            </a:rPr>
                            <m:t>𝐸</m:t>
                          </m:r>
                        </m:num>
                        <m:den>
                          <m:r>
                            <a:rPr lang="en-US" altLang="zh-CN" sz="2800" i="1">
                              <a:latin typeface="Cambria Math" panose="02040503050406030204" pitchFamily="18" charset="0"/>
                              <a:cs typeface="Cambria Math" panose="02040503050406030204" pitchFamily="18" charset="0"/>
                            </a:rPr>
                            <m:t>𝛼</m:t>
                          </m:r>
                        </m:den>
                      </m:f>
                      <m:r>
                        <a:rPr lang="en-US" altLang="zh-CN" sz="2800" i="1">
                          <a:latin typeface="Cambria Math" panose="02040503050406030204" pitchFamily="18" charset="0"/>
                          <a:cs typeface="Cambria Math" panose="02040503050406030204" pitchFamily="18" charset="0"/>
                        </a:rPr>
                        <m:t>=</m:t>
                      </m:r>
                      <m:sSub>
                        <m:sSubPr>
                          <m:ctrlPr>
                            <a:rPr lang="en-US" altLang="zh-CN" sz="2800" i="1">
                              <a:latin typeface="Cambria Math" panose="02040503050406030204" pitchFamily="18" charset="0"/>
                              <a:cs typeface="Cambria Math" panose="02040503050406030204" pitchFamily="18" charset="0"/>
                            </a:rPr>
                          </m:ctrlPr>
                        </m:sSubPr>
                        <m:e>
                          <m:r>
                            <a:rPr lang="en-US" altLang="zh-CN" sz="2800" i="1">
                              <a:latin typeface="Cambria Math" panose="02040503050406030204" pitchFamily="18" charset="0"/>
                              <a:cs typeface="Cambria Math" panose="02040503050406030204" pitchFamily="18" charset="0"/>
                            </a:rPr>
                            <m:t>𝐸</m:t>
                          </m:r>
                        </m:e>
                        <m:sub>
                          <m:r>
                            <a:rPr lang="en-US" altLang="zh-CN" sz="2800" i="1">
                              <a:latin typeface="Cambria Math" panose="02040503050406030204" pitchFamily="18" charset="0"/>
                              <a:cs typeface="Cambria Math" panose="02040503050406030204" pitchFamily="18" charset="0"/>
                            </a:rPr>
                            <m:t>𝑏</m:t>
                          </m:r>
                        </m:sub>
                      </m:sSub>
                    </m:oMath>
                  </m:oMathPara>
                </a14:m>
                <a:endParaRPr lang="zh-CN" altLang="en-US" sz="2800" i="1">
                  <a:latin typeface="Cambria Math" panose="02040503050406030204" pitchFamily="18"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780976" y="3041269"/>
                <a:ext cx="1367790" cy="890905"/>
              </a:xfrm>
              <a:prstGeom prst="rect">
                <a:avLst/>
              </a:prstGeom>
              <a:blipFill rotWithShape="1">
                <a:blip r:embed="rId3"/>
                <a:stretch>
                  <a:fillRect l="-42" t="-29" r="42"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664521" y="4050919"/>
                <a:ext cx="2116455" cy="10883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cs typeface="Cambria Math" panose="02040503050406030204" pitchFamily="18" charset="0"/>
                        </a:rPr>
                        <m:t>𝛼</m:t>
                      </m:r>
                      <m:r>
                        <a:rPr lang="en-US" altLang="zh-CN" sz="3200" i="1">
                          <a:latin typeface="Cambria Math" panose="02040503050406030204" pitchFamily="18" charset="0"/>
                          <a:cs typeface="Cambria Math" panose="02040503050406030204" pitchFamily="18" charset="0"/>
                        </a:rPr>
                        <m:t>=</m:t>
                      </m:r>
                      <m:f>
                        <m:fPr>
                          <m:ctrlPr>
                            <a:rPr lang="en-US" altLang="zh-CN" sz="3200" i="1">
                              <a:latin typeface="Cambria Math" panose="02040503050406030204" pitchFamily="18" charset="0"/>
                              <a:cs typeface="Cambria Math" panose="02040503050406030204" pitchFamily="18" charset="0"/>
                            </a:rPr>
                          </m:ctrlPr>
                        </m:fPr>
                        <m:num>
                          <m:r>
                            <a:rPr lang="en-US" altLang="zh-CN" sz="3200" i="1">
                              <a:latin typeface="Cambria Math" panose="02040503050406030204" pitchFamily="18" charset="0"/>
                              <a:cs typeface="Cambria Math" panose="02040503050406030204" pitchFamily="18" charset="0"/>
                            </a:rPr>
                            <m:t>𝐸</m:t>
                          </m:r>
                        </m:num>
                        <m:den>
                          <m:sSub>
                            <m:sSubPr>
                              <m:ctrlPr>
                                <a:rPr lang="en-US" altLang="zh-CN" sz="3200" i="1">
                                  <a:latin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cs typeface="Cambria Math" panose="02040503050406030204" pitchFamily="18" charset="0"/>
                                </a:rPr>
                                <m:t>𝐸</m:t>
                              </m:r>
                            </m:e>
                            <m:sub>
                              <m:r>
                                <a:rPr lang="en-US" altLang="zh-CN" sz="3200" i="1">
                                  <a:latin typeface="Cambria Math" panose="02040503050406030204" pitchFamily="18" charset="0"/>
                                  <a:cs typeface="Cambria Math" panose="02040503050406030204" pitchFamily="18" charset="0"/>
                                </a:rPr>
                                <m:t>𝑏</m:t>
                              </m:r>
                            </m:sub>
                          </m:sSub>
                        </m:den>
                      </m:f>
                      <m:r>
                        <a:rPr lang="en-US" altLang="zh-CN" sz="3200" i="1">
                          <a:latin typeface="Cambria Math" panose="02040503050406030204" pitchFamily="18" charset="0"/>
                          <a:cs typeface="Cambria Math" panose="02040503050406030204" pitchFamily="18" charset="0"/>
                        </a:rPr>
                        <m:t>=</m:t>
                      </m:r>
                      <m:r>
                        <a:rPr lang="en-US" altLang="zh-CN" sz="3200" i="1">
                          <a:latin typeface="Cambria Math" panose="02040503050406030204" pitchFamily="18" charset="0"/>
                          <a:cs typeface="Cambria Math" panose="02040503050406030204" pitchFamily="18" charset="0"/>
                        </a:rPr>
                        <m:t>𝜀</m:t>
                      </m:r>
                    </m:oMath>
                  </m:oMathPara>
                </a14:m>
                <a:endParaRPr lang="zh-CN" altLang="en-US" sz="3200" i="1">
                  <a:latin typeface="Cambria Math" panose="02040503050406030204" pitchFamily="18" charset="0"/>
                  <a:cs typeface="Cambria Math" panose="020405030504060302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664521" y="4050919"/>
                <a:ext cx="2116455" cy="1088390"/>
              </a:xfrm>
              <a:prstGeom prst="rect">
                <a:avLst/>
              </a:prstGeom>
              <a:blipFill rotWithShape="1">
                <a:blip r:embed="rId4"/>
                <a:stretch>
                  <a:fillRect l="-27" t="-23" r="-993" b="23"/>
                </a:stretch>
              </a:blipFill>
            </p:spPr>
            <p:txBody>
              <a:bodyPr/>
              <a:lstStyle/>
              <a:p>
                <a:r>
                  <a:rPr lang="zh-CN" altLang="en-US">
                    <a:noFill/>
                  </a:rPr>
                  <a:t> </a:t>
                </a:r>
              </a:p>
            </p:txBody>
          </p:sp>
        </mc:Fallback>
      </mc:AlternateContent>
      <p:sp>
        <p:nvSpPr>
          <p:cNvPr id="13" name="TextBox 24"/>
          <p:cNvSpPr txBox="1"/>
          <p:nvPr/>
        </p:nvSpPr>
        <p:spPr>
          <a:xfrm>
            <a:off x="6789420" y="4409440"/>
            <a:ext cx="4547870" cy="460375"/>
          </a:xfrm>
          <a:prstGeom prst="rect">
            <a:avLst/>
          </a:prstGeom>
          <a:noFill/>
        </p:spPr>
        <p:txBody>
          <a:bodyPr wrap="square" rtlCol="0">
            <a:spAutoFit/>
          </a:bodyPr>
          <a:lstStyle/>
          <a:p>
            <a:pPr algn="just"/>
            <a:r>
              <a:rPr lang="zh-CN" altLang="en-US" sz="2400" dirty="0" err="1">
                <a:latin typeface="+mn-ea"/>
                <a:ea typeface="+mn-ea"/>
                <a:cs typeface="Times New Roman" panose="02020603050405020304" pitchFamily="18" charset="0"/>
                <a:sym typeface="+mn-ea"/>
              </a:rPr>
              <a:t>基尔霍夫定律的两种数学表达式</a:t>
            </a:r>
            <a:endParaRPr lang="zh-CN" altLang="en-US" sz="2400" dirty="0" err="1">
              <a:latin typeface="+mn-ea"/>
              <a:ea typeface="+mn-ea"/>
              <a:cs typeface="Times New Roman" panose="02020603050405020304" pitchFamily="18" charset="0"/>
              <a:sym typeface="+mn-ea"/>
            </a:endParaRPr>
          </a:p>
        </p:txBody>
      </p:sp>
      <p:cxnSp>
        <p:nvCxnSpPr>
          <p:cNvPr id="14" name="直接箭头连接符 13"/>
          <p:cNvCxnSpPr>
            <a:endCxn id="11" idx="2"/>
          </p:cNvCxnSpPr>
          <p:nvPr/>
        </p:nvCxnSpPr>
        <p:spPr>
          <a:xfrm flipH="1" flipV="1">
            <a:off x="6464935" y="3931920"/>
            <a:ext cx="516890" cy="4349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1"/>
            <a:endCxn id="12" idx="3"/>
          </p:cNvCxnSpPr>
          <p:nvPr/>
        </p:nvCxnSpPr>
        <p:spPr>
          <a:xfrm flipH="1" flipV="1">
            <a:off x="5781040" y="4594860"/>
            <a:ext cx="1008380" cy="4508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741045" y="5633085"/>
            <a:ext cx="2820670" cy="460375"/>
          </a:xfrm>
          <a:prstGeom prst="rect">
            <a:avLst/>
          </a:prstGeom>
          <a:noFill/>
        </p:spPr>
        <p:txBody>
          <a:bodyPr wrap="square" rtlCol="0">
            <a:spAutoFit/>
          </a:bodyPr>
          <a:lstStyle/>
          <a:p>
            <a:pPr algn="just"/>
            <a:r>
              <a:rPr lang="zh-CN" sz="2400" dirty="0" err="1">
                <a:latin typeface="+mn-ea"/>
                <a:ea typeface="+mn-ea"/>
              </a:rPr>
              <a:t>该定律有三个限制：</a:t>
            </a:r>
            <a:endParaRPr lang="zh-CN" sz="2400" baseline="-25000" dirty="0" err="1">
              <a:latin typeface="+mn-ea"/>
              <a:ea typeface="+mn-ea"/>
              <a:cs typeface="Times New Roman" panose="02020603050405020304" pitchFamily="18" charset="0"/>
              <a:sym typeface="+mn-ea"/>
            </a:endParaRPr>
          </a:p>
        </p:txBody>
      </p:sp>
      <p:sp>
        <p:nvSpPr>
          <p:cNvPr id="17" name="TextBox 24"/>
          <p:cNvSpPr txBox="1"/>
          <p:nvPr/>
        </p:nvSpPr>
        <p:spPr>
          <a:xfrm>
            <a:off x="3693160" y="5497830"/>
            <a:ext cx="8354060" cy="1753235"/>
          </a:xfrm>
          <a:prstGeom prst="rect">
            <a:avLst/>
          </a:prstGeom>
          <a:noFill/>
        </p:spPr>
        <p:txBody>
          <a:bodyPr wrap="square" rtlCol="0">
            <a:spAutoFit/>
          </a:bodyPr>
          <a:lstStyle/>
          <a:p>
            <a:pPr algn="just" eaLnBrk="1" latinLnBrk="0" hangingPunct="1">
              <a:lnSpc>
                <a:spcPct val="150000"/>
              </a:lnSpc>
            </a:pPr>
            <a:r>
              <a:rPr lang="zh-CN" sz="2400" dirty="0" err="1">
                <a:latin typeface="+mn-ea"/>
                <a:ea typeface="+mn-ea"/>
                <a:cs typeface="Times New Roman" panose="02020603050405020304" pitchFamily="18" charset="0"/>
                <a:sym typeface="+mn-ea"/>
              </a:rPr>
              <a:t>（</a:t>
            </a:r>
            <a:r>
              <a:rPr lang="en-US" altLang="zh-CN" sz="2400" dirty="0" err="1">
                <a:latin typeface="+mn-ea"/>
                <a:ea typeface="+mn-ea"/>
                <a:cs typeface="Times New Roman" panose="02020603050405020304" pitchFamily="18" charset="0"/>
                <a:sym typeface="+mn-ea"/>
              </a:rPr>
              <a:t>1</a:t>
            </a:r>
            <a:r>
              <a:rPr lang="zh-CN" altLang="en-US" sz="2400" dirty="0" err="1">
                <a:latin typeface="+mn-ea"/>
                <a:ea typeface="+mn-ea"/>
                <a:cs typeface="Times New Roman" panose="02020603050405020304" pitchFamily="18" charset="0"/>
                <a:sym typeface="+mn-ea"/>
              </a:rPr>
              <a:t>）整个系统处于</a:t>
            </a:r>
            <a:r>
              <a:rPr lang="zh-CN" altLang="en-US" sz="2400" b="1" dirty="0" err="1">
                <a:solidFill>
                  <a:srgbClr val="FF0000"/>
                </a:solidFill>
                <a:latin typeface="+mn-ea"/>
                <a:ea typeface="+mn-ea"/>
                <a:cs typeface="Times New Roman" panose="02020603050405020304" pitchFamily="18" charset="0"/>
                <a:sym typeface="+mn-ea"/>
              </a:rPr>
              <a:t>热平衡状态</a:t>
            </a:r>
            <a:endParaRPr lang="zh-CN" altLang="en-US" sz="2400" dirty="0" err="1">
              <a:latin typeface="+mn-ea"/>
              <a:ea typeface="+mn-ea"/>
              <a:cs typeface="Times New Roman" panose="02020603050405020304" pitchFamily="18" charset="0"/>
              <a:sym typeface="+mn-ea"/>
            </a:endParaRPr>
          </a:p>
          <a:p>
            <a:pPr algn="just" eaLnBrk="1" latinLnBrk="0" hangingPunct="1">
              <a:lnSpc>
                <a:spcPct val="150000"/>
              </a:lnSpc>
            </a:pPr>
            <a:r>
              <a:rPr lang="zh-CN" altLang="en-US" sz="2400" dirty="0" err="1">
                <a:latin typeface="+mn-ea"/>
                <a:ea typeface="+mn-ea"/>
                <a:cs typeface="Times New Roman" panose="02020603050405020304" pitchFamily="18" charset="0"/>
                <a:sym typeface="+mn-ea"/>
              </a:rPr>
              <a:t>（</a:t>
            </a:r>
            <a:r>
              <a:rPr lang="en-US" altLang="zh-CN" sz="2400" dirty="0" err="1">
                <a:latin typeface="+mn-ea"/>
                <a:ea typeface="+mn-ea"/>
                <a:cs typeface="Times New Roman" panose="02020603050405020304" pitchFamily="18" charset="0"/>
                <a:sym typeface="+mn-ea"/>
              </a:rPr>
              <a:t>2</a:t>
            </a:r>
            <a:r>
              <a:rPr lang="zh-CN" altLang="en-US" sz="2400" dirty="0" err="1">
                <a:latin typeface="+mn-ea"/>
                <a:ea typeface="+mn-ea"/>
                <a:cs typeface="Times New Roman" panose="02020603050405020304" pitchFamily="18" charset="0"/>
                <a:sym typeface="+mn-ea"/>
              </a:rPr>
              <a:t>）只有在</a:t>
            </a:r>
            <a:r>
              <a:rPr lang="zh-CN" altLang="en-US" sz="2400" b="1" dirty="0" err="1">
                <a:solidFill>
                  <a:srgbClr val="FF0000"/>
                </a:solidFill>
                <a:latin typeface="+mn-ea"/>
                <a:ea typeface="+mn-ea"/>
                <a:cs typeface="Times New Roman" panose="02020603050405020304" pitchFamily="18" charset="0"/>
                <a:sym typeface="+mn-ea"/>
              </a:rPr>
              <a:t>同一温度</a:t>
            </a:r>
            <a:r>
              <a:rPr lang="zh-CN" altLang="en-US" sz="2400" dirty="0" err="1">
                <a:latin typeface="+mn-ea"/>
                <a:ea typeface="+mn-ea"/>
                <a:cs typeface="Times New Roman" panose="02020603050405020304" pitchFamily="18" charset="0"/>
                <a:sym typeface="+mn-ea"/>
              </a:rPr>
              <a:t>下，物体的吸收比</a:t>
            </a:r>
            <a:r>
              <a:rPr lang="en-US" altLang="zh-CN" sz="2400" dirty="0" err="1">
                <a:latin typeface="+mn-ea"/>
                <a:ea typeface="+mn-ea"/>
                <a:cs typeface="Times New Roman" panose="02020603050405020304" pitchFamily="18" charset="0"/>
                <a:sym typeface="+mn-ea"/>
              </a:rPr>
              <a:t> </a:t>
            </a:r>
            <a:r>
              <a:rPr lang="zh-CN" altLang="en-US" sz="2400" i="1" dirty="0" err="1">
                <a:latin typeface="Times New Roman" panose="02020603050405020304" pitchFamily="18" charset="0"/>
                <a:ea typeface="+mn-ea"/>
                <a:cs typeface="Times New Roman" panose="02020603050405020304" pitchFamily="18" charset="0"/>
                <a:sym typeface="+mn-ea"/>
              </a:rPr>
              <a:t>α</a:t>
            </a:r>
            <a:r>
              <a:rPr lang="en-US" altLang="zh-CN" sz="2400" i="1" dirty="0" err="1">
                <a:latin typeface="Times New Roman" panose="02020603050405020304" pitchFamily="18" charset="0"/>
                <a:ea typeface="+mn-ea"/>
                <a:cs typeface="Times New Roman" panose="02020603050405020304" pitchFamily="18" charset="0"/>
                <a:sym typeface="+mn-ea"/>
              </a:rPr>
              <a:t> </a:t>
            </a:r>
            <a:r>
              <a:rPr lang="zh-CN" altLang="en-US" sz="2400" dirty="0" err="1">
                <a:latin typeface="+mn-ea"/>
                <a:ea typeface="+mn-ea"/>
                <a:cs typeface="Times New Roman" panose="02020603050405020304" pitchFamily="18" charset="0"/>
                <a:sym typeface="+mn-ea"/>
              </a:rPr>
              <a:t>才等于发射率</a:t>
            </a:r>
            <a:r>
              <a:rPr lang="en-US" altLang="zh-CN" sz="2400" dirty="0" err="1">
                <a:latin typeface="+mn-ea"/>
                <a:ea typeface="+mn-ea"/>
                <a:cs typeface="Times New Roman" panose="02020603050405020304" pitchFamily="18" charset="0"/>
                <a:sym typeface="+mn-ea"/>
              </a:rPr>
              <a:t> </a:t>
            </a:r>
            <a:r>
              <a:rPr lang="zh-CN" altLang="en-US"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ε</a:t>
            </a:r>
            <a:endParaRPr lang="zh-CN" altLang="en-US" sz="2400" dirty="0" err="1">
              <a:latin typeface="+mn-ea"/>
              <a:ea typeface="+mn-ea"/>
              <a:cs typeface="Times New Roman" panose="02020603050405020304" pitchFamily="18" charset="0"/>
              <a:sym typeface="+mn-ea"/>
            </a:endParaRPr>
          </a:p>
          <a:p>
            <a:pPr algn="just" eaLnBrk="1" latinLnBrk="0" hangingPunct="1">
              <a:lnSpc>
                <a:spcPct val="150000"/>
              </a:lnSpc>
            </a:pPr>
            <a:r>
              <a:rPr lang="zh-CN" altLang="en-US" sz="2400" dirty="0" err="1">
                <a:latin typeface="+mn-ea"/>
                <a:ea typeface="+mn-ea"/>
                <a:cs typeface="Times New Roman" panose="02020603050405020304" pitchFamily="18" charset="0"/>
                <a:sym typeface="+mn-ea"/>
              </a:rPr>
              <a:t>（</a:t>
            </a:r>
            <a:r>
              <a:rPr lang="en-US" altLang="zh-CN" sz="2400" dirty="0" err="1">
                <a:latin typeface="+mn-ea"/>
                <a:ea typeface="+mn-ea"/>
                <a:cs typeface="Times New Roman" panose="02020603050405020304" pitchFamily="18" charset="0"/>
                <a:sym typeface="+mn-ea"/>
              </a:rPr>
              <a:t>3</a:t>
            </a:r>
            <a:r>
              <a:rPr lang="zh-CN" altLang="en-US" sz="2400" dirty="0" err="1">
                <a:latin typeface="+mn-ea"/>
                <a:ea typeface="+mn-ea"/>
                <a:cs typeface="Times New Roman" panose="02020603050405020304" pitchFamily="18" charset="0"/>
                <a:sym typeface="+mn-ea"/>
              </a:rPr>
              <a:t>）投射辐射源必须是同温度下的</a:t>
            </a:r>
            <a:r>
              <a:rPr lang="zh-CN" altLang="en-US" sz="2400" b="1" dirty="0" err="1">
                <a:solidFill>
                  <a:srgbClr val="FF0000"/>
                </a:solidFill>
                <a:latin typeface="+mn-ea"/>
                <a:ea typeface="+mn-ea"/>
                <a:cs typeface="Times New Roman" panose="02020603050405020304" pitchFamily="18" charset="0"/>
                <a:sym typeface="+mn-ea"/>
              </a:rPr>
              <a:t>黑体</a:t>
            </a:r>
            <a:endParaRPr lang="zh-CN" altLang="en-US" sz="2400" b="1" dirty="0" err="1">
              <a:solidFill>
                <a:srgbClr val="FF0000"/>
              </a:solidFill>
              <a:latin typeface="+mn-ea"/>
              <a:ea typeface="+mn-ea"/>
              <a:cs typeface="Times New Roman" panose="02020603050405020304" pitchFamily="18" charset="0"/>
              <a:sym typeface="+mn-ea"/>
            </a:endParaRPr>
          </a:p>
        </p:txBody>
      </p:sp>
      <p:sp>
        <p:nvSpPr>
          <p:cNvPr id="18" name="TextBox 24"/>
          <p:cNvSpPr txBox="1"/>
          <p:nvPr/>
        </p:nvSpPr>
        <p:spPr>
          <a:xfrm>
            <a:off x="6789420" y="4985385"/>
            <a:ext cx="4547870" cy="460375"/>
          </a:xfrm>
          <a:prstGeom prst="rect">
            <a:avLst/>
          </a:prstGeom>
          <a:noFill/>
        </p:spPr>
        <p:txBody>
          <a:bodyPr wrap="square" rtlCol="0">
            <a:spAutoFit/>
          </a:bodyPr>
          <a:lstStyle/>
          <a:p>
            <a:pPr algn="just"/>
            <a:r>
              <a:rPr lang="zh-CN" altLang="en-US" sz="2400" b="1" dirty="0" err="1">
                <a:solidFill>
                  <a:srgbClr val="00B050"/>
                </a:solidFill>
                <a:latin typeface="+mn-ea"/>
                <a:ea typeface="+mn-ea"/>
                <a:cs typeface="Times New Roman" panose="02020603050405020304" pitchFamily="18" charset="0"/>
                <a:sym typeface="+mn-ea"/>
              </a:rPr>
              <a:t>辐射能力越大，吸收能力越大</a:t>
            </a:r>
            <a:endParaRPr lang="zh-CN" altLang="en-US" sz="2400" b="1" dirty="0" err="1">
              <a:solidFill>
                <a:srgbClr val="00B050"/>
              </a:solidFill>
              <a:latin typeface="+mn-ea"/>
              <a:ea typeface="+mn-ea"/>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7200800" cy="504603"/>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基尔霍夫定律</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TextBox 24"/>
          <p:cNvSpPr txBox="1"/>
          <p:nvPr/>
        </p:nvSpPr>
        <p:spPr>
          <a:xfrm>
            <a:off x="3621405" y="953135"/>
            <a:ext cx="4957445" cy="460375"/>
          </a:xfrm>
          <a:prstGeom prst="rect">
            <a:avLst/>
          </a:prstGeom>
          <a:noFill/>
        </p:spPr>
        <p:txBody>
          <a:bodyPr wrap="square" rtlCol="0">
            <a:spAutoFit/>
          </a:bodyPr>
          <a:lstStyle/>
          <a:p>
            <a:pPr algn="just"/>
            <a:r>
              <a:rPr lang="zh-CN" sz="2400" dirty="0" err="1">
                <a:latin typeface="+mn-ea"/>
                <a:ea typeface="+mn-ea"/>
              </a:rPr>
              <a:t>基尔霍夫定律的三个层次的表达式</a:t>
            </a:r>
            <a:endParaRPr 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aphicFrame>
        <p:nvGraphicFramePr>
          <p:cNvPr id="6" name="表格 5"/>
          <p:cNvGraphicFramePr/>
          <p:nvPr>
            <p:custDataLst>
              <p:tags r:id="rId1"/>
            </p:custDataLst>
          </p:nvPr>
        </p:nvGraphicFramePr>
        <p:xfrm>
          <a:off x="1316990" y="1529080"/>
          <a:ext cx="10456545" cy="2560320"/>
        </p:xfrm>
        <a:graphic>
          <a:graphicData uri="http://schemas.openxmlformats.org/drawingml/2006/table">
            <a:tbl>
              <a:tblPr firstRow="1" bandRow="1">
                <a:tableStyleId>{5C22544A-7EE6-4342-B048-85BDC9FD1C3A}</a:tableStyleId>
              </a:tblPr>
              <a:tblGrid>
                <a:gridCol w="2942590"/>
                <a:gridCol w="3923665"/>
                <a:gridCol w="3590290"/>
              </a:tblGrid>
              <a:tr h="381000">
                <a:tc>
                  <a:txBody>
                    <a:bodyPr/>
                    <a:lstStyle/>
                    <a:p>
                      <a:pPr algn="ctr">
                        <a:buNone/>
                      </a:pPr>
                      <a:r>
                        <a:rPr lang="zh-CN" altLang="en-US" sz="2400"/>
                        <a:t>层次</a:t>
                      </a:r>
                      <a:endParaRPr lang="zh-CN" altLang="en-US" sz="2400"/>
                    </a:p>
                  </a:txBody>
                  <a:tcPr anchor="ctr"/>
                </a:tc>
                <a:tc>
                  <a:txBody>
                    <a:bodyPr/>
                    <a:lstStyle/>
                    <a:p>
                      <a:pPr algn="ctr">
                        <a:buNone/>
                      </a:pPr>
                      <a:r>
                        <a:rPr lang="zh-CN" altLang="en-US" sz="2400"/>
                        <a:t>数学表达式</a:t>
                      </a:r>
                      <a:endParaRPr lang="zh-CN" altLang="en-US" sz="2400"/>
                    </a:p>
                  </a:txBody>
                  <a:tcPr anchor="ctr"/>
                </a:tc>
                <a:tc>
                  <a:txBody>
                    <a:bodyPr/>
                    <a:lstStyle/>
                    <a:p>
                      <a:pPr algn="ctr">
                        <a:buNone/>
                      </a:pPr>
                      <a:r>
                        <a:rPr lang="zh-CN" altLang="en-US" sz="2400"/>
                        <a:t>成立条件</a:t>
                      </a:r>
                      <a:endParaRPr lang="zh-CN" altLang="en-US" sz="2400"/>
                    </a:p>
                  </a:txBody>
                  <a:tcPr anchor="ctr"/>
                </a:tc>
              </a:tr>
              <a:tr h="381000">
                <a:tc>
                  <a:txBody>
                    <a:bodyPr/>
                    <a:lstStyle/>
                    <a:p>
                      <a:pPr algn="ctr">
                        <a:buNone/>
                      </a:pPr>
                      <a:r>
                        <a:rPr lang="zh-CN" altLang="en-US" sz="2400"/>
                        <a:t>光谱，定向</a:t>
                      </a:r>
                      <a:endParaRPr lang="zh-CN" altLang="en-US" sz="2400"/>
                    </a:p>
                  </a:txBody>
                  <a:tcPr anchor="ctr"/>
                </a:tc>
                <a:tc>
                  <a:txBody>
                    <a:bodyPr/>
                    <a:lstStyle/>
                    <a:p>
                      <a:pPr algn="ctr">
                        <a:buNone/>
                      </a:pPr>
                      <a:r>
                        <a:rPr lang="zh-CN" altLang="en-US" sz="2400">
                          <a:latin typeface="微软雅黑" panose="020B0503020204020204" pitchFamily="34" charset="-122"/>
                          <a:ea typeface="微软雅黑" panose="020B0503020204020204" pitchFamily="34" charset="-122"/>
                        </a:rPr>
                        <a:t>ε</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λ</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φ</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θ</a:t>
                      </a:r>
                      <a:r>
                        <a:rPr lang="en-US" altLang="zh-CN" sz="2400">
                          <a:latin typeface="微软雅黑" panose="020B0503020204020204" pitchFamily="34" charset="-122"/>
                          <a:ea typeface="微软雅黑" panose="020B0503020204020204" pitchFamily="34" charset="-122"/>
                        </a:rPr>
                        <a:t>,T)=</a:t>
                      </a:r>
                      <a:r>
                        <a:rPr lang="zh-CN" altLang="en-US" sz="2400">
                          <a:latin typeface="微软雅黑" panose="020B0503020204020204" pitchFamily="34" charset="-122"/>
                          <a:ea typeface="微软雅黑" panose="020B0503020204020204" pitchFamily="34" charset="-122"/>
                        </a:rPr>
                        <a:t>α</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λ</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φ</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θ</a:t>
                      </a:r>
                      <a:r>
                        <a:rPr lang="en-US" altLang="zh-CN" sz="2400">
                          <a:latin typeface="微软雅黑" panose="020B0503020204020204" pitchFamily="34" charset="-122"/>
                          <a:ea typeface="微软雅黑" panose="020B0503020204020204" pitchFamily="34" charset="-122"/>
                        </a:rPr>
                        <a:t>,T)</a:t>
                      </a:r>
                      <a:endParaRPr lang="en-US" altLang="zh-CN" sz="2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a:t>无条件，</a:t>
                      </a:r>
                      <a:r>
                        <a:rPr lang="zh-CN" altLang="en-US" sz="2400">
                          <a:latin typeface="微软雅黑" panose="020B0503020204020204" pitchFamily="34" charset="-122"/>
                          <a:ea typeface="微软雅黑" panose="020B0503020204020204" pitchFamily="34" charset="-122"/>
                          <a:sym typeface="+mn-ea"/>
                        </a:rPr>
                        <a:t>φ为经度角，θ为纬度角</a:t>
                      </a:r>
                      <a:endParaRPr lang="zh-CN" altLang="en-US" sz="2400"/>
                    </a:p>
                  </a:txBody>
                  <a:tcPr anchor="ctr"/>
                </a:tc>
              </a:tr>
              <a:tr h="381000">
                <a:tc>
                  <a:txBody>
                    <a:bodyPr/>
                    <a:lstStyle/>
                    <a:p>
                      <a:pPr algn="ctr">
                        <a:buNone/>
                      </a:pPr>
                      <a:r>
                        <a:rPr lang="zh-CN" altLang="en-US" sz="2400"/>
                        <a:t>光谱，半球</a:t>
                      </a:r>
                      <a:endParaRPr lang="zh-CN" altLang="en-US" sz="2400"/>
                    </a:p>
                  </a:txBody>
                  <a:tcPr anchor="ctr"/>
                </a:tc>
                <a:tc>
                  <a:txBody>
                    <a:bodyPr/>
                    <a:lstStyle/>
                    <a:p>
                      <a:pPr algn="ctr">
                        <a:buNone/>
                      </a:pPr>
                      <a:r>
                        <a:rPr lang="zh-CN" altLang="en-US" sz="2400">
                          <a:latin typeface="微软雅黑" panose="020B0503020204020204" pitchFamily="34" charset="-122"/>
                          <a:ea typeface="微软雅黑" panose="020B0503020204020204" pitchFamily="34" charset="-122"/>
                          <a:sym typeface="+mn-ea"/>
                        </a:rPr>
                        <a:t>ε</a:t>
                      </a:r>
                      <a:r>
                        <a:rPr lang="en-US" altLang="zh-CN"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λ</a:t>
                      </a:r>
                      <a:r>
                        <a:rPr lang="en-US" altLang="zh-CN" sz="2400">
                          <a:latin typeface="微软雅黑" panose="020B0503020204020204" pitchFamily="34" charset="-122"/>
                          <a:ea typeface="微软雅黑" panose="020B0503020204020204" pitchFamily="34" charset="-122"/>
                          <a:sym typeface="+mn-ea"/>
                        </a:rPr>
                        <a:t>,T)=</a:t>
                      </a:r>
                      <a:r>
                        <a:rPr lang="zh-CN" altLang="en-US" sz="2400">
                          <a:latin typeface="微软雅黑" panose="020B0503020204020204" pitchFamily="34" charset="-122"/>
                          <a:ea typeface="微软雅黑" panose="020B0503020204020204" pitchFamily="34" charset="-122"/>
                          <a:sym typeface="+mn-ea"/>
                        </a:rPr>
                        <a:t>α</a:t>
                      </a:r>
                      <a:r>
                        <a:rPr lang="en-US" altLang="zh-CN"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λ</a:t>
                      </a:r>
                      <a:r>
                        <a:rPr lang="en-US" altLang="zh-CN" sz="2400">
                          <a:latin typeface="微软雅黑" panose="020B0503020204020204" pitchFamily="34" charset="-122"/>
                          <a:ea typeface="微软雅黑" panose="020B0503020204020204" pitchFamily="34" charset="-122"/>
                          <a:sym typeface="+mn-ea"/>
                        </a:rPr>
                        <a:t>,T)</a:t>
                      </a:r>
                      <a:endParaRPr lang="zh-CN" altLang="en-US" sz="2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2400"/>
                        <a:t>漫射表面</a:t>
                      </a:r>
                      <a:endParaRPr lang="zh-CN" altLang="en-US" sz="2400"/>
                    </a:p>
                  </a:txBody>
                  <a:tcPr anchor="ctr"/>
                </a:tc>
              </a:tr>
              <a:tr h="381000">
                <a:tc>
                  <a:txBody>
                    <a:bodyPr/>
                    <a:lstStyle/>
                    <a:p>
                      <a:pPr algn="ctr">
                        <a:buNone/>
                      </a:pPr>
                      <a:r>
                        <a:rPr lang="zh-CN" altLang="en-US" sz="2400"/>
                        <a:t>全波段，半球</a:t>
                      </a:r>
                      <a:endParaRPr lang="zh-CN" altLang="en-US" sz="2400"/>
                    </a:p>
                  </a:txBody>
                  <a:tcPr anchor="ctr"/>
                </a:tc>
                <a:tc>
                  <a:txBody>
                    <a:bodyPr/>
                    <a:lstStyle/>
                    <a:p>
                      <a:pPr algn="ctr">
                        <a:buNone/>
                      </a:pPr>
                      <a:r>
                        <a:rPr lang="zh-CN" altLang="en-US" sz="2400">
                          <a:latin typeface="微软雅黑" panose="020B0503020204020204" pitchFamily="34" charset="-122"/>
                          <a:ea typeface="微软雅黑" panose="020B0503020204020204" pitchFamily="34" charset="-122"/>
                          <a:sym typeface="+mn-ea"/>
                        </a:rPr>
                        <a:t>ε</a:t>
                      </a:r>
                      <a:r>
                        <a:rPr lang="en-US" altLang="zh-CN" sz="2400">
                          <a:latin typeface="微软雅黑" panose="020B0503020204020204" pitchFamily="34" charset="-122"/>
                          <a:ea typeface="微软雅黑" panose="020B0503020204020204" pitchFamily="34" charset="-122"/>
                          <a:sym typeface="+mn-ea"/>
                        </a:rPr>
                        <a:t>(T)=</a:t>
                      </a:r>
                      <a:r>
                        <a:rPr lang="zh-CN" altLang="en-US" sz="2400">
                          <a:latin typeface="微软雅黑" panose="020B0503020204020204" pitchFamily="34" charset="-122"/>
                          <a:ea typeface="微软雅黑" panose="020B0503020204020204" pitchFamily="34" charset="-122"/>
                          <a:sym typeface="+mn-ea"/>
                        </a:rPr>
                        <a:t>α</a:t>
                      </a:r>
                      <a:r>
                        <a:rPr lang="en-US" altLang="zh-CN" sz="2400">
                          <a:latin typeface="微软雅黑" panose="020B0503020204020204" pitchFamily="34" charset="-122"/>
                          <a:ea typeface="微软雅黑" panose="020B0503020204020204" pitchFamily="34" charset="-122"/>
                          <a:sym typeface="+mn-ea"/>
                        </a:rPr>
                        <a:t>(T)</a:t>
                      </a:r>
                      <a:endParaRPr lang="zh-CN" altLang="en-US" sz="2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2400"/>
                        <a:t>与黑体处于热平衡或</a:t>
                      </a:r>
                      <a:r>
                        <a:rPr lang="zh-CN" altLang="en-US" sz="2400">
                          <a:solidFill>
                            <a:srgbClr val="FF0000"/>
                          </a:solidFill>
                        </a:rPr>
                        <a:t>漫灰表面</a:t>
                      </a:r>
                      <a:endParaRPr lang="zh-CN" altLang="en-US" sz="2400">
                        <a:solidFill>
                          <a:srgbClr val="FF0000"/>
                        </a:solidFill>
                      </a:endParaRPr>
                    </a:p>
                  </a:txBody>
                  <a:tcPr anchor="ctr"/>
                </a:tc>
              </a:tr>
            </a:tbl>
          </a:graphicData>
        </a:graphic>
      </p:graphicFrame>
      <p:sp>
        <p:nvSpPr>
          <p:cNvPr id="7" name="TextBox 24"/>
          <p:cNvSpPr txBox="1"/>
          <p:nvPr/>
        </p:nvSpPr>
        <p:spPr>
          <a:xfrm>
            <a:off x="1461135" y="5128260"/>
            <a:ext cx="5879465" cy="829945"/>
          </a:xfrm>
          <a:prstGeom prst="rect">
            <a:avLst/>
          </a:prstGeom>
          <a:noFill/>
        </p:spPr>
        <p:txBody>
          <a:bodyPr wrap="square" rtlCol="0">
            <a:spAutoFit/>
          </a:bodyPr>
          <a:lstStyle/>
          <a:p>
            <a:pPr algn="just"/>
            <a:r>
              <a:rPr lang="zh-CN" sz="2400" dirty="0" err="1">
                <a:latin typeface="+mn-ea"/>
                <a:ea typeface="+mn-ea"/>
              </a:rPr>
              <a:t>漫射表面：发射或反射的定向辐射强度与</a:t>
            </a:r>
            <a:endParaRPr lang="zh-CN" sz="2400" dirty="0" err="1">
              <a:latin typeface="+mn-ea"/>
              <a:ea typeface="+mn-ea"/>
            </a:endParaRPr>
          </a:p>
          <a:p>
            <a:pPr algn="just"/>
            <a:r>
              <a:rPr lang="zh-CN" sz="2400" dirty="0" err="1">
                <a:latin typeface="+mn-ea"/>
                <a:ea typeface="+mn-ea"/>
              </a:rPr>
              <a:t> </a:t>
            </a:r>
            <a:r>
              <a:rPr lang="en-US" altLang="zh-CN" sz="2400" dirty="0" err="1">
                <a:latin typeface="+mn-ea"/>
                <a:ea typeface="+mn-ea"/>
              </a:rPr>
              <a:t>                </a:t>
            </a:r>
            <a:r>
              <a:rPr lang="zh-CN" sz="2400" dirty="0" err="1">
                <a:latin typeface="+mn-ea"/>
                <a:ea typeface="+mn-ea"/>
              </a:rPr>
              <a:t>空间方向（</a:t>
            </a:r>
            <a:r>
              <a:rPr lang="zh-CN" sz="2400" dirty="0" err="1">
                <a:latin typeface="微软雅黑" panose="020B0503020204020204" pitchFamily="34" charset="-122"/>
                <a:ea typeface="微软雅黑" panose="020B0503020204020204" pitchFamily="34" charset="-122"/>
              </a:rPr>
              <a:t>φ，θ</a:t>
            </a:r>
            <a:r>
              <a:rPr lang="zh-CN" sz="2400" dirty="0" err="1">
                <a:latin typeface="+mn-ea"/>
                <a:ea typeface="+mn-ea"/>
              </a:rPr>
              <a:t>）无关</a:t>
            </a:r>
            <a:endParaRPr lang="zh-CN" sz="2400" baseline="-25000" dirty="0" err="1">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8" name="TextBox 24"/>
          <p:cNvSpPr txBox="1"/>
          <p:nvPr/>
        </p:nvSpPr>
        <p:spPr>
          <a:xfrm>
            <a:off x="1461135" y="6280785"/>
            <a:ext cx="5879465" cy="460375"/>
          </a:xfrm>
          <a:prstGeom prst="rect">
            <a:avLst/>
          </a:prstGeom>
          <a:noFill/>
        </p:spPr>
        <p:txBody>
          <a:bodyPr wrap="square" rtlCol="0">
            <a:spAutoFit/>
          </a:bodyPr>
          <a:lstStyle/>
          <a:p>
            <a:pPr algn="just"/>
            <a:r>
              <a:rPr lang="zh-CN" sz="2400" dirty="0" err="1">
                <a:latin typeface="+mn-ea"/>
                <a:ea typeface="+mn-ea"/>
              </a:rPr>
              <a:t>灰体：光谱吸收比与波长（</a:t>
            </a:r>
            <a:r>
              <a:rPr lang="zh-CN" sz="2400" dirty="0" err="1">
                <a:latin typeface="微软雅黑" panose="020B0503020204020204" pitchFamily="34" charset="-122"/>
                <a:ea typeface="微软雅黑" panose="020B0503020204020204" pitchFamily="34" charset="-122"/>
              </a:rPr>
              <a:t>λ</a:t>
            </a:r>
            <a:r>
              <a:rPr lang="zh-CN" sz="2400" dirty="0" err="1">
                <a:latin typeface="+mn-ea"/>
                <a:ea typeface="+mn-ea"/>
              </a:rPr>
              <a:t>）无关</a:t>
            </a:r>
            <a:endParaRPr lang="en-US" altLang="zh-CN" sz="2400" baseline="-25000" dirty="0" err="1">
              <a:latin typeface="+mn-ea"/>
              <a:ea typeface="+mn-ea"/>
              <a:cs typeface="Times New Roman" panose="02020603050405020304" pitchFamily="18" charset="0"/>
              <a:sym typeface="+mn-ea"/>
            </a:endParaRPr>
          </a:p>
        </p:txBody>
      </p:sp>
      <p:sp>
        <p:nvSpPr>
          <p:cNvPr id="9" name="右大括号 8"/>
          <p:cNvSpPr/>
          <p:nvPr/>
        </p:nvSpPr>
        <p:spPr>
          <a:xfrm>
            <a:off x="7293610" y="5200650"/>
            <a:ext cx="144145" cy="1656080"/>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TextBox 24"/>
          <p:cNvSpPr txBox="1"/>
          <p:nvPr/>
        </p:nvSpPr>
        <p:spPr>
          <a:xfrm>
            <a:off x="7581900" y="5798820"/>
            <a:ext cx="3901440" cy="460375"/>
          </a:xfrm>
          <a:prstGeom prst="rect">
            <a:avLst/>
          </a:prstGeom>
          <a:noFill/>
        </p:spPr>
        <p:txBody>
          <a:bodyPr wrap="square" rtlCol="0">
            <a:spAutoFit/>
          </a:bodyPr>
          <a:lstStyle/>
          <a:p>
            <a:pPr algn="just"/>
            <a:r>
              <a:rPr lang="zh-CN" altLang="en-US" sz="2400" dirty="0" err="1">
                <a:latin typeface="+mn-ea"/>
                <a:ea typeface="+mn-ea"/>
                <a:cs typeface="Times New Roman" panose="02020603050405020304" pitchFamily="18" charset="0"/>
                <a:sym typeface="+mn-ea"/>
              </a:rPr>
              <a:t>漫灰表面，</a:t>
            </a:r>
            <a:endParaRPr lang="zh-CN" altLang="en-US" sz="2400" dirty="0" err="1">
              <a:latin typeface="+mn-ea"/>
              <a:ea typeface="+mn-ea"/>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9093771" y="5736844"/>
                <a:ext cx="1629410" cy="5835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cs typeface="Cambria Math" panose="02040503050406030204" pitchFamily="18" charset="0"/>
                        </a:rPr>
                        <m:t>𝛼</m:t>
                      </m:r>
                      <m:r>
                        <a:rPr lang="en-US" altLang="zh-CN" sz="3200" i="1">
                          <a:latin typeface="Cambria Math" panose="02040503050406030204" pitchFamily="18" charset="0"/>
                          <a:cs typeface="Cambria Math" panose="02040503050406030204" pitchFamily="18" charset="0"/>
                        </a:rPr>
                        <m:t>=</m:t>
                      </m:r>
                      <m:r>
                        <a:rPr lang="en-US" altLang="zh-CN" sz="3200" i="1">
                          <a:latin typeface="Cambria Math" panose="02040503050406030204" pitchFamily="18" charset="0"/>
                          <a:cs typeface="Cambria Math" panose="02040503050406030204" pitchFamily="18" charset="0"/>
                        </a:rPr>
                        <m:t>𝜀</m:t>
                      </m:r>
                    </m:oMath>
                  </m:oMathPara>
                </a14:m>
                <a:endParaRPr lang="zh-CN" altLang="en-US" sz="3200" i="1">
                  <a:latin typeface="Cambria Math" panose="02040503050406030204" pitchFamily="18" charset="0"/>
                  <a:cs typeface="Cambria Math" panose="020405030504060302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9093771" y="5736844"/>
                <a:ext cx="1629410" cy="583565"/>
              </a:xfrm>
              <a:prstGeom prst="rect">
                <a:avLst/>
              </a:prstGeom>
              <a:blipFill rotWithShape="1">
                <a:blip r:embed="rId2"/>
                <a:stretch>
                  <a:fillRect l="-35" t="-44" r="35" b="4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5"/>
          <p:cNvSpPr>
            <a:spLocks noGrp="1"/>
          </p:cNvSpPr>
          <p:nvPr>
            <p:ph type="body" sz="quarter" idx="10"/>
          </p:nvPr>
        </p:nvSpPr>
        <p:spPr>
          <a:xfrm>
            <a:off x="1316807" y="332869"/>
            <a:ext cx="5791970" cy="504603"/>
          </a:xfrm>
        </p:spPr>
        <p:txBody>
          <a:bodyPr/>
          <a:lstStyle/>
          <a:p>
            <a:r>
              <a:rPr lang="zh-CN" altLang="en-US" dirty="0">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太阳能穿过大气层时的削弱</a:t>
            </a:r>
            <a:endParaRPr lang="zh-CN" altLang="en-US" dirty="0">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endParaRPr>
          </a:p>
        </p:txBody>
      </p:sp>
      <p:pic>
        <p:nvPicPr>
          <p:cNvPr id="4" name="图片 2"/>
          <p:cNvPicPr>
            <a:picLocks noChangeAspect="1"/>
          </p:cNvPicPr>
          <p:nvPr/>
        </p:nvPicPr>
        <p:blipFill>
          <a:blip r:embed="rId1"/>
          <a:srcRect l="44885" t="41605" r="38972" b="40198"/>
          <a:stretch>
            <a:fillRect/>
          </a:stretch>
        </p:blipFill>
        <p:spPr>
          <a:xfrm>
            <a:off x="3981450" y="4264660"/>
            <a:ext cx="4511675" cy="2860675"/>
          </a:xfrm>
          <a:prstGeom prst="rect">
            <a:avLst/>
          </a:prstGeom>
        </p:spPr>
      </p:pic>
      <p:sp>
        <p:nvSpPr>
          <p:cNvPr id="5" name="文本框 8"/>
          <p:cNvSpPr txBox="1"/>
          <p:nvPr/>
        </p:nvSpPr>
        <p:spPr>
          <a:xfrm>
            <a:off x="812800" y="837565"/>
            <a:ext cx="11648440" cy="3322955"/>
          </a:xfrm>
          <a:prstGeom prst="rect">
            <a:avLst/>
          </a:prstGeom>
          <a:noFill/>
        </p:spPr>
        <p:txBody>
          <a:bodyPr wrap="square" rtlCol="0" anchor="t">
            <a:spAutoFit/>
          </a:bodyPr>
          <a:lstStyle/>
          <a:p>
            <a:pPr eaLnBrk="1" latinLnBrk="0" hangingPunct="1">
              <a:lnSpc>
                <a:spcPct val="150000"/>
              </a:lnSpc>
            </a:pPr>
            <a:r>
              <a:rPr lang="zh-CN" altLang="en-US" sz="2800">
                <a:latin typeface="微软雅黑" panose="020B0503020204020204" pitchFamily="34" charset="-122"/>
                <a:ea typeface="微软雅黑" panose="020B0503020204020204" pitchFamily="34" charset="-122"/>
              </a:rPr>
              <a:t>太阳辐射在大气层时受到两种削弱作用：</a:t>
            </a:r>
            <a:endParaRPr lang="zh-CN" altLang="en-US" sz="2800">
              <a:latin typeface="微软雅黑" panose="020B0503020204020204" pitchFamily="34" charset="-122"/>
              <a:ea typeface="微软雅黑" panose="020B0503020204020204" pitchFamily="34" charset="-122"/>
            </a:endParaRPr>
          </a:p>
          <a:p>
            <a:pPr marL="457200" indent="-457200" eaLnBrk="1" latinLnBrk="0" hangingPunct="1">
              <a:lnSpc>
                <a:spcPct val="150000"/>
              </a:lnSpc>
              <a:buFont typeface="Arial" panose="020B0604020202020204" pitchFamily="34" charset="0"/>
              <a:buChar char="•"/>
            </a:pPr>
            <a:r>
              <a:rPr lang="zh-CN" altLang="en-US" sz="2800">
                <a:solidFill>
                  <a:srgbClr val="FF0000"/>
                </a:solidFill>
                <a:latin typeface="微软雅黑" panose="020B0503020204020204" pitchFamily="34" charset="-122"/>
                <a:ea typeface="微软雅黑" panose="020B0503020204020204" pitchFamily="34" charset="-122"/>
              </a:rPr>
              <a:t>吸收</a:t>
            </a:r>
            <a:r>
              <a:rPr lang="zh-CN" altLang="en-US" sz="2800">
                <a:latin typeface="微软雅黑" panose="020B0503020204020204" pitchFamily="34" charset="-122"/>
                <a:ea typeface="微软雅黑" panose="020B0503020204020204" pitchFamily="34" charset="-122"/>
              </a:rPr>
              <a:t>：大气层中具有部分吸收能力的气体（如臭氧、水蒸气等）</a:t>
            </a:r>
            <a:endParaRPr lang="zh-CN" altLang="en-US" sz="2800">
              <a:latin typeface="微软雅黑" panose="020B0503020204020204" pitchFamily="34" charset="-122"/>
              <a:ea typeface="微软雅黑" panose="020B0503020204020204" pitchFamily="34" charset="-122"/>
            </a:endParaRPr>
          </a:p>
          <a:p>
            <a:pPr marL="457200" indent="-457200" eaLnBrk="1" latinLnBrk="0" hangingPunct="1">
              <a:lnSpc>
                <a:spcPct val="150000"/>
              </a:lnSpc>
              <a:buFont typeface="Arial" panose="020B0604020202020204" pitchFamily="34" charset="0"/>
              <a:buChar char="•"/>
            </a:pPr>
            <a:r>
              <a:rPr lang="zh-CN" altLang="en-US" sz="2800">
                <a:solidFill>
                  <a:srgbClr val="00B0F0"/>
                </a:solidFill>
                <a:latin typeface="微软雅黑" panose="020B0503020204020204" pitchFamily="34" charset="-122"/>
                <a:ea typeface="微软雅黑" panose="020B0503020204020204" pitchFamily="34" charset="-122"/>
              </a:rPr>
              <a:t>散射</a:t>
            </a:r>
            <a:r>
              <a:rPr lang="zh-CN" altLang="en-US" sz="2800">
                <a:latin typeface="微软雅黑" panose="020B0503020204020204" pitchFamily="34" charset="-122"/>
                <a:ea typeface="微软雅黑" panose="020B0503020204020204" pitchFamily="34" charset="-122"/>
              </a:rPr>
              <a:t>：对太阳投入辐射的重新辐射</a:t>
            </a:r>
            <a:endParaRPr lang="zh-CN" altLang="en-US" sz="2800">
              <a:latin typeface="微软雅黑" panose="020B0503020204020204" pitchFamily="34" charset="-122"/>
              <a:ea typeface="微软雅黑" panose="020B0503020204020204" pitchFamily="34" charset="-122"/>
            </a:endParaRPr>
          </a:p>
          <a:p>
            <a:pPr marL="914400" lvl="1" indent="-457200" eaLnBrk="1" latinLnBrk="0" hangingPunct="1">
              <a:lnSpc>
                <a:spcPct val="150000"/>
              </a:lnSpc>
              <a:buFont typeface="Wingdings" panose="05000000000000000000" charset="0"/>
              <a:buChar char="ü"/>
            </a:pPr>
            <a:r>
              <a:rPr lang="zh-CN" altLang="en-US" sz="2800">
                <a:solidFill>
                  <a:srgbClr val="00B050"/>
                </a:solidFill>
                <a:latin typeface="微软雅黑" panose="020B0503020204020204" pitchFamily="34" charset="-122"/>
                <a:ea typeface="微软雅黑" panose="020B0503020204020204" pitchFamily="34" charset="-122"/>
              </a:rPr>
              <a:t>分子散射（</a:t>
            </a:r>
            <a:r>
              <a:rPr lang="en-US" altLang="zh-CN" sz="2800">
                <a:solidFill>
                  <a:srgbClr val="00B050"/>
                </a:solidFill>
                <a:latin typeface="微软雅黑" panose="020B0503020204020204" pitchFamily="34" charset="-122"/>
                <a:ea typeface="微软雅黑" panose="020B0503020204020204" pitchFamily="34" charset="-122"/>
              </a:rPr>
              <a:t>Rayleigh</a:t>
            </a:r>
            <a:r>
              <a:rPr lang="zh-CN" altLang="en-US" sz="2800">
                <a:solidFill>
                  <a:srgbClr val="00B050"/>
                </a:solidFill>
                <a:latin typeface="微软雅黑" panose="020B0503020204020204" pitchFamily="34" charset="-122"/>
                <a:ea typeface="微软雅黑" panose="020B0503020204020204" pitchFamily="34" charset="-122"/>
              </a:rPr>
              <a:t>散射）：</a:t>
            </a:r>
            <a:r>
              <a:rPr lang="zh-CN" altLang="en-US" sz="2800">
                <a:latin typeface="微软雅黑" panose="020B0503020204020204" pitchFamily="34" charset="-122"/>
                <a:ea typeface="微软雅黑" panose="020B0503020204020204" pitchFamily="34" charset="-122"/>
              </a:rPr>
              <a:t>向整个空间均匀进行</a:t>
            </a:r>
            <a:endParaRPr lang="zh-CN" altLang="en-US" sz="2800">
              <a:latin typeface="微软雅黑" panose="020B0503020204020204" pitchFamily="34" charset="-122"/>
              <a:ea typeface="微软雅黑" panose="020B0503020204020204" pitchFamily="34" charset="-122"/>
            </a:endParaRPr>
          </a:p>
          <a:p>
            <a:pPr marL="914400" lvl="1" indent="-457200" eaLnBrk="1" latinLnBrk="0" hangingPunct="1">
              <a:lnSpc>
                <a:spcPct val="150000"/>
              </a:lnSpc>
              <a:buFont typeface="Wingdings" panose="05000000000000000000" charset="0"/>
              <a:buChar char="ü"/>
            </a:pPr>
            <a:r>
              <a:rPr lang="zh-CN" altLang="en-US" sz="2800">
                <a:solidFill>
                  <a:srgbClr val="7030A0"/>
                </a:solidFill>
                <a:latin typeface="微软雅黑" panose="020B0503020204020204" pitchFamily="34" charset="-122"/>
                <a:ea typeface="微软雅黑" panose="020B0503020204020204" pitchFamily="34" charset="-122"/>
              </a:rPr>
              <a:t>米散射（</a:t>
            </a:r>
            <a:r>
              <a:rPr lang="en-US" altLang="zh-CN" sz="2800">
                <a:solidFill>
                  <a:srgbClr val="7030A0"/>
                </a:solidFill>
                <a:latin typeface="微软雅黑" panose="020B0503020204020204" pitchFamily="34" charset="-122"/>
                <a:ea typeface="微软雅黑" panose="020B0503020204020204" pitchFamily="34" charset="-122"/>
              </a:rPr>
              <a:t>Mie</a:t>
            </a:r>
            <a:r>
              <a:rPr lang="zh-CN" altLang="en-US" sz="2800">
                <a:solidFill>
                  <a:srgbClr val="7030A0"/>
                </a:solidFill>
                <a:latin typeface="微软雅黑" panose="020B0503020204020204" pitchFamily="34" charset="-122"/>
                <a:ea typeface="微软雅黑" panose="020B0503020204020204" pitchFamily="34" charset="-122"/>
              </a:rPr>
              <a:t>散射）：</a:t>
            </a:r>
            <a:r>
              <a:rPr lang="zh-CN" altLang="en-US" sz="2800">
                <a:latin typeface="微软雅黑" panose="020B0503020204020204" pitchFamily="34" charset="-122"/>
                <a:ea typeface="微软雅黑" panose="020B0503020204020204" pitchFamily="34" charset="-122"/>
              </a:rPr>
              <a:t>由于大气层中的尘埃与悬浮颗粒所造成</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5"/>
          <p:cNvSpPr>
            <a:spLocks noGrp="1"/>
          </p:cNvSpPr>
          <p:nvPr>
            <p:ph type="body" sz="quarter" idx="10"/>
          </p:nvPr>
        </p:nvSpPr>
        <p:spPr>
          <a:xfrm>
            <a:off x="1316807" y="332869"/>
            <a:ext cx="5791970" cy="504603"/>
          </a:xfrm>
        </p:spPr>
        <p:txBody>
          <a:bodyPr/>
          <a:lstStyle/>
          <a:p>
            <a:r>
              <a:rPr lang="zh-CN" altLang="en-US" dirty="0">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环境辐射</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文本框 8"/>
          <p:cNvSpPr txBox="1"/>
          <p:nvPr/>
        </p:nvSpPr>
        <p:spPr>
          <a:xfrm>
            <a:off x="812800" y="880110"/>
            <a:ext cx="7799070" cy="460375"/>
          </a:xfrm>
          <a:prstGeom prst="rect">
            <a:avLst/>
          </a:prstGeom>
          <a:noFill/>
        </p:spPr>
        <p:txBody>
          <a:bodyPr wrap="square" rtlCol="0" anchor="t">
            <a:spAutoFit/>
          </a:bodyPr>
          <a:lstStyle/>
          <a:p>
            <a:r>
              <a:rPr lang="zh-CN" altLang="en-US" sz="2400">
                <a:latin typeface="微软雅黑" panose="020B0503020204020204" pitchFamily="34" charset="-122"/>
                <a:ea typeface="微软雅黑" panose="020B0503020204020204" pitchFamily="34" charset="-122"/>
              </a:rPr>
              <a:t>地球以及大气层中某些具有辐射能力成分的辐射</a:t>
            </a:r>
            <a:endParaRPr lang="zh-CN" altLang="en-US" sz="2400">
              <a:latin typeface="微软雅黑" panose="020B0503020204020204" pitchFamily="34" charset="-122"/>
              <a:ea typeface="微软雅黑" panose="020B0503020204020204" pitchFamily="34" charset="-122"/>
            </a:endParaRPr>
          </a:p>
        </p:txBody>
      </p:sp>
      <p:sp>
        <p:nvSpPr>
          <p:cNvPr id="9" name="文本框 6"/>
          <p:cNvSpPr txBox="1"/>
          <p:nvPr/>
        </p:nvSpPr>
        <p:spPr>
          <a:xfrm>
            <a:off x="812800" y="1457325"/>
            <a:ext cx="7799070" cy="460375"/>
          </a:xfrm>
          <a:prstGeom prst="rect">
            <a:avLst/>
          </a:prstGeom>
          <a:noFill/>
        </p:spPr>
        <p:txBody>
          <a:bodyPr wrap="square" rtlCol="0" anchor="t">
            <a:spAutoFit/>
          </a:bodyPr>
          <a:lstStyle/>
          <a:p>
            <a:r>
              <a:rPr lang="zh-CN" altLang="en-US" sz="2400">
                <a:solidFill>
                  <a:srgbClr val="00B0F0"/>
                </a:solidFill>
                <a:latin typeface="微软雅黑" panose="020B0503020204020204" pitchFamily="34" charset="-122"/>
                <a:ea typeface="微软雅黑" panose="020B0503020204020204" pitchFamily="34" charset="-122"/>
              </a:rPr>
              <a:t>地球表面辐射力</a:t>
            </a:r>
            <a:endParaRPr lang="zh-CN" altLang="en-US" sz="2400">
              <a:solidFill>
                <a:srgbClr val="00B0F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7"/>
              <p:cNvSpPr txBox="1"/>
              <p:nvPr/>
            </p:nvSpPr>
            <p:spPr>
              <a:xfrm>
                <a:off x="3262566" y="1457579"/>
                <a:ext cx="2051050" cy="4533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i="1">
                          <a:solidFill>
                            <a:srgbClr val="00B0F0"/>
                          </a:solidFill>
                          <a:latin typeface="Cambria Math" panose="02040503050406030204" pitchFamily="18" charset="0"/>
                          <a:cs typeface="Cambria Math" panose="02040503050406030204" pitchFamily="18" charset="0"/>
                        </a:rPr>
                        <m:t>𝐸</m:t>
                      </m:r>
                      <m:r>
                        <a:rPr lang="en-US" altLang="zh-CN" sz="2400" i="1">
                          <a:solidFill>
                            <a:srgbClr val="00B0F0"/>
                          </a:solidFill>
                          <a:latin typeface="Cambria Math" panose="02040503050406030204" pitchFamily="18" charset="0"/>
                          <a:cs typeface="Cambria Math" panose="02040503050406030204" pitchFamily="18" charset="0"/>
                        </a:rPr>
                        <m:t>=</m:t>
                      </m:r>
                      <m:r>
                        <a:rPr lang="en-US" altLang="zh-CN" sz="2400" i="1">
                          <a:solidFill>
                            <a:srgbClr val="00B0F0"/>
                          </a:solidFill>
                          <a:latin typeface="Cambria Math" panose="02040503050406030204" pitchFamily="18" charset="0"/>
                          <a:cs typeface="Cambria Math" panose="02040503050406030204" pitchFamily="18" charset="0"/>
                        </a:rPr>
                        <m:t>𝜋</m:t>
                      </m:r>
                      <m:sSup>
                        <m:sSupPr>
                          <m:ctrlPr>
                            <a:rPr lang="en-US" altLang="zh-CN" sz="2400" i="1">
                              <a:solidFill>
                                <a:srgbClr val="00B0F0"/>
                              </a:solidFill>
                              <a:latin typeface="Cambria Math" panose="02040503050406030204" pitchFamily="18" charset="0"/>
                              <a:cs typeface="Cambria Math" panose="02040503050406030204" pitchFamily="18" charset="0"/>
                            </a:rPr>
                          </m:ctrlPr>
                        </m:sSupPr>
                        <m:e>
                          <m:r>
                            <a:rPr lang="en-US" altLang="zh-CN" sz="2400" i="1">
                              <a:solidFill>
                                <a:srgbClr val="00B0F0"/>
                              </a:solidFill>
                              <a:latin typeface="Cambria Math" panose="02040503050406030204" pitchFamily="18" charset="0"/>
                              <a:cs typeface="Cambria Math" panose="02040503050406030204" pitchFamily="18" charset="0"/>
                            </a:rPr>
                            <m:t>𝑑</m:t>
                          </m:r>
                        </m:e>
                        <m:sup>
                          <m:r>
                            <a:rPr lang="en-US" altLang="zh-CN" sz="2400" i="1">
                              <a:solidFill>
                                <a:srgbClr val="00B0F0"/>
                              </a:solidFill>
                              <a:latin typeface="Cambria Math" panose="02040503050406030204" pitchFamily="18" charset="0"/>
                              <a:cs typeface="Cambria Math" panose="02040503050406030204" pitchFamily="18" charset="0"/>
                            </a:rPr>
                            <m:t>2</m:t>
                          </m:r>
                        </m:sup>
                      </m:sSup>
                      <m:r>
                        <a:rPr lang="en-US" altLang="zh-CN" sz="2400" i="1">
                          <a:solidFill>
                            <a:srgbClr val="00B0F0"/>
                          </a:solidFill>
                          <a:latin typeface="Cambria Math" panose="02040503050406030204" pitchFamily="18" charset="0"/>
                          <a:cs typeface="Cambria Math" panose="02040503050406030204" pitchFamily="18" charset="0"/>
                        </a:rPr>
                        <m:t>𝜀𝜎</m:t>
                      </m:r>
                      <m:sSup>
                        <m:sSupPr>
                          <m:ctrlPr>
                            <a:rPr lang="en-US" altLang="zh-CN" sz="2400" i="1">
                              <a:solidFill>
                                <a:srgbClr val="00B0F0"/>
                              </a:solidFill>
                              <a:latin typeface="Cambria Math" panose="02040503050406030204" pitchFamily="18" charset="0"/>
                              <a:cs typeface="Cambria Math" panose="02040503050406030204" pitchFamily="18" charset="0"/>
                            </a:rPr>
                          </m:ctrlPr>
                        </m:sSupPr>
                        <m:e>
                          <m:r>
                            <a:rPr lang="en-US" altLang="zh-CN" sz="2400" i="1">
                              <a:solidFill>
                                <a:srgbClr val="00B0F0"/>
                              </a:solidFill>
                              <a:latin typeface="Cambria Math" panose="02040503050406030204" pitchFamily="18" charset="0"/>
                              <a:cs typeface="Cambria Math" panose="02040503050406030204" pitchFamily="18" charset="0"/>
                            </a:rPr>
                            <m:t>𝑇</m:t>
                          </m:r>
                        </m:e>
                        <m:sup>
                          <m:r>
                            <a:rPr lang="en-US" altLang="zh-CN" sz="2400" i="1">
                              <a:solidFill>
                                <a:srgbClr val="00B0F0"/>
                              </a:solidFill>
                              <a:latin typeface="Cambria Math" panose="02040503050406030204" pitchFamily="18" charset="0"/>
                              <a:cs typeface="Cambria Math" panose="02040503050406030204" pitchFamily="18" charset="0"/>
                            </a:rPr>
                            <m:t>4</m:t>
                          </m:r>
                        </m:sup>
                      </m:sSup>
                    </m:oMath>
                  </m:oMathPara>
                </a14:m>
                <a:endParaRPr lang="en-US" altLang="zh-CN" sz="2400" i="1">
                  <a:solidFill>
                    <a:srgbClr val="00B0F0"/>
                  </a:solidFill>
                  <a:latin typeface="Cambria Math" panose="02040503050406030204" pitchFamily="18" charset="0"/>
                  <a:cs typeface="Cambria Math" panose="02040503050406030204" pitchFamily="18" charset="0"/>
                </a:endParaRPr>
              </a:p>
            </p:txBody>
          </p:sp>
        </mc:Choice>
        <mc:Fallback>
          <p:sp>
            <p:nvSpPr>
              <p:cNvPr id="10" name="文本框 7"/>
              <p:cNvSpPr txBox="1">
                <a:spLocks noRot="1" noChangeAspect="1" noMove="1" noResize="1" noEditPoints="1" noAdjustHandles="1" noChangeArrowheads="1" noChangeShapeType="1" noTextEdit="1"/>
              </p:cNvSpPr>
              <p:nvPr/>
            </p:nvSpPr>
            <p:spPr>
              <a:xfrm>
                <a:off x="3262566" y="1457579"/>
                <a:ext cx="2051050" cy="453390"/>
              </a:xfrm>
              <a:prstGeom prst="rect">
                <a:avLst/>
              </a:prstGeom>
              <a:blipFill rotWithShape="1">
                <a:blip r:embed="rId1"/>
                <a:stretch>
                  <a:fillRect l="-28" t="-56" r="28" b="56"/>
                </a:stretch>
              </a:blipFill>
            </p:spPr>
            <p:txBody>
              <a:bodyPr/>
              <a:lstStyle/>
              <a:p>
                <a:r>
                  <a:rPr lang="zh-CN" altLang="en-US">
                    <a:noFill/>
                  </a:rPr>
                  <a:t> </a:t>
                </a:r>
              </a:p>
            </p:txBody>
          </p:sp>
        </mc:Fallback>
      </mc:AlternateContent>
      <p:sp>
        <p:nvSpPr>
          <p:cNvPr id="11" name="文本框 9"/>
          <p:cNvSpPr txBox="1"/>
          <p:nvPr/>
        </p:nvSpPr>
        <p:spPr>
          <a:xfrm>
            <a:off x="812800" y="1962150"/>
            <a:ext cx="7799070" cy="460375"/>
          </a:xfrm>
          <a:prstGeom prst="rect">
            <a:avLst/>
          </a:prstGeom>
          <a:noFill/>
        </p:spPr>
        <p:txBody>
          <a:bodyPr wrap="square" rtlCol="0" anchor="t">
            <a:spAutoFit/>
          </a:bodyPr>
          <a:lstStyle/>
          <a:p>
            <a:r>
              <a:rPr lang="zh-CN" altLang="en-US" sz="2400">
                <a:solidFill>
                  <a:srgbClr val="00B050"/>
                </a:solidFill>
                <a:latin typeface="微软雅黑" panose="020B0503020204020204" pitchFamily="34" charset="-122"/>
                <a:ea typeface="微软雅黑" panose="020B0503020204020204" pitchFamily="34" charset="-122"/>
              </a:rPr>
              <a:t>照射到地球上的太阳辐射能</a:t>
            </a:r>
            <a:endParaRPr lang="zh-CN" altLang="en-US" sz="2400">
              <a:solidFill>
                <a:srgbClr val="00B05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0"/>
              <p:cNvSpPr txBox="1"/>
              <p:nvPr/>
            </p:nvSpPr>
            <p:spPr>
              <a:xfrm>
                <a:off x="5017135" y="1674495"/>
                <a:ext cx="1607820" cy="823595"/>
              </a:xfrm>
              <a:prstGeom prst="rect">
                <a:avLst/>
              </a:prstGeom>
              <a:noFill/>
            </p:spPr>
            <p:txBody>
              <a:bodyPr wrap="none" rtlCol="0" anchor="t">
                <a:spAutoFit/>
              </a:bodyPr>
              <a:lstStyle/>
              <a:p>
                <a:pPr algn="l"/>
                <a14:m>
                  <m:oMathPara xmlns:m="http://schemas.openxmlformats.org/officeDocument/2006/math">
                    <m:oMathParaPr>
                      <m:jc m:val="left"/>
                    </m:oMathParaPr>
                    <m:oMath xmlns:m="http://schemas.openxmlformats.org/officeDocument/2006/math">
                      <m:r>
                        <a:rPr lang="en-US" altLang="zh-CN" sz="2400" i="1">
                          <a:solidFill>
                            <a:srgbClr val="00B050"/>
                          </a:solidFill>
                          <a:latin typeface="Cambria Math" panose="02040503050406030204" pitchFamily="18" charset="0"/>
                          <a:cs typeface="Cambria Math" panose="02040503050406030204" pitchFamily="18" charset="0"/>
                        </a:rPr>
                        <m:t>𝐺</m:t>
                      </m:r>
                      <m:r>
                        <a:rPr lang="en-US" altLang="zh-CN" sz="2400" i="1">
                          <a:solidFill>
                            <a:srgbClr val="00B050"/>
                          </a:solidFill>
                          <a:latin typeface="Cambria Math" panose="02040503050406030204" pitchFamily="18" charset="0"/>
                          <a:cs typeface="Cambria Math" panose="02040503050406030204" pitchFamily="18" charset="0"/>
                        </a:rPr>
                        <m:t>=</m:t>
                      </m:r>
                      <m:sSub>
                        <m:sSubPr>
                          <m:ctrlPr>
                            <a:rPr lang="en-US" altLang="zh-CN" sz="2400" i="1">
                              <a:solidFill>
                                <a:srgbClr val="00B050"/>
                              </a:solidFill>
                              <a:latin typeface="Cambria Math" panose="02040503050406030204" pitchFamily="18" charset="0"/>
                              <a:cs typeface="Cambria Math" panose="02040503050406030204" pitchFamily="18" charset="0"/>
                            </a:rPr>
                          </m:ctrlPr>
                        </m:sSubPr>
                        <m:e>
                          <m:r>
                            <a:rPr lang="en-US" altLang="zh-CN" sz="2400" i="1">
                              <a:solidFill>
                                <a:srgbClr val="00B050"/>
                              </a:solidFill>
                              <a:latin typeface="Cambria Math" panose="02040503050406030204" pitchFamily="18" charset="0"/>
                              <a:cs typeface="Cambria Math" panose="02040503050406030204" pitchFamily="18" charset="0"/>
                            </a:rPr>
                            <m:t>𝑆</m:t>
                          </m:r>
                        </m:e>
                        <m:sub>
                          <m:r>
                            <a:rPr lang="en-US" altLang="zh-CN" sz="2400" i="1">
                              <a:solidFill>
                                <a:srgbClr val="00B050"/>
                              </a:solidFill>
                              <a:latin typeface="Cambria Math" panose="02040503050406030204" pitchFamily="18" charset="0"/>
                              <a:cs typeface="Cambria Math" panose="02040503050406030204" pitchFamily="18" charset="0"/>
                            </a:rPr>
                            <m:t>𝑐</m:t>
                          </m:r>
                        </m:sub>
                      </m:sSub>
                      <m:f>
                        <m:fPr>
                          <m:ctrlPr>
                            <a:rPr lang="en-US" altLang="zh-CN" sz="2400" i="1">
                              <a:solidFill>
                                <a:srgbClr val="00B050"/>
                              </a:solidFill>
                              <a:latin typeface="Cambria Math" panose="02040503050406030204" pitchFamily="18" charset="0"/>
                              <a:cs typeface="Cambria Math" panose="02040503050406030204" pitchFamily="18" charset="0"/>
                            </a:rPr>
                          </m:ctrlPr>
                        </m:fPr>
                        <m:num>
                          <m:r>
                            <a:rPr lang="en-US" altLang="zh-CN" sz="2400" i="1">
                              <a:solidFill>
                                <a:srgbClr val="00B050"/>
                              </a:solidFill>
                              <a:latin typeface="Cambria Math" panose="02040503050406030204" pitchFamily="18" charset="0"/>
                              <a:cs typeface="Cambria Math" panose="02040503050406030204" pitchFamily="18" charset="0"/>
                            </a:rPr>
                            <m:t>𝜋</m:t>
                          </m:r>
                          <m:sSup>
                            <m:sSupPr>
                              <m:ctrlPr>
                                <a:rPr lang="en-US" altLang="zh-CN" sz="2400" i="1">
                                  <a:solidFill>
                                    <a:srgbClr val="00B050"/>
                                  </a:solidFill>
                                  <a:latin typeface="Cambria Math" panose="02040503050406030204" pitchFamily="18" charset="0"/>
                                  <a:cs typeface="Cambria Math" panose="02040503050406030204" pitchFamily="18" charset="0"/>
                                </a:rPr>
                              </m:ctrlPr>
                            </m:sSupPr>
                            <m:e>
                              <m:r>
                                <a:rPr lang="en-US" altLang="zh-CN" sz="2400" i="1">
                                  <a:solidFill>
                                    <a:srgbClr val="00B050"/>
                                  </a:solidFill>
                                  <a:latin typeface="Cambria Math" panose="02040503050406030204" pitchFamily="18" charset="0"/>
                                  <a:cs typeface="Cambria Math" panose="02040503050406030204" pitchFamily="18" charset="0"/>
                                </a:rPr>
                                <m:t>𝑑</m:t>
                              </m:r>
                            </m:e>
                            <m:sup>
                              <m:r>
                                <a:rPr lang="en-US" altLang="zh-CN" sz="2400" i="1">
                                  <a:solidFill>
                                    <a:srgbClr val="00B050"/>
                                  </a:solidFill>
                                  <a:latin typeface="Cambria Math" panose="02040503050406030204" pitchFamily="18" charset="0"/>
                                  <a:cs typeface="Cambria Math" panose="02040503050406030204" pitchFamily="18" charset="0"/>
                                </a:rPr>
                                <m:t>2</m:t>
                              </m:r>
                            </m:sup>
                          </m:sSup>
                        </m:num>
                        <m:den>
                          <m:r>
                            <a:rPr lang="en-US" altLang="zh-CN" sz="2400" i="1">
                              <a:solidFill>
                                <a:srgbClr val="00B050"/>
                              </a:solidFill>
                              <a:latin typeface="Cambria Math" panose="02040503050406030204" pitchFamily="18" charset="0"/>
                              <a:cs typeface="Cambria Math" panose="02040503050406030204" pitchFamily="18" charset="0"/>
                            </a:rPr>
                            <m:t>4</m:t>
                          </m:r>
                        </m:den>
                      </m:f>
                    </m:oMath>
                  </m:oMathPara>
                </a14:m>
                <a:endParaRPr lang="en-US" altLang="zh-CN" sz="2400" i="1">
                  <a:solidFill>
                    <a:srgbClr val="00B050"/>
                  </a:solidFill>
                  <a:latin typeface="Cambria Math" panose="02040503050406030204" pitchFamily="18" charset="0"/>
                  <a:cs typeface="Cambria Math" panose="02040503050406030204" pitchFamily="18" charset="0"/>
                </a:endParaRPr>
              </a:p>
            </p:txBody>
          </p:sp>
        </mc:Choice>
        <mc:Fallback>
          <p:sp>
            <p:nvSpPr>
              <p:cNvPr id="12" name="文本框 10"/>
              <p:cNvSpPr txBox="1">
                <a:spLocks noRot="1" noChangeAspect="1" noMove="1" noResize="1" noEditPoints="1" noAdjustHandles="1" noChangeArrowheads="1" noChangeShapeType="1" noTextEdit="1"/>
              </p:cNvSpPr>
              <p:nvPr/>
            </p:nvSpPr>
            <p:spPr>
              <a:xfrm>
                <a:off x="5017135" y="1674495"/>
                <a:ext cx="1607820" cy="823595"/>
              </a:xfrm>
              <a:prstGeom prst="rect">
                <a:avLst/>
              </a:prstGeom>
              <a:blipFill rotWithShape="1">
                <a:blip r:embed="rId2"/>
                <a:stretch>
                  <a:fillRect/>
                </a:stretch>
              </a:blipFill>
            </p:spPr>
            <p:txBody>
              <a:bodyPr/>
              <a:lstStyle/>
              <a:p>
                <a:r>
                  <a:rPr lang="zh-CN" altLang="en-US">
                    <a:noFill/>
                  </a:rPr>
                  <a:t> </a:t>
                </a:r>
              </a:p>
            </p:txBody>
          </p:sp>
        </mc:Fallback>
      </mc:AlternateContent>
      <p:sp>
        <p:nvSpPr>
          <p:cNvPr id="13" name="文本框 11"/>
          <p:cNvSpPr txBox="1"/>
          <p:nvPr/>
        </p:nvSpPr>
        <p:spPr>
          <a:xfrm>
            <a:off x="812800" y="2539365"/>
            <a:ext cx="11059160" cy="460375"/>
          </a:xfrm>
          <a:prstGeom prst="rect">
            <a:avLst/>
          </a:prstGeom>
          <a:noFill/>
        </p:spPr>
        <p:txBody>
          <a:bodyPr wrap="square" rtlCol="0" anchor="t">
            <a:spAutoFit/>
          </a:bodyPr>
          <a:lstStyle/>
          <a:p>
            <a:r>
              <a:rPr lang="zh-CN" altLang="en-US" sz="2400">
                <a:latin typeface="微软雅黑" panose="020B0503020204020204" pitchFamily="34" charset="-122"/>
                <a:ea typeface="微软雅黑" panose="020B0503020204020204" pitchFamily="34" charset="-122"/>
              </a:rPr>
              <a:t>当地球自身向宇宙发出的辐射能与照射到地球上的太阳辐射能平衡时，</a:t>
            </a:r>
            <a:endParaRPr lang="zh-CN" altLang="en-US" sz="240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文本框 12"/>
              <p:cNvSpPr txBox="1"/>
              <p:nvPr/>
            </p:nvSpPr>
            <p:spPr>
              <a:xfrm>
                <a:off x="3260661" y="2992374"/>
                <a:ext cx="2747645" cy="82359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i="1">
                          <a:solidFill>
                            <a:srgbClr val="00B0F0"/>
                          </a:solidFill>
                          <a:latin typeface="Cambria Math" panose="02040503050406030204" pitchFamily="18" charset="0"/>
                          <a:cs typeface="Cambria Math" panose="02040503050406030204" pitchFamily="18" charset="0"/>
                        </a:rPr>
                        <m:t>𝜋</m:t>
                      </m:r>
                      <m:sSup>
                        <m:sSupPr>
                          <m:ctrlPr>
                            <a:rPr lang="en-US" altLang="zh-CN" sz="2400" i="1">
                              <a:solidFill>
                                <a:srgbClr val="00B0F0"/>
                              </a:solidFill>
                              <a:latin typeface="Cambria Math" panose="02040503050406030204" pitchFamily="18" charset="0"/>
                              <a:cs typeface="Cambria Math" panose="02040503050406030204" pitchFamily="18" charset="0"/>
                            </a:rPr>
                          </m:ctrlPr>
                        </m:sSupPr>
                        <m:e>
                          <m:r>
                            <a:rPr lang="en-US" altLang="zh-CN" sz="2400" i="1">
                              <a:solidFill>
                                <a:srgbClr val="00B0F0"/>
                              </a:solidFill>
                              <a:latin typeface="Cambria Math" panose="02040503050406030204" pitchFamily="18" charset="0"/>
                              <a:cs typeface="Cambria Math" panose="02040503050406030204" pitchFamily="18" charset="0"/>
                            </a:rPr>
                            <m:t>𝑑</m:t>
                          </m:r>
                        </m:e>
                        <m:sup>
                          <m:r>
                            <a:rPr lang="en-US" altLang="zh-CN" sz="2400" i="1">
                              <a:solidFill>
                                <a:srgbClr val="00B0F0"/>
                              </a:solidFill>
                              <a:latin typeface="Cambria Math" panose="02040503050406030204" pitchFamily="18" charset="0"/>
                              <a:cs typeface="Cambria Math" panose="02040503050406030204" pitchFamily="18" charset="0"/>
                            </a:rPr>
                            <m:t>2</m:t>
                          </m:r>
                        </m:sup>
                      </m:sSup>
                      <m:r>
                        <a:rPr lang="en-US" altLang="zh-CN" sz="2400" i="1">
                          <a:solidFill>
                            <a:srgbClr val="00B0F0"/>
                          </a:solidFill>
                          <a:latin typeface="Cambria Math" panose="02040503050406030204" pitchFamily="18" charset="0"/>
                          <a:cs typeface="Cambria Math" panose="02040503050406030204" pitchFamily="18" charset="0"/>
                        </a:rPr>
                        <m:t>𝜀𝜎</m:t>
                      </m:r>
                      <m:sSup>
                        <m:sSupPr>
                          <m:ctrlPr>
                            <a:rPr lang="en-US" altLang="zh-CN" sz="2400" i="1">
                              <a:solidFill>
                                <a:srgbClr val="00B0F0"/>
                              </a:solidFill>
                              <a:latin typeface="Cambria Math" panose="02040503050406030204" pitchFamily="18" charset="0"/>
                              <a:cs typeface="Cambria Math" panose="02040503050406030204" pitchFamily="18" charset="0"/>
                            </a:rPr>
                          </m:ctrlPr>
                        </m:sSupPr>
                        <m:e>
                          <m:r>
                            <a:rPr lang="en-US" altLang="zh-CN" sz="2400" i="1">
                              <a:solidFill>
                                <a:srgbClr val="00B0F0"/>
                              </a:solidFill>
                              <a:latin typeface="Cambria Math" panose="02040503050406030204" pitchFamily="18" charset="0"/>
                              <a:cs typeface="Cambria Math" panose="02040503050406030204" pitchFamily="18" charset="0"/>
                            </a:rPr>
                            <m:t>𝑇</m:t>
                          </m:r>
                        </m:e>
                        <m:sup>
                          <m:r>
                            <a:rPr lang="en-US" altLang="zh-CN" sz="2400" i="1">
                              <a:solidFill>
                                <a:srgbClr val="00B0F0"/>
                              </a:solidFill>
                              <a:latin typeface="Cambria Math" panose="02040503050406030204" pitchFamily="18" charset="0"/>
                              <a:cs typeface="Cambria Math" panose="02040503050406030204" pitchFamily="18" charset="0"/>
                            </a:rPr>
                            <m:t>4</m:t>
                          </m:r>
                        </m:sup>
                      </m:sSup>
                      <m:r>
                        <a:rPr lang="en-US" altLang="zh-CN" sz="2400" i="1">
                          <a:latin typeface="Cambria Math" panose="02040503050406030204" pitchFamily="18" charset="0"/>
                          <a:cs typeface="Cambria Math" panose="02040503050406030204" pitchFamily="18" charset="0"/>
                        </a:rPr>
                        <m:t>=</m:t>
                      </m:r>
                      <m:sSub>
                        <m:sSubPr>
                          <m:ctrlPr>
                            <a:rPr lang="en-US" altLang="zh-CN" sz="2400" i="1">
                              <a:solidFill>
                                <a:srgbClr val="00B050"/>
                              </a:solidFill>
                              <a:latin typeface="Cambria Math" panose="02040503050406030204" pitchFamily="18" charset="0"/>
                              <a:cs typeface="Cambria Math" panose="02040503050406030204" pitchFamily="18" charset="0"/>
                            </a:rPr>
                          </m:ctrlPr>
                        </m:sSubPr>
                        <m:e>
                          <m:r>
                            <a:rPr lang="en-US" altLang="zh-CN" sz="2400" i="1">
                              <a:solidFill>
                                <a:srgbClr val="00B050"/>
                              </a:solidFill>
                              <a:latin typeface="Cambria Math" panose="02040503050406030204" pitchFamily="18" charset="0"/>
                              <a:cs typeface="Cambria Math" panose="02040503050406030204" pitchFamily="18" charset="0"/>
                            </a:rPr>
                            <m:t>𝑆</m:t>
                          </m:r>
                        </m:e>
                        <m:sub>
                          <m:r>
                            <a:rPr lang="en-US" altLang="zh-CN" sz="2400" i="1">
                              <a:solidFill>
                                <a:srgbClr val="00B050"/>
                              </a:solidFill>
                              <a:latin typeface="Cambria Math" panose="02040503050406030204" pitchFamily="18" charset="0"/>
                              <a:cs typeface="Cambria Math" panose="02040503050406030204" pitchFamily="18" charset="0"/>
                            </a:rPr>
                            <m:t>𝑐</m:t>
                          </m:r>
                        </m:sub>
                      </m:sSub>
                      <m:f>
                        <m:fPr>
                          <m:ctrlPr>
                            <a:rPr lang="en-US" altLang="zh-CN" sz="2400" i="1">
                              <a:solidFill>
                                <a:srgbClr val="00B050"/>
                              </a:solidFill>
                              <a:latin typeface="Cambria Math" panose="02040503050406030204" pitchFamily="18" charset="0"/>
                              <a:cs typeface="Cambria Math" panose="02040503050406030204" pitchFamily="18" charset="0"/>
                            </a:rPr>
                          </m:ctrlPr>
                        </m:fPr>
                        <m:num>
                          <m:r>
                            <a:rPr lang="en-US" altLang="zh-CN" sz="2400" i="1">
                              <a:solidFill>
                                <a:srgbClr val="00B050"/>
                              </a:solidFill>
                              <a:latin typeface="Cambria Math" panose="02040503050406030204" pitchFamily="18" charset="0"/>
                              <a:cs typeface="Cambria Math" panose="02040503050406030204" pitchFamily="18" charset="0"/>
                            </a:rPr>
                            <m:t>𝜋</m:t>
                          </m:r>
                          <m:sSup>
                            <m:sSupPr>
                              <m:ctrlPr>
                                <a:rPr lang="en-US" altLang="zh-CN" sz="2400" i="1">
                                  <a:solidFill>
                                    <a:srgbClr val="00B050"/>
                                  </a:solidFill>
                                  <a:latin typeface="Cambria Math" panose="02040503050406030204" pitchFamily="18" charset="0"/>
                                  <a:cs typeface="Cambria Math" panose="02040503050406030204" pitchFamily="18" charset="0"/>
                                </a:rPr>
                              </m:ctrlPr>
                            </m:sSupPr>
                            <m:e>
                              <m:r>
                                <a:rPr lang="en-US" altLang="zh-CN" sz="2400" i="1">
                                  <a:solidFill>
                                    <a:srgbClr val="00B050"/>
                                  </a:solidFill>
                                  <a:latin typeface="Cambria Math" panose="02040503050406030204" pitchFamily="18" charset="0"/>
                                  <a:cs typeface="Cambria Math" panose="02040503050406030204" pitchFamily="18" charset="0"/>
                                </a:rPr>
                                <m:t>𝑑</m:t>
                              </m:r>
                            </m:e>
                            <m:sup>
                              <m:r>
                                <a:rPr lang="en-US" altLang="zh-CN" sz="2400" i="1">
                                  <a:solidFill>
                                    <a:srgbClr val="00B050"/>
                                  </a:solidFill>
                                  <a:latin typeface="Cambria Math" panose="02040503050406030204" pitchFamily="18" charset="0"/>
                                  <a:cs typeface="Cambria Math" panose="02040503050406030204" pitchFamily="18" charset="0"/>
                                </a:rPr>
                                <m:t>2</m:t>
                              </m:r>
                            </m:sup>
                          </m:sSup>
                        </m:num>
                        <m:den>
                          <m:r>
                            <a:rPr lang="en-US" altLang="zh-CN" sz="2400" i="1">
                              <a:solidFill>
                                <a:srgbClr val="00B050"/>
                              </a:solidFill>
                              <a:latin typeface="Cambria Math" panose="02040503050406030204" pitchFamily="18" charset="0"/>
                              <a:cs typeface="Cambria Math" panose="02040503050406030204" pitchFamily="18" charset="0"/>
                            </a:rPr>
                            <m:t>4</m:t>
                          </m:r>
                        </m:den>
                      </m:f>
                    </m:oMath>
                  </m:oMathPara>
                </a14:m>
                <a:endParaRPr lang="en-US" altLang="zh-CN" sz="2400" i="1">
                  <a:solidFill>
                    <a:srgbClr val="00B050"/>
                  </a:solidFill>
                  <a:latin typeface="Cambria Math" panose="02040503050406030204" pitchFamily="18" charset="0"/>
                  <a:cs typeface="Cambria Math" panose="02040503050406030204" pitchFamily="18" charset="0"/>
                </a:endParaRPr>
              </a:p>
            </p:txBody>
          </p:sp>
        </mc:Choice>
        <mc:Fallback>
          <p:sp>
            <p:nvSpPr>
              <p:cNvPr id="14" name="文本框 12"/>
              <p:cNvSpPr txBox="1">
                <a:spLocks noRot="1" noChangeAspect="1" noMove="1" noResize="1" noEditPoints="1" noAdjustHandles="1" noChangeArrowheads="1" noChangeShapeType="1" noTextEdit="1"/>
              </p:cNvSpPr>
              <p:nvPr/>
            </p:nvSpPr>
            <p:spPr>
              <a:xfrm>
                <a:off x="3260661" y="2992374"/>
                <a:ext cx="2747645" cy="823595"/>
              </a:xfrm>
              <a:prstGeom prst="rect">
                <a:avLst/>
              </a:prstGeom>
              <a:blipFill rotWithShape="1">
                <a:blip r:embed="rId3"/>
                <a:stretch>
                  <a:fillRect l="-21" t="-31" r="21"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3"/>
              <p:cNvSpPr txBox="1"/>
              <p:nvPr/>
            </p:nvSpPr>
            <p:spPr>
              <a:xfrm>
                <a:off x="811466" y="3908679"/>
                <a:ext cx="7059930" cy="118935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mbria Math" panose="02040503050406030204" pitchFamily="18" charset="0"/>
                        </a:rPr>
                        <m:t>𝑇</m:t>
                      </m:r>
                      <m:r>
                        <a:rPr lang="en-US" altLang="zh-CN" sz="2400" i="1">
                          <a:latin typeface="Cambria Math" panose="02040503050406030204" pitchFamily="18" charset="0"/>
                          <a:cs typeface="Cambria Math" panose="02040503050406030204" pitchFamily="18" charset="0"/>
                        </a:rPr>
                        <m:t>=</m:t>
                      </m:r>
                      <m:rad>
                        <m:radPr>
                          <m:ctrlPr>
                            <a:rPr lang="en-US" altLang="zh-CN" sz="2400" i="1">
                              <a:latin typeface="Cambria Math" panose="02040503050406030204" pitchFamily="18" charset="0"/>
                              <a:cs typeface="Cambria Math" panose="02040503050406030204" pitchFamily="18" charset="0"/>
                            </a:rPr>
                          </m:ctrlPr>
                        </m:radPr>
                        <m:deg>
                          <m:r>
                            <a:rPr lang="en-US" altLang="zh-CN" sz="2400" i="1">
                              <a:latin typeface="Cambria Math" panose="02040503050406030204" pitchFamily="18" charset="0"/>
                              <a:cs typeface="Cambria Math" panose="02040503050406030204" pitchFamily="18" charset="0"/>
                            </a:rPr>
                            <m:t>4</m:t>
                          </m:r>
                        </m:deg>
                        <m:e>
                          <m:f>
                            <m:fPr>
                              <m:ctrlPr>
                                <a:rPr lang="en-US" altLang="zh-CN" sz="2400" i="1">
                                  <a:latin typeface="Cambria Math" panose="02040503050406030204" pitchFamily="18" charset="0"/>
                                  <a:cs typeface="Cambria Math" panose="02040503050406030204" pitchFamily="18" charset="0"/>
                                </a:rPr>
                              </m:ctrlPr>
                            </m:fPr>
                            <m:num>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𝑆</m:t>
                                  </m:r>
                                </m:e>
                                <m:sub>
                                  <m:r>
                                    <a:rPr lang="en-US" altLang="zh-CN" sz="2400" i="1">
                                      <a:latin typeface="Cambria Math" panose="02040503050406030204" pitchFamily="18" charset="0"/>
                                      <a:cs typeface="Cambria Math" panose="02040503050406030204" pitchFamily="18" charset="0"/>
                                    </a:rPr>
                                    <m:t>𝑐</m:t>
                                  </m:r>
                                </m:sub>
                              </m:sSub>
                            </m:num>
                            <m:den>
                              <m:r>
                                <a:rPr lang="en-US" altLang="zh-CN" sz="2400" i="1">
                                  <a:latin typeface="Cambria Math" panose="02040503050406030204" pitchFamily="18" charset="0"/>
                                  <a:cs typeface="Cambria Math" panose="02040503050406030204" pitchFamily="18" charset="0"/>
                                </a:rPr>
                                <m:t>4</m:t>
                              </m:r>
                              <m:r>
                                <a:rPr lang="en-US" altLang="zh-CN" sz="2400" i="1">
                                  <a:latin typeface="Cambria Math" panose="02040503050406030204" pitchFamily="18" charset="0"/>
                                  <a:cs typeface="Cambria Math" panose="02040503050406030204" pitchFamily="18" charset="0"/>
                                </a:rPr>
                                <m:t>𝜀𝜎</m:t>
                              </m:r>
                            </m:den>
                          </m:f>
                        </m:e>
                      </m:rad>
                      <m:r>
                        <a:rPr lang="en-US" altLang="zh-CN" sz="2400" i="1">
                          <a:latin typeface="Cambria Math" panose="02040503050406030204" pitchFamily="18" charset="0"/>
                          <a:cs typeface="Cambria Math" panose="02040503050406030204" pitchFamily="18" charset="0"/>
                        </a:rPr>
                        <m:t>=</m:t>
                      </m:r>
                      <m:rad>
                        <m:radPr>
                          <m:ctrlPr>
                            <a:rPr lang="en-US" altLang="zh-CN" sz="2400" i="1">
                              <a:latin typeface="Cambria Math" panose="02040503050406030204" pitchFamily="18" charset="0"/>
                              <a:cs typeface="Cambria Math" panose="02040503050406030204" pitchFamily="18" charset="0"/>
                            </a:rPr>
                          </m:ctrlPr>
                        </m:radPr>
                        <m:deg>
                          <m:r>
                            <a:rPr lang="en-US" altLang="zh-CN" sz="2400" i="1">
                              <a:latin typeface="Cambria Math" panose="02040503050406030204" pitchFamily="18" charset="0"/>
                              <a:cs typeface="Cambria Math" panose="02040503050406030204" pitchFamily="18" charset="0"/>
                            </a:rPr>
                            <m:t>4</m:t>
                          </m:r>
                        </m:deg>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1370</m:t>
                              </m:r>
                              <m:r>
                                <a:rPr lang="en-US" altLang="zh-CN" sz="2400" i="1">
                                  <a:latin typeface="Cambria Math" panose="02040503050406030204" pitchFamily="18" charset="0"/>
                                  <a:cs typeface="Cambria Math" panose="02040503050406030204" pitchFamily="18" charset="0"/>
                                </a:rPr>
                                <m:t>𝑊</m:t>
                              </m:r>
                              <m:r>
                                <a:rPr lang="en-US" altLang="zh-CN" sz="2400" i="1">
                                  <a:latin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𝑚</m:t>
                                  </m:r>
                                </m:e>
                                <m:sup>
                                  <m:r>
                                    <a:rPr lang="en-US" altLang="zh-CN" sz="2400" i="1">
                                      <a:latin typeface="Cambria Math" panose="02040503050406030204" pitchFamily="18" charset="0"/>
                                      <a:cs typeface="Cambria Math" panose="02040503050406030204" pitchFamily="18" charset="0"/>
                                    </a:rPr>
                                    <m:t>2</m:t>
                                  </m:r>
                                </m:sup>
                              </m:sSup>
                            </m:num>
                            <m:den>
                              <m:r>
                                <a:rPr lang="en-US" altLang="zh-CN" sz="2400" i="1">
                                  <a:latin typeface="Cambria Math" panose="02040503050406030204" pitchFamily="18" charset="0"/>
                                  <a:cs typeface="Cambria Math" panose="02040503050406030204" pitchFamily="18" charset="0"/>
                                </a:rPr>
                                <m:t>4</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5</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67</m:t>
                              </m:r>
                              <m:r>
                                <a:rPr lang="en-US" altLang="zh-CN" sz="2400" i="1">
                                  <a:latin typeface="Cambria Math" panose="02040503050406030204" pitchFamily="18" charset="0"/>
                                  <a:cs typeface="Cambria Math" panose="02040503050406030204" pitchFamily="18" charset="0"/>
                                </a:rPr>
                                <m:t>𝑊</m:t>
                              </m:r>
                              <m:r>
                                <a:rPr lang="en-US" altLang="zh-CN" sz="2400" i="1">
                                  <a:latin typeface="Cambria Math" panose="02040503050406030204" pitchFamily="18" charset="0"/>
                                  <a:cs typeface="Cambria Math" panose="02040503050406030204" pitchFamily="18" charset="0"/>
                                </a:rPr>
                                <m:t>/</m:t>
                              </m:r>
                              <m:d>
                                <m:dPr>
                                  <m:ctrlPr>
                                    <a:rPr lang="en-US" altLang="zh-CN" sz="2400" i="1">
                                      <a:latin typeface="Cambria Math" panose="02040503050406030204" pitchFamily="18" charset="0"/>
                                      <a:cs typeface="Cambria Math" panose="02040503050406030204" pitchFamily="18" charset="0"/>
                                    </a:rPr>
                                  </m:ctrlPr>
                                </m:dPr>
                                <m:e>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𝑚</m:t>
                                      </m:r>
                                    </m:e>
                                    <m:sup>
                                      <m:r>
                                        <a:rPr lang="en-US" altLang="zh-CN" sz="2400" i="1">
                                          <a:latin typeface="Cambria Math" panose="02040503050406030204" pitchFamily="18" charset="0"/>
                                          <a:cs typeface="Cambria Math" panose="02040503050406030204" pitchFamily="18" charset="0"/>
                                        </a:rPr>
                                        <m:t>2</m:t>
                                      </m:r>
                                    </m:sup>
                                  </m:sSup>
                                  <m:r>
                                    <a:rPr lang="en-US" altLang="zh-CN" sz="2400" i="1">
                                      <a:latin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𝐾</m:t>
                                      </m:r>
                                    </m:e>
                                    <m:sup>
                                      <m:r>
                                        <a:rPr lang="en-US" altLang="zh-CN" sz="2400" i="1">
                                          <a:latin typeface="Cambria Math" panose="02040503050406030204" pitchFamily="18" charset="0"/>
                                          <a:cs typeface="Cambria Math" panose="02040503050406030204" pitchFamily="18" charset="0"/>
                                        </a:rPr>
                                        <m:t>4</m:t>
                                      </m:r>
                                    </m:sup>
                                  </m:sSup>
                                </m:e>
                              </m:d>
                            </m:den>
                          </m:f>
                        </m:e>
                      </m:rad>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279</m:t>
                      </m:r>
                      <m:r>
                        <a:rPr lang="en-US" altLang="zh-CN" sz="2400" i="1">
                          <a:latin typeface="Cambria Math" panose="02040503050406030204" pitchFamily="18" charset="0"/>
                          <a:cs typeface="Cambria Math" panose="02040503050406030204" pitchFamily="18" charset="0"/>
                        </a:rPr>
                        <m:t>𝐾</m:t>
                      </m:r>
                    </m:oMath>
                  </m:oMathPara>
                </a14:m>
                <a:endParaRPr lang="zh-CN" altLang="en-US" sz="2400" i="1">
                  <a:latin typeface="Cambria Math" panose="02040503050406030204" pitchFamily="18" charset="0"/>
                  <a:cs typeface="Cambria Math" panose="02040503050406030204" pitchFamily="18" charset="0"/>
                </a:endParaRPr>
              </a:p>
            </p:txBody>
          </p:sp>
        </mc:Choice>
        <mc:Fallback>
          <p:sp>
            <p:nvSpPr>
              <p:cNvPr id="15" name="文本框 13"/>
              <p:cNvSpPr txBox="1">
                <a:spLocks noRot="1" noChangeAspect="1" noMove="1" noResize="1" noEditPoints="1" noAdjustHandles="1" noChangeArrowheads="1" noChangeShapeType="1" noTextEdit="1"/>
              </p:cNvSpPr>
              <p:nvPr/>
            </p:nvSpPr>
            <p:spPr>
              <a:xfrm>
                <a:off x="811466" y="3908679"/>
                <a:ext cx="7059930" cy="1189355"/>
              </a:xfrm>
              <a:prstGeom prst="rect">
                <a:avLst/>
              </a:prstGeom>
              <a:blipFill rotWithShape="1">
                <a:blip r:embed="rId4"/>
                <a:stretch>
                  <a:fillRect l="-8" t="-21" r="8" b="21"/>
                </a:stretch>
              </a:blipFill>
            </p:spPr>
            <p:txBody>
              <a:bodyPr/>
              <a:lstStyle/>
              <a:p>
                <a:r>
                  <a:rPr lang="zh-CN" altLang="en-US">
                    <a:noFill/>
                  </a:rPr>
                  <a:t> </a:t>
                </a:r>
              </a:p>
            </p:txBody>
          </p:sp>
        </mc:Fallback>
      </mc:AlternateContent>
      <p:sp>
        <p:nvSpPr>
          <p:cNvPr id="16" name="文本框 14"/>
          <p:cNvSpPr txBox="1"/>
          <p:nvPr/>
        </p:nvSpPr>
        <p:spPr>
          <a:xfrm>
            <a:off x="8085455" y="4119880"/>
            <a:ext cx="3873500" cy="829945"/>
          </a:xfrm>
          <a:prstGeom prst="rect">
            <a:avLst/>
          </a:prstGeom>
          <a:noFill/>
        </p:spPr>
        <p:txBody>
          <a:bodyPr wrap="square" rtlCol="0" anchor="t">
            <a:spAutoFit/>
          </a:bodyPr>
          <a:lstStyle/>
          <a:p>
            <a:r>
              <a:rPr lang="zh-CN" altLang="en-US" sz="2400">
                <a:solidFill>
                  <a:srgbClr val="FF0000"/>
                </a:solidFill>
                <a:latin typeface="微软雅黑" panose="020B0503020204020204" pitchFamily="34" charset="-122"/>
                <a:ea typeface="微软雅黑" panose="020B0503020204020204" pitchFamily="34" charset="-122"/>
              </a:rPr>
              <a:t>地球表面的平均温度在</a:t>
            </a:r>
            <a:r>
              <a:rPr lang="en-US" altLang="zh-CN" sz="2400">
                <a:solidFill>
                  <a:srgbClr val="FF0000"/>
                </a:solidFill>
                <a:latin typeface="微软雅黑" panose="020B0503020204020204" pitchFamily="34" charset="-122"/>
                <a:ea typeface="微软雅黑" panose="020B0503020204020204" pitchFamily="34" charset="-122"/>
              </a:rPr>
              <a:t>250~320K</a:t>
            </a:r>
            <a:r>
              <a:rPr lang="zh-CN" altLang="en-US" sz="2400">
                <a:solidFill>
                  <a:srgbClr val="FF0000"/>
                </a:solidFill>
                <a:latin typeface="微软雅黑" panose="020B0503020204020204" pitchFamily="34" charset="-122"/>
                <a:ea typeface="微软雅黑" panose="020B0503020204020204" pitchFamily="34" charset="-122"/>
              </a:rPr>
              <a:t>之间变动</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7" name="文本框 1"/>
          <p:cNvSpPr txBox="1"/>
          <p:nvPr/>
        </p:nvSpPr>
        <p:spPr>
          <a:xfrm>
            <a:off x="956945" y="5151120"/>
            <a:ext cx="5048250" cy="460375"/>
          </a:xfrm>
          <a:prstGeom prst="rect">
            <a:avLst/>
          </a:prstGeom>
          <a:noFill/>
        </p:spPr>
        <p:txBody>
          <a:bodyPr wrap="square" rtlCol="0" anchor="t">
            <a:spAutoFit/>
          </a:bodyPr>
          <a:lstStyle/>
          <a:p>
            <a:r>
              <a:rPr lang="zh-CN" altLang="en-US" sz="2400">
                <a:solidFill>
                  <a:schemeClr val="tx1"/>
                </a:solidFill>
                <a:latin typeface="微软雅黑" panose="020B0503020204020204" pitchFamily="34" charset="-122"/>
                <a:ea typeface="微软雅黑" panose="020B0503020204020204" pitchFamily="34" charset="-122"/>
              </a:rPr>
              <a:t>取地球表面的平均温度为</a:t>
            </a:r>
            <a:r>
              <a:rPr lang="en-US" sz="2400">
                <a:solidFill>
                  <a:schemeClr val="tx1"/>
                </a:solidFill>
                <a:latin typeface="微软雅黑" panose="020B0503020204020204" pitchFamily="34" charset="-122"/>
                <a:ea typeface="微软雅黑" panose="020B0503020204020204" pitchFamily="34" charset="-122"/>
              </a:rPr>
              <a:t>290</a:t>
            </a:r>
            <a:r>
              <a:rPr lang="en-US" altLang="zh-CN" sz="2400">
                <a:solidFill>
                  <a:schemeClr val="tx1"/>
                </a:solidFill>
                <a:latin typeface="微软雅黑" panose="020B0503020204020204" pitchFamily="34" charset="-122"/>
                <a:ea typeface="微软雅黑" panose="020B0503020204020204" pitchFamily="34" charset="-122"/>
              </a:rPr>
              <a:t>K</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18" name="文本框 4"/>
          <p:cNvSpPr txBox="1"/>
          <p:nvPr/>
        </p:nvSpPr>
        <p:spPr>
          <a:xfrm>
            <a:off x="956945" y="5894705"/>
            <a:ext cx="5048250" cy="460375"/>
          </a:xfrm>
          <a:prstGeom prst="rect">
            <a:avLst/>
          </a:prstGeom>
          <a:noFill/>
        </p:spPr>
        <p:txBody>
          <a:bodyPr wrap="square" rtlCol="0" anchor="t">
            <a:spAutoFit/>
          </a:bodyPr>
          <a:lstStyle/>
          <a:p>
            <a:r>
              <a:rPr lang="zh-CN" sz="2400">
                <a:solidFill>
                  <a:schemeClr val="tx1"/>
                </a:solidFill>
                <a:latin typeface="微软雅黑" panose="020B0503020204020204" pitchFamily="34" charset="-122"/>
                <a:ea typeface="微软雅黑" panose="020B0503020204020204" pitchFamily="34" charset="-122"/>
              </a:rPr>
              <a:t>根据维恩位移定律</a:t>
            </a:r>
            <a:endParaRPr lang="zh-CN" sz="240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9" name="文本框 2"/>
              <p:cNvSpPr txBox="1"/>
              <p:nvPr/>
            </p:nvSpPr>
            <p:spPr>
              <a:xfrm>
                <a:off x="3765486" y="5849239"/>
                <a:ext cx="4655820" cy="82613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𝜆</m:t>
                          </m:r>
                        </m:e>
                        <m:sub>
                          <m:r>
                            <a:rPr lang="en-US" altLang="zh-CN" sz="2400" i="1">
                              <a:latin typeface="Cambria Math" panose="02040503050406030204" pitchFamily="18" charset="0"/>
                              <a:cs typeface="Cambria Math" panose="02040503050406030204" pitchFamily="18" charset="0"/>
                            </a:rPr>
                            <m:t>𝑚</m:t>
                          </m:r>
                        </m:sub>
                      </m:sSub>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2</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9</m:t>
                          </m:r>
                          <m:r>
                            <a:rPr lang="en-US" altLang="zh-CN" sz="2400" i="1">
                              <a:latin typeface="Cambria Math" panose="02040503050406030204" pitchFamily="18" charset="0"/>
                              <a:cs typeface="Cambria Math" panose="02040503050406030204" pitchFamily="18" charset="0"/>
                            </a:rPr>
                            <m:t>×</m:t>
                          </m:r>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10</m:t>
                              </m:r>
                            </m:e>
                            <m:sup>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3</m:t>
                              </m:r>
                            </m:sup>
                          </m:sSup>
                          <m:r>
                            <a:rPr lang="en-US" altLang="zh-CN" sz="2400" i="1">
                              <a:latin typeface="Cambria Math" panose="02040503050406030204" pitchFamily="18" charset="0"/>
                              <a:cs typeface="Cambria Math" panose="02040503050406030204" pitchFamily="18" charset="0"/>
                            </a:rPr>
                            <m:t>𝑚</m:t>
                          </m:r>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𝐾</m:t>
                          </m:r>
                        </m:num>
                        <m:den>
                          <m:r>
                            <a:rPr lang="en-US" altLang="zh-CN" sz="2400" i="1">
                              <a:latin typeface="Cambria Math" panose="02040503050406030204" pitchFamily="18" charset="0"/>
                              <a:cs typeface="Cambria Math" panose="02040503050406030204" pitchFamily="18" charset="0"/>
                            </a:rPr>
                            <m:t>290</m:t>
                          </m:r>
                          <m:r>
                            <a:rPr lang="en-US" altLang="zh-CN" sz="2400" i="1">
                              <a:latin typeface="Cambria Math" panose="02040503050406030204" pitchFamily="18" charset="0"/>
                              <a:cs typeface="Cambria Math" panose="02040503050406030204" pitchFamily="18" charset="0"/>
                            </a:rPr>
                            <m:t>𝐾</m:t>
                          </m:r>
                        </m:den>
                      </m:f>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10</m:t>
                      </m:r>
                      <m:r>
                        <a:rPr lang="en-US" altLang="zh-CN" sz="2400" i="1">
                          <a:latin typeface="Cambria Math" panose="02040503050406030204" pitchFamily="18" charset="0"/>
                          <a:cs typeface="Cambria Math" panose="02040503050406030204" pitchFamily="18" charset="0"/>
                        </a:rPr>
                        <m:t>𝜇</m:t>
                      </m:r>
                      <m:r>
                        <a:rPr lang="en-US" altLang="zh-CN" sz="2400" i="1">
                          <a:latin typeface="Cambria Math" panose="02040503050406030204" pitchFamily="18" charset="0"/>
                          <a:cs typeface="Cambria Math" panose="02040503050406030204" pitchFamily="18" charset="0"/>
                        </a:rPr>
                        <m:t>𝑚</m:t>
                      </m:r>
                    </m:oMath>
                  </m:oMathPara>
                </a14:m>
                <a:endParaRPr lang="zh-CN" altLang="en-US" sz="2400" i="1">
                  <a:latin typeface="Cambria Math" panose="02040503050406030204" pitchFamily="18" charset="0"/>
                  <a:cs typeface="Cambria Math" panose="02040503050406030204" pitchFamily="18" charset="0"/>
                </a:endParaRPr>
              </a:p>
            </p:txBody>
          </p:sp>
        </mc:Choice>
        <mc:Fallback>
          <p:sp>
            <p:nvSpPr>
              <p:cNvPr id="19" name="文本框 2"/>
              <p:cNvSpPr txBox="1">
                <a:spLocks noRot="1" noChangeAspect="1" noMove="1" noResize="1" noEditPoints="1" noAdjustHandles="1" noChangeArrowheads="1" noChangeShapeType="1" noTextEdit="1"/>
              </p:cNvSpPr>
              <p:nvPr/>
            </p:nvSpPr>
            <p:spPr>
              <a:xfrm>
                <a:off x="3765486" y="5849239"/>
                <a:ext cx="4655820" cy="826135"/>
              </a:xfrm>
              <a:prstGeom prst="rect">
                <a:avLst/>
              </a:prstGeom>
              <a:blipFill rotWithShape="1">
                <a:blip r:embed="rId5"/>
                <a:stretch>
                  <a:fillRect l="-12" t="-31" r="12" b="31"/>
                </a:stretch>
              </a:blipFill>
            </p:spPr>
            <p:txBody>
              <a:bodyPr/>
              <a:lstStyle/>
              <a:p>
                <a:r>
                  <a:rPr lang="zh-CN" altLang="en-US">
                    <a:noFill/>
                  </a:rPr>
                  <a:t> </a:t>
                </a:r>
              </a:p>
            </p:txBody>
          </p:sp>
        </mc:Fallback>
      </mc:AlternateContent>
      <p:sp>
        <p:nvSpPr>
          <p:cNvPr id="20" name="文本框 3"/>
          <p:cNvSpPr txBox="1"/>
          <p:nvPr/>
        </p:nvSpPr>
        <p:spPr>
          <a:xfrm>
            <a:off x="8301990" y="6069965"/>
            <a:ext cx="5048250" cy="460375"/>
          </a:xfrm>
          <a:prstGeom prst="rect">
            <a:avLst/>
          </a:prstGeom>
          <a:noFill/>
        </p:spPr>
        <p:txBody>
          <a:bodyPr wrap="square" rtlCol="0" anchor="t">
            <a:spAutoFit/>
          </a:bodyPr>
          <a:lstStyle/>
          <a:p>
            <a:r>
              <a:rPr lang="zh-CN" altLang="en-US" sz="2400">
                <a:solidFill>
                  <a:schemeClr val="tx1"/>
                </a:solidFill>
                <a:latin typeface="微软雅黑" panose="020B0503020204020204" pitchFamily="34" charset="-122"/>
                <a:ea typeface="微软雅黑" panose="020B0503020204020204" pitchFamily="34" charset="-122"/>
              </a:rPr>
              <a:t>地球的辐射能量以红外线最多</a:t>
            </a:r>
            <a:endParaRPr lang="zh-CN" altLang="en-US" sz="24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5544616" cy="504602"/>
          </a:xfrm>
        </p:spPr>
        <p:txBody>
          <a:bodyPr/>
          <a:lstStyle/>
          <a:p>
            <a:r>
              <a:rPr lang="zh-CN" altLang="en-US" dirty="0"/>
              <a:t>导热系数与比热容、热扩散率的关系</a:t>
            </a:r>
            <a:endParaRPr lang="zh-CN" altLang="en-US" dirty="0"/>
          </a:p>
          <a:p>
            <a:endParaRPr lang="zh-CN" altLang="en-US" dirty="0"/>
          </a:p>
          <a:p>
            <a:endParaRPr lang="en-US" dirty="0"/>
          </a:p>
        </p:txBody>
      </p:sp>
      <p:grpSp>
        <p:nvGrpSpPr>
          <p:cNvPr id="3" name="Group 2"/>
          <p:cNvGrpSpPr/>
          <p:nvPr/>
        </p:nvGrpSpPr>
        <p:grpSpPr>
          <a:xfrm>
            <a:off x="4328371" y="1528093"/>
            <a:ext cx="4202009" cy="4181440"/>
            <a:chOff x="3685337" y="1514384"/>
            <a:chExt cx="4821324" cy="4797721"/>
          </a:xfrm>
          <a:effectLst>
            <a:outerShdw blurRad="177800" dist="203200" dir="5400000" algn="ctr" rotWithShape="0">
              <a:srgbClr val="000000">
                <a:alpha val="43137"/>
              </a:srgbClr>
            </a:outerShdw>
          </a:effectLst>
        </p:grpSpPr>
        <p:sp>
          <p:nvSpPr>
            <p:cNvPr id="4" name="Freeform 3"/>
            <p:cNvSpPr/>
            <p:nvPr/>
          </p:nvSpPr>
          <p:spPr>
            <a:xfrm>
              <a:off x="4112274" y="1770540"/>
              <a:ext cx="4137890" cy="4137892"/>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9397" tIns="1086802" rIns="625652" bIns="2423966" numCol="1" spcCol="1270" anchor="ctr" anchorCtr="0">
              <a:noAutofit/>
            </a:bodyPr>
            <a:lstStyle/>
            <a:p>
              <a:pPr algn="just" defTabSz="2437130">
                <a:lnSpc>
                  <a:spcPct val="120000"/>
                </a:lnSpc>
                <a:spcAft>
                  <a:spcPct val="35000"/>
                </a:spcAft>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 name="Freeform 4"/>
            <p:cNvSpPr/>
            <p:nvPr/>
          </p:nvSpPr>
          <p:spPr>
            <a:xfrm>
              <a:off x="4027053" y="1918321"/>
              <a:ext cx="4137890" cy="4137892"/>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9930" tIns="3201387" rIns="1172785" bIns="515634" numCol="1" spcCol="1270" anchor="ctr" anchorCtr="0">
              <a:noAutofit/>
            </a:bodyPr>
            <a:lstStyle/>
            <a:p>
              <a:pPr algn="just" defTabSz="3046095">
                <a:lnSpc>
                  <a:spcPct val="120000"/>
                </a:lnSpc>
                <a:spcAft>
                  <a:spcPct val="35000"/>
                </a:spcAft>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Freeform 5"/>
            <p:cNvSpPr/>
            <p:nvPr/>
          </p:nvSpPr>
          <p:spPr>
            <a:xfrm>
              <a:off x="3941832" y="1770540"/>
              <a:ext cx="4137890" cy="4137892"/>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5654" tIns="1086802" rIns="2599396" bIns="2423966" numCol="1" spcCol="1270" anchor="ctr" anchorCtr="0">
              <a:noAutofit/>
            </a:bodyPr>
            <a:lstStyle/>
            <a:p>
              <a:pPr algn="just" defTabSz="2437130">
                <a:lnSpc>
                  <a:spcPct val="120000"/>
                </a:lnSpc>
                <a:spcAft>
                  <a:spcPct val="35000"/>
                </a:spcAft>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7" name="Circular Arrow 6"/>
            <p:cNvSpPr/>
            <p:nvPr/>
          </p:nvSpPr>
          <p:spPr>
            <a:xfrm>
              <a:off x="3856462" y="1514384"/>
              <a:ext cx="4650199" cy="4650202"/>
            </a:xfrm>
            <a:prstGeom prst="circularArrow">
              <a:avLst>
                <a:gd name="adj1" fmla="val 5085"/>
                <a:gd name="adj2" fmla="val 327528"/>
                <a:gd name="adj3" fmla="val 1472472"/>
                <a:gd name="adj4" fmla="val 1619943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5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8" name="Circular Arrow 7"/>
            <p:cNvSpPr/>
            <p:nvPr/>
          </p:nvSpPr>
          <p:spPr>
            <a:xfrm>
              <a:off x="3770899" y="1661904"/>
              <a:ext cx="4650199" cy="4650201"/>
            </a:xfrm>
            <a:prstGeom prst="circularArrow">
              <a:avLst>
                <a:gd name="adj1" fmla="val 5085"/>
                <a:gd name="adj2" fmla="val 327528"/>
                <a:gd name="adj3" fmla="val 8671970"/>
                <a:gd name="adj4" fmla="val 180050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5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9" name="Circular Arrow 44"/>
            <p:cNvSpPr/>
            <p:nvPr/>
          </p:nvSpPr>
          <p:spPr>
            <a:xfrm>
              <a:off x="3685337" y="1514384"/>
              <a:ext cx="4650199" cy="4650202"/>
            </a:xfrm>
            <a:prstGeom prst="circularArrow">
              <a:avLst>
                <a:gd name="adj1" fmla="val 5085"/>
                <a:gd name="adj2" fmla="val 327528"/>
                <a:gd name="adj3" fmla="val 15873039"/>
                <a:gd name="adj4" fmla="val 9000000"/>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5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0" name="文本框 57"/>
          <p:cNvSpPr txBox="1"/>
          <p:nvPr/>
        </p:nvSpPr>
        <p:spPr>
          <a:xfrm>
            <a:off x="4917440" y="2608395"/>
            <a:ext cx="1402080" cy="829945"/>
          </a:xfrm>
          <a:prstGeom prst="rect">
            <a:avLst/>
          </a:prstGeom>
          <a:noFill/>
        </p:spPr>
        <p:txBody>
          <a:bodyPr wrap="none" rtlCol="0">
            <a:spAutoFit/>
          </a:bodyPr>
          <a:lstStyle/>
          <a:p>
            <a:pPr algn="ctr"/>
            <a:r>
              <a:rPr lang="zh-CN" altLang="en-US" sz="2400">
                <a:latin typeface="微软雅黑" panose="020B0503020204020204" pitchFamily="34" charset="-122"/>
                <a:ea typeface="微软雅黑" panose="020B0503020204020204" pitchFamily="34" charset="-122"/>
              </a:rPr>
              <a:t>导热系数</a:t>
            </a:r>
            <a:endParaRPr lang="zh-CN" altLang="en-US" sz="2400">
              <a:latin typeface="微软雅黑" panose="020B0503020204020204" pitchFamily="34" charset="-122"/>
              <a:ea typeface="微软雅黑" panose="020B0503020204020204" pitchFamily="34" charset="-122"/>
            </a:endParaRPr>
          </a:p>
          <a:p>
            <a:pPr algn="ctr"/>
            <a:r>
              <a:rPr lang="zh-CN" altLang="en-US" sz="2400">
                <a:latin typeface="微软雅黑" panose="020B0503020204020204" pitchFamily="34" charset="-122"/>
                <a:ea typeface="微软雅黑" panose="020B0503020204020204" pitchFamily="34" charset="-122"/>
              </a:rPr>
              <a:t>λ</a:t>
            </a:r>
            <a:endParaRPr lang="zh-CN" altLang="en-US" sz="2400">
              <a:latin typeface="微软雅黑" panose="020B0503020204020204" pitchFamily="34" charset="-122"/>
              <a:ea typeface="微软雅黑" panose="020B0503020204020204" pitchFamily="34" charset="-122"/>
            </a:endParaRPr>
          </a:p>
        </p:txBody>
      </p:sp>
      <p:sp>
        <p:nvSpPr>
          <p:cNvPr id="11" name="文本框 58"/>
          <p:cNvSpPr txBox="1"/>
          <p:nvPr/>
        </p:nvSpPr>
        <p:spPr>
          <a:xfrm>
            <a:off x="6717030" y="2608395"/>
            <a:ext cx="1097280" cy="829945"/>
          </a:xfrm>
          <a:prstGeom prst="rect">
            <a:avLst/>
          </a:prstGeom>
          <a:noFill/>
        </p:spPr>
        <p:txBody>
          <a:bodyPr wrap="none" rtlCol="0">
            <a:spAutoFit/>
          </a:bodyPr>
          <a:lstStyle/>
          <a:p>
            <a:pPr algn="ctr"/>
            <a:r>
              <a:rPr lang="zh-CN" altLang="en-US" sz="2400">
                <a:latin typeface="微软雅黑" panose="020B0503020204020204" pitchFamily="34" charset="-122"/>
                <a:ea typeface="微软雅黑" panose="020B0503020204020204" pitchFamily="34" charset="-122"/>
              </a:rPr>
              <a:t>比热容</a:t>
            </a:r>
            <a:endParaRPr lang="zh-CN" altLang="en-US" sz="2400">
              <a:latin typeface="微软雅黑" panose="020B0503020204020204" pitchFamily="34" charset="-122"/>
              <a:ea typeface="微软雅黑" panose="020B0503020204020204" pitchFamily="34" charset="-122"/>
            </a:endParaRPr>
          </a:p>
          <a:p>
            <a:pPr algn="ctr"/>
            <a:r>
              <a:rPr lang="en-US" altLang="zh-CN" sz="2400">
                <a:latin typeface="微软雅黑" panose="020B0503020204020204" pitchFamily="34" charset="-122"/>
                <a:ea typeface="微软雅黑" panose="020B0503020204020204" pitchFamily="34" charset="-122"/>
              </a:rPr>
              <a:t>c</a:t>
            </a:r>
            <a:endParaRPr lang="en-US" altLang="zh-CN" sz="2400">
              <a:latin typeface="微软雅黑" panose="020B0503020204020204" pitchFamily="34" charset="-122"/>
              <a:ea typeface="微软雅黑" panose="020B0503020204020204" pitchFamily="34" charset="-122"/>
            </a:endParaRPr>
          </a:p>
        </p:txBody>
      </p:sp>
      <p:sp>
        <p:nvSpPr>
          <p:cNvPr id="12" name="文本框 59"/>
          <p:cNvSpPr txBox="1"/>
          <p:nvPr/>
        </p:nvSpPr>
        <p:spPr>
          <a:xfrm>
            <a:off x="5728335" y="4264475"/>
            <a:ext cx="1402080" cy="829945"/>
          </a:xfrm>
          <a:prstGeom prst="rect">
            <a:avLst/>
          </a:prstGeom>
          <a:noFill/>
        </p:spPr>
        <p:txBody>
          <a:bodyPr wrap="none" rtlCol="0">
            <a:spAutoFit/>
          </a:bodyPr>
          <a:lstStyle/>
          <a:p>
            <a:pPr algn="ctr"/>
            <a:r>
              <a:rPr lang="zh-CN" altLang="en-US" sz="2400">
                <a:latin typeface="微软雅黑" panose="020B0503020204020204" pitchFamily="34" charset="-122"/>
                <a:ea typeface="微软雅黑" panose="020B0503020204020204" pitchFamily="34" charset="-122"/>
              </a:rPr>
              <a:t>热扩散率</a:t>
            </a:r>
            <a:endParaRPr lang="zh-CN" altLang="en-US" sz="2400">
              <a:latin typeface="微软雅黑" panose="020B0503020204020204" pitchFamily="34" charset="-122"/>
              <a:ea typeface="微软雅黑" panose="020B0503020204020204" pitchFamily="34" charset="-122"/>
            </a:endParaRPr>
          </a:p>
          <a:p>
            <a:pPr algn="ctr"/>
            <a:r>
              <a:rPr lang="zh-CN" altLang="en-US" sz="2400">
                <a:latin typeface="微软雅黑" panose="020B0503020204020204" pitchFamily="34" charset="-122"/>
                <a:ea typeface="微软雅黑" panose="020B0503020204020204" pitchFamily="34" charset="-122"/>
              </a:rPr>
              <a:t>α</a:t>
            </a:r>
            <a:endParaRPr lang="zh-CN" altLang="en-US" sz="2400">
              <a:latin typeface="微软雅黑" panose="020B0503020204020204" pitchFamily="34" charset="-122"/>
              <a:ea typeface="微软雅黑" panose="020B0503020204020204" pitchFamily="34" charset="-122"/>
            </a:endParaRPr>
          </a:p>
        </p:txBody>
      </p:sp>
      <p:sp>
        <p:nvSpPr>
          <p:cNvPr id="13" name="文本框 60"/>
          <p:cNvSpPr txBox="1"/>
          <p:nvPr/>
        </p:nvSpPr>
        <p:spPr>
          <a:xfrm>
            <a:off x="497840" y="1600015"/>
            <a:ext cx="4050030" cy="1076325"/>
          </a:xfrm>
          <a:prstGeom prst="rect">
            <a:avLst/>
          </a:prstGeom>
          <a:noFill/>
        </p:spPr>
        <p:txBody>
          <a:bodyPr wrap="square" rtlCol="0" anchor="t">
            <a:spAutoFit/>
          </a:bodyPr>
          <a:lstStyle/>
          <a:p>
            <a:pPr algn="l"/>
            <a:r>
              <a:rPr lang="zh-CN" altLang="en-US" sz="2400" b="1" kern="0" dirty="0">
                <a:latin typeface="微软雅黑" panose="020B0503020204020204" pitchFamily="34" charset="-122"/>
                <a:ea typeface="微软雅黑" panose="020B0503020204020204" pitchFamily="34" charset="-122"/>
                <a:cs typeface="微软雅黑" panose="020B0503020204020204" pitchFamily="34" charset="-122"/>
                <a:sym typeface="+mn-ea"/>
              </a:rPr>
              <a:t>表征物体导热能力的物理量</a:t>
            </a:r>
            <a:endPar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物体的导热系数λ越大，在相同的温度梯度下可以传导更多的热量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61"/>
          <p:cNvSpPr txBox="1"/>
          <p:nvPr/>
        </p:nvSpPr>
        <p:spPr>
          <a:xfrm>
            <a:off x="8589645" y="1600015"/>
            <a:ext cx="4171950" cy="2061210"/>
          </a:xfrm>
          <a:prstGeom prst="rect">
            <a:avLst/>
          </a:prstGeom>
          <a:noFill/>
        </p:spPr>
        <p:txBody>
          <a:bodyPr wrap="square" rtlCol="0" anchor="t">
            <a:spAutoFit/>
          </a:bodyPr>
          <a:lstStyle/>
          <a:p>
            <a:pPr algn="l"/>
            <a:r>
              <a:rPr lang="zh-CN" altLang="en-US" sz="2400" b="1" kern="0" dirty="0">
                <a:latin typeface="微软雅黑" panose="020B0503020204020204" pitchFamily="34" charset="-122"/>
                <a:ea typeface="微软雅黑" panose="020B0503020204020204" pitchFamily="34" charset="-122"/>
                <a:cs typeface="微软雅黑" panose="020B0503020204020204" pitchFamily="34" charset="-122"/>
                <a:sym typeface="+mn-ea"/>
              </a:rPr>
              <a:t>表征物体吸热或散热的能力的物理量</a:t>
            </a:r>
            <a:endPar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a:latin typeface="微软雅黑" panose="020B0503020204020204" pitchFamily="34" charset="-122"/>
                <a:ea typeface="微软雅黑" panose="020B0503020204020204" pitchFamily="34" charset="-122"/>
                <a:cs typeface="微软雅黑" panose="020B0503020204020204" pitchFamily="34" charset="-122"/>
              </a:rPr>
              <a:t>ρc 越小，温度升高1℃所吸收的热量越小，可以剩下更多热量继续向物体内部传递，能使物体各点的温度更快地随界面温度的升高而升高</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62"/>
          <p:cNvSpPr txBox="1"/>
          <p:nvPr/>
        </p:nvSpPr>
        <p:spPr>
          <a:xfrm>
            <a:off x="3764915" y="5848800"/>
            <a:ext cx="7463790" cy="768350"/>
          </a:xfrm>
          <a:prstGeom prst="rect">
            <a:avLst/>
          </a:prstGeom>
          <a:noFill/>
        </p:spPr>
        <p:txBody>
          <a:bodyPr wrap="none" rtlCol="0" anchor="t">
            <a:spAutoFit/>
          </a:bodyPr>
          <a:lstStyle/>
          <a:p>
            <a:pPr algn="l"/>
            <a:r>
              <a:rPr lang="zh-CN" altLang="en-US" sz="2400" b="1" kern="0" dirty="0">
                <a:latin typeface="微软雅黑" panose="020B0503020204020204" pitchFamily="34" charset="-122"/>
                <a:ea typeface="微软雅黑" panose="020B0503020204020204" pitchFamily="34" charset="-122"/>
                <a:cs typeface="微软雅黑" panose="020B0503020204020204" pitchFamily="34" charset="-122"/>
                <a:sym typeface="+mn-ea"/>
              </a:rPr>
              <a:t>表征物体增温快慢的物理量</a:t>
            </a:r>
            <a:endPar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a:latin typeface="微软雅黑" panose="020B0503020204020204" pitchFamily="34" charset="-122"/>
                <a:ea typeface="微软雅黑" panose="020B0503020204020204" pitchFamily="34" charset="-122"/>
                <a:cs typeface="微软雅黑" panose="020B0503020204020204" pitchFamily="34" charset="-122"/>
              </a:rPr>
              <a:t>α越大，表示物体内部温度扯平的能力越大，温度变化传播得越快</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
          <p:cNvPicPr>
            <a:picLocks noChangeAspect="1"/>
          </p:cNvPicPr>
          <p:nvPr/>
        </p:nvPicPr>
        <p:blipFill>
          <a:blip r:embed="rId1"/>
          <a:stretch>
            <a:fillRect/>
          </a:stretch>
        </p:blipFill>
        <p:spPr>
          <a:xfrm>
            <a:off x="5754370" y="3258635"/>
            <a:ext cx="1355090" cy="849630"/>
          </a:xfrm>
          <a:prstGeom prst="rect">
            <a:avLst/>
          </a:prstGeom>
        </p:spPr>
      </p:pic>
    </p:spTree>
  </p:cSld>
  <p:clrMapOvr>
    <a:masterClrMapping/>
  </p:clrMapOvr>
  <p:timing>
    <p:tnLst>
      <p:par>
        <p:cTn id="1" dur="indefinite" restart="never" nodeType="tmRoot"/>
      </p:par>
    </p:tnLst>
    <p:bldLst>
      <p:bldP spid="10" grpId="0"/>
      <p:bldP spid="10" grpId="1"/>
      <p:bldP spid="11" grpId="0"/>
      <p:bldP spid="11" grpId="1"/>
      <p:bldP spid="12" grpId="0"/>
      <p:bldP spid="12" grpId="1"/>
      <p:bldP spid="13" grpId="0"/>
      <p:bldP spid="13" grpId="1"/>
      <p:bldP spid="14" grpId="0"/>
      <p:bldP spid="14" grpId="1"/>
      <p:bldP spid="15" grpId="0"/>
      <p:bldP spid="15"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2" name="Group 1"/>
          <p:cNvGrpSpPr/>
          <p:nvPr/>
        </p:nvGrpSpPr>
        <p:grpSpPr>
          <a:xfrm rot="19534029">
            <a:off x="8747099" y="1457825"/>
            <a:ext cx="2875882" cy="216024"/>
            <a:chOff x="1748854" y="2197746"/>
            <a:chExt cx="2875882" cy="216024"/>
          </a:xfrm>
        </p:grpSpPr>
        <p:cxnSp>
          <p:nvCxnSpPr>
            <p:cNvPr id="18" name="Straight Connector 17"/>
            <p:cNvCxnSpPr/>
            <p:nvPr/>
          </p:nvCxnSpPr>
          <p:spPr>
            <a:xfrm>
              <a:off x="1748854" y="2413770"/>
              <a:ext cx="2875881" cy="0"/>
            </a:xfrm>
            <a:prstGeom prst="line">
              <a:avLst/>
            </a:prstGeom>
            <a:ln w="76200">
              <a:solidFill>
                <a:srgbClr val="F17475"/>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748855" y="2197746"/>
              <a:ext cx="2875881" cy="216024"/>
            </a:xfrm>
            <a:prstGeom prst="rect">
              <a:avLst/>
            </a:prstGeom>
            <a:solidFill>
              <a:srgbClr val="C00000">
                <a:alpha val="50196"/>
              </a:srgb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flipV="1">
            <a:off x="9089591" y="2821430"/>
            <a:ext cx="2875882" cy="216024"/>
            <a:chOff x="1748854" y="2197746"/>
            <a:chExt cx="2875882" cy="216024"/>
          </a:xfrm>
        </p:grpSpPr>
        <p:cxnSp>
          <p:nvCxnSpPr>
            <p:cNvPr id="21" name="Straight Connector 20"/>
            <p:cNvCxnSpPr/>
            <p:nvPr/>
          </p:nvCxnSpPr>
          <p:spPr>
            <a:xfrm>
              <a:off x="1748854" y="2413770"/>
              <a:ext cx="2875881" cy="0"/>
            </a:xfrm>
            <a:prstGeom prst="line">
              <a:avLst/>
            </a:prstGeom>
            <a:ln w="76200">
              <a:solidFill>
                <a:srgbClr val="F17475"/>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748855" y="2197746"/>
              <a:ext cx="2875881" cy="216024"/>
            </a:xfrm>
            <a:prstGeom prst="rect">
              <a:avLst/>
            </a:prstGeom>
            <a:solidFill>
              <a:srgbClr val="C00000">
                <a:alpha val="50196"/>
              </a:srgb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3" name="TextBox 22"/>
              <p:cNvSpPr txBox="1"/>
              <p:nvPr/>
            </p:nvSpPr>
            <p:spPr>
              <a:xfrm>
                <a:off x="11589192" y="1003436"/>
                <a:ext cx="35407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oMath>
                  </m:oMathPara>
                </a14:m>
                <a:endParaRPr lang="en-US" sz="2400" dirty="0"/>
              </a:p>
            </p:txBody>
          </p:sp>
        </mc:Choice>
        <mc:Fallback>
          <p:sp>
            <p:nvSpPr>
              <p:cNvPr id="23" name="TextBox 22"/>
              <p:cNvSpPr txBox="1">
                <a:spLocks noRot="1" noChangeAspect="1" noMove="1" noResize="1" noEditPoints="1" noAdjustHandles="1" noChangeArrowheads="1" noChangeShapeType="1" noTextEdit="1"/>
              </p:cNvSpPr>
              <p:nvPr/>
            </p:nvSpPr>
            <p:spPr>
              <a:xfrm>
                <a:off x="11589192" y="1003436"/>
                <a:ext cx="354071" cy="369332"/>
              </a:xfrm>
              <a:prstGeom prst="rect">
                <a:avLst/>
              </a:prstGeom>
              <a:blipFill rotWithShape="1">
                <a:blip r:embed="rId1"/>
                <a:stretch>
                  <a:fillRect l="-125" t="-37" r="-15013"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12044850" y="2886953"/>
                <a:ext cx="36118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m:oMathPara>
                </a14:m>
                <a:endParaRPr lang="en-US" sz="2400" dirty="0"/>
              </a:p>
            </p:txBody>
          </p:sp>
        </mc:Choice>
        <mc:Fallback>
          <p:sp>
            <p:nvSpPr>
              <p:cNvPr id="24" name="TextBox 23"/>
              <p:cNvSpPr txBox="1">
                <a:spLocks noRot="1" noChangeAspect="1" noMove="1" noResize="1" noEditPoints="1" noAdjustHandles="1" noChangeArrowheads="1" noChangeShapeType="1" noTextEdit="1"/>
              </p:cNvSpPr>
              <p:nvPr/>
            </p:nvSpPr>
            <p:spPr>
              <a:xfrm>
                <a:off x="12044850" y="2886953"/>
                <a:ext cx="361189" cy="369332"/>
              </a:xfrm>
              <a:prstGeom prst="rect">
                <a:avLst/>
              </a:prstGeom>
              <a:blipFill rotWithShape="1">
                <a:blip r:embed="rId2"/>
                <a:stretch>
                  <a:fillRect l="-47" t="-66" r="-13877" b="1"/>
                </a:stretch>
              </a:blipFill>
            </p:spPr>
            <p:txBody>
              <a:bodyPr/>
              <a:lstStyle/>
              <a:p>
                <a:r>
                  <a:rPr lang="zh-CN" altLang="en-US">
                    <a:noFill/>
                  </a:rPr>
                  <a:t> </a:t>
                </a:r>
              </a:p>
            </p:txBody>
          </p:sp>
        </mc:Fallback>
      </mc:AlternateContent>
      <p:sp>
        <p:nvSpPr>
          <p:cNvPr id="25" name="Text Placeholder 33"/>
          <p:cNvSpPr txBox="1"/>
          <p:nvPr/>
        </p:nvSpPr>
        <p:spPr>
          <a:xfrm>
            <a:off x="751391" y="1763155"/>
            <a:ext cx="6398064" cy="8858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表面</a:t>
            </a:r>
            <a:r>
              <a:rPr lang="en-US" altLang="zh-CN" sz="2400" dirty="0">
                <a:latin typeface="Arial" panose="020B0604020202020204" pitchFamily="34" charset="0"/>
                <a:ea typeface="微软雅黑" panose="020B0503020204020204" pitchFamily="34" charset="-122"/>
                <a:cs typeface="+mn-ea"/>
                <a:sym typeface="Agency FB" panose="020B0503020202020204" pitchFamily="34" charset="0"/>
              </a:rPr>
              <a:t>1</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发出的辐射能中落到表面</a:t>
            </a:r>
            <a:r>
              <a:rPr lang="en-US" altLang="zh-CN" sz="2400" dirty="0">
                <a:latin typeface="Arial" panose="020B0604020202020204" pitchFamily="34" charset="0"/>
                <a:ea typeface="微软雅黑" panose="020B0503020204020204" pitchFamily="34" charset="-122"/>
                <a:cs typeface="+mn-ea"/>
                <a:sym typeface="Agency FB" panose="020B0503020202020204" pitchFamily="34" charset="0"/>
              </a:rPr>
              <a:t>2</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上的百分数，称为</a:t>
            </a:r>
            <a:r>
              <a:rPr lang="zh-CN" altLang="en-US" sz="2400"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表面</a:t>
            </a:r>
            <a:r>
              <a:rPr lang="en-US" altLang="zh-CN" sz="2400"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1</a:t>
            </a:r>
            <a:r>
              <a:rPr lang="zh-CN" altLang="en-US" sz="2400"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对表面</a:t>
            </a:r>
            <a:r>
              <a:rPr lang="en-US" altLang="zh-CN" sz="2400"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2</a:t>
            </a:r>
            <a:r>
              <a:rPr lang="zh-CN" altLang="en-US" sz="2400"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的</a:t>
            </a:r>
            <a:r>
              <a:rPr lang="zh-CN" altLang="en-US" sz="2400" b="1"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rPr>
              <a:t>角系数</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X</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1,2</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26" name="TextBox 25"/>
              <p:cNvSpPr txBox="1"/>
              <p:nvPr/>
            </p:nvSpPr>
            <p:spPr>
              <a:xfrm>
                <a:off x="1927045" y="3224783"/>
                <a:ext cx="6845977" cy="77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离开</m:t>
                          </m:r>
                          <m:r>
                            <a:rPr lang="zh-CN" altLang="en-US" sz="2400" i="1" smtClean="0">
                              <a:latin typeface="Cambria Math" panose="02040503050406030204" pitchFamily="18" charset="0"/>
                            </a:rPr>
                            <m:t>表面</m:t>
                          </m:r>
                          <m:r>
                            <a:rPr lang="en-US" altLang="zh-CN" sz="2400" b="0" i="1" smtClean="0">
                              <a:latin typeface="Cambria Math" panose="02040503050406030204" pitchFamily="18" charset="0"/>
                            </a:rPr>
                            <m:t>1</m:t>
                          </m:r>
                          <m:r>
                            <a:rPr lang="zh-CN" altLang="en-US" sz="2400" i="1">
                              <a:latin typeface="Cambria Math" panose="02040503050406030204" pitchFamily="18" charset="0"/>
                            </a:rPr>
                            <m:t>直接</m:t>
                          </m:r>
                          <m:r>
                            <a:rPr lang="zh-CN" altLang="en-US" sz="2400" i="1" smtClean="0">
                              <a:latin typeface="Cambria Math" panose="02040503050406030204" pitchFamily="18" charset="0"/>
                            </a:rPr>
                            <m:t>到达</m:t>
                          </m:r>
                          <m:r>
                            <a:rPr lang="zh-CN" altLang="en-US" sz="2400" i="1">
                              <a:latin typeface="Cambria Math" panose="02040503050406030204" pitchFamily="18" charset="0"/>
                            </a:rPr>
                            <m:t>表面</m:t>
                          </m:r>
                          <m:r>
                            <a:rPr lang="en-US" altLang="zh-CN" sz="2400" b="0" i="1" smtClean="0">
                              <a:latin typeface="Cambria Math" panose="02040503050406030204" pitchFamily="18" charset="0"/>
                            </a:rPr>
                            <m:t>2</m:t>
                          </m:r>
                          <m:r>
                            <a:rPr lang="zh-CN" altLang="en-US" sz="2400" i="1">
                              <a:latin typeface="Cambria Math" panose="02040503050406030204" pitchFamily="18" charset="0"/>
                            </a:rPr>
                            <m:t>的</m:t>
                          </m:r>
                          <m:r>
                            <a:rPr lang="zh-CN" altLang="en-US" sz="2400" i="1" smtClean="0">
                              <a:latin typeface="Cambria Math" panose="02040503050406030204" pitchFamily="18" charset="0"/>
                            </a:rPr>
                            <m:t>辐射</m:t>
                          </m:r>
                          <m:r>
                            <a:rPr lang="zh-CN" altLang="en-US" sz="2400" i="1">
                              <a:latin typeface="Cambria Math" panose="02040503050406030204" pitchFamily="18" charset="0"/>
                            </a:rPr>
                            <m:t>能</m:t>
                          </m:r>
                        </m:num>
                        <m:den>
                          <m:r>
                            <a:rPr lang="zh-CN" altLang="en-US" sz="2400" i="1">
                              <a:latin typeface="Cambria Math" panose="02040503050406030204" pitchFamily="18" charset="0"/>
                            </a:rPr>
                            <m:t>离开</m:t>
                          </m:r>
                          <m:r>
                            <a:rPr lang="zh-CN" altLang="en-US" sz="2400" i="1" smtClean="0">
                              <a:latin typeface="Cambria Math" panose="02040503050406030204" pitchFamily="18" charset="0"/>
                            </a:rPr>
                            <m:t>表面</m:t>
                          </m:r>
                          <m:r>
                            <a:rPr lang="en-US" altLang="zh-CN" sz="2400" b="0" i="1" smtClean="0">
                              <a:latin typeface="Cambria Math" panose="02040503050406030204" pitchFamily="18" charset="0"/>
                            </a:rPr>
                            <m:t>1</m:t>
                          </m:r>
                          <m:r>
                            <a:rPr lang="zh-CN" altLang="en-US" sz="2400" i="1">
                              <a:latin typeface="Cambria Math" panose="02040503050406030204" pitchFamily="18" charset="0"/>
                            </a:rPr>
                            <m:t>的</m:t>
                          </m:r>
                          <m:r>
                            <a:rPr lang="zh-CN" altLang="en-US" sz="2400" i="1" smtClean="0">
                              <a:latin typeface="Cambria Math" panose="02040503050406030204" pitchFamily="18" charset="0"/>
                            </a:rPr>
                            <m:t>总</m:t>
                          </m:r>
                          <m:r>
                            <a:rPr lang="zh-CN" altLang="en-US" sz="2400" i="1">
                              <a:latin typeface="Cambria Math" panose="02040503050406030204" pitchFamily="18" charset="0"/>
                            </a:rPr>
                            <m:t>辐射能</m:t>
                          </m:r>
                          <m:r>
                            <a:rPr lang="zh-CN" altLang="en-US" sz="2400" b="0" i="1" smtClean="0">
                              <a:latin typeface="Cambria Math" panose="02040503050406030204" pitchFamily="18" charset="0"/>
                            </a:rPr>
                            <m:t>（</m:t>
                          </m:r>
                          <m:r>
                            <a:rPr lang="zh-CN" altLang="en-US" sz="2400" i="1">
                              <a:latin typeface="Cambria Math" panose="02040503050406030204" pitchFamily="18" charset="0"/>
                            </a:rPr>
                            <m:t>表面</m:t>
                          </m:r>
                          <m:r>
                            <a:rPr lang="en-US" altLang="zh-CN" sz="2400" b="0" i="1" smtClean="0">
                              <a:latin typeface="Cambria Math" panose="02040503050406030204" pitchFamily="18" charset="0"/>
                            </a:rPr>
                            <m:t>1</m:t>
                          </m:r>
                          <m:r>
                            <a:rPr lang="zh-CN" altLang="en-US" sz="2400" i="1">
                              <a:latin typeface="Cambria Math" panose="02040503050406030204" pitchFamily="18" charset="0"/>
                            </a:rPr>
                            <m:t>的</m:t>
                          </m:r>
                          <m:r>
                            <a:rPr lang="zh-CN" altLang="en-US" sz="2400" i="1" smtClean="0">
                              <a:latin typeface="Cambria Math" panose="02040503050406030204" pitchFamily="18" charset="0"/>
                            </a:rPr>
                            <m:t>有效</m:t>
                          </m:r>
                          <m:r>
                            <a:rPr lang="zh-CN" altLang="en-US" sz="2400" i="1">
                              <a:latin typeface="Cambria Math" panose="02040503050406030204" pitchFamily="18" charset="0"/>
                            </a:rPr>
                            <m:t>辐射</m:t>
                          </m:r>
                          <m:r>
                            <a:rPr lang="zh-CN" altLang="en-US" sz="2400" b="0" i="1" smtClean="0">
                              <a:latin typeface="Cambria Math" panose="02040503050406030204" pitchFamily="18" charset="0"/>
                            </a:rPr>
                            <m:t>）</m:t>
                          </m:r>
                        </m:den>
                      </m:f>
                    </m:oMath>
                  </m:oMathPara>
                </a14:m>
                <a:endParaRPr lang="en-US" sz="2400" dirty="0"/>
              </a:p>
            </p:txBody>
          </p:sp>
        </mc:Choice>
        <mc:Fallback>
          <p:sp>
            <p:nvSpPr>
              <p:cNvPr id="26" name="TextBox 25"/>
              <p:cNvSpPr txBox="1">
                <a:spLocks noRot="1" noChangeAspect="1" noMove="1" noResize="1" noEditPoints="1" noAdjustHandles="1" noChangeArrowheads="1" noChangeShapeType="1" noTextEdit="1"/>
              </p:cNvSpPr>
              <p:nvPr/>
            </p:nvSpPr>
            <p:spPr>
              <a:xfrm>
                <a:off x="1927045" y="3224783"/>
                <a:ext cx="6845977" cy="777777"/>
              </a:xfrm>
              <a:prstGeom prst="rect">
                <a:avLst/>
              </a:prstGeom>
              <a:blipFill rotWithShape="1">
                <a:blip r:embed="rId3"/>
                <a:stretch>
                  <a:fillRect l="-7" t="-33" r="-197" b="20"/>
                </a:stretch>
              </a:blipFill>
            </p:spPr>
            <p:txBody>
              <a:bodyPr/>
              <a:lstStyle/>
              <a:p>
                <a:r>
                  <a:rPr lang="zh-CN" altLang="en-US">
                    <a:noFill/>
                  </a:rPr>
                  <a:t> </a:t>
                </a:r>
              </a:p>
            </p:txBody>
          </p:sp>
        </mc:Fallback>
      </mc:AlternateContent>
      <p:sp>
        <p:nvSpPr>
          <p:cNvPr id="27" name="Text Placeholder 33"/>
          <p:cNvSpPr txBox="1"/>
          <p:nvPr/>
        </p:nvSpPr>
        <p:spPr>
          <a:xfrm>
            <a:off x="751391" y="4399173"/>
            <a:ext cx="6398064" cy="40543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同样，也可以定义</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X</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2,1</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p:sp>
        <p:nvSpPr>
          <p:cNvPr id="28" name="Text Placeholder 33"/>
          <p:cNvSpPr txBox="1"/>
          <p:nvPr/>
        </p:nvSpPr>
        <p:spPr>
          <a:xfrm>
            <a:off x="751391" y="5097075"/>
            <a:ext cx="6398064" cy="13290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角系数的应用假设：</a:t>
            </a:r>
            <a:endParaRPr lang="en-US" altLang="zh-CN" sz="2400" dirty="0">
              <a:latin typeface="Arial" panose="020B0604020202020204" pitchFamily="34" charset="0"/>
              <a:ea typeface="微软雅黑" panose="020B0503020204020204" pitchFamily="34" charset="-122"/>
              <a:cs typeface="+mn-ea"/>
              <a:sym typeface="Agency FB" panose="020B0503020202020204" pitchFamily="34" charset="0"/>
            </a:endParaRPr>
          </a:p>
          <a:p>
            <a:pPr algn="just">
              <a:lnSpc>
                <a:spcPct val="120000"/>
              </a:lnSpc>
              <a:spcBef>
                <a:spcPts val="0"/>
              </a:spcBef>
              <a:spcAft>
                <a:spcPts val="0"/>
              </a:spcAft>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物体表面为</a:t>
            </a:r>
            <a:r>
              <a:rPr lang="zh-CN" altLang="en-US" sz="2400" b="1" dirty="0">
                <a:solidFill>
                  <a:srgbClr val="0070C0"/>
                </a:solidFill>
                <a:latin typeface="Arial" panose="020B0604020202020204" pitchFamily="34" charset="0"/>
                <a:ea typeface="微软雅黑" panose="020B0503020204020204" pitchFamily="34" charset="-122"/>
                <a:cs typeface="+mn-ea"/>
                <a:sym typeface="Agency FB" panose="020B0503020202020204" pitchFamily="34" charset="0"/>
              </a:rPr>
              <a:t>漫射表面</a:t>
            </a:r>
            <a:endParaRPr lang="en-US" altLang="zh-CN" sz="2400" dirty="0">
              <a:latin typeface="Arial" panose="020B0604020202020204" pitchFamily="34" charset="0"/>
              <a:ea typeface="微软雅黑" panose="020B0503020204020204" pitchFamily="34" charset="-122"/>
              <a:cs typeface="+mn-ea"/>
              <a:sym typeface="Agency FB" panose="020B0503020202020204" pitchFamily="34" charset="0"/>
            </a:endParaRPr>
          </a:p>
          <a:p>
            <a:pPr algn="just">
              <a:lnSpc>
                <a:spcPct val="120000"/>
              </a:lnSpc>
              <a:spcBef>
                <a:spcPts val="0"/>
              </a:spcBef>
              <a:spcAft>
                <a:spcPts val="0"/>
              </a:spcAft>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离开所研究表面的</a:t>
            </a:r>
            <a:r>
              <a:rPr lang="zh-CN" altLang="en-US" sz="2400" b="1" dirty="0">
                <a:solidFill>
                  <a:srgbClr val="0070C0"/>
                </a:solidFill>
                <a:latin typeface="Arial" panose="020B0604020202020204" pitchFamily="34" charset="0"/>
                <a:ea typeface="微软雅黑" panose="020B0503020204020204" pitchFamily="34" charset="-122"/>
                <a:cs typeface="+mn-ea"/>
                <a:sym typeface="Agency FB" panose="020B0503020202020204" pitchFamily="34" charset="0"/>
              </a:rPr>
              <a:t>辐射热流密度是均匀的</a:t>
            </a:r>
            <a:endParaRPr lang="zh-CN" altLang="en-US" sz="2400" b="1" dirty="0">
              <a:solidFill>
                <a:srgbClr val="0070C0"/>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29" name="Text Placeholder 33"/>
          <p:cNvSpPr txBox="1"/>
          <p:nvPr/>
        </p:nvSpPr>
        <p:spPr>
          <a:xfrm>
            <a:off x="7293610" y="4336415"/>
            <a:ext cx="5266055" cy="22148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just">
              <a:lnSpc>
                <a:spcPct val="120000"/>
              </a:lnSpc>
              <a:spcBef>
                <a:spcPts val="0"/>
              </a:spcBef>
              <a:spcAft>
                <a:spcPts val="0"/>
              </a:spcAft>
              <a:buNone/>
            </a:pPr>
            <a:r>
              <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注意：</a:t>
            </a:r>
            <a:endPar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endParaRPr>
          </a:p>
          <a:p>
            <a:pPr marL="0" indent="-457200" algn="just">
              <a:lnSpc>
                <a:spcPct val="120000"/>
              </a:lnSpc>
              <a:spcBef>
                <a:spcPts val="0"/>
              </a:spcBef>
              <a:spcAft>
                <a:spcPts val="0"/>
              </a:spcAft>
              <a:buNone/>
            </a:pPr>
            <a:r>
              <a:rPr lang="en-US" altLang="zh-CN"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1. </a:t>
            </a:r>
            <a:r>
              <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角系数纯是一个几何因子，方便计算，与两个表面的温度和发射率</a:t>
            </a:r>
            <a:r>
              <a:rPr lang="en-US" altLang="zh-CN"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 </a:t>
            </a:r>
            <a:r>
              <a:rPr lang="zh-CN" altLang="en-US" sz="2400" b="1" dirty="0">
                <a:solidFill>
                  <a:schemeClr val="tx1"/>
                </a:solidFill>
                <a:latin typeface="微软雅黑" panose="020B0503020204020204" pitchFamily="34" charset="-122"/>
                <a:ea typeface="微软雅黑" panose="020B0503020204020204" pitchFamily="34" charset="-122"/>
                <a:cs typeface="+mn-ea"/>
                <a:sym typeface="Agency FB" panose="020B0503020202020204" pitchFamily="34" charset="0"/>
              </a:rPr>
              <a:t>ε</a:t>
            </a:r>
            <a:r>
              <a:rPr lang="en-US" altLang="zh-CN" sz="2400" b="1" dirty="0">
                <a:solidFill>
                  <a:schemeClr val="tx1"/>
                </a:solidFill>
                <a:latin typeface="微软雅黑" panose="020B0503020204020204" pitchFamily="34" charset="-122"/>
                <a:ea typeface="微软雅黑" panose="020B0503020204020204" pitchFamily="34" charset="-122"/>
                <a:cs typeface="+mn-ea"/>
                <a:sym typeface="Agency FB" panose="020B0503020202020204" pitchFamily="34" charset="0"/>
              </a:rPr>
              <a:t> </a:t>
            </a:r>
            <a:r>
              <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没有关系</a:t>
            </a:r>
            <a:endPar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endParaRPr>
          </a:p>
          <a:p>
            <a:pPr marL="0" indent="-457200" algn="just">
              <a:lnSpc>
                <a:spcPct val="120000"/>
              </a:lnSpc>
              <a:spcBef>
                <a:spcPts val="0"/>
              </a:spcBef>
              <a:spcAft>
                <a:spcPts val="0"/>
              </a:spcAft>
              <a:buNone/>
            </a:pPr>
            <a:r>
              <a:rPr lang="en-US" altLang="zh-CN"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2. </a:t>
            </a:r>
            <a:r>
              <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rPr>
              <a:t>研究角系数时把物体作为黑体来处理，结论对于漫灰表面均适合</a:t>
            </a:r>
            <a:endParaRPr lang="zh-CN" altLang="en-US" sz="2400" b="1" dirty="0">
              <a:solidFill>
                <a:schemeClr val="tx1"/>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Tree>
  </p:cSld>
  <p:clrMapOvr>
    <a:masterClrMapping/>
  </p:clrMapOvr>
  <p:timing>
    <p:tnLst>
      <p:par>
        <p:cTn id="1" dur="indefinite" restart="never" nodeType="tmRoot"/>
      </p:par>
    </p:tnLst>
    <p:bldLst>
      <p:bldP spid="23" grpId="0"/>
      <p:bldP spid="24" grpId="0"/>
      <p:bldP spid="25" grpId="0"/>
      <p:bldP spid="26" grpId="0"/>
      <p:bldP spid="27" grpId="0"/>
      <p:bldP spid="28" grpId="0"/>
      <p:bldP spid="2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4" name="组合 67"/>
          <p:cNvGrpSpPr/>
          <p:nvPr/>
        </p:nvGrpSpPr>
        <p:grpSpPr>
          <a:xfrm>
            <a:off x="-51435" y="880110"/>
            <a:ext cx="2303780" cy="575310"/>
            <a:chOff x="-81" y="1386"/>
            <a:chExt cx="3628" cy="906"/>
          </a:xfrm>
        </p:grpSpPr>
        <p:sp>
          <p:nvSpPr>
            <p:cNvPr id="5" name="五边形 3"/>
            <p:cNvSpPr/>
            <p:nvPr/>
          </p:nvSpPr>
          <p:spPr>
            <a:xfrm>
              <a:off x="-81" y="1386"/>
              <a:ext cx="3629" cy="907"/>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p:cNvSpPr txBox="1"/>
            <p:nvPr/>
          </p:nvSpPr>
          <p:spPr>
            <a:xfrm>
              <a:off x="486" y="1428"/>
              <a:ext cx="2366" cy="822"/>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相对性</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sp>
        <p:nvSpPr>
          <p:cNvPr id="7" name="Text Placeholder 33"/>
          <p:cNvSpPr txBox="1"/>
          <p:nvPr/>
        </p:nvSpPr>
        <p:spPr>
          <a:xfrm>
            <a:off x="164465" y="1672109"/>
            <a:ext cx="7679690" cy="44259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从一个微元表面</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dA</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1</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到另一个微元表面</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dA</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2</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的角系数，</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X</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d1,d2</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8" name="TextBox 11"/>
              <p:cNvSpPr txBox="1"/>
              <p:nvPr/>
            </p:nvSpPr>
            <p:spPr>
              <a:xfrm>
                <a:off x="825524" y="2479614"/>
                <a:ext cx="6647461" cy="809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落到</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𝑑𝐴</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上</m:t>
                          </m:r>
                          <m:r>
                            <a:rPr lang="zh-CN" altLang="en-US" sz="2400" i="1" smtClean="0">
                              <a:latin typeface="Cambria Math" panose="02040503050406030204" pitchFamily="18" charset="0"/>
                            </a:rPr>
                            <m:t>由</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𝑑𝐴</m:t>
                              </m:r>
                            </m:e>
                            <m:sub>
                              <m:r>
                                <a:rPr lang="en-US" altLang="zh-CN" sz="2400" b="0" i="1" smtClean="0">
                                  <a:latin typeface="Cambria Math" panose="02040503050406030204" pitchFamily="18" charset="0"/>
                                </a:rPr>
                                <m:t>1</m:t>
                              </m:r>
                            </m:sub>
                          </m:sSub>
                          <m:r>
                            <a:rPr lang="zh-CN" altLang="en-US" sz="2400" i="1" smtClean="0">
                              <a:latin typeface="Cambria Math" panose="02040503050406030204" pitchFamily="18" charset="0"/>
                            </a:rPr>
                            <m:t>发出</m:t>
                          </m:r>
                          <m:r>
                            <a:rPr lang="zh-CN" altLang="en-US" sz="2400" i="1">
                              <a:latin typeface="Cambria Math" panose="02040503050406030204" pitchFamily="18" charset="0"/>
                            </a:rPr>
                            <m:t>的</m:t>
                          </m:r>
                          <m:r>
                            <a:rPr lang="zh-CN" altLang="en-US" sz="2400" i="1" smtClean="0">
                              <a:latin typeface="Cambria Math" panose="02040503050406030204" pitchFamily="18" charset="0"/>
                            </a:rPr>
                            <m:t>辐射能</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𝑑𝐴</m:t>
                              </m:r>
                            </m:e>
                            <m:sub>
                              <m:r>
                                <a:rPr lang="en-US" altLang="zh-CN" sz="2400" i="1">
                                  <a:latin typeface="Cambria Math" panose="02040503050406030204" pitchFamily="18" charset="0"/>
                                </a:rPr>
                                <m:t>1</m:t>
                              </m:r>
                            </m:sub>
                          </m:sSub>
                          <m:r>
                            <a:rPr lang="zh-CN" altLang="en-US" sz="2400" i="1" smtClean="0">
                              <a:latin typeface="Cambria Math" panose="02040503050406030204" pitchFamily="18" charset="0"/>
                            </a:rPr>
                            <m:t>向外</m:t>
                          </m:r>
                          <m:r>
                            <a:rPr lang="zh-CN" altLang="en-US" sz="2400" i="1">
                              <a:latin typeface="Cambria Math" panose="02040503050406030204" pitchFamily="18" charset="0"/>
                            </a:rPr>
                            <m:t>发出</m:t>
                          </m:r>
                          <m:r>
                            <a:rPr lang="zh-CN" altLang="en-US" sz="2400" i="1" smtClean="0">
                              <a:latin typeface="Cambria Math" panose="02040503050406030204" pitchFamily="18" charset="0"/>
                            </a:rPr>
                            <m:t>的</m:t>
                          </m:r>
                          <m:r>
                            <a:rPr lang="zh-CN" altLang="en-US" sz="2400" i="1">
                              <a:latin typeface="Cambria Math" panose="02040503050406030204" pitchFamily="18" charset="0"/>
                            </a:rPr>
                            <m:t>总</m:t>
                          </m:r>
                          <m:r>
                            <a:rPr lang="zh-CN" altLang="en-US" sz="2400" i="1" smtClean="0">
                              <a:latin typeface="Cambria Math" panose="02040503050406030204" pitchFamily="18" charset="0"/>
                            </a:rPr>
                            <m:t>辐射能</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𝑑</m:t>
                          </m:r>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2</m:t>
                              </m:r>
                            </m:sub>
                          </m:sSub>
                        </m:num>
                        <m:den>
                          <m:r>
                            <a:rPr lang="en-US" altLang="zh-CN" sz="2400" i="1">
                              <a:latin typeface="Cambria Math" panose="02040503050406030204" pitchFamily="18" charset="0"/>
                              <a:ea typeface="Cambria Math" panose="02040503050406030204" pitchFamily="18" charset="0"/>
                            </a:rPr>
                            <m:t>𝑑</m:t>
                          </m:r>
                          <m:sSub>
                            <m:sSubPr>
                              <m:ctrlPr>
                                <a:rPr lang="en-US"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ea typeface="Cambria Math" panose="02040503050406030204" pitchFamily="18" charset="0"/>
                                </a:rPr>
                                <m:t>1</m:t>
                              </m:r>
                            </m:sub>
                          </m:sSub>
                        </m:den>
                      </m:f>
                    </m:oMath>
                  </m:oMathPara>
                </a14:m>
                <a:endParaRPr lang="en-US" sz="2400" dirty="0"/>
              </a:p>
            </p:txBody>
          </p:sp>
        </mc:Choice>
        <mc:Fallback>
          <p:sp>
            <p:nvSpPr>
              <p:cNvPr id="8" name="TextBox 11"/>
              <p:cNvSpPr txBox="1">
                <a:spLocks noRot="1" noChangeAspect="1" noMove="1" noResize="1" noEditPoints="1" noAdjustHandles="1" noChangeArrowheads="1" noChangeShapeType="1" noTextEdit="1"/>
              </p:cNvSpPr>
              <p:nvPr/>
            </p:nvSpPr>
            <p:spPr>
              <a:xfrm>
                <a:off x="825524" y="2479614"/>
                <a:ext cx="6647461" cy="809324"/>
              </a:xfrm>
              <a:prstGeom prst="rect">
                <a:avLst/>
              </a:prstGeom>
              <a:blipFill rotWithShape="1">
                <a:blip r:embed="rId1"/>
                <a:stretch>
                  <a:fillRect t="-71" r="-196" b="34"/>
                </a:stretch>
              </a:blipFill>
            </p:spPr>
            <p:txBody>
              <a:bodyPr/>
              <a:lstStyle/>
              <a:p>
                <a:r>
                  <a:rPr lang="zh-CN" altLang="en-US">
                    <a:noFill/>
                  </a:rPr>
                  <a:t> </a:t>
                </a:r>
              </a:p>
            </p:txBody>
          </p:sp>
        </mc:Fallback>
      </mc:AlternateContent>
      <p:grpSp>
        <p:nvGrpSpPr>
          <p:cNvPr id="9" name="组合 64"/>
          <p:cNvGrpSpPr/>
          <p:nvPr/>
        </p:nvGrpSpPr>
        <p:grpSpPr>
          <a:xfrm>
            <a:off x="7653655" y="304165"/>
            <a:ext cx="6986270" cy="8084820"/>
            <a:chOff x="1498" y="1726"/>
            <a:chExt cx="11002" cy="12732"/>
          </a:xfrm>
        </p:grpSpPr>
        <p:grpSp>
          <p:nvGrpSpPr>
            <p:cNvPr id="10" name="组合 63"/>
            <p:cNvGrpSpPr/>
            <p:nvPr/>
          </p:nvGrpSpPr>
          <p:grpSpPr>
            <a:xfrm>
              <a:off x="2754" y="1726"/>
              <a:ext cx="6044" cy="9578"/>
              <a:chOff x="2754" y="1726"/>
              <a:chExt cx="6044" cy="9578"/>
            </a:xfrm>
          </p:grpSpPr>
          <p:grpSp>
            <p:nvGrpSpPr>
              <p:cNvPr id="12" name="组合 39"/>
              <p:cNvGrpSpPr/>
              <p:nvPr/>
            </p:nvGrpSpPr>
            <p:grpSpPr>
              <a:xfrm>
                <a:off x="5816" y="7623"/>
                <a:ext cx="2435" cy="2549"/>
                <a:chOff x="5816" y="7623"/>
                <a:chExt cx="2435" cy="2549"/>
              </a:xfrm>
            </p:grpSpPr>
            <p:grpSp>
              <p:nvGrpSpPr>
                <p:cNvPr id="58" name="组合 16"/>
                <p:cNvGrpSpPr/>
                <p:nvPr/>
              </p:nvGrpSpPr>
              <p:grpSpPr>
                <a:xfrm>
                  <a:off x="6563" y="9210"/>
                  <a:ext cx="1688" cy="962"/>
                  <a:chOff x="6563" y="9210"/>
                  <a:chExt cx="1688" cy="962"/>
                </a:xfrm>
              </p:grpSpPr>
              <p:cxnSp>
                <p:nvCxnSpPr>
                  <p:cNvPr id="60" name="直接连接符 6"/>
                  <p:cNvCxnSpPr/>
                  <p:nvPr/>
                </p:nvCxnSpPr>
                <p:spPr>
                  <a:xfrm flipV="1">
                    <a:off x="6609" y="9210"/>
                    <a:ext cx="1361" cy="9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9"/>
                  <p:cNvSpPr/>
                  <p:nvPr/>
                </p:nvSpPr>
                <p:spPr>
                  <a:xfrm rot="19440000">
                    <a:off x="6563" y="9687"/>
                    <a:ext cx="1688" cy="304"/>
                  </a:xfrm>
                  <a:prstGeom prst="rect">
                    <a:avLst/>
                  </a:prstGeom>
                  <a:pattFill prst="lt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34"/>
                <p:cNvCxnSpPr>
                  <a:stCxn id="61" idx="0"/>
                </p:cNvCxnSpPr>
                <p:nvPr/>
              </p:nvCxnSpPr>
              <p:spPr>
                <a:xfrm flipH="1" flipV="1">
                  <a:off x="5816" y="7623"/>
                  <a:ext cx="1502" cy="2093"/>
                </a:xfrm>
                <a:prstGeom prst="straightConnector1">
                  <a:avLst/>
                </a:prstGeom>
                <a:ln>
                  <a:solidFill>
                    <a:schemeClr val="tx1"/>
                  </a:solidFill>
                  <a:prstDash val="dashDot"/>
                  <a:headEnd type="none"/>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 name="组合 40"/>
              <p:cNvGrpSpPr/>
              <p:nvPr/>
            </p:nvGrpSpPr>
            <p:grpSpPr>
              <a:xfrm rot="15120000">
                <a:off x="5044" y="2511"/>
                <a:ext cx="2435" cy="2549"/>
                <a:chOff x="5816" y="7623"/>
                <a:chExt cx="2435" cy="2549"/>
              </a:xfrm>
            </p:grpSpPr>
            <p:grpSp>
              <p:nvGrpSpPr>
                <p:cNvPr id="54" name="组合 41"/>
                <p:cNvGrpSpPr/>
                <p:nvPr/>
              </p:nvGrpSpPr>
              <p:grpSpPr>
                <a:xfrm>
                  <a:off x="6563" y="9210"/>
                  <a:ext cx="1688" cy="962"/>
                  <a:chOff x="6563" y="9210"/>
                  <a:chExt cx="1688" cy="962"/>
                </a:xfrm>
              </p:grpSpPr>
              <p:cxnSp>
                <p:nvCxnSpPr>
                  <p:cNvPr id="56" name="直接连接符 42"/>
                  <p:cNvCxnSpPr/>
                  <p:nvPr/>
                </p:nvCxnSpPr>
                <p:spPr>
                  <a:xfrm flipV="1">
                    <a:off x="6609" y="9210"/>
                    <a:ext cx="1361" cy="9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43"/>
                  <p:cNvSpPr/>
                  <p:nvPr/>
                </p:nvSpPr>
                <p:spPr>
                  <a:xfrm rot="19440000">
                    <a:off x="6563" y="9687"/>
                    <a:ext cx="1688" cy="304"/>
                  </a:xfrm>
                  <a:prstGeom prst="rect">
                    <a:avLst/>
                  </a:prstGeom>
                  <a:pattFill prst="ltVer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箭头连接符 44"/>
                <p:cNvCxnSpPr>
                  <a:stCxn id="57" idx="0"/>
                </p:cNvCxnSpPr>
                <p:nvPr/>
              </p:nvCxnSpPr>
              <p:spPr>
                <a:xfrm flipH="1" flipV="1">
                  <a:off x="5816" y="7623"/>
                  <a:ext cx="1502" cy="2093"/>
                </a:xfrm>
                <a:prstGeom prst="straightConnector1">
                  <a:avLst/>
                </a:prstGeom>
                <a:ln>
                  <a:solidFill>
                    <a:schemeClr val="tx1"/>
                  </a:solidFill>
                  <a:prstDash val="dashDot"/>
                  <a:headEnd type="none"/>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4" name="直接箭头连接符 45"/>
              <p:cNvCxnSpPr>
                <a:stCxn id="61" idx="0"/>
              </p:cNvCxnSpPr>
              <p:nvPr/>
            </p:nvCxnSpPr>
            <p:spPr>
              <a:xfrm flipH="1" flipV="1">
                <a:off x="6836" y="1953"/>
                <a:ext cx="482" cy="7763"/>
              </a:xfrm>
              <a:prstGeom prst="straightConnector1">
                <a:avLst/>
              </a:prstGeom>
              <a:ln w="19050">
                <a:solidFill>
                  <a:srgbClr val="0070C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46"/>
              <p:cNvCxnSpPr/>
              <p:nvPr/>
            </p:nvCxnSpPr>
            <p:spPr>
              <a:xfrm flipH="1" flipV="1">
                <a:off x="6269" y="2860"/>
                <a:ext cx="1049" cy="6742"/>
              </a:xfrm>
              <a:prstGeom prst="straightConnector1">
                <a:avLst/>
              </a:prstGeom>
              <a:ln w="19050">
                <a:solidFill>
                  <a:schemeClr val="tx1"/>
                </a:solidFill>
                <a:prstDash val="dash"/>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47"/>
              <p:cNvCxnSpPr/>
              <p:nvPr/>
            </p:nvCxnSpPr>
            <p:spPr>
              <a:xfrm flipV="1">
                <a:off x="7290" y="3767"/>
                <a:ext cx="340" cy="5897"/>
              </a:xfrm>
              <a:prstGeom prst="straightConnector1">
                <a:avLst/>
              </a:prstGeom>
              <a:ln w="19050">
                <a:solidFill>
                  <a:schemeClr val="tx1"/>
                </a:solidFill>
                <a:prstDash val="dash"/>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48"/>
              <p:cNvSpPr txBox="1"/>
              <p:nvPr/>
            </p:nvSpPr>
            <p:spPr>
              <a:xfrm>
                <a:off x="5273" y="1726"/>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dA</a:t>
                </a:r>
                <a:r>
                  <a:rPr lang="en-US" altLang="zh-CN" sz="2800" baseline="-25000">
                    <a:latin typeface="Times New Roman" panose="02020603050405020304" pitchFamily="18" charset="0"/>
                    <a:cs typeface="Times New Roman" panose="02020603050405020304" pitchFamily="18" charset="0"/>
                  </a:rPr>
                  <a:t>2</a:t>
                </a:r>
                <a:endParaRPr lang="en-US" altLang="zh-CN" sz="2800" baseline="-25000">
                  <a:latin typeface="Times New Roman" panose="02020603050405020304" pitchFamily="18" charset="0"/>
                  <a:cs typeface="Times New Roman" panose="02020603050405020304" pitchFamily="18" charset="0"/>
                </a:endParaRPr>
              </a:p>
            </p:txBody>
          </p:sp>
          <p:sp>
            <p:nvSpPr>
              <p:cNvPr id="44" name="文本框 49"/>
              <p:cNvSpPr txBox="1"/>
              <p:nvPr/>
            </p:nvSpPr>
            <p:spPr>
              <a:xfrm>
                <a:off x="5702" y="10482"/>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dA</a:t>
                </a:r>
                <a:r>
                  <a:rPr lang="en-US" altLang="zh-CN" sz="2800" baseline="-25000">
                    <a:latin typeface="Times New Roman" panose="02020603050405020304" pitchFamily="18" charset="0"/>
                    <a:cs typeface="Times New Roman" panose="02020603050405020304" pitchFamily="18" charset="0"/>
                  </a:rPr>
                  <a:t>1</a:t>
                </a:r>
                <a:endParaRPr lang="en-US" altLang="zh-CN" sz="2800" baseline="-25000">
                  <a:latin typeface="Times New Roman" panose="02020603050405020304" pitchFamily="18" charset="0"/>
                  <a:cs typeface="Times New Roman" panose="02020603050405020304" pitchFamily="18" charset="0"/>
                </a:endParaRPr>
              </a:p>
            </p:txBody>
          </p:sp>
          <p:sp>
            <p:nvSpPr>
              <p:cNvPr id="45" name="弧形 53"/>
              <p:cNvSpPr/>
              <p:nvPr/>
            </p:nvSpPr>
            <p:spPr>
              <a:xfrm rot="17640000">
                <a:off x="6443" y="8656"/>
                <a:ext cx="1361" cy="907"/>
              </a:xfrm>
              <a:prstGeom prst="arc">
                <a:avLst>
                  <a:gd name="adj1" fmla="val 16200000"/>
                  <a:gd name="adj2" fmla="val 20730568"/>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54"/>
              <p:cNvSpPr/>
              <p:nvPr/>
            </p:nvSpPr>
            <p:spPr>
              <a:xfrm rot="11040000">
                <a:off x="6443" y="3308"/>
                <a:ext cx="1361" cy="907"/>
              </a:xfrm>
              <a:prstGeom prst="arc">
                <a:avLst>
                  <a:gd name="adj1" fmla="val 16927511"/>
                  <a:gd name="adj2" fmla="val 20730568"/>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弧形 55"/>
              <p:cNvSpPr/>
              <p:nvPr/>
            </p:nvSpPr>
            <p:spPr>
              <a:xfrm rot="19560000">
                <a:off x="6396" y="6367"/>
                <a:ext cx="1361" cy="907"/>
              </a:xfrm>
              <a:prstGeom prst="arc">
                <a:avLst>
                  <a:gd name="adj1" fmla="val 16200000"/>
                  <a:gd name="adj2" fmla="val 20730568"/>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文本框 56"/>
              <p:cNvSpPr txBox="1"/>
              <p:nvPr/>
            </p:nvSpPr>
            <p:spPr>
              <a:xfrm>
                <a:off x="5167" y="6961"/>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n</a:t>
                </a:r>
                <a:r>
                  <a:rPr lang="en-US" altLang="zh-CN" sz="2800" baseline="-25000">
                    <a:latin typeface="Times New Roman" panose="02020603050405020304" pitchFamily="18" charset="0"/>
                    <a:cs typeface="Times New Roman" panose="02020603050405020304" pitchFamily="18" charset="0"/>
                  </a:rPr>
                  <a:t>1</a:t>
                </a:r>
                <a:endParaRPr lang="en-US" altLang="zh-CN" sz="2800" baseline="-25000">
                  <a:latin typeface="Times New Roman" panose="02020603050405020304" pitchFamily="18" charset="0"/>
                  <a:cs typeface="Times New Roman" panose="02020603050405020304" pitchFamily="18" charset="0"/>
                </a:endParaRPr>
              </a:p>
            </p:txBody>
          </p:sp>
          <p:sp>
            <p:nvSpPr>
              <p:cNvPr id="49" name="文本框 57"/>
              <p:cNvSpPr txBox="1"/>
              <p:nvPr/>
            </p:nvSpPr>
            <p:spPr>
              <a:xfrm>
                <a:off x="4931" y="4261"/>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n</a:t>
                </a:r>
                <a:r>
                  <a:rPr lang="en-US" altLang="zh-CN" sz="2800" baseline="-25000">
                    <a:latin typeface="Times New Roman" panose="02020603050405020304" pitchFamily="18" charset="0"/>
                    <a:cs typeface="Times New Roman" panose="02020603050405020304" pitchFamily="18" charset="0"/>
                  </a:rPr>
                  <a:t>2</a:t>
                </a:r>
                <a:endParaRPr lang="en-US" altLang="zh-CN" sz="2800" baseline="-25000">
                  <a:latin typeface="Times New Roman" panose="02020603050405020304" pitchFamily="18" charset="0"/>
                  <a:cs typeface="Times New Roman" panose="02020603050405020304" pitchFamily="18" charset="0"/>
                </a:endParaRPr>
              </a:p>
            </p:txBody>
          </p:sp>
          <p:cxnSp>
            <p:nvCxnSpPr>
              <p:cNvPr id="50" name="直接箭头连接符 59"/>
              <p:cNvCxnSpPr/>
              <p:nvPr/>
            </p:nvCxnSpPr>
            <p:spPr>
              <a:xfrm flipH="1" flipV="1">
                <a:off x="2754" y="5355"/>
                <a:ext cx="4560" cy="4361"/>
              </a:xfrm>
              <a:prstGeom prst="straightConnector1">
                <a:avLst/>
              </a:prstGeom>
              <a:ln w="1905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1" name="文本框 60"/>
              <p:cNvSpPr txBox="1"/>
              <p:nvPr/>
            </p:nvSpPr>
            <p:spPr>
              <a:xfrm>
                <a:off x="5702" y="3314"/>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θ</a:t>
                </a:r>
                <a:r>
                  <a:rPr lang="en-US" altLang="zh-CN" sz="2800" baseline="-25000">
                    <a:latin typeface="Times New Roman" panose="02020603050405020304" pitchFamily="18" charset="0"/>
                    <a:cs typeface="Times New Roman" panose="02020603050405020304" pitchFamily="18" charset="0"/>
                  </a:rPr>
                  <a:t>2</a:t>
                </a:r>
                <a:endParaRPr lang="en-US" altLang="zh-CN" sz="2800" baseline="-25000">
                  <a:latin typeface="Times New Roman" panose="02020603050405020304" pitchFamily="18" charset="0"/>
                  <a:cs typeface="Times New Roman" panose="02020603050405020304" pitchFamily="18" charset="0"/>
                </a:endParaRPr>
              </a:p>
            </p:txBody>
          </p:sp>
          <p:sp>
            <p:nvSpPr>
              <p:cNvPr id="52" name="文本框 61"/>
              <p:cNvSpPr txBox="1"/>
              <p:nvPr/>
            </p:nvSpPr>
            <p:spPr>
              <a:xfrm>
                <a:off x="6331" y="7623"/>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θ</a:t>
                </a:r>
                <a:r>
                  <a:rPr lang="en-US" altLang="zh-CN" sz="2800" baseline="-25000">
                    <a:latin typeface="Times New Roman" panose="02020603050405020304" pitchFamily="18" charset="0"/>
                    <a:cs typeface="Times New Roman" panose="02020603050405020304" pitchFamily="18" charset="0"/>
                  </a:rPr>
                  <a:t>1</a:t>
                </a:r>
                <a:endParaRPr lang="en-US" altLang="zh-CN" sz="2800" baseline="-25000">
                  <a:latin typeface="Times New Roman" panose="02020603050405020304" pitchFamily="18" charset="0"/>
                  <a:cs typeface="Times New Roman" panose="02020603050405020304" pitchFamily="18" charset="0"/>
                </a:endParaRPr>
              </a:p>
            </p:txBody>
          </p:sp>
          <p:sp>
            <p:nvSpPr>
              <p:cNvPr id="53" name="文本框 62"/>
              <p:cNvSpPr txBox="1"/>
              <p:nvPr/>
            </p:nvSpPr>
            <p:spPr>
              <a:xfrm>
                <a:off x="7462" y="5837"/>
                <a:ext cx="1336" cy="822"/>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d</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Ω</a:t>
                </a:r>
                <a:r>
                  <a:rPr lang="en-US" altLang="zh-CN" sz="2800" baseline="-25000">
                    <a:latin typeface="Times New Roman" panose="02020603050405020304" pitchFamily="18" charset="0"/>
                    <a:cs typeface="Times New Roman" panose="02020603050405020304" pitchFamily="18" charset="0"/>
                  </a:rPr>
                  <a:t>1</a:t>
                </a:r>
                <a:endParaRPr lang="en-US" altLang="zh-CN" sz="2800" baseline="-25000">
                  <a:latin typeface="Times New Roman" panose="02020603050405020304" pitchFamily="18" charset="0"/>
                  <a:cs typeface="Times New Roman" panose="02020603050405020304" pitchFamily="18" charset="0"/>
                </a:endParaRPr>
              </a:p>
            </p:txBody>
          </p:sp>
        </p:grpSp>
        <p:sp>
          <p:nvSpPr>
            <p:cNvPr id="11" name="弧形 58"/>
            <p:cNvSpPr/>
            <p:nvPr/>
          </p:nvSpPr>
          <p:spPr>
            <a:xfrm rot="17640000">
              <a:off x="1377" y="3335"/>
              <a:ext cx="11244" cy="11003"/>
            </a:xfrm>
            <a:prstGeom prst="arc">
              <a:avLst>
                <a:gd name="adj1" fmla="val 16200000"/>
                <a:gd name="adj2" fmla="val 2156454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2" name="组合 18"/>
          <p:cNvGrpSpPr/>
          <p:nvPr/>
        </p:nvGrpSpPr>
        <p:grpSpPr>
          <a:xfrm>
            <a:off x="1677822" y="3670771"/>
            <a:ext cx="4170680" cy="1162050"/>
            <a:chOff x="11373" y="8870"/>
            <a:chExt cx="6568" cy="1830"/>
          </a:xfrm>
        </p:grpSpPr>
        <mc:AlternateContent xmlns:mc="http://schemas.openxmlformats.org/markup-compatibility/2006">
          <mc:Choice xmlns:a14="http://schemas.microsoft.com/office/drawing/2010/main" Requires="a14">
            <p:sp>
              <p:nvSpPr>
                <p:cNvPr id="63" name="TextBox 62"/>
                <p:cNvSpPr txBox="1"/>
                <p:nvPr/>
              </p:nvSpPr>
              <p:spPr>
                <a:xfrm>
                  <a:off x="12733" y="9891"/>
                  <a:ext cx="5148" cy="58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𝑿</m:t>
                            </m:r>
                          </m:e>
                          <m:sub>
                            <m:r>
                              <a:rPr lang="en-US" altLang="zh-CN" sz="2400" b="1" i="1" smtClean="0">
                                <a:solidFill>
                                  <a:srgbClr val="FF0000"/>
                                </a:solidFill>
                                <a:latin typeface="Cambria Math" panose="02040503050406030204" pitchFamily="18" charset="0"/>
                              </a:rPr>
                              <m:t>𝒅</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𝒅</m:t>
                            </m:r>
                            <m:r>
                              <a:rPr lang="en-US" altLang="zh-CN" sz="2400" b="1" i="1" smtClean="0">
                                <a:solidFill>
                                  <a:srgbClr val="FF0000"/>
                                </a:solidFill>
                                <a:latin typeface="Cambria Math" panose="02040503050406030204" pitchFamily="18" charset="0"/>
                              </a:rPr>
                              <m:t>𝟐</m:t>
                            </m:r>
                          </m:sub>
                        </m:sSub>
                        <m:r>
                          <a:rPr lang="en-US" altLang="zh-CN" sz="2400" b="1" i="1">
                            <a:solidFill>
                              <a:srgbClr val="FF0000"/>
                            </a:solidFill>
                            <a:latin typeface="Cambria Math" panose="02040503050406030204" pitchFamily="18" charset="0"/>
                            <a:ea typeface="Cambria Math" panose="02040503050406030204" pitchFamily="18" charset="0"/>
                          </a:rPr>
                          <m:t>𝒅</m:t>
                        </m:r>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𝑨</m:t>
                            </m:r>
                          </m:e>
                          <m:sub>
                            <m:r>
                              <a:rPr lang="en-US" altLang="zh-CN" sz="2400" b="1" i="1">
                                <a:solidFill>
                                  <a:srgbClr val="FF0000"/>
                                </a:solidFill>
                                <a:latin typeface="Cambria Math" panose="02040503050406030204" pitchFamily="18" charset="0"/>
                                <a:ea typeface="Cambria Math" panose="02040503050406030204" pitchFamily="18" charset="0"/>
                              </a:rPr>
                              <m:t>𝟏</m:t>
                            </m:r>
                          </m:sub>
                        </m:sSub>
                        <m:r>
                          <a:rPr lang="en-US" altLang="zh-CN" sz="2400" b="1" i="1" smtClean="0">
                            <a:solidFill>
                              <a:srgbClr val="FF0000"/>
                            </a:solidFill>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𝑿</m:t>
                            </m:r>
                          </m:e>
                          <m:sub>
                            <m:r>
                              <a:rPr lang="en-US" altLang="zh-CN" sz="2400" b="1" i="1">
                                <a:solidFill>
                                  <a:srgbClr val="FF0000"/>
                                </a:solidFill>
                                <a:latin typeface="Cambria Math" panose="02040503050406030204" pitchFamily="18" charset="0"/>
                              </a:rPr>
                              <m:t>𝒅</m:t>
                            </m:r>
                            <m:r>
                              <a:rPr lang="en-US" altLang="zh-CN" sz="2400" b="1" i="1">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𝒅</m:t>
                            </m:r>
                            <m:r>
                              <a:rPr lang="en-US" altLang="zh-CN" sz="2400" b="1" i="1">
                                <a:solidFill>
                                  <a:srgbClr val="FF0000"/>
                                </a:solidFill>
                                <a:latin typeface="Cambria Math" panose="02040503050406030204" pitchFamily="18" charset="0"/>
                              </a:rPr>
                              <m:t>𝟏</m:t>
                            </m:r>
                          </m:sub>
                        </m:sSub>
                        <m:r>
                          <a:rPr lang="en-US" altLang="zh-CN" sz="2400" b="1" i="1">
                            <a:solidFill>
                              <a:srgbClr val="FF0000"/>
                            </a:solidFill>
                            <a:latin typeface="Cambria Math" panose="02040503050406030204" pitchFamily="18" charset="0"/>
                            <a:ea typeface="Cambria Math" panose="02040503050406030204" pitchFamily="18" charset="0"/>
                          </a:rPr>
                          <m:t>𝒅</m:t>
                        </m:r>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𝑨</m:t>
                            </m:r>
                          </m:e>
                          <m:sub>
                            <m:r>
                              <a:rPr lang="en-US" altLang="zh-CN" sz="2400" b="1" i="1">
                                <a:solidFill>
                                  <a:srgbClr val="FF0000"/>
                                </a:solidFill>
                                <a:latin typeface="Cambria Math" panose="02040503050406030204" pitchFamily="18" charset="0"/>
                                <a:ea typeface="Cambria Math" panose="02040503050406030204" pitchFamily="18" charset="0"/>
                              </a:rPr>
                              <m:t>𝟐</m:t>
                            </m:r>
                          </m:sub>
                        </m:sSub>
                      </m:oMath>
                    </m:oMathPara>
                  </a14:m>
                  <a:endParaRPr lang="en-US" sz="2400" b="1" dirty="0">
                    <a:solidFill>
                      <a:srgbClr val="FF0000"/>
                    </a:solidFill>
                  </a:endParaRPr>
                </a:p>
              </p:txBody>
            </p:sp>
          </mc:Choice>
          <mc:Fallback>
            <p:sp>
              <p:nvSpPr>
                <p:cNvPr id="63" name="TextBox 62"/>
                <p:cNvSpPr txBox="1">
                  <a:spLocks noRot="1" noChangeAspect="1" noMove="1" noResize="1" noEditPoints="1" noAdjustHandles="1" noChangeArrowheads="1" noChangeShapeType="1" noTextEdit="1"/>
                </p:cNvSpPr>
                <p:nvPr/>
              </p:nvSpPr>
              <p:spPr>
                <a:xfrm>
                  <a:off x="12733" y="9891"/>
                  <a:ext cx="5148" cy="584"/>
                </a:xfrm>
                <a:prstGeom prst="rect">
                  <a:avLst/>
                </a:prstGeom>
                <a:blipFill rotWithShape="1">
                  <a:blip r:embed="rId2"/>
                </a:blipFill>
              </p:spPr>
              <p:txBody>
                <a:bodyPr/>
                <a:lstStyle/>
                <a:p>
                  <a:r>
                    <a:rPr lang="zh-CN" altLang="en-US">
                      <a:noFill/>
                    </a:rPr>
                    <a:t> </a:t>
                  </a:r>
                </a:p>
              </p:txBody>
            </p:sp>
          </mc:Fallback>
        </mc:AlternateContent>
        <p:sp>
          <p:nvSpPr>
            <p:cNvPr id="64" name="Text Placeholder 33"/>
            <p:cNvSpPr txBox="1"/>
            <p:nvPr/>
          </p:nvSpPr>
          <p:spPr>
            <a:xfrm>
              <a:off x="11486" y="8870"/>
              <a:ext cx="5431" cy="69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b="1"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rPr>
                <a:t>微元表面角系数相对性</a:t>
              </a:r>
              <a:endParaRPr lang="zh-CN" altLang="en-US" sz="2400" b="1" i="1" baseline="-25000"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65" name="矩形 16"/>
            <p:cNvSpPr/>
            <p:nvPr/>
          </p:nvSpPr>
          <p:spPr>
            <a:xfrm>
              <a:off x="11373" y="8870"/>
              <a:ext cx="6568" cy="1831"/>
            </a:xfrm>
            <a:prstGeom prst="rect">
              <a:avLst/>
            </a:prstGeom>
            <a:noFill/>
            <a:ln w="38100">
              <a:solidFill>
                <a:srgbClr val="FF0000"/>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36"/>
          <p:cNvGrpSpPr/>
          <p:nvPr/>
        </p:nvGrpSpPr>
        <p:grpSpPr>
          <a:xfrm>
            <a:off x="1687195" y="5163185"/>
            <a:ext cx="4170680" cy="1162685"/>
            <a:chOff x="11373" y="8870"/>
            <a:chExt cx="6568" cy="1831"/>
          </a:xfrm>
        </p:grpSpPr>
        <mc:AlternateContent xmlns:mc="http://schemas.openxmlformats.org/markup-compatibility/2006">
          <mc:Choice xmlns:a14="http://schemas.microsoft.com/office/drawing/2010/main" Requires="a14">
            <p:sp>
              <p:nvSpPr>
                <p:cNvPr id="67" name="TextBox 66"/>
                <p:cNvSpPr txBox="1"/>
                <p:nvPr/>
              </p:nvSpPr>
              <p:spPr>
                <a:xfrm>
                  <a:off x="12733" y="9891"/>
                  <a:ext cx="5148" cy="60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𝑿</m:t>
                            </m:r>
                          </m:e>
                          <m:sub>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sub>
                        </m:sSub>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𝑨</m:t>
                            </m:r>
                          </m:e>
                          <m:sub>
                            <m:r>
                              <a:rPr lang="en-US" altLang="zh-CN" sz="2400" b="1" i="1">
                                <a:solidFill>
                                  <a:srgbClr val="FF0000"/>
                                </a:solidFill>
                                <a:latin typeface="Cambria Math" panose="02040503050406030204" pitchFamily="18" charset="0"/>
                                <a:ea typeface="Cambria Math" panose="02040503050406030204" pitchFamily="18" charset="0"/>
                              </a:rPr>
                              <m:t>𝟏</m:t>
                            </m:r>
                          </m:sub>
                        </m:sSub>
                        <m:r>
                          <a:rPr lang="en-US" altLang="zh-CN" sz="2400" b="1" i="1" smtClean="0">
                            <a:solidFill>
                              <a:srgbClr val="FF0000"/>
                            </a:solidFill>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𝑿</m:t>
                            </m:r>
                          </m:e>
                          <m:sub>
                            <m:r>
                              <a:rPr lang="en-US" altLang="zh-CN" sz="2400" b="1" i="1">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sub>
                        </m:sSub>
                        <m:sSub>
                          <m:sSubPr>
                            <m:ctrlPr>
                              <a:rPr lang="en-US" altLang="zh-CN" sz="2400" b="1" i="1">
                                <a:solidFill>
                                  <a:srgbClr val="FF0000"/>
                                </a:solidFill>
                                <a:latin typeface="Cambria Math" panose="02040503050406030204" pitchFamily="18" charset="0"/>
                                <a:ea typeface="Cambria Math" panose="02040503050406030204" pitchFamily="18" charset="0"/>
                              </a:rPr>
                            </m:ctrlPr>
                          </m:sSubPr>
                          <m:e>
                            <m:r>
                              <a:rPr lang="en-US" altLang="zh-CN" sz="2400" b="1" i="1">
                                <a:solidFill>
                                  <a:srgbClr val="FF0000"/>
                                </a:solidFill>
                                <a:latin typeface="Cambria Math" panose="02040503050406030204" pitchFamily="18" charset="0"/>
                                <a:ea typeface="Cambria Math" panose="02040503050406030204" pitchFamily="18" charset="0"/>
                              </a:rPr>
                              <m:t>𝑨</m:t>
                            </m:r>
                          </m:e>
                          <m:sub>
                            <m:r>
                              <a:rPr lang="en-US" altLang="zh-CN" sz="2400" b="1" i="1">
                                <a:solidFill>
                                  <a:srgbClr val="FF0000"/>
                                </a:solidFill>
                                <a:latin typeface="Cambria Math" panose="02040503050406030204" pitchFamily="18" charset="0"/>
                                <a:ea typeface="Cambria Math" panose="02040503050406030204" pitchFamily="18" charset="0"/>
                              </a:rPr>
                              <m:t>𝟐</m:t>
                            </m:r>
                          </m:sub>
                        </m:sSub>
                      </m:oMath>
                    </m:oMathPara>
                  </a14:m>
                  <a:endParaRPr lang="en-US" sz="2400" b="1" dirty="0">
                    <a:solidFill>
                      <a:srgbClr val="FF0000"/>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12733" y="9891"/>
                  <a:ext cx="5148" cy="607"/>
                </a:xfrm>
                <a:prstGeom prst="rect">
                  <a:avLst/>
                </a:prstGeom>
                <a:blipFill rotWithShape="1">
                  <a:blip r:embed="rId3"/>
                </a:blipFill>
              </p:spPr>
              <p:txBody>
                <a:bodyPr/>
                <a:lstStyle/>
                <a:p>
                  <a:r>
                    <a:rPr lang="zh-CN" altLang="en-US">
                      <a:noFill/>
                    </a:rPr>
                    <a:t> </a:t>
                  </a:r>
                </a:p>
              </p:txBody>
            </p:sp>
          </mc:Fallback>
        </mc:AlternateContent>
        <p:sp>
          <p:nvSpPr>
            <p:cNvPr id="68" name="Text Placeholder 33"/>
            <p:cNvSpPr txBox="1"/>
            <p:nvPr/>
          </p:nvSpPr>
          <p:spPr>
            <a:xfrm>
              <a:off x="11486" y="8870"/>
              <a:ext cx="6029" cy="69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b="1"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rPr>
                <a:t>有限大小表面角系数相对性</a:t>
              </a:r>
              <a:endParaRPr lang="zh-CN" altLang="en-US" sz="2400" b="1" i="1" baseline="-25000"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69" name="矩形 41"/>
            <p:cNvSpPr/>
            <p:nvPr/>
          </p:nvSpPr>
          <p:spPr>
            <a:xfrm>
              <a:off x="11373" y="8870"/>
              <a:ext cx="6568" cy="1831"/>
            </a:xfrm>
            <a:prstGeom prst="rect">
              <a:avLst/>
            </a:prstGeom>
            <a:noFill/>
            <a:ln w="38100">
              <a:solidFill>
                <a:srgbClr val="FF0000"/>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bldLst>
      <p:bldP spid="7" grpId="0"/>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pic>
        <p:nvPicPr>
          <p:cNvPr id="2" name="Picture 1"/>
          <p:cNvPicPr>
            <a:picLocks noChangeAspect="1"/>
          </p:cNvPicPr>
          <p:nvPr/>
        </p:nvPicPr>
        <p:blipFill rotWithShape="1">
          <a:blip r:embed="rId1">
            <a:biLevel thresh="50000"/>
          </a:blip>
          <a:srcRect l="66532" t="15234"/>
          <a:stretch>
            <a:fillRect/>
          </a:stretch>
        </p:blipFill>
        <p:spPr>
          <a:xfrm>
            <a:off x="9813937" y="159995"/>
            <a:ext cx="2824313" cy="3228999"/>
          </a:xfrm>
          <a:prstGeom prst="rect">
            <a:avLst/>
          </a:prstGeom>
        </p:spPr>
      </p:pic>
      <p:sp>
        <p:nvSpPr>
          <p:cNvPr id="18" name="Text Placeholder 33"/>
          <p:cNvSpPr txBox="1"/>
          <p:nvPr/>
        </p:nvSpPr>
        <p:spPr>
          <a:xfrm>
            <a:off x="935990" y="2164080"/>
            <a:ext cx="8103870" cy="8858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对于由几个表面组成的封闭系统，据</a:t>
            </a:r>
            <a:r>
              <a:rPr lang="zh-CN" altLang="en-US" sz="2400" b="1"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rPr>
              <a:t>能量守恒原理</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，从任何一个表面发射出的辐射能必全部落到封闭系统的各表面上</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19" name="TextBox 18"/>
              <p:cNvSpPr txBox="1"/>
              <p:nvPr/>
            </p:nvSpPr>
            <p:spPr>
              <a:xfrm>
                <a:off x="2180989" y="3544328"/>
                <a:ext cx="7558736"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1</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2</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3</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𝑛</m:t>
                          </m:r>
                        </m:sub>
                      </m:sSub>
                      <m:r>
                        <a:rPr lang="en-US" altLang="zh-CN" sz="3200" b="0" i="1" smtClean="0">
                          <a:solidFill>
                            <a:srgbClr val="FF0000"/>
                          </a:solidFill>
                          <a:latin typeface="Cambria Math" panose="02040503050406030204" pitchFamily="18" charset="0"/>
                        </a:rPr>
                        <m:t>=</m:t>
                      </m:r>
                      <m:nary>
                        <m:naryPr>
                          <m:chr m:val="∑"/>
                          <m:ctrlPr>
                            <a:rPr lang="en-US" altLang="zh-CN" sz="3200" b="0" i="1" smtClean="0">
                              <a:solidFill>
                                <a:srgbClr val="FF0000"/>
                              </a:solidFill>
                              <a:latin typeface="Cambria Math" panose="02040503050406030204" pitchFamily="18" charset="0"/>
                            </a:rPr>
                          </m:ctrlPr>
                        </m:naryPr>
                        <m:sub>
                          <m:r>
                            <m:rPr>
                              <m:brk m:alnAt="23"/>
                            </m:rPr>
                            <a:rPr lang="en-US" altLang="zh-CN" sz="3200" b="0" i="1" smtClean="0">
                              <a:solidFill>
                                <a:srgbClr val="FF0000"/>
                              </a:solidFill>
                              <a:latin typeface="Cambria Math" panose="02040503050406030204" pitchFamily="18" charset="0"/>
                            </a:rPr>
                            <m:t>𝑖</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1</m:t>
                          </m:r>
                        </m:sub>
                        <m:sup>
                          <m:r>
                            <a:rPr lang="en-US" altLang="zh-CN" sz="3200" b="0" i="1" smtClean="0">
                              <a:solidFill>
                                <a:srgbClr val="FF0000"/>
                              </a:solidFill>
                              <a:latin typeface="Cambria Math" panose="02040503050406030204" pitchFamily="18" charset="0"/>
                            </a:rPr>
                            <m:t>𝑛</m:t>
                          </m:r>
                        </m:sup>
                        <m:e>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𝑖</m:t>
                              </m:r>
                            </m:sub>
                          </m:sSub>
                        </m:e>
                      </m:nary>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1</m:t>
                      </m:r>
                    </m:oMath>
                  </m:oMathPara>
                </a14:m>
                <a:endParaRPr lang="en-US" sz="3200" dirty="0">
                  <a:solidFill>
                    <a:srgbClr val="FF0000"/>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2180989" y="3544328"/>
                <a:ext cx="7558736" cy="1344342"/>
              </a:xfrm>
              <a:prstGeom prst="rect">
                <a:avLst/>
              </a:prstGeom>
              <a:blipFill rotWithShape="1">
                <a:blip r:embed="rId2"/>
                <a:stretch>
                  <a:fillRect l="-5" t="-29" r="-671" b="33"/>
                </a:stretch>
              </a:blipFill>
            </p:spPr>
            <p:txBody>
              <a:bodyPr/>
              <a:lstStyle/>
              <a:p>
                <a:r>
                  <a:rPr lang="zh-CN" altLang="en-US">
                    <a:noFill/>
                  </a:rPr>
                  <a:t> </a:t>
                </a:r>
              </a:p>
            </p:txBody>
          </p:sp>
        </mc:Fallback>
      </mc:AlternateContent>
      <p:sp>
        <p:nvSpPr>
          <p:cNvPr id="20" name="Line 19"/>
          <p:cNvSpPr>
            <a:spLocks noChangeShapeType="1"/>
          </p:cNvSpPr>
          <p:nvPr/>
        </p:nvSpPr>
        <p:spPr bwMode="auto">
          <a:xfrm flipV="1">
            <a:off x="1083128" y="4551437"/>
            <a:ext cx="1413974" cy="1061493"/>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1" name="Line 20"/>
          <p:cNvSpPr>
            <a:spLocks noChangeShapeType="1"/>
          </p:cNvSpPr>
          <p:nvPr/>
        </p:nvSpPr>
        <p:spPr bwMode="auto">
          <a:xfrm>
            <a:off x="2456453" y="4552767"/>
            <a:ext cx="1290970" cy="1060163"/>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2" name="AutoShape 21"/>
          <p:cNvSpPr/>
          <p:nvPr/>
        </p:nvSpPr>
        <p:spPr bwMode="auto">
          <a:xfrm>
            <a:off x="3591736" y="5500413"/>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3" name="AutoShape 25"/>
          <p:cNvSpPr/>
          <p:nvPr/>
        </p:nvSpPr>
        <p:spPr bwMode="auto">
          <a:xfrm>
            <a:off x="1011119" y="5500413"/>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b="1">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4" name="Text Placeholder 33"/>
          <p:cNvSpPr txBox="1"/>
          <p:nvPr/>
        </p:nvSpPr>
        <p:spPr>
          <a:xfrm>
            <a:off x="201608" y="5866025"/>
            <a:ext cx="2438196" cy="40498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b="1" dirty="0">
                <a:solidFill>
                  <a:srgbClr val="F17475"/>
                </a:solidFill>
                <a:latin typeface="Arial" panose="020B0604020202020204" pitchFamily="34" charset="0"/>
                <a:ea typeface="微软雅黑" panose="020B0503020204020204" pitchFamily="34" charset="-122"/>
                <a:cs typeface="+mn-ea"/>
                <a:sym typeface="Agency FB" panose="020B0503020202020204" pitchFamily="34" charset="0"/>
              </a:rPr>
              <a:t>表面</a:t>
            </a:r>
            <a:r>
              <a:rPr lang="en-US" altLang="zh-CN" sz="2400" b="1" dirty="0">
                <a:solidFill>
                  <a:srgbClr val="F17475"/>
                </a:solidFill>
                <a:latin typeface="Arial" panose="020B0604020202020204" pitchFamily="34" charset="0"/>
                <a:ea typeface="微软雅黑" panose="020B0503020204020204" pitchFamily="34" charset="-122"/>
                <a:cs typeface="+mn-ea"/>
                <a:sym typeface="Agency FB" panose="020B0503020202020204" pitchFamily="34" charset="0"/>
              </a:rPr>
              <a:t>1</a:t>
            </a:r>
            <a:r>
              <a:rPr lang="zh-CN" altLang="en-US" sz="2400" b="1" dirty="0">
                <a:solidFill>
                  <a:srgbClr val="F17475"/>
                </a:solidFill>
                <a:latin typeface="Arial" panose="020B0604020202020204" pitchFamily="34" charset="0"/>
                <a:ea typeface="微软雅黑" panose="020B0503020204020204" pitchFamily="34" charset="-122"/>
                <a:cs typeface="+mn-ea"/>
                <a:sym typeface="Agency FB" panose="020B0503020202020204" pitchFamily="34" charset="0"/>
              </a:rPr>
              <a:t>为非凹表面</a:t>
            </a:r>
            <a:endParaRPr lang="zh-CN" altLang="en-US" sz="2400" b="1" dirty="0">
              <a:solidFill>
                <a:srgbClr val="F17475"/>
              </a:solidFill>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p:sp>
        <p:nvSpPr>
          <p:cNvPr id="25" name="Text Placeholder 33"/>
          <p:cNvSpPr txBox="1"/>
          <p:nvPr/>
        </p:nvSpPr>
        <p:spPr>
          <a:xfrm>
            <a:off x="3094511" y="5866025"/>
            <a:ext cx="2438196" cy="40498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b="1" dirty="0">
                <a:solidFill>
                  <a:srgbClr val="01B3C5"/>
                </a:solidFill>
                <a:latin typeface="Arial" panose="020B0604020202020204" pitchFamily="34" charset="0"/>
                <a:ea typeface="微软雅黑" panose="020B0503020204020204" pitchFamily="34" charset="-122"/>
                <a:cs typeface="+mn-ea"/>
                <a:sym typeface="Agency FB" panose="020B0503020202020204" pitchFamily="34" charset="0"/>
              </a:rPr>
              <a:t>表面</a:t>
            </a:r>
            <a:r>
              <a:rPr lang="en-US" altLang="zh-CN" sz="2400" b="1" dirty="0">
                <a:solidFill>
                  <a:srgbClr val="01B3C5"/>
                </a:solidFill>
                <a:latin typeface="Arial" panose="020B0604020202020204" pitchFamily="34" charset="0"/>
                <a:ea typeface="微软雅黑" panose="020B0503020204020204" pitchFamily="34" charset="-122"/>
                <a:cs typeface="+mn-ea"/>
                <a:sym typeface="Agency FB" panose="020B0503020202020204" pitchFamily="34" charset="0"/>
              </a:rPr>
              <a:t>1</a:t>
            </a:r>
            <a:r>
              <a:rPr lang="zh-CN" altLang="en-US" sz="2400" b="1" dirty="0">
                <a:solidFill>
                  <a:srgbClr val="01B3C5"/>
                </a:solidFill>
                <a:latin typeface="Arial" panose="020B0604020202020204" pitchFamily="34" charset="0"/>
                <a:ea typeface="微软雅黑" panose="020B0503020204020204" pitchFamily="34" charset="-122"/>
                <a:cs typeface="+mn-ea"/>
                <a:sym typeface="Agency FB" panose="020B0503020202020204" pitchFamily="34" charset="0"/>
              </a:rPr>
              <a:t>为凹表面</a:t>
            </a:r>
            <a:endParaRPr lang="zh-CN" altLang="en-US" sz="2400" b="1" dirty="0">
              <a:solidFill>
                <a:srgbClr val="01B3C5"/>
              </a:solidFill>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26" name="TextBox 25"/>
              <p:cNvSpPr txBox="1"/>
              <p:nvPr/>
            </p:nvSpPr>
            <p:spPr>
              <a:xfrm>
                <a:off x="480818" y="6443751"/>
                <a:ext cx="1593193" cy="514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1" i="1" smtClean="0">
                              <a:solidFill>
                                <a:srgbClr val="F17475"/>
                              </a:solidFill>
                              <a:latin typeface="Cambria Math" panose="02040503050406030204" pitchFamily="18" charset="0"/>
                            </a:rPr>
                          </m:ctrlPr>
                        </m:sSubPr>
                        <m:e>
                          <m:r>
                            <a:rPr lang="en-US" altLang="zh-CN" sz="3200" b="1" i="1" smtClean="0">
                              <a:solidFill>
                                <a:srgbClr val="F17475"/>
                              </a:solidFill>
                              <a:latin typeface="Cambria Math" panose="02040503050406030204" pitchFamily="18" charset="0"/>
                            </a:rPr>
                            <m:t>𝑿</m:t>
                          </m:r>
                        </m:e>
                        <m:sub>
                          <m:r>
                            <a:rPr lang="en-US" altLang="zh-CN" sz="3200" b="1" i="1" smtClean="0">
                              <a:solidFill>
                                <a:srgbClr val="F17475"/>
                              </a:solidFill>
                              <a:latin typeface="Cambria Math" panose="02040503050406030204" pitchFamily="18" charset="0"/>
                            </a:rPr>
                            <m:t>𝟏</m:t>
                          </m:r>
                          <m:r>
                            <a:rPr lang="en-US" altLang="zh-CN" sz="3200" b="1" i="1" smtClean="0">
                              <a:solidFill>
                                <a:srgbClr val="F17475"/>
                              </a:solidFill>
                              <a:latin typeface="Cambria Math" panose="02040503050406030204" pitchFamily="18" charset="0"/>
                            </a:rPr>
                            <m:t>,</m:t>
                          </m:r>
                          <m:r>
                            <a:rPr lang="en-US" altLang="zh-CN" sz="3200" b="1" i="1" smtClean="0">
                              <a:solidFill>
                                <a:srgbClr val="F17475"/>
                              </a:solidFill>
                              <a:latin typeface="Cambria Math" panose="02040503050406030204" pitchFamily="18" charset="0"/>
                            </a:rPr>
                            <m:t>𝟏</m:t>
                          </m:r>
                        </m:sub>
                      </m:sSub>
                      <m:r>
                        <a:rPr lang="en-US" altLang="zh-CN" sz="3200" b="1" i="1" smtClean="0">
                          <a:solidFill>
                            <a:srgbClr val="F17475"/>
                          </a:solidFill>
                          <a:latin typeface="Cambria Math" panose="02040503050406030204" pitchFamily="18" charset="0"/>
                        </a:rPr>
                        <m:t>=</m:t>
                      </m:r>
                      <m:r>
                        <a:rPr lang="en-US" altLang="zh-CN" sz="3200" b="1" i="1" smtClean="0">
                          <a:solidFill>
                            <a:srgbClr val="F17475"/>
                          </a:solidFill>
                          <a:latin typeface="Cambria Math" panose="02040503050406030204" pitchFamily="18" charset="0"/>
                        </a:rPr>
                        <m:t>𝟎</m:t>
                      </m:r>
                    </m:oMath>
                  </m:oMathPara>
                </a14:m>
                <a:endParaRPr lang="en-US" sz="3200" b="1" dirty="0">
                  <a:solidFill>
                    <a:srgbClr val="F17475"/>
                  </a:solidFill>
                </a:endParaRPr>
              </a:p>
            </p:txBody>
          </p:sp>
        </mc:Choice>
        <mc:Fallback>
          <p:sp>
            <p:nvSpPr>
              <p:cNvPr id="26" name="TextBox 25"/>
              <p:cNvSpPr txBox="1">
                <a:spLocks noRot="1" noChangeAspect="1" noMove="1" noResize="1" noEditPoints="1" noAdjustHandles="1" noChangeArrowheads="1" noChangeShapeType="1" noTextEdit="1"/>
              </p:cNvSpPr>
              <p:nvPr/>
            </p:nvSpPr>
            <p:spPr>
              <a:xfrm>
                <a:off x="480818" y="6443751"/>
                <a:ext cx="1593193" cy="514051"/>
              </a:xfrm>
              <a:prstGeom prst="rect">
                <a:avLst/>
              </a:prstGeom>
              <a:blipFill rotWithShape="1">
                <a:blip r:embed="rId3"/>
                <a:stretch>
                  <a:fillRect l="-8" t="-79" r="-2664"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329930" y="6443750"/>
                <a:ext cx="1593193" cy="514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1" i="1" smtClean="0">
                              <a:solidFill>
                                <a:srgbClr val="01B3C5"/>
                              </a:solidFill>
                              <a:latin typeface="Cambria Math" panose="02040503050406030204" pitchFamily="18" charset="0"/>
                            </a:rPr>
                          </m:ctrlPr>
                        </m:sSubPr>
                        <m:e>
                          <m:r>
                            <a:rPr lang="en-US" altLang="zh-CN" sz="3200" b="1" i="1" smtClean="0">
                              <a:solidFill>
                                <a:srgbClr val="01B3C5"/>
                              </a:solidFill>
                              <a:latin typeface="Cambria Math" panose="02040503050406030204" pitchFamily="18" charset="0"/>
                            </a:rPr>
                            <m:t>𝑿</m:t>
                          </m:r>
                        </m:e>
                        <m:sub>
                          <m:r>
                            <a:rPr lang="en-US" altLang="zh-CN" sz="3200" b="1" i="1" smtClean="0">
                              <a:solidFill>
                                <a:srgbClr val="01B3C5"/>
                              </a:solidFill>
                              <a:latin typeface="Cambria Math" panose="02040503050406030204" pitchFamily="18" charset="0"/>
                            </a:rPr>
                            <m:t>𝟏</m:t>
                          </m:r>
                          <m:r>
                            <a:rPr lang="en-US" altLang="zh-CN" sz="3200" b="1" i="1" smtClean="0">
                              <a:solidFill>
                                <a:srgbClr val="01B3C5"/>
                              </a:solidFill>
                              <a:latin typeface="Cambria Math" panose="02040503050406030204" pitchFamily="18" charset="0"/>
                            </a:rPr>
                            <m:t>,</m:t>
                          </m:r>
                          <m:r>
                            <a:rPr lang="en-US" altLang="zh-CN" sz="3200" b="1" i="1" smtClean="0">
                              <a:solidFill>
                                <a:srgbClr val="01B3C5"/>
                              </a:solidFill>
                              <a:latin typeface="Cambria Math" panose="02040503050406030204" pitchFamily="18" charset="0"/>
                            </a:rPr>
                            <m:t>𝟏</m:t>
                          </m:r>
                        </m:sub>
                      </m:sSub>
                      <m:r>
                        <a:rPr lang="en-US" altLang="zh-CN" sz="3200" b="1" i="1" smtClean="0">
                          <a:solidFill>
                            <a:srgbClr val="01B3C5"/>
                          </a:solidFill>
                          <a:latin typeface="Cambria Math" panose="02040503050406030204" pitchFamily="18" charset="0"/>
                          <a:ea typeface="Cambria Math" panose="02040503050406030204" pitchFamily="18" charset="0"/>
                        </a:rPr>
                        <m:t>≠</m:t>
                      </m:r>
                      <m:r>
                        <a:rPr lang="en-US" altLang="zh-CN" sz="3200" b="1" i="1" smtClean="0">
                          <a:solidFill>
                            <a:srgbClr val="01B3C5"/>
                          </a:solidFill>
                          <a:latin typeface="Cambria Math" panose="02040503050406030204" pitchFamily="18" charset="0"/>
                        </a:rPr>
                        <m:t>𝟎</m:t>
                      </m:r>
                    </m:oMath>
                  </m:oMathPara>
                </a14:m>
                <a:endParaRPr lang="en-US" sz="3200" b="1" dirty="0">
                  <a:solidFill>
                    <a:srgbClr val="01B3C5"/>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3329930" y="6443750"/>
                <a:ext cx="1593193" cy="514051"/>
              </a:xfrm>
              <a:prstGeom prst="rect">
                <a:avLst/>
              </a:prstGeom>
              <a:blipFill rotWithShape="1">
                <a:blip r:embed="rId4"/>
                <a:stretch>
                  <a:fillRect l="-39" t="-79" r="-2633" b="21"/>
                </a:stretch>
              </a:blipFill>
            </p:spPr>
            <p:txBody>
              <a:bodyPr/>
              <a:lstStyle/>
              <a:p>
                <a:r>
                  <a:rPr lang="zh-CN" altLang="en-US">
                    <a:noFill/>
                  </a:rPr>
                  <a:t> </a:t>
                </a:r>
              </a:p>
            </p:txBody>
          </p:sp>
        </mc:Fallback>
      </mc:AlternateContent>
      <p:grpSp>
        <p:nvGrpSpPr>
          <p:cNvPr id="28" name="组合 67"/>
          <p:cNvGrpSpPr/>
          <p:nvPr/>
        </p:nvGrpSpPr>
        <p:grpSpPr>
          <a:xfrm>
            <a:off x="-51435" y="880110"/>
            <a:ext cx="2304415" cy="575945"/>
            <a:chOff x="-81" y="1386"/>
            <a:chExt cx="3629" cy="907"/>
          </a:xfrm>
        </p:grpSpPr>
        <p:sp>
          <p:nvSpPr>
            <p:cNvPr id="29" name="五边形 6"/>
            <p:cNvSpPr/>
            <p:nvPr/>
          </p:nvSpPr>
          <p:spPr>
            <a:xfrm>
              <a:off x="-81" y="1386"/>
              <a:ext cx="3629" cy="907"/>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8"/>
            <p:cNvSpPr txBox="1"/>
            <p:nvPr/>
          </p:nvSpPr>
          <p:spPr>
            <a:xfrm>
              <a:off x="486" y="1428"/>
              <a:ext cx="2366" cy="822"/>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完整性</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18" grpId="0"/>
      <p:bldP spid="19" grpId="0"/>
      <p:bldP spid="24" grpId="0"/>
      <p:bldP spid="25" grpId="0"/>
      <p:bldP spid="26" grpId="0"/>
      <p:bldP spid="2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pic>
        <p:nvPicPr>
          <p:cNvPr id="19" name="Picture 18"/>
          <p:cNvPicPr>
            <a:picLocks noChangeAspect="1"/>
          </p:cNvPicPr>
          <p:nvPr/>
        </p:nvPicPr>
        <p:blipFill rotWithShape="1">
          <a:blip r:embed="rId1">
            <a:biLevel thresh="50000"/>
          </a:blip>
          <a:srcRect l="63713" t="18411"/>
          <a:stretch>
            <a:fillRect/>
          </a:stretch>
        </p:blipFill>
        <p:spPr>
          <a:xfrm>
            <a:off x="9741448" y="332915"/>
            <a:ext cx="2925655" cy="2808312"/>
          </a:xfrm>
          <a:prstGeom prst="rect">
            <a:avLst/>
          </a:prstGeom>
        </p:spPr>
      </p:pic>
      <p:sp>
        <p:nvSpPr>
          <p:cNvPr id="20" name="Text Placeholder 33"/>
          <p:cNvSpPr txBox="1"/>
          <p:nvPr/>
        </p:nvSpPr>
        <p:spPr>
          <a:xfrm>
            <a:off x="308610" y="1941195"/>
            <a:ext cx="9105265" cy="44259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从表面</a:t>
            </a:r>
            <a:r>
              <a:rPr lang="en-US" altLang="zh-CN" sz="2400" dirty="0">
                <a:latin typeface="Arial" panose="020B0604020202020204" pitchFamily="34" charset="0"/>
                <a:ea typeface="微软雅黑" panose="020B0503020204020204" pitchFamily="34" charset="-122"/>
                <a:cs typeface="+mn-ea"/>
                <a:sym typeface="Agency FB" panose="020B0503020202020204" pitchFamily="34" charset="0"/>
              </a:rPr>
              <a:t>1</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落到表面</a:t>
            </a:r>
            <a:r>
              <a:rPr lang="en-US" altLang="zh-CN" sz="2400" dirty="0">
                <a:latin typeface="Arial" panose="020B0604020202020204" pitchFamily="34" charset="0"/>
                <a:ea typeface="微软雅黑" panose="020B0503020204020204" pitchFamily="34" charset="-122"/>
                <a:cs typeface="+mn-ea"/>
                <a:sym typeface="Agency FB" panose="020B0503020202020204" pitchFamily="34" charset="0"/>
              </a:rPr>
              <a:t>2</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上的总能量等于落到表面</a:t>
            </a:r>
            <a:r>
              <a:rPr lang="en-US" altLang="zh-CN" sz="2400" dirty="0">
                <a:latin typeface="Arial" panose="020B0604020202020204" pitchFamily="34" charset="0"/>
                <a:ea typeface="微软雅黑" panose="020B0503020204020204" pitchFamily="34" charset="-122"/>
                <a:cs typeface="+mn-ea"/>
                <a:sym typeface="Agency FB" panose="020B0503020202020204" pitchFamily="34" charset="0"/>
              </a:rPr>
              <a:t>2</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上各部分的辐射能之和</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21" name="TextBox 20"/>
              <p:cNvSpPr txBox="1"/>
              <p:nvPr/>
            </p:nvSpPr>
            <p:spPr>
              <a:xfrm>
                <a:off x="2561119" y="2680221"/>
                <a:ext cx="3512628" cy="514051"/>
              </a:xfrm>
              <a:prstGeom prst="rect">
                <a:avLst/>
              </a:prstGeom>
              <a:noFill/>
              <a:ln w="28575">
                <a:solidFill>
                  <a:srgbClr val="FF0000"/>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r>
                            <a:rPr lang="en-US" altLang="zh-CN" sz="3200" b="0" i="1" smtClean="0">
                              <a:latin typeface="Cambria Math" panose="02040503050406030204" pitchFamily="18" charset="0"/>
                            </a:rPr>
                            <m:t>𝐴</m:t>
                          </m:r>
                        </m:sub>
                      </m:sSub>
                      <m:r>
                        <a:rPr lang="en-US" altLang="zh-CN"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r>
                            <a:rPr lang="en-US" altLang="zh-CN" sz="3200" b="0" i="1" smtClean="0">
                              <a:latin typeface="Cambria Math" panose="02040503050406030204" pitchFamily="18" charset="0"/>
                            </a:rPr>
                            <m:t>𝐵</m:t>
                          </m:r>
                        </m:sub>
                      </m:sSub>
                    </m:oMath>
                  </m:oMathPara>
                </a14:m>
                <a:endParaRPr lang="en-US" sz="3200" dirty="0"/>
              </a:p>
            </p:txBody>
          </p:sp>
        </mc:Choice>
        <mc:Fallback>
          <p:sp>
            <p:nvSpPr>
              <p:cNvPr id="21" name="TextBox 20"/>
              <p:cNvSpPr txBox="1">
                <a:spLocks noRot="1" noChangeAspect="1" noMove="1" noResize="1" noEditPoints="1" noAdjustHandles="1" noChangeArrowheads="1" noChangeShapeType="1" noTextEdit="1"/>
              </p:cNvSpPr>
              <p:nvPr/>
            </p:nvSpPr>
            <p:spPr>
              <a:xfrm>
                <a:off x="2561119" y="2680221"/>
                <a:ext cx="3512628" cy="514051"/>
              </a:xfrm>
              <a:prstGeom prst="rect">
                <a:avLst/>
              </a:prstGeom>
              <a:blipFill rotWithShape="1">
                <a:blip r:embed="rId2"/>
                <a:stretch>
                  <a:fillRect l="-420" t="-2819" r="-1537" b="-2674"/>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6449963" y="2522101"/>
                <a:ext cx="2678041"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𝑛</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r>
                                <a:rPr lang="en-US" altLang="zh-CN" sz="3200" b="0" i="1" smtClean="0">
                                  <a:latin typeface="Cambria Math" panose="02040503050406030204" pitchFamily="18" charset="0"/>
                                </a:rPr>
                                <m:t>𝑖</m:t>
                              </m:r>
                            </m:sub>
                          </m:sSub>
                        </m:e>
                      </m:nary>
                    </m:oMath>
                  </m:oMathPara>
                </a14:m>
                <a:endParaRPr lang="en-US" sz="3200" dirty="0"/>
              </a:p>
            </p:txBody>
          </p:sp>
        </mc:Choice>
        <mc:Fallback>
          <p:sp>
            <p:nvSpPr>
              <p:cNvPr id="22" name="TextBox 21"/>
              <p:cNvSpPr txBox="1">
                <a:spLocks noRot="1" noChangeAspect="1" noMove="1" noResize="1" noEditPoints="1" noAdjustHandles="1" noChangeArrowheads="1" noChangeShapeType="1" noTextEdit="1"/>
              </p:cNvSpPr>
              <p:nvPr/>
            </p:nvSpPr>
            <p:spPr>
              <a:xfrm>
                <a:off x="6449963" y="2522101"/>
                <a:ext cx="2678041" cy="1344342"/>
              </a:xfrm>
              <a:prstGeom prst="rect">
                <a:avLst/>
              </a:prstGeom>
              <a:blipFill rotWithShape="1">
                <a:blip r:embed="rId3"/>
                <a:stretch>
                  <a:fillRect l="-10" t="-38" r="-1807" b="42"/>
                </a:stretch>
              </a:blipFill>
            </p:spPr>
            <p:txBody>
              <a:bodyPr/>
              <a:lstStyle/>
              <a:p>
                <a:r>
                  <a:rPr lang="zh-CN" altLang="en-US">
                    <a:noFill/>
                  </a:rPr>
                  <a:t> </a:t>
                </a:r>
              </a:p>
            </p:txBody>
          </p:sp>
        </mc:Fallback>
      </mc:AlternateContent>
      <p:grpSp>
        <p:nvGrpSpPr>
          <p:cNvPr id="23" name="组合 67"/>
          <p:cNvGrpSpPr/>
          <p:nvPr/>
        </p:nvGrpSpPr>
        <p:grpSpPr>
          <a:xfrm>
            <a:off x="-51435" y="880110"/>
            <a:ext cx="2304415" cy="575945"/>
            <a:chOff x="-81" y="1386"/>
            <a:chExt cx="3629" cy="907"/>
          </a:xfrm>
        </p:grpSpPr>
        <p:sp>
          <p:nvSpPr>
            <p:cNvPr id="24" name="五边形 6"/>
            <p:cNvSpPr/>
            <p:nvPr/>
          </p:nvSpPr>
          <p:spPr>
            <a:xfrm>
              <a:off x="-81" y="1386"/>
              <a:ext cx="3629" cy="90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8"/>
            <p:cNvSpPr txBox="1"/>
            <p:nvPr/>
          </p:nvSpPr>
          <p:spPr>
            <a:xfrm>
              <a:off x="486" y="1428"/>
              <a:ext cx="2366" cy="822"/>
            </a:xfrm>
            <a:prstGeom prst="rect">
              <a:avLst/>
            </a:prstGeom>
            <a:noFill/>
          </p:spPr>
          <p:txBody>
            <a:bodyPr wrap="square"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可加性</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sp>
        <p:nvSpPr>
          <p:cNvPr id="32" name="Text Placeholder 33"/>
          <p:cNvSpPr txBox="1"/>
          <p:nvPr/>
        </p:nvSpPr>
        <p:spPr>
          <a:xfrm>
            <a:off x="434408" y="4173555"/>
            <a:ext cx="7766050" cy="44259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2400" b="1" dirty="0">
                <a:solidFill>
                  <a:srgbClr val="FF0000"/>
                </a:solidFill>
                <a:latin typeface="Arial" panose="020B0604020202020204" pitchFamily="34" charset="0"/>
                <a:ea typeface="微软雅黑" panose="020B0503020204020204" pitchFamily="34" charset="-122"/>
                <a:cs typeface="+mn-ea"/>
                <a:sym typeface="Agency FB" panose="020B0503020202020204" pitchFamily="34" charset="0"/>
              </a:rPr>
              <a:t>注意：</a:t>
            </a:r>
            <a:r>
              <a:rPr lang="zh-CN" altLang="en-US" sz="2400" dirty="0">
                <a:latin typeface="Arial" panose="020B0604020202020204" pitchFamily="34" charset="0"/>
                <a:ea typeface="微软雅黑" panose="020B0503020204020204" pitchFamily="34" charset="-122"/>
                <a:cs typeface="+mn-ea"/>
                <a:sym typeface="Agency FB" panose="020B0503020202020204" pitchFamily="34" charset="0"/>
              </a:rPr>
              <a:t>只对第二个角码可加，第一个角码不存在类似关系</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endParaRPr>
          </a:p>
        </p:txBody>
      </p:sp>
      <p:pic>
        <p:nvPicPr>
          <p:cNvPr id="33" name="Picture 32"/>
          <p:cNvPicPr>
            <a:picLocks noChangeAspect="1"/>
          </p:cNvPicPr>
          <p:nvPr/>
        </p:nvPicPr>
        <p:blipFill rotWithShape="1">
          <a:blip r:embed="rId1">
            <a:biLevel thresh="50000"/>
          </a:blip>
          <a:srcRect l="63713" t="18411"/>
          <a:stretch>
            <a:fillRect/>
          </a:stretch>
        </p:blipFill>
        <p:spPr>
          <a:xfrm>
            <a:off x="9741448" y="3760341"/>
            <a:ext cx="2925655" cy="2808312"/>
          </a:xfrm>
          <a:prstGeom prst="rect">
            <a:avLst/>
          </a:prstGeom>
        </p:spPr>
      </p:pic>
      <p:cxnSp>
        <p:nvCxnSpPr>
          <p:cNvPr id="34" name="Straight Arrow Connector 33"/>
          <p:cNvCxnSpPr/>
          <p:nvPr/>
        </p:nvCxnSpPr>
        <p:spPr>
          <a:xfrm>
            <a:off x="10389557" y="4595166"/>
            <a:ext cx="215900" cy="15386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10605948" y="4710351"/>
            <a:ext cx="1151890" cy="14693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2537158" y="5299820"/>
                <a:ext cx="4373826" cy="8799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r>
                                <a:rPr lang="en-US" altLang="zh-CN" sz="2800" i="1">
                                  <a:latin typeface="Cambria Math" panose="02040503050406030204" pitchFamily="18" charset="0"/>
                                </a:rPr>
                                <m:t>𝐴</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2</m:t>
                              </m:r>
                            </m:sub>
                          </m:sSub>
                        </m:den>
                      </m:f>
                      <m:sSub>
                        <m:sSubPr>
                          <m:ctrlPr>
                            <a:rPr lang="en-US"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𝐵</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sSub>
                        <m:sSubPr>
                          <m:ctrlPr>
                            <a:rPr lang="en-US"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2537158" y="5299820"/>
                <a:ext cx="4373826" cy="879921"/>
              </a:xfrm>
              <a:prstGeom prst="rect">
                <a:avLst/>
              </a:prstGeom>
              <a:blipFill rotWithShape="1">
                <a:blip r:embed="rId4"/>
                <a:stretch>
                  <a:fillRect l="-8" t="-13" r="-182" b="6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20" grpId="0"/>
      <p:bldP spid="21" grpId="0" bldLvl="0" animBg="1"/>
      <p:bldP spid="22" grpId="0"/>
      <p:bldP spid="32" grpId="0"/>
      <p:bldP spid="3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22" name="AutoShape 12"/>
          <p:cNvSpPr/>
          <p:nvPr/>
        </p:nvSpPr>
        <p:spPr bwMode="auto">
          <a:xfrm>
            <a:off x="550484" y="1009478"/>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3" name="AutoShape 21"/>
          <p:cNvSpPr/>
          <p:nvPr/>
        </p:nvSpPr>
        <p:spPr bwMode="auto">
          <a:xfrm>
            <a:off x="136114" y="1233824"/>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4" name="TextBox 23"/>
          <p:cNvSpPr txBox="1"/>
          <p:nvPr/>
        </p:nvSpPr>
        <p:spPr>
          <a:xfrm>
            <a:off x="1317277" y="1024228"/>
            <a:ext cx="11055359" cy="460375"/>
          </a:xfrm>
          <a:prstGeom prst="rect">
            <a:avLst/>
          </a:prstGeom>
          <a:noFill/>
        </p:spPr>
        <p:txBody>
          <a:bodyPr wrap="square" rtlCol="0">
            <a:spAutoFit/>
          </a:bodyPr>
          <a:lstStyle/>
          <a:p>
            <a:r>
              <a:rPr lang="en-US" sz="2400" dirty="0" err="1">
                <a:latin typeface="+mn-ea"/>
                <a:ea typeface="+mn-ea"/>
              </a:rPr>
              <a:t>直接积分法</a:t>
            </a:r>
            <a:r>
              <a:rPr lang="zh-CN" altLang="en-US" sz="2400" dirty="0">
                <a:latin typeface="+mn-ea"/>
                <a:ea typeface="+mn-ea"/>
              </a:rPr>
              <a:t>：按角系数的基本定义通过求解多重积分而获得角系数的方法</a:t>
            </a:r>
            <a:endParaRPr lang="en-US" sz="2400" dirty="0">
              <a:latin typeface="+mn-ea"/>
              <a:ea typeface="+mn-ea"/>
            </a:endParaRPr>
          </a:p>
        </p:txBody>
      </p:sp>
      <mc:AlternateContent xmlns:mc="http://schemas.openxmlformats.org/markup-compatibility/2006">
        <mc:Choice xmlns:a14="http://schemas.microsoft.com/office/drawing/2010/main" Requires="a14">
          <p:sp>
            <p:nvSpPr>
              <p:cNvPr id="25" name="TextBox 24"/>
              <p:cNvSpPr txBox="1"/>
              <p:nvPr/>
            </p:nvSpPr>
            <p:spPr>
              <a:xfrm>
                <a:off x="1307133" y="1484603"/>
                <a:ext cx="6464300" cy="114999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𝑋</m:t>
                          </m:r>
                        </m:e>
                        <m:sub>
                          <m:r>
                            <a:rPr lang="en-US" altLang="zh-CN" sz="2800" i="1">
                              <a:solidFill>
                                <a:srgbClr val="FF0000"/>
                              </a:solidFill>
                              <a:latin typeface="Cambria Math" panose="02040503050406030204" pitchFamily="18" charset="0"/>
                              <a:ea typeface="Cambria Math" panose="02040503050406030204" pitchFamily="18" charset="0"/>
                            </a:rPr>
                            <m:t>1</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𝐴</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𝐴</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e>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𝐴</m:t>
                                  </m:r>
                                </m:e>
                                <m:sub>
                                  <m:r>
                                    <a:rPr lang="en-US" altLang="zh-CN" sz="2800" i="1">
                                      <a:solidFill>
                                        <a:srgbClr val="FF0000"/>
                                      </a:solidFill>
                                      <a:latin typeface="Cambria Math" panose="02040503050406030204" pitchFamily="18" charset="0"/>
                                      <a:ea typeface="Cambria Math" panose="02040503050406030204" pitchFamily="18" charset="0"/>
                                    </a:rPr>
                                    <m:t>2</m:t>
                                  </m:r>
                                </m:sub>
                              </m:sSub>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func>
                                    <m:funcPr>
                                      <m:ctrlPr>
                                        <a:rPr lang="en-US" altLang="zh-CN" sz="2800" i="1">
                                          <a:solidFill>
                                            <a:srgbClr val="FF0000"/>
                                          </a:solidFill>
                                          <a:latin typeface="Cambria Math" panose="02040503050406030204" pitchFamily="18" charset="0"/>
                                          <a:ea typeface="Cambria Math" panose="02040503050406030204" pitchFamily="18" charset="0"/>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𝜃</m:t>
                                          </m:r>
                                        </m:e>
                                        <m:sub>
                                          <m:r>
                                            <a:rPr lang="en-US" altLang="zh-CN" sz="2800" i="1">
                                              <a:solidFill>
                                                <a:srgbClr val="FF0000"/>
                                              </a:solidFill>
                                              <a:latin typeface="Cambria Math" panose="02040503050406030204" pitchFamily="18" charset="0"/>
                                              <a:ea typeface="Cambria Math" panose="02040503050406030204" pitchFamily="18" charset="0"/>
                                            </a:rPr>
                                            <m:t>1</m:t>
                                          </m:r>
                                        </m:sub>
                                      </m:sSub>
                                    </m:e>
                                  </m:func>
                                  <m:func>
                                    <m:funcPr>
                                      <m:ctrlPr>
                                        <a:rPr lang="en-US" altLang="zh-CN" sz="2800" i="1">
                                          <a:solidFill>
                                            <a:srgbClr val="FF0000"/>
                                          </a:solidFill>
                                          <a:latin typeface="Cambria Math" panose="02040503050406030204" pitchFamily="18" charset="0"/>
                                          <a:ea typeface="Cambria Math" panose="02040503050406030204" pitchFamily="18" charset="0"/>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𝜃</m:t>
                                          </m:r>
                                        </m:e>
                                        <m:sub>
                                          <m:r>
                                            <a:rPr lang="en-US" altLang="zh-CN" sz="2800" i="1">
                                              <a:solidFill>
                                                <a:srgbClr val="FF0000"/>
                                              </a:solidFill>
                                              <a:latin typeface="Cambria Math" panose="02040503050406030204" pitchFamily="18" charset="0"/>
                                              <a:ea typeface="Cambria Math" panose="02040503050406030204" pitchFamily="18" charset="0"/>
                                            </a:rPr>
                                            <m:t>2</m:t>
                                          </m:r>
                                        </m:sub>
                                      </m:sSub>
                                    </m:e>
                                  </m:func>
                                </m:num>
                                <m:den>
                                  <m:r>
                                    <a:rPr lang="en-US" altLang="zh-CN" sz="2800" i="1">
                                      <a:solidFill>
                                        <a:srgbClr val="FF0000"/>
                                      </a:solidFill>
                                      <a:latin typeface="Cambria Math" panose="02040503050406030204" pitchFamily="18" charset="0"/>
                                      <a:ea typeface="Cambria Math" panose="02040503050406030204" pitchFamily="18" charset="0"/>
                                    </a:rPr>
                                    <m:t>𝜋</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𝑟</m:t>
                                      </m:r>
                                    </m:e>
                                    <m:sup>
                                      <m:r>
                                        <a:rPr lang="en-US" altLang="zh-CN" sz="2800" i="1">
                                          <a:solidFill>
                                            <a:srgbClr val="FF0000"/>
                                          </a:solidFill>
                                          <a:latin typeface="Cambria Math" panose="02040503050406030204" pitchFamily="18" charset="0"/>
                                          <a:ea typeface="Cambria Math" panose="02040503050406030204" pitchFamily="18" charset="0"/>
                                        </a:rPr>
                                        <m:t>2</m:t>
                                      </m:r>
                                    </m:sup>
                                  </m:sSup>
                                </m:den>
                              </m:f>
                              <m:r>
                                <a:rPr lang="en-US" altLang="zh-CN" sz="2800" i="1">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𝐴</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i="1">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𝐴</m:t>
                                  </m:r>
                                </m:e>
                                <m:sub>
                                  <m:r>
                                    <a:rPr lang="en-US" altLang="zh-CN" sz="2800" i="1">
                                      <a:solidFill>
                                        <a:srgbClr val="FF0000"/>
                                      </a:solidFill>
                                      <a:latin typeface="Cambria Math" panose="02040503050406030204" pitchFamily="18" charset="0"/>
                                      <a:ea typeface="Cambria Math" panose="02040503050406030204" pitchFamily="18" charset="0"/>
                                    </a:rPr>
                                    <m:t>2</m:t>
                                  </m:r>
                                </m:sub>
                              </m:sSub>
                            </m:e>
                          </m:nary>
                        </m:e>
                      </m:nary>
                    </m:oMath>
                  </m:oMathPara>
                </a14:m>
                <a:endParaRPr lang="en-US" sz="2800" dirty="0">
                  <a:solidFill>
                    <a:srgbClr val="FF0000"/>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1307133" y="1484603"/>
                <a:ext cx="6464300" cy="1149995"/>
              </a:xfrm>
              <a:prstGeom prst="rect">
                <a:avLst/>
              </a:prstGeom>
              <a:blipFill rotWithShape="1">
                <a:blip r:embed="rId1"/>
                <a:stretch>
                  <a:fillRect l="-5" t="-53" r="5" b="54"/>
                </a:stretch>
              </a:blipFill>
            </p:spPr>
            <p:txBody>
              <a:bodyPr/>
              <a:lstStyle/>
              <a:p>
                <a:r>
                  <a:rPr lang="zh-CN" altLang="en-US">
                    <a:noFill/>
                  </a:rPr>
                  <a:t> </a:t>
                </a:r>
              </a:p>
            </p:txBody>
          </p:sp>
        </mc:Fallback>
      </mc:AlternateContent>
      <p:sp>
        <p:nvSpPr>
          <p:cNvPr id="26" name="AutoShape 12"/>
          <p:cNvSpPr/>
          <p:nvPr/>
        </p:nvSpPr>
        <p:spPr bwMode="auto">
          <a:xfrm>
            <a:off x="478079" y="2652665"/>
            <a:ext cx="620982"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92D050"/>
          </a:solidFill>
          <a:ln>
            <a:noFill/>
          </a:ln>
        </p:spPr>
        <p:txBody>
          <a:bodyPr lIns="0" tIns="0" rIns="0" bIns="0" anchor="ctr"/>
          <a:lstStyle/>
          <a:p>
            <a:endParaRPr lang="zh-CN" altLang="en-US" sz="2400">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AutoShape 21"/>
          <p:cNvSpPr/>
          <p:nvPr/>
        </p:nvSpPr>
        <p:spPr bwMode="auto">
          <a:xfrm>
            <a:off x="63709" y="2877011"/>
            <a:ext cx="243734"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4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8" name="TextBox 27"/>
          <p:cNvSpPr txBox="1"/>
          <p:nvPr/>
        </p:nvSpPr>
        <p:spPr>
          <a:xfrm>
            <a:off x="1190400" y="2679474"/>
            <a:ext cx="10074991" cy="830997"/>
          </a:xfrm>
          <a:prstGeom prst="rect">
            <a:avLst/>
          </a:prstGeom>
          <a:noFill/>
        </p:spPr>
        <p:txBody>
          <a:bodyPr wrap="square" rtlCol="0">
            <a:spAutoFit/>
          </a:bodyPr>
          <a:lstStyle/>
          <a:p>
            <a:r>
              <a:rPr lang="en-US" sz="2400" dirty="0" err="1">
                <a:latin typeface="+mn-ea"/>
                <a:ea typeface="+mn-ea"/>
              </a:rPr>
              <a:t>代数分析法</a:t>
            </a:r>
            <a:r>
              <a:rPr lang="zh-CN" altLang="en-US" sz="2400" dirty="0">
                <a:latin typeface="+mn-ea"/>
                <a:ea typeface="+mn-ea"/>
              </a:rPr>
              <a:t>：利用角系数的相对性、完整性及可加性，通过求解代数方程而获得角系数的方法</a:t>
            </a:r>
            <a:endParaRPr lang="en-US" sz="2400" dirty="0">
              <a:latin typeface="+mn-ea"/>
              <a:ea typeface="+mn-ea"/>
            </a:endParaRPr>
          </a:p>
        </p:txBody>
      </p:sp>
      <p:sp>
        <p:nvSpPr>
          <p:cNvPr id="29" name="TextBox 28"/>
          <p:cNvSpPr txBox="1"/>
          <p:nvPr/>
        </p:nvSpPr>
        <p:spPr>
          <a:xfrm>
            <a:off x="958173" y="6011127"/>
            <a:ext cx="1537500" cy="584775"/>
          </a:xfrm>
          <a:prstGeom prst="rect">
            <a:avLst/>
          </a:prstGeom>
          <a:noFill/>
        </p:spPr>
        <p:txBody>
          <a:bodyPr wrap="square" rtlCol="0">
            <a:spAutoFit/>
          </a:bodyPr>
          <a:lstStyle/>
          <a:p>
            <a:r>
              <a:rPr lang="en-US" sz="3200" dirty="0" err="1">
                <a:solidFill>
                  <a:srgbClr val="0070C0"/>
                </a:solidFill>
                <a:latin typeface="+mn-ea"/>
                <a:ea typeface="+mn-ea"/>
              </a:rPr>
              <a:t>完整性</a:t>
            </a:r>
            <a:endParaRPr lang="en-US" sz="3200" dirty="0">
              <a:solidFill>
                <a:srgbClr val="0070C0"/>
              </a:solidFill>
              <a:latin typeface="+mn-ea"/>
              <a:ea typeface="+mn-ea"/>
            </a:endParaRPr>
          </a:p>
        </p:txBody>
      </p:sp>
      <p:sp>
        <p:nvSpPr>
          <p:cNvPr id="30" name="TextBox 29"/>
          <p:cNvSpPr txBox="1"/>
          <p:nvPr/>
        </p:nvSpPr>
        <p:spPr>
          <a:xfrm>
            <a:off x="958173" y="4280748"/>
            <a:ext cx="1537500" cy="584775"/>
          </a:xfrm>
          <a:prstGeom prst="rect">
            <a:avLst/>
          </a:prstGeom>
          <a:noFill/>
        </p:spPr>
        <p:txBody>
          <a:bodyPr wrap="square" rtlCol="0">
            <a:spAutoFit/>
          </a:bodyPr>
          <a:lstStyle/>
          <a:p>
            <a:r>
              <a:rPr lang="en-US" sz="3200" dirty="0" err="1">
                <a:solidFill>
                  <a:srgbClr val="FF0000"/>
                </a:solidFill>
                <a:latin typeface="+mn-ea"/>
                <a:ea typeface="+mn-ea"/>
              </a:rPr>
              <a:t>相对性</a:t>
            </a:r>
            <a:endParaRPr lang="en-US" sz="3200" dirty="0">
              <a:solidFill>
                <a:srgbClr val="FF0000"/>
              </a:solidFill>
              <a:latin typeface="+mn-ea"/>
              <a:ea typeface="+mn-ea"/>
            </a:endParaRPr>
          </a:p>
        </p:txBody>
      </p:sp>
      <p:sp>
        <p:nvSpPr>
          <p:cNvPr id="31" name="Left Brace 30"/>
          <p:cNvSpPr/>
          <p:nvPr/>
        </p:nvSpPr>
        <p:spPr>
          <a:xfrm>
            <a:off x="2495673" y="3815231"/>
            <a:ext cx="336396" cy="14401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a:off x="2495673" y="5616624"/>
            <a:ext cx="336396" cy="14401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2946137" y="5517267"/>
                <a:ext cx="1999202"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sz="2400" dirty="0"/>
              </a:p>
            </p:txBody>
          </p:sp>
        </mc:Choice>
        <mc:Fallback>
          <p:sp>
            <p:nvSpPr>
              <p:cNvPr id="33" name="TextBox 32"/>
              <p:cNvSpPr txBox="1">
                <a:spLocks noRot="1" noChangeAspect="1" noMove="1" noResize="1" noEditPoints="1" noAdjustHandles="1" noChangeArrowheads="1" noChangeShapeType="1" noTextEdit="1"/>
              </p:cNvSpPr>
              <p:nvPr/>
            </p:nvSpPr>
            <p:spPr>
              <a:xfrm>
                <a:off x="2946137" y="5517267"/>
                <a:ext cx="1999202" cy="385555"/>
              </a:xfrm>
              <a:prstGeom prst="rect">
                <a:avLst/>
              </a:prstGeom>
              <a:blipFill rotWithShape="1">
                <a:blip r:embed="rId2"/>
                <a:stretch>
                  <a:fillRect l="-19" t="-100" r="-2416"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2935248" y="6076647"/>
                <a:ext cx="2013436"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sz="2400" dirty="0"/>
              </a:p>
            </p:txBody>
          </p:sp>
        </mc:Choice>
        <mc:Fallback>
          <p:sp>
            <p:nvSpPr>
              <p:cNvPr id="34" name="TextBox 33"/>
              <p:cNvSpPr txBox="1">
                <a:spLocks noRot="1" noChangeAspect="1" noMove="1" noResize="1" noEditPoints="1" noAdjustHandles="1" noChangeArrowheads="1" noChangeShapeType="1" noTextEdit="1"/>
              </p:cNvSpPr>
              <p:nvPr/>
            </p:nvSpPr>
            <p:spPr>
              <a:xfrm>
                <a:off x="2935248" y="6076647"/>
                <a:ext cx="2013436" cy="385555"/>
              </a:xfrm>
              <a:prstGeom prst="rect">
                <a:avLst/>
              </a:prstGeom>
              <a:blipFill rotWithShape="1">
                <a:blip r:embed="rId3"/>
                <a:stretch>
                  <a:fillRect l="-14" t="-86" r="-2044"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2935248" y="6650252"/>
                <a:ext cx="2013436"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sz="2400" dirty="0"/>
              </a:p>
            </p:txBody>
          </p:sp>
        </mc:Choice>
        <mc:Fallback>
          <p:sp>
            <p:nvSpPr>
              <p:cNvPr id="35" name="TextBox 34"/>
              <p:cNvSpPr txBox="1">
                <a:spLocks noRot="1" noChangeAspect="1" noMove="1" noResize="1" noEditPoints="1" noAdjustHandles="1" noChangeArrowheads="1" noChangeShapeType="1" noTextEdit="1"/>
              </p:cNvSpPr>
              <p:nvPr/>
            </p:nvSpPr>
            <p:spPr>
              <a:xfrm>
                <a:off x="2935248" y="6650252"/>
                <a:ext cx="2013436" cy="385555"/>
              </a:xfrm>
              <a:prstGeom prst="rect">
                <a:avLst/>
              </a:prstGeom>
              <a:blipFill rotWithShape="1">
                <a:blip r:embed="rId4"/>
                <a:stretch>
                  <a:fillRect l="-14" t="-138" r="-2044"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35248" y="3720123"/>
                <a:ext cx="2139560"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oMath>
                  </m:oMathPara>
                </a14:m>
                <a:endParaRPr lang="en-US" sz="2400" dirty="0"/>
              </a:p>
            </p:txBody>
          </p:sp>
        </mc:Choice>
        <mc:Fallback>
          <p:sp>
            <p:nvSpPr>
              <p:cNvPr id="36" name="TextBox 35"/>
              <p:cNvSpPr txBox="1">
                <a:spLocks noRot="1" noChangeAspect="1" noMove="1" noResize="1" noEditPoints="1" noAdjustHandles="1" noChangeArrowheads="1" noChangeShapeType="1" noTextEdit="1"/>
              </p:cNvSpPr>
              <p:nvPr/>
            </p:nvSpPr>
            <p:spPr>
              <a:xfrm>
                <a:off x="2935248" y="3720123"/>
                <a:ext cx="2139560" cy="385555"/>
              </a:xfrm>
              <a:prstGeom prst="rect">
                <a:avLst/>
              </a:prstGeom>
              <a:blipFill rotWithShape="1">
                <a:blip r:embed="rId5"/>
                <a:stretch>
                  <a:fillRect l="-13" t="-76" r="-2112"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2935248" y="4279503"/>
                <a:ext cx="2139560"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oMath>
                  </m:oMathPara>
                </a14:m>
                <a:endParaRPr lang="en-US" sz="2400" dirty="0"/>
              </a:p>
            </p:txBody>
          </p:sp>
        </mc:Choice>
        <mc:Fallback>
          <p:sp>
            <p:nvSpPr>
              <p:cNvPr id="37" name="TextBox 36"/>
              <p:cNvSpPr txBox="1">
                <a:spLocks noRot="1" noChangeAspect="1" noMove="1" noResize="1" noEditPoints="1" noAdjustHandles="1" noChangeArrowheads="1" noChangeShapeType="1" noTextEdit="1"/>
              </p:cNvSpPr>
              <p:nvPr/>
            </p:nvSpPr>
            <p:spPr>
              <a:xfrm>
                <a:off x="2935248" y="4279503"/>
                <a:ext cx="2139560" cy="385555"/>
              </a:xfrm>
              <a:prstGeom prst="rect">
                <a:avLst/>
              </a:prstGeom>
              <a:blipFill rotWithShape="1">
                <a:blip r:embed="rId6"/>
                <a:stretch>
                  <a:fillRect l="-13" t="-62" r="-2112"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2935248" y="4876933"/>
                <a:ext cx="2153795"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oMath>
                  </m:oMathPara>
                </a14:m>
                <a:endParaRPr lang="en-US" sz="2400" dirty="0"/>
              </a:p>
            </p:txBody>
          </p:sp>
        </mc:Choice>
        <mc:Fallback>
          <p:sp>
            <p:nvSpPr>
              <p:cNvPr id="38" name="TextBox 37"/>
              <p:cNvSpPr txBox="1">
                <a:spLocks noRot="1" noChangeAspect="1" noMove="1" noResize="1" noEditPoints="1" noAdjustHandles="1" noChangeArrowheads="1" noChangeShapeType="1" noTextEdit="1"/>
              </p:cNvSpPr>
              <p:nvPr/>
            </p:nvSpPr>
            <p:spPr>
              <a:xfrm>
                <a:off x="2935248" y="4876933"/>
                <a:ext cx="2153795" cy="385555"/>
              </a:xfrm>
              <a:prstGeom prst="rect">
                <a:avLst/>
              </a:prstGeom>
              <a:blipFill rotWithShape="1">
                <a:blip r:embed="rId7"/>
                <a:stretch>
                  <a:fillRect l="-13" t="-34" r="-1762" b="63"/>
                </a:stretch>
              </a:blipFill>
            </p:spPr>
            <p:txBody>
              <a:bodyPr/>
              <a:lstStyle/>
              <a:p>
                <a:r>
                  <a:rPr lang="zh-CN" altLang="en-US">
                    <a:noFill/>
                  </a:rPr>
                  <a:t> </a:t>
                </a:r>
              </a:p>
            </p:txBody>
          </p:sp>
        </mc:Fallback>
      </mc:AlternateContent>
      <p:sp>
        <p:nvSpPr>
          <p:cNvPr id="39" name="Left Brace 38"/>
          <p:cNvSpPr/>
          <p:nvPr/>
        </p:nvSpPr>
        <p:spPr>
          <a:xfrm flipH="1">
            <a:off x="5192222" y="3815230"/>
            <a:ext cx="336396" cy="32415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p:cNvSpPr txBox="1"/>
              <p:nvPr/>
            </p:nvSpPr>
            <p:spPr>
              <a:xfrm>
                <a:off x="6096357" y="3960873"/>
                <a:ext cx="2782621" cy="754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den>
                      </m:f>
                    </m:oMath>
                  </m:oMathPara>
                </a14:m>
                <a:endParaRPr lang="en-US" sz="2400" dirty="0"/>
              </a:p>
            </p:txBody>
          </p:sp>
        </mc:Choice>
        <mc:Fallback>
          <p:sp>
            <p:nvSpPr>
              <p:cNvPr id="40" name="TextBox 39"/>
              <p:cNvSpPr txBox="1">
                <a:spLocks noRot="1" noChangeAspect="1" noMove="1" noResize="1" noEditPoints="1" noAdjustHandles="1" noChangeArrowheads="1" noChangeShapeType="1" noTextEdit="1"/>
              </p:cNvSpPr>
              <p:nvPr/>
            </p:nvSpPr>
            <p:spPr>
              <a:xfrm>
                <a:off x="6096357" y="3960873"/>
                <a:ext cx="2782621" cy="754309"/>
              </a:xfrm>
              <a:prstGeom prst="rect">
                <a:avLst/>
              </a:prstGeom>
              <a:blipFill rotWithShape="1">
                <a:blip r:embed="rId8"/>
                <a:stretch>
                  <a:fillRect l="-13" t="-50" r="1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6096357" y="4762958"/>
                <a:ext cx="2705677" cy="754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den>
                      </m:f>
                    </m:oMath>
                  </m:oMathPara>
                </a14:m>
                <a:endParaRPr lang="en-US" sz="2400" dirty="0"/>
              </a:p>
            </p:txBody>
          </p:sp>
        </mc:Choice>
        <mc:Fallback>
          <p:sp>
            <p:nvSpPr>
              <p:cNvPr id="41" name="TextBox 40"/>
              <p:cNvSpPr txBox="1">
                <a:spLocks noRot="1" noChangeAspect="1" noMove="1" noResize="1" noEditPoints="1" noAdjustHandles="1" noChangeArrowheads="1" noChangeShapeType="1" noTextEdit="1"/>
              </p:cNvSpPr>
              <p:nvPr/>
            </p:nvSpPr>
            <p:spPr>
              <a:xfrm>
                <a:off x="6096357" y="4762958"/>
                <a:ext cx="2705677" cy="754309"/>
              </a:xfrm>
              <a:prstGeom prst="rect">
                <a:avLst/>
              </a:prstGeom>
              <a:blipFill rotWithShape="1">
                <a:blip r:embed="rId9"/>
                <a:stretch>
                  <a:fillRect l="-13" t="-61" r="-1397"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6096357" y="5565043"/>
                <a:ext cx="2712794" cy="754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den>
                      </m:f>
                    </m:oMath>
                  </m:oMathPara>
                </a14:m>
                <a:endParaRPr lang="en-US" sz="2400" dirty="0"/>
              </a:p>
            </p:txBody>
          </p:sp>
        </mc:Choice>
        <mc:Fallback>
          <p:sp>
            <p:nvSpPr>
              <p:cNvPr id="42" name="TextBox 41"/>
              <p:cNvSpPr txBox="1">
                <a:spLocks noRot="1" noChangeAspect="1" noMove="1" noResize="1" noEditPoints="1" noAdjustHandles="1" noChangeArrowheads="1" noChangeShapeType="1" noTextEdit="1"/>
              </p:cNvSpPr>
              <p:nvPr/>
            </p:nvSpPr>
            <p:spPr>
              <a:xfrm>
                <a:off x="6096357" y="5565043"/>
                <a:ext cx="2712794" cy="754309"/>
              </a:xfrm>
              <a:prstGeom prst="rect">
                <a:avLst/>
              </a:prstGeom>
              <a:blipFill rotWithShape="1">
                <a:blip r:embed="rId10"/>
                <a:stretch>
                  <a:fillRect l="-13" t="-71" r="-1272"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9344916" y="3925415"/>
                <a:ext cx="2942024" cy="754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den>
                      </m:f>
                    </m:oMath>
                  </m:oMathPara>
                </a14:m>
                <a:endParaRPr lang="en-US" sz="2400" dirty="0"/>
              </a:p>
            </p:txBody>
          </p:sp>
        </mc:Choice>
        <mc:Fallback>
          <p:sp>
            <p:nvSpPr>
              <p:cNvPr id="43" name="TextBox 42"/>
              <p:cNvSpPr txBox="1">
                <a:spLocks noRot="1" noChangeAspect="1" noMove="1" noResize="1" noEditPoints="1" noAdjustHandles="1" noChangeArrowheads="1" noChangeShapeType="1" noTextEdit="1"/>
              </p:cNvSpPr>
              <p:nvPr/>
            </p:nvSpPr>
            <p:spPr>
              <a:xfrm>
                <a:off x="9344916" y="3925415"/>
                <a:ext cx="2942024" cy="754309"/>
              </a:xfrm>
              <a:prstGeom prst="rect">
                <a:avLst/>
              </a:prstGeom>
              <a:blipFill rotWithShape="1">
                <a:blip r:embed="rId11"/>
                <a:stretch>
                  <a:fillRect l="-9" t="-64" r="-1154"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9344916" y="4727500"/>
                <a:ext cx="2712794" cy="756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den>
                      </m:f>
                    </m:oMath>
                  </m:oMathPara>
                </a14:m>
                <a:endParaRPr lang="en-US" sz="2400" dirty="0"/>
              </a:p>
            </p:txBody>
          </p:sp>
        </mc:Choice>
        <mc:Fallback>
          <p:sp>
            <p:nvSpPr>
              <p:cNvPr id="44" name="TextBox 43"/>
              <p:cNvSpPr txBox="1">
                <a:spLocks noRot="1" noChangeAspect="1" noMove="1" noResize="1" noEditPoints="1" noAdjustHandles="1" noChangeArrowheads="1" noChangeShapeType="1" noTextEdit="1"/>
              </p:cNvSpPr>
              <p:nvPr/>
            </p:nvSpPr>
            <p:spPr>
              <a:xfrm>
                <a:off x="9344916" y="4727500"/>
                <a:ext cx="2712794" cy="756169"/>
              </a:xfrm>
              <a:prstGeom prst="rect">
                <a:avLst/>
              </a:prstGeom>
              <a:blipFill rotWithShape="1">
                <a:blip r:embed="rId12"/>
                <a:stretch>
                  <a:fillRect l="-9" t="-74" r="-1275"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9344916" y="5531444"/>
                <a:ext cx="2942024" cy="756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3</m:t>
                              </m:r>
                            </m:sub>
                          </m:sSub>
                        </m:den>
                      </m:f>
                    </m:oMath>
                  </m:oMathPara>
                </a14:m>
                <a:endParaRPr lang="en-US" sz="2400" dirty="0"/>
              </a:p>
            </p:txBody>
          </p:sp>
        </mc:Choice>
        <mc:Fallback>
          <p:sp>
            <p:nvSpPr>
              <p:cNvPr id="45" name="TextBox 44"/>
              <p:cNvSpPr txBox="1">
                <a:spLocks noRot="1" noChangeAspect="1" noMove="1" noResize="1" noEditPoints="1" noAdjustHandles="1" noChangeArrowheads="1" noChangeShapeType="1" noTextEdit="1"/>
              </p:cNvSpPr>
              <p:nvPr/>
            </p:nvSpPr>
            <p:spPr>
              <a:xfrm>
                <a:off x="9344916" y="5531444"/>
                <a:ext cx="2942024" cy="756169"/>
              </a:xfrm>
              <a:prstGeom prst="rect">
                <a:avLst/>
              </a:prstGeom>
              <a:blipFill rotWithShape="1">
                <a:blip r:embed="rId13"/>
                <a:stretch>
                  <a:fillRect l="-9" t="-79" r="-2320" b="6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22" grpId="0" bldLvl="0" animBg="1"/>
      <p:bldP spid="24" grpId="0"/>
      <p:bldP spid="25" grpId="0"/>
      <p:bldP spid="26" grpId="0" animBg="1"/>
      <p:bldP spid="28" grpId="0"/>
      <p:bldP spid="29" grpId="0"/>
      <p:bldP spid="30" grpId="0"/>
      <p:bldP spid="31" grpId="0" animBg="1"/>
      <p:bldP spid="32" grpId="0" animBg="1"/>
      <p:bldP spid="33" grpId="0"/>
      <p:bldP spid="34" grpId="0"/>
      <p:bldP spid="35" grpId="0"/>
      <p:bldP spid="36" grpId="0"/>
      <p:bldP spid="37" grpId="0"/>
      <p:bldP spid="38" grpId="0"/>
      <p:bldP spid="39" grpId="0" animBg="1"/>
      <p:bldP spid="40" grpId="0"/>
      <p:bldP spid="41" grpId="0"/>
      <p:bldP spid="42" grpId="0"/>
      <p:bldP spid="43" grpId="0"/>
      <p:bldP spid="44" grpId="0"/>
      <p:bldP spid="4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辐射传热的角系数</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pPr fontAlgn="auto">
              <a:spcAft>
                <a:spcPts val="0"/>
              </a:spcAft>
            </a:pP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AutoShape 12"/>
          <p:cNvSpPr/>
          <p:nvPr/>
        </p:nvSpPr>
        <p:spPr bwMode="auto">
          <a:xfrm>
            <a:off x="813335" y="930411"/>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92D050"/>
          </a:solidFill>
          <a:ln>
            <a:noFill/>
          </a:ln>
        </p:spPr>
        <p:txBody>
          <a:bodyPr lIns="0" tIns="0" rIns="0" bIns="0" anchor="ctr"/>
          <a:lstStyle/>
          <a:p>
            <a:endParaRPr lang="zh-CN" altLang="en-US" sz="2400">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AutoShape 21"/>
          <p:cNvSpPr/>
          <p:nvPr/>
        </p:nvSpPr>
        <p:spPr bwMode="auto">
          <a:xfrm>
            <a:off x="398965" y="1154757"/>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4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8" name="TextBox 27"/>
          <p:cNvSpPr txBox="1"/>
          <p:nvPr/>
        </p:nvSpPr>
        <p:spPr>
          <a:xfrm>
            <a:off x="1451055" y="1045233"/>
            <a:ext cx="2746072" cy="461665"/>
          </a:xfrm>
          <a:prstGeom prst="rect">
            <a:avLst/>
          </a:prstGeom>
          <a:noFill/>
        </p:spPr>
        <p:txBody>
          <a:bodyPr wrap="square" rtlCol="0">
            <a:spAutoFit/>
          </a:bodyPr>
          <a:lstStyle/>
          <a:p>
            <a:r>
              <a:rPr lang="en-US" sz="2400" dirty="0" err="1">
                <a:latin typeface="+mn-ea"/>
                <a:ea typeface="+mn-ea"/>
              </a:rPr>
              <a:t>代数分析法</a:t>
            </a:r>
            <a:endParaRPr lang="en-US" sz="2400" dirty="0">
              <a:latin typeface="+mn-ea"/>
              <a:ea typeface="+mn-ea"/>
            </a:endParaRPr>
          </a:p>
        </p:txBody>
      </p:sp>
      <p:sp>
        <p:nvSpPr>
          <p:cNvPr id="29" name="TextBox 28"/>
          <p:cNvSpPr txBox="1"/>
          <p:nvPr/>
        </p:nvSpPr>
        <p:spPr>
          <a:xfrm>
            <a:off x="255895" y="1774155"/>
            <a:ext cx="11733637" cy="461665"/>
          </a:xfrm>
          <a:prstGeom prst="rect">
            <a:avLst/>
          </a:prstGeom>
          <a:noFill/>
        </p:spPr>
        <p:txBody>
          <a:bodyPr wrap="square" rtlCol="0">
            <a:spAutoFit/>
          </a:bodyPr>
          <a:lstStyle/>
          <a:p>
            <a:r>
              <a:rPr lang="zh-CN" altLang="en-US" sz="2400" dirty="0">
                <a:latin typeface="+mn-ea"/>
                <a:ea typeface="+mn-ea"/>
              </a:rPr>
              <a:t>欲求表面</a:t>
            </a:r>
            <a:r>
              <a:rPr lang="en-US" altLang="zh-CN" sz="2400" dirty="0">
                <a:latin typeface="+mn-ea"/>
                <a:ea typeface="+mn-ea"/>
              </a:rPr>
              <a:t>A</a:t>
            </a:r>
            <a:r>
              <a:rPr lang="en-US" altLang="zh-CN" sz="2400" baseline="-25000" dirty="0">
                <a:latin typeface="+mn-ea"/>
                <a:ea typeface="+mn-ea"/>
              </a:rPr>
              <a:t>1</a:t>
            </a:r>
            <a:r>
              <a:rPr lang="zh-CN" altLang="en-US" sz="2400" dirty="0">
                <a:latin typeface="+mn-ea"/>
                <a:ea typeface="+mn-ea"/>
              </a:rPr>
              <a:t>和</a:t>
            </a:r>
            <a:r>
              <a:rPr lang="en-US" altLang="zh-CN" sz="2400" dirty="0">
                <a:latin typeface="+mn-ea"/>
                <a:ea typeface="+mn-ea"/>
              </a:rPr>
              <a:t>A</a:t>
            </a:r>
            <a:r>
              <a:rPr lang="en-US" altLang="zh-CN" sz="2400" baseline="-25000" dirty="0">
                <a:latin typeface="+mn-ea"/>
                <a:ea typeface="+mn-ea"/>
              </a:rPr>
              <a:t>2</a:t>
            </a:r>
            <a:r>
              <a:rPr lang="zh-CN" altLang="en-US" sz="2400" dirty="0">
                <a:latin typeface="+mn-ea"/>
                <a:ea typeface="+mn-ea"/>
              </a:rPr>
              <a:t>之间的角系数，假定在垂直于纸面的方向上表面的长度是无限延伸的</a:t>
            </a:r>
            <a:endParaRPr lang="en-US" sz="2400" baseline="-25000" dirty="0">
              <a:latin typeface="+mn-ea"/>
              <a:ea typeface="+mn-ea"/>
            </a:endParaRPr>
          </a:p>
        </p:txBody>
      </p:sp>
      <mc:AlternateContent xmlns:mc="http://schemas.openxmlformats.org/markup-compatibility/2006">
        <mc:Choice xmlns:a14="http://schemas.microsoft.com/office/drawing/2010/main" Requires="a14">
          <p:sp>
            <p:nvSpPr>
              <p:cNvPr id="30" name="TextBox 29"/>
              <p:cNvSpPr txBox="1"/>
              <p:nvPr/>
            </p:nvSpPr>
            <p:spPr>
              <a:xfrm>
                <a:off x="596727" y="4675619"/>
                <a:ext cx="2974276" cy="701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𝑋</m:t>
                          </m:r>
                        </m:e>
                        <m:sub>
                          <m:r>
                            <a:rPr lang="en-US" altLang="zh-CN" sz="2400" b="0" i="1" smtClean="0">
                              <a:solidFill>
                                <a:srgbClr val="FF0000"/>
                              </a:solidFill>
                              <a:latin typeface="Cambria Math" panose="02040503050406030204" pitchFamily="18" charset="0"/>
                            </a:rPr>
                            <m:t>𝑎𝑏</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𝑎𝑐</m:t>
                          </m:r>
                        </m:sub>
                      </m:sSub>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𝑎𝑏</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𝑎𝑐</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𝑏𝑐</m:t>
                          </m:r>
                        </m:num>
                        <m:den>
                          <m:r>
                            <a:rPr lang="en-US" altLang="zh-CN" sz="2400" b="0" i="1" smtClean="0">
                              <a:solidFill>
                                <a:srgbClr val="FF0000"/>
                              </a:solidFill>
                              <a:latin typeface="Cambria Math" panose="02040503050406030204" pitchFamily="18" charset="0"/>
                            </a:rPr>
                            <m:t>2</m:t>
                          </m:r>
                          <m:r>
                            <a:rPr lang="en-US" altLang="zh-CN" sz="2400" b="0" i="1" smtClean="0">
                              <a:solidFill>
                                <a:srgbClr val="FF0000"/>
                              </a:solidFill>
                              <a:latin typeface="Cambria Math" panose="02040503050406030204" pitchFamily="18" charset="0"/>
                            </a:rPr>
                            <m:t>𝑎𝑏</m:t>
                          </m:r>
                        </m:den>
                      </m:f>
                    </m:oMath>
                  </m:oMathPara>
                </a14:m>
                <a:endParaRPr lang="en-US" sz="2400" dirty="0">
                  <a:solidFill>
                    <a:srgbClr val="FF0000"/>
                  </a:solidFill>
                </a:endParaRPr>
              </a:p>
            </p:txBody>
          </p:sp>
        </mc:Choice>
        <mc:Fallback>
          <p:sp>
            <p:nvSpPr>
              <p:cNvPr id="30" name="TextBox 29"/>
              <p:cNvSpPr txBox="1">
                <a:spLocks noRot="1" noChangeAspect="1" noMove="1" noResize="1" noEditPoints="1" noAdjustHandles="1" noChangeArrowheads="1" noChangeShapeType="1" noTextEdit="1"/>
              </p:cNvSpPr>
              <p:nvPr/>
            </p:nvSpPr>
            <p:spPr>
              <a:xfrm>
                <a:off x="596727" y="4675619"/>
                <a:ext cx="2974276" cy="701282"/>
              </a:xfrm>
              <a:prstGeom prst="rect">
                <a:avLst/>
              </a:prstGeom>
              <a:blipFill rotWithShape="1">
                <a:blip r:embed="rId1"/>
                <a:stretch>
                  <a:fillRect l="-16" t="-16" r="-328"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35198" y="5653783"/>
                <a:ext cx="3072058" cy="6988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𝑋</m:t>
                          </m:r>
                        </m:e>
                        <m:sub>
                          <m:r>
                            <a:rPr lang="en-US" altLang="zh-CN" sz="2400" b="0" i="1" smtClean="0">
                              <a:solidFill>
                                <a:srgbClr val="0070C0"/>
                              </a:solidFill>
                              <a:latin typeface="Cambria Math" panose="02040503050406030204" pitchFamily="18" charset="0"/>
                            </a:rPr>
                            <m:t>𝑎𝑏</m:t>
                          </m:r>
                          <m:r>
                            <a:rPr lang="en-US" altLang="zh-CN" sz="2400" b="0" i="1"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𝑏𝑑</m:t>
                          </m:r>
                        </m:sub>
                      </m:sSub>
                      <m:r>
                        <a:rPr lang="en-US" altLang="zh-CN" sz="2400" b="0" i="1" smtClean="0">
                          <a:solidFill>
                            <a:srgbClr val="0070C0"/>
                          </a:solidFill>
                          <a:latin typeface="Cambria Math" panose="02040503050406030204" pitchFamily="18" charset="0"/>
                        </a:rPr>
                        <m:t>=</m:t>
                      </m:r>
                      <m:f>
                        <m:fPr>
                          <m:ctrlPr>
                            <a:rPr lang="en-US" altLang="zh-CN" sz="2400" b="0" i="1" smtClean="0">
                              <a:solidFill>
                                <a:srgbClr val="0070C0"/>
                              </a:solidFill>
                              <a:latin typeface="Cambria Math" panose="02040503050406030204" pitchFamily="18" charset="0"/>
                            </a:rPr>
                          </m:ctrlPr>
                        </m:fPr>
                        <m:num>
                          <m:r>
                            <a:rPr lang="en-US" altLang="zh-CN" sz="2400" b="0" i="1" smtClean="0">
                              <a:solidFill>
                                <a:srgbClr val="0070C0"/>
                              </a:solidFill>
                              <a:latin typeface="Cambria Math" panose="02040503050406030204" pitchFamily="18" charset="0"/>
                            </a:rPr>
                            <m:t>𝑎𝑏</m:t>
                          </m:r>
                          <m:r>
                            <a:rPr lang="en-US" altLang="zh-CN" sz="2400" b="0" i="1"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𝑏𝑑</m:t>
                          </m:r>
                          <m:r>
                            <a:rPr lang="en-US" altLang="zh-CN" sz="2400" b="0" i="1"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𝑎𝑑</m:t>
                          </m:r>
                        </m:num>
                        <m:den>
                          <m:r>
                            <a:rPr lang="en-US" altLang="zh-CN" sz="2400" b="0" i="1" smtClean="0">
                              <a:solidFill>
                                <a:srgbClr val="0070C0"/>
                              </a:solidFill>
                              <a:latin typeface="Cambria Math" panose="02040503050406030204" pitchFamily="18" charset="0"/>
                            </a:rPr>
                            <m:t>2</m:t>
                          </m:r>
                          <m:r>
                            <a:rPr lang="en-US" altLang="zh-CN" sz="2400" b="0" i="1" smtClean="0">
                              <a:solidFill>
                                <a:srgbClr val="0070C0"/>
                              </a:solidFill>
                              <a:latin typeface="Cambria Math" panose="02040503050406030204" pitchFamily="18" charset="0"/>
                            </a:rPr>
                            <m:t>𝑎𝑏</m:t>
                          </m:r>
                        </m:den>
                      </m:f>
                    </m:oMath>
                  </m:oMathPara>
                </a14:m>
                <a:endParaRPr lang="en-US" sz="2400" dirty="0">
                  <a:solidFill>
                    <a:srgbClr val="0070C0"/>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635198" y="5653783"/>
                <a:ext cx="3072058" cy="698846"/>
              </a:xfrm>
              <a:prstGeom prst="rect">
                <a:avLst/>
              </a:prstGeom>
              <a:blipFill rotWithShape="1">
                <a:blip r:embed="rId2"/>
                <a:stretch>
                  <a:fillRect l="-6" t="-54" r="-306" b="13"/>
                </a:stretch>
              </a:blipFill>
            </p:spPr>
            <p:txBody>
              <a:bodyPr/>
              <a:lstStyle/>
              <a:p>
                <a:r>
                  <a:rPr lang="zh-CN" altLang="en-US">
                    <a:noFill/>
                  </a:rPr>
                  <a:t> </a:t>
                </a:r>
              </a:p>
            </p:txBody>
          </p:sp>
        </mc:Fallback>
      </mc:AlternateContent>
      <p:sp>
        <p:nvSpPr>
          <p:cNvPr id="32" name="TextBox 31"/>
          <p:cNvSpPr txBox="1"/>
          <p:nvPr/>
        </p:nvSpPr>
        <p:spPr>
          <a:xfrm>
            <a:off x="9381703" y="5266027"/>
            <a:ext cx="33855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1800302" y="5180147"/>
            <a:ext cx="35618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9297892" y="2583025"/>
            <a:ext cx="32092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c</a:t>
            </a:r>
            <a:endParaRPr lang="en-US" sz="2400"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11731193" y="2610518"/>
            <a:ext cx="35618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a:t>
            </a:r>
            <a:endParaRPr lang="en-US" sz="2400" b="1"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10601652" y="5465412"/>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1</a:t>
            </a:r>
            <a:endParaRPr lang="en-US" sz="2400" b="1" baseline="-25000"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10465267" y="2544971"/>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2</a:t>
            </a:r>
            <a:endParaRPr lang="en-US" sz="2400" b="1" baseline="-25000" dirty="0">
              <a:latin typeface="Times New Roman" panose="02020603050405020304" pitchFamily="18" charset="0"/>
              <a:cs typeface="Times New Roman" panose="02020603050405020304" pitchFamily="18" charset="0"/>
            </a:endParaRPr>
          </a:p>
        </p:txBody>
      </p:sp>
      <p:cxnSp>
        <p:nvCxnSpPr>
          <p:cNvPr id="38" name="Straight Connector 37"/>
          <p:cNvCxnSpPr/>
          <p:nvPr/>
        </p:nvCxnSpPr>
        <p:spPr>
          <a:xfrm>
            <a:off x="9766340" y="2879552"/>
            <a:ext cx="41045" cy="26328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734686" y="3022120"/>
            <a:ext cx="41045" cy="23476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9807385" y="3022120"/>
            <a:ext cx="1927301" cy="2490254"/>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9766340" y="2879552"/>
            <a:ext cx="2009391" cy="249025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16242" y="2577089"/>
            <a:ext cx="7138214" cy="461665"/>
          </a:xfrm>
          <a:prstGeom prst="rect">
            <a:avLst/>
          </a:prstGeom>
          <a:noFill/>
        </p:spPr>
        <p:txBody>
          <a:bodyPr wrap="square" rtlCol="0">
            <a:spAutoFit/>
          </a:bodyPr>
          <a:lstStyle/>
          <a:p>
            <a:r>
              <a:rPr lang="en-US" sz="2400" dirty="0" err="1">
                <a:latin typeface="+mn-ea"/>
                <a:ea typeface="+mn-ea"/>
              </a:rPr>
              <a:t>连接ac和bd</a:t>
            </a:r>
            <a:r>
              <a:rPr lang="zh-CN" altLang="en-US" sz="2400" dirty="0">
                <a:latin typeface="+mn-ea"/>
                <a:ea typeface="+mn-ea"/>
              </a:rPr>
              <a:t>，</a:t>
            </a:r>
            <a:r>
              <a:rPr lang="en-US" sz="2400" dirty="0" err="1">
                <a:latin typeface="+mn-ea"/>
                <a:ea typeface="+mn-ea"/>
              </a:rPr>
              <a:t>根据角系数的完整性</a:t>
            </a:r>
            <a:r>
              <a:rPr lang="zh-CN" altLang="en-US" sz="2400" dirty="0">
                <a:latin typeface="+mn-ea"/>
                <a:ea typeface="+mn-ea"/>
              </a:rPr>
              <a:t>，</a:t>
            </a:r>
            <a:endParaRPr lang="en-US" sz="2400" dirty="0">
              <a:latin typeface="+mn-ea"/>
              <a:ea typeface="+mn-ea"/>
            </a:endParaRPr>
          </a:p>
        </p:txBody>
      </p:sp>
      <mc:AlternateContent xmlns:mc="http://schemas.openxmlformats.org/markup-compatibility/2006">
        <mc:Choice xmlns:a14="http://schemas.microsoft.com/office/drawing/2010/main" Requires="a14">
          <p:sp>
            <p:nvSpPr>
              <p:cNvPr id="43" name="TextBox 42"/>
              <p:cNvSpPr txBox="1"/>
              <p:nvPr/>
            </p:nvSpPr>
            <p:spPr>
              <a:xfrm>
                <a:off x="2415616" y="3249681"/>
                <a:ext cx="4386650" cy="4498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𝑎𝑏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𝑐𝑑</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𝑋</m:t>
                          </m:r>
                        </m:e>
                        <m:sub>
                          <m:r>
                            <a:rPr lang="en-US" altLang="zh-CN" sz="2800" b="0" i="1" smtClean="0">
                              <a:solidFill>
                                <a:srgbClr val="FF0000"/>
                              </a:solidFill>
                              <a:latin typeface="Cambria Math" panose="02040503050406030204" pitchFamily="18" charset="0"/>
                            </a:rPr>
                            <m:t>𝑎𝑏</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𝑎𝑐</m:t>
                          </m:r>
                        </m:sub>
                      </m:sSub>
                      <m:r>
                        <a:rPr lang="en-US" altLang="zh-CN" sz="2800" b="0" i="1" smtClean="0">
                          <a:latin typeface="Cambria Math" panose="02040503050406030204" pitchFamily="18" charset="0"/>
                        </a:rPr>
                        <m:t>−</m:t>
                      </m:r>
                      <m:sSub>
                        <m:sSubPr>
                          <m:ctrlPr>
                            <a:rPr lang="en-US" altLang="zh-CN" sz="2800" i="1" smtClean="0">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𝑋</m:t>
                          </m:r>
                        </m:e>
                        <m:sub>
                          <m:r>
                            <a:rPr lang="en-US" altLang="zh-CN" sz="2800" i="1">
                              <a:solidFill>
                                <a:srgbClr val="0070C0"/>
                              </a:solidFill>
                              <a:latin typeface="Cambria Math" panose="02040503050406030204" pitchFamily="18" charset="0"/>
                            </a:rPr>
                            <m:t>𝑎𝑏</m:t>
                          </m:r>
                          <m:r>
                            <a:rPr lang="en-US" altLang="zh-CN" sz="2800" i="1">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𝑏𝑑</m:t>
                          </m:r>
                        </m:sub>
                      </m:sSub>
                    </m:oMath>
                  </m:oMathPara>
                </a14:m>
                <a:endParaRPr lang="en-US" sz="2800" dirty="0"/>
              </a:p>
            </p:txBody>
          </p:sp>
        </mc:Choice>
        <mc:Fallback>
          <p:sp>
            <p:nvSpPr>
              <p:cNvPr id="43" name="TextBox 42"/>
              <p:cNvSpPr txBox="1">
                <a:spLocks noRot="1" noChangeAspect="1" noMove="1" noResize="1" noEditPoints="1" noAdjustHandles="1" noChangeArrowheads="1" noChangeShapeType="1" noTextEdit="1"/>
              </p:cNvSpPr>
              <p:nvPr/>
            </p:nvSpPr>
            <p:spPr>
              <a:xfrm>
                <a:off x="2415616" y="3249681"/>
                <a:ext cx="4386650" cy="449803"/>
              </a:xfrm>
              <a:prstGeom prst="rect">
                <a:avLst/>
              </a:prstGeom>
              <a:blipFill rotWithShape="1">
                <a:blip r:embed="rId3"/>
                <a:stretch>
                  <a:fillRect l="-2" t="-86" r="3" b="135"/>
                </a:stretch>
              </a:blipFill>
            </p:spPr>
            <p:txBody>
              <a:bodyPr/>
              <a:lstStyle/>
              <a:p>
                <a:r>
                  <a:rPr lang="zh-CN" altLang="en-US">
                    <a:noFill/>
                  </a:rPr>
                  <a:t> </a:t>
                </a:r>
              </a:p>
            </p:txBody>
          </p:sp>
        </mc:Fallback>
      </mc:AlternateContent>
      <p:sp>
        <p:nvSpPr>
          <p:cNvPr id="44" name="TextBox 43"/>
          <p:cNvSpPr txBox="1"/>
          <p:nvPr/>
        </p:nvSpPr>
        <p:spPr>
          <a:xfrm>
            <a:off x="216242" y="3979792"/>
            <a:ext cx="9149327" cy="461665"/>
          </a:xfrm>
          <a:prstGeom prst="rect">
            <a:avLst/>
          </a:prstGeom>
          <a:noFill/>
        </p:spPr>
        <p:txBody>
          <a:bodyPr wrap="square" rtlCol="0">
            <a:spAutoFit/>
          </a:bodyPr>
          <a:lstStyle/>
          <a:p>
            <a:r>
              <a:rPr lang="en-US" sz="2400" dirty="0" err="1">
                <a:latin typeface="+mn-ea"/>
                <a:ea typeface="+mn-ea"/>
              </a:rPr>
              <a:t>连接bc和ad</a:t>
            </a:r>
            <a:r>
              <a:rPr lang="zh-CN" altLang="en-US" sz="2400" dirty="0">
                <a:latin typeface="+mn-ea"/>
                <a:ea typeface="+mn-ea"/>
              </a:rPr>
              <a:t>，则可把</a:t>
            </a:r>
            <a:r>
              <a:rPr lang="en-US" altLang="zh-CN" sz="2400" dirty="0" err="1">
                <a:latin typeface="+mn-ea"/>
                <a:ea typeface="+mn-ea"/>
              </a:rPr>
              <a:t>abc</a:t>
            </a:r>
            <a:r>
              <a:rPr lang="zh-CN" altLang="en-US" sz="2400" dirty="0">
                <a:latin typeface="+mn-ea"/>
                <a:ea typeface="+mn-ea"/>
              </a:rPr>
              <a:t>和</a:t>
            </a:r>
            <a:r>
              <a:rPr lang="en-US" altLang="zh-CN" sz="2400" dirty="0" err="1">
                <a:latin typeface="+mn-ea"/>
                <a:ea typeface="+mn-ea"/>
              </a:rPr>
              <a:t>abd</a:t>
            </a:r>
            <a:r>
              <a:rPr lang="zh-CN" altLang="en-US" sz="2400" dirty="0">
                <a:latin typeface="+mn-ea"/>
                <a:ea typeface="+mn-ea"/>
              </a:rPr>
              <a:t>看成由三个表面组成的封闭的系统</a:t>
            </a:r>
            <a:endParaRPr lang="en-US" sz="2400" dirty="0">
              <a:latin typeface="+mn-ea"/>
              <a:ea typeface="+mn-ea"/>
            </a:endParaRPr>
          </a:p>
        </p:txBody>
      </p:sp>
      <p:sp>
        <p:nvSpPr>
          <p:cNvPr id="45" name="Left Brace 44"/>
          <p:cNvSpPr/>
          <p:nvPr/>
        </p:nvSpPr>
        <p:spPr>
          <a:xfrm flipH="1">
            <a:off x="3698635" y="4617069"/>
            <a:ext cx="336396" cy="1820161"/>
          </a:xfrm>
          <a:prstGeom prst="leftBrace">
            <a:avLst>
              <a:gd name="adj1" fmla="val 8333"/>
              <a:gd name="adj2" fmla="val 4990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TextBox 45"/>
              <p:cNvSpPr txBox="1"/>
              <p:nvPr/>
            </p:nvSpPr>
            <p:spPr>
              <a:xfrm>
                <a:off x="4194973" y="5107012"/>
                <a:ext cx="4223079" cy="7167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𝑎𝑏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𝑐𝑑</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𝑏𝑐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𝑎𝑑</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𝑏𝑑</m:t>
                              </m:r>
                            </m:e>
                          </m:d>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𝑎𝑏</m:t>
                          </m:r>
                        </m:den>
                      </m:f>
                    </m:oMath>
                  </m:oMathPara>
                </a14:m>
                <a:endParaRPr lang="en-US" sz="2400" dirty="0"/>
              </a:p>
            </p:txBody>
          </p:sp>
        </mc:Choice>
        <mc:Fallback>
          <p:sp>
            <p:nvSpPr>
              <p:cNvPr id="46" name="TextBox 45"/>
              <p:cNvSpPr txBox="1">
                <a:spLocks noRot="1" noChangeAspect="1" noMove="1" noResize="1" noEditPoints="1" noAdjustHandles="1" noChangeArrowheads="1" noChangeShapeType="1" noTextEdit="1"/>
              </p:cNvSpPr>
              <p:nvPr/>
            </p:nvSpPr>
            <p:spPr>
              <a:xfrm>
                <a:off x="4194973" y="5107012"/>
                <a:ext cx="4223079" cy="716799"/>
              </a:xfrm>
              <a:prstGeom prst="rect">
                <a:avLst/>
              </a:prstGeom>
              <a:blipFill rotWithShape="1">
                <a:blip r:embed="rId4"/>
                <a:stretch>
                  <a:fillRect l="-4" t="-48" r="12"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337370" y="6222617"/>
                <a:ext cx="4717766" cy="8057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交叉线</m:t>
                          </m:r>
                          <m:r>
                            <a:rPr lang="zh-CN" altLang="en-US" sz="2400" i="1" smtClean="0">
                              <a:latin typeface="Cambria Math" panose="02040503050406030204" pitchFamily="18" charset="0"/>
                            </a:rPr>
                            <m:t>之和</m:t>
                          </m:r>
                          <m:r>
                            <a:rPr lang="en-US" altLang="zh-CN" sz="2400" b="0" i="1" smtClean="0">
                              <a:latin typeface="Cambria Math" panose="02040503050406030204" pitchFamily="18" charset="0"/>
                            </a:rPr>
                            <m:t>−</m:t>
                          </m:r>
                          <m:r>
                            <a:rPr lang="zh-CN" altLang="en-US" sz="2400" i="1">
                              <a:latin typeface="Cambria Math" panose="02040503050406030204" pitchFamily="18" charset="0"/>
                            </a:rPr>
                            <m:t>不交叉</m:t>
                          </m:r>
                          <m:r>
                            <a:rPr lang="zh-CN" altLang="en-US" sz="2400" i="1" smtClean="0">
                              <a:latin typeface="Cambria Math" panose="02040503050406030204" pitchFamily="18" charset="0"/>
                            </a:rPr>
                            <m:t>线</m:t>
                          </m:r>
                          <m:r>
                            <a:rPr lang="zh-CN" altLang="en-US" sz="2400" i="1">
                              <a:latin typeface="Cambria Math" panose="02040503050406030204" pitchFamily="18" charset="0"/>
                            </a:rPr>
                            <m:t>之和</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表面</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1</m:t>
                              </m:r>
                            </m:sub>
                          </m:sSub>
                          <m:r>
                            <a:rPr lang="zh-CN" altLang="en-US" sz="2400" i="1">
                              <a:latin typeface="Cambria Math" panose="02040503050406030204" pitchFamily="18" charset="0"/>
                              <a:ea typeface="Cambria Math" panose="02040503050406030204" pitchFamily="18" charset="0"/>
                            </a:rPr>
                            <m:t>断面</m:t>
                          </m:r>
                          <m:r>
                            <a:rPr lang="zh-CN" altLang="en-US" sz="2400" i="1" smtClean="0">
                              <a:latin typeface="Cambria Math" panose="02040503050406030204" pitchFamily="18" charset="0"/>
                              <a:ea typeface="Cambria Math" panose="02040503050406030204" pitchFamily="18" charset="0"/>
                            </a:rPr>
                            <m:t>长度</m:t>
                          </m:r>
                        </m:den>
                      </m:f>
                    </m:oMath>
                  </m:oMathPara>
                </a14:m>
                <a:endParaRPr lang="en-US" sz="2400" dirty="0"/>
              </a:p>
            </p:txBody>
          </p:sp>
        </mc:Choice>
        <mc:Fallback>
          <p:sp>
            <p:nvSpPr>
              <p:cNvPr id="47" name="TextBox 46"/>
              <p:cNvSpPr txBox="1">
                <a:spLocks noRot="1" noChangeAspect="1" noMove="1" noResize="1" noEditPoints="1" noAdjustHandles="1" noChangeArrowheads="1" noChangeShapeType="1" noTextEdit="1"/>
              </p:cNvSpPr>
              <p:nvPr/>
            </p:nvSpPr>
            <p:spPr>
              <a:xfrm>
                <a:off x="4337370" y="6222617"/>
                <a:ext cx="4717766" cy="805798"/>
              </a:xfrm>
              <a:prstGeom prst="rect">
                <a:avLst/>
              </a:prstGeom>
              <a:blipFill rotWithShape="1">
                <a:blip r:embed="rId5"/>
                <a:stretch>
                  <a:fillRect l="-7" t="-31" r="-524" b="29"/>
                </a:stretch>
              </a:blipFill>
            </p:spPr>
            <p:txBody>
              <a:bodyPr/>
              <a:lstStyle/>
              <a:p>
                <a:r>
                  <a:rPr lang="zh-CN" altLang="en-US">
                    <a:noFill/>
                  </a:rPr>
                  <a:t> </a:t>
                </a:r>
              </a:p>
            </p:txBody>
          </p:sp>
        </mc:Fallback>
      </mc:AlternateContent>
      <p:sp>
        <p:nvSpPr>
          <p:cNvPr id="48" name="TextBox 47"/>
          <p:cNvSpPr txBox="1"/>
          <p:nvPr/>
        </p:nvSpPr>
        <p:spPr>
          <a:xfrm>
            <a:off x="9330983" y="6333128"/>
            <a:ext cx="1813884" cy="584775"/>
          </a:xfrm>
          <a:prstGeom prst="rect">
            <a:avLst/>
          </a:prstGeom>
          <a:noFill/>
        </p:spPr>
        <p:txBody>
          <a:bodyPr wrap="square" rtlCol="0">
            <a:spAutoFit/>
          </a:bodyPr>
          <a:lstStyle/>
          <a:p>
            <a:r>
              <a:rPr lang="en-US" sz="3200" b="1" dirty="0" err="1">
                <a:latin typeface="+mn-ea"/>
                <a:ea typeface="+mn-ea"/>
              </a:rPr>
              <a:t>交叉线法</a:t>
            </a:r>
            <a:endParaRPr lang="en-US" sz="3200" b="1" dirty="0">
              <a:latin typeface="+mn-ea"/>
              <a:ea typeface="+mn-ea"/>
            </a:endParaRPr>
          </a:p>
        </p:txBody>
      </p:sp>
      <p:sp>
        <p:nvSpPr>
          <p:cNvPr id="49" name="Arc 48"/>
          <p:cNvSpPr/>
          <p:nvPr/>
        </p:nvSpPr>
        <p:spPr>
          <a:xfrm rot="19546654">
            <a:off x="8865170" y="5231327"/>
            <a:ext cx="3710270" cy="3246475"/>
          </a:xfrm>
          <a:prstGeom prst="arc">
            <a:avLst>
              <a:gd name="adj1" fmla="val 16200000"/>
              <a:gd name="adj2" fmla="val 20377751"/>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2053346" flipV="1">
            <a:off x="8824125" y="-85876"/>
            <a:ext cx="3710270" cy="3246475"/>
          </a:xfrm>
          <a:prstGeom prst="arc">
            <a:avLst>
              <a:gd name="adj1" fmla="val 16200000"/>
              <a:gd name="adj2" fmla="val 20377751"/>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bldLst>
      <p:bldP spid="26" grpId="0" animBg="1"/>
      <p:bldP spid="28" grpId="0"/>
      <p:bldP spid="29" grpId="0"/>
      <p:bldP spid="30" grpId="0"/>
      <p:bldP spid="31" grpId="0"/>
      <p:bldP spid="32" grpId="0"/>
      <p:bldP spid="33" grpId="0"/>
      <p:bldP spid="34" grpId="0"/>
      <p:bldP spid="35" grpId="0"/>
      <p:bldP spid="36" grpId="0"/>
      <p:bldP spid="37" grpId="0"/>
      <p:bldP spid="42" grpId="0"/>
      <p:bldP spid="43" grpId="0"/>
      <p:bldP spid="44" grpId="0"/>
      <p:bldP spid="45" grpId="0" animBg="1"/>
      <p:bldP spid="46" grpId="0"/>
      <p:bldP spid="47" grpId="0"/>
      <p:bldP spid="48" grpId="0"/>
      <p:bldP spid="49" grpId="0" animBg="1"/>
      <p:bldP spid="5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p:nvPr/>
        </p:nvSpPr>
        <p:spPr>
          <a:xfrm>
            <a:off x="1316807" y="332869"/>
            <a:ext cx="583264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latin typeface="Agency FB" panose="020B0503020202020204" pitchFamily="34" charset="0"/>
                <a:ea typeface="微软雅黑" panose="020B0503020204020204" pitchFamily="34" charset="-122"/>
                <a:sym typeface="Agency FB" panose="020B0503020202020204" pitchFamily="34" charset="0"/>
              </a:rPr>
              <a:t>封闭系统的辐射传热</a:t>
            </a:r>
            <a:endParaRPr lang="en-US" altLang="zh-CN"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AutoShape 12"/>
          <p:cNvSpPr/>
          <p:nvPr/>
        </p:nvSpPr>
        <p:spPr bwMode="auto">
          <a:xfrm>
            <a:off x="962574" y="1168992"/>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AutoShape 21"/>
          <p:cNvSpPr/>
          <p:nvPr/>
        </p:nvSpPr>
        <p:spPr bwMode="auto">
          <a:xfrm>
            <a:off x="548204" y="139333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9" name="TextBox 28"/>
          <p:cNvSpPr txBox="1"/>
          <p:nvPr/>
        </p:nvSpPr>
        <p:spPr>
          <a:xfrm>
            <a:off x="1676847" y="1168053"/>
            <a:ext cx="3888432" cy="521970"/>
          </a:xfrm>
          <a:prstGeom prst="rect">
            <a:avLst/>
          </a:prstGeom>
          <a:noFill/>
          <a:ln>
            <a:noFill/>
          </a:ln>
        </p:spPr>
        <p:txBody>
          <a:bodyPr wrap="square" rtlCol="0">
            <a:spAutoFit/>
          </a:bodyPr>
          <a:lstStyle/>
          <a:p>
            <a:r>
              <a:rPr lang="en-US" sz="2800" dirty="0" err="1">
                <a:latin typeface="+mn-ea"/>
                <a:ea typeface="+mn-ea"/>
              </a:rPr>
              <a:t>两黑体表面封闭系统</a:t>
            </a:r>
            <a:endParaRPr lang="en-US" sz="2800" dirty="0">
              <a:latin typeface="+mn-ea"/>
              <a:ea typeface="+mn-ea"/>
            </a:endParaRPr>
          </a:p>
        </p:txBody>
      </p:sp>
      <p:grpSp>
        <p:nvGrpSpPr>
          <p:cNvPr id="30" name="Group 29"/>
          <p:cNvGrpSpPr/>
          <p:nvPr/>
        </p:nvGrpSpPr>
        <p:grpSpPr>
          <a:xfrm>
            <a:off x="9760508" y="591989"/>
            <a:ext cx="3098280" cy="3290090"/>
            <a:chOff x="5921285" y="3784817"/>
            <a:chExt cx="2268397" cy="2305566"/>
          </a:xfrm>
        </p:grpSpPr>
        <p:pic>
          <p:nvPicPr>
            <p:cNvPr id="31" name="Picture 30"/>
            <p:cNvPicPr>
              <a:picLocks noChangeAspect="1"/>
            </p:cNvPicPr>
            <p:nvPr/>
          </p:nvPicPr>
          <p:blipFill rotWithShape="1">
            <a:blip r:embed="rId1">
              <a:biLevel thresh="50000"/>
            </a:blip>
            <a:srcRect l="6968" r="8382"/>
            <a:stretch>
              <a:fillRect/>
            </a:stretch>
          </p:blipFill>
          <p:spPr>
            <a:xfrm>
              <a:off x="5921286" y="3791683"/>
              <a:ext cx="2268396" cy="2298700"/>
            </a:xfrm>
            <a:prstGeom prst="rect">
              <a:avLst/>
            </a:prstGeom>
          </p:spPr>
        </p:pic>
        <p:sp>
          <p:nvSpPr>
            <p:cNvPr id="32" name="Rectangle 31"/>
            <p:cNvSpPr/>
            <p:nvPr/>
          </p:nvSpPr>
          <p:spPr>
            <a:xfrm>
              <a:off x="5921285" y="3784817"/>
              <a:ext cx="292066" cy="407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3" name="TextBox 32"/>
              <p:cNvSpPr txBox="1"/>
              <p:nvPr/>
            </p:nvSpPr>
            <p:spPr>
              <a:xfrm>
                <a:off x="1259185" y="3774755"/>
                <a:ext cx="5273560" cy="514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m:rPr>
                              <m:sty m:val="p"/>
                            </m:rPr>
                            <a:rPr lang="el-GR" sz="3200" i="1" smtClean="0">
                              <a:latin typeface="Cambria Math" panose="02040503050406030204" pitchFamily="18" charset="0"/>
                              <a:ea typeface="Cambria Math" panose="02040503050406030204" pitchFamily="18" charset="0"/>
                            </a:rPr>
                            <m:t>Φ</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𝐴</m:t>
                          </m:r>
                        </m:e>
                        <m:sub>
                          <m:r>
                            <a:rPr lang="en-US" altLang="zh-CN" sz="3200" b="0" i="1" smtClean="0">
                              <a:solidFill>
                                <a:srgbClr val="FF0000"/>
                              </a:solidFill>
                              <a:latin typeface="Cambria Math" panose="02040503050406030204" pitchFamily="18" charset="0"/>
                            </a:rPr>
                            <m:t>1</m:t>
                          </m:r>
                        </m:sub>
                      </m:sSub>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𝐸</m:t>
                          </m:r>
                        </m:e>
                        <m:sub>
                          <m:r>
                            <a:rPr lang="en-US" altLang="zh-CN" sz="3200" b="0" i="1" smtClean="0">
                              <a:solidFill>
                                <a:srgbClr val="FF0000"/>
                              </a:solidFill>
                              <a:latin typeface="Cambria Math" panose="02040503050406030204" pitchFamily="18" charset="0"/>
                            </a:rPr>
                            <m:t>𝑏</m:t>
                          </m:r>
                          <m:r>
                            <a:rPr lang="en-US" altLang="zh-CN" sz="3200" b="0" i="1" smtClean="0">
                              <a:solidFill>
                                <a:srgbClr val="FF0000"/>
                              </a:solidFill>
                              <a:latin typeface="Cambria Math" panose="02040503050406030204" pitchFamily="18" charset="0"/>
                            </a:rPr>
                            <m:t>1</m:t>
                          </m:r>
                        </m:sub>
                      </m:sSub>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𝑋</m:t>
                          </m:r>
                        </m:e>
                        <m:sub>
                          <m:r>
                            <a:rPr lang="en-US" altLang="zh-CN" sz="3200" b="0" i="1" smtClean="0">
                              <a:solidFill>
                                <a:srgbClr val="FF0000"/>
                              </a:solidFill>
                              <a:latin typeface="Cambria Math" panose="02040503050406030204" pitchFamily="18" charset="0"/>
                            </a:rPr>
                            <m:t>1</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i="1" smtClean="0">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rPr>
                            <m:t>𝐴</m:t>
                          </m:r>
                        </m:e>
                        <m:sub>
                          <m:r>
                            <a:rPr lang="en-US" altLang="zh-CN" sz="3200" b="0" i="1" smtClean="0">
                              <a:solidFill>
                                <a:srgbClr val="0070C0"/>
                              </a:solidFill>
                              <a:latin typeface="Cambria Math" panose="02040503050406030204" pitchFamily="18" charset="0"/>
                            </a:rPr>
                            <m:t>2</m:t>
                          </m:r>
                        </m:sub>
                      </m:sSub>
                      <m:sSub>
                        <m:sSubPr>
                          <m:ctrlPr>
                            <a:rPr lang="en-US" altLang="zh-CN" sz="3200" i="1">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rPr>
                            <m:t>𝐸</m:t>
                          </m:r>
                        </m:e>
                        <m:sub>
                          <m:r>
                            <a:rPr lang="en-US" altLang="zh-CN" sz="3200" i="1">
                              <a:solidFill>
                                <a:srgbClr val="0070C0"/>
                              </a:solidFill>
                              <a:latin typeface="Cambria Math" panose="02040503050406030204" pitchFamily="18" charset="0"/>
                            </a:rPr>
                            <m:t>𝑏</m:t>
                          </m:r>
                          <m:r>
                            <a:rPr lang="en-US" altLang="zh-CN" sz="3200" b="0" i="1" smtClean="0">
                              <a:solidFill>
                                <a:srgbClr val="0070C0"/>
                              </a:solidFill>
                              <a:latin typeface="Cambria Math" panose="02040503050406030204" pitchFamily="18" charset="0"/>
                            </a:rPr>
                            <m:t>2</m:t>
                          </m:r>
                        </m:sub>
                      </m:sSub>
                      <m:sSub>
                        <m:sSubPr>
                          <m:ctrlPr>
                            <a:rPr lang="en-US" altLang="zh-CN" sz="3200" i="1">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rPr>
                            <m:t>𝑋</m:t>
                          </m:r>
                        </m:e>
                        <m:sub>
                          <m:r>
                            <a:rPr lang="en-US" altLang="zh-CN" sz="3200" b="0" i="1" smtClean="0">
                              <a:solidFill>
                                <a:srgbClr val="0070C0"/>
                              </a:solidFill>
                              <a:latin typeface="Cambria Math" panose="02040503050406030204" pitchFamily="18" charset="0"/>
                            </a:rPr>
                            <m:t>2</m:t>
                          </m:r>
                          <m:r>
                            <a:rPr lang="en-US" altLang="zh-CN" sz="3200" i="1">
                              <a:solidFill>
                                <a:srgbClr val="0070C0"/>
                              </a:solidFill>
                              <a:latin typeface="Cambria Math" panose="02040503050406030204" pitchFamily="18" charset="0"/>
                            </a:rPr>
                            <m:t>,</m:t>
                          </m:r>
                          <m:r>
                            <a:rPr lang="en-US" altLang="zh-CN" sz="3200" b="0" i="1" smtClean="0">
                              <a:solidFill>
                                <a:srgbClr val="0070C0"/>
                              </a:solidFill>
                              <a:latin typeface="Cambria Math" panose="02040503050406030204" pitchFamily="18" charset="0"/>
                            </a:rPr>
                            <m:t>1</m:t>
                          </m:r>
                        </m:sub>
                      </m:sSub>
                    </m:oMath>
                  </m:oMathPara>
                </a14:m>
                <a:endParaRPr lang="en-US" sz="3200" dirty="0"/>
              </a:p>
            </p:txBody>
          </p:sp>
        </mc:Choice>
        <mc:Fallback>
          <p:sp>
            <p:nvSpPr>
              <p:cNvPr id="33" name="TextBox 32"/>
              <p:cNvSpPr txBox="1">
                <a:spLocks noRot="1" noChangeAspect="1" noMove="1" noResize="1" noEditPoints="1" noAdjustHandles="1" noChangeArrowheads="1" noChangeShapeType="1" noTextEdit="1"/>
              </p:cNvSpPr>
              <p:nvPr/>
            </p:nvSpPr>
            <p:spPr>
              <a:xfrm>
                <a:off x="1259185" y="3774755"/>
                <a:ext cx="5273560" cy="514051"/>
              </a:xfrm>
              <a:prstGeom prst="rect">
                <a:avLst/>
              </a:prstGeom>
              <a:blipFill rotWithShape="1">
                <a:blip r:embed="rId2"/>
                <a:stretch>
                  <a:fillRect l="-12" t="-61" r="-1159"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7084531" y="4287138"/>
                <a:ext cx="4889459" cy="102810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m:rPr>
                              <m:sty m:val="p"/>
                            </m:rPr>
                            <a:rPr lang="el-GR" sz="3200" i="1" smtClean="0">
                              <a:latin typeface="Cambria Math" panose="02040503050406030204" pitchFamily="18" charset="0"/>
                              <a:ea typeface="Cambria Math" panose="02040503050406030204" pitchFamily="18" charset="0"/>
                            </a:rPr>
                            <m:t>Φ</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𝐴</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d>
                        <m:dPr>
                          <m:ctrlPr>
                            <a:rPr lang="en-US" altLang="zh-CN" sz="3200" b="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2</m:t>
                              </m:r>
                            </m:sub>
                          </m:sSub>
                        </m:e>
                      </m:d>
                      <m:r>
                        <a:rPr lang="en-US" altLang="zh-CN" sz="3200" b="0" i="0"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b="0" i="1" smtClean="0">
                              <a:latin typeface="Cambria Math" panose="02040503050406030204" pitchFamily="18" charset="0"/>
                            </a:rPr>
                            <m:t>2</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2</m:t>
                          </m:r>
                          <m:r>
                            <a:rPr lang="en-US" altLang="zh-CN" sz="3200" i="1">
                              <a:latin typeface="Cambria Math" panose="02040503050406030204" pitchFamily="18" charset="0"/>
                            </a:rPr>
                            <m:t>,</m:t>
                          </m:r>
                          <m:r>
                            <a:rPr lang="en-US" altLang="zh-CN" sz="3200" b="0" i="1" smtClean="0">
                              <a:latin typeface="Cambria Math" panose="02040503050406030204" pitchFamily="18" charset="0"/>
                            </a:rPr>
                            <m:t>1</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2</m:t>
                              </m:r>
                            </m:sub>
                          </m:sSub>
                        </m:e>
                      </m:d>
                    </m:oMath>
                  </m:oMathPara>
                </a14:m>
                <a:endParaRPr lang="en-US" sz="3200" dirty="0"/>
              </a:p>
            </p:txBody>
          </p:sp>
        </mc:Choice>
        <mc:Fallback>
          <p:sp>
            <p:nvSpPr>
              <p:cNvPr id="34" name="TextBox 33"/>
              <p:cNvSpPr txBox="1">
                <a:spLocks noRot="1" noChangeAspect="1" noMove="1" noResize="1" noEditPoints="1" noAdjustHandles="1" noChangeArrowheads="1" noChangeShapeType="1" noTextEdit="1"/>
              </p:cNvSpPr>
              <p:nvPr/>
            </p:nvSpPr>
            <p:spPr>
              <a:xfrm>
                <a:off x="7084531" y="4287138"/>
                <a:ext cx="4889459" cy="1028102"/>
              </a:xfrm>
              <a:prstGeom prst="rect">
                <a:avLst/>
              </a:prstGeom>
              <a:blipFill rotWithShape="1">
                <a:blip r:embed="rId3"/>
                <a:stretch>
                  <a:fillRect l="-10" t="-25" r="9" b="28"/>
                </a:stretch>
              </a:blipFill>
            </p:spPr>
            <p:txBody>
              <a:bodyPr/>
              <a:lstStyle/>
              <a:p>
                <a:r>
                  <a:rPr lang="zh-CN" altLang="en-US">
                    <a:noFill/>
                  </a:rPr>
                  <a:t> </a:t>
                </a:r>
              </a:p>
            </p:txBody>
          </p:sp>
        </mc:Fallback>
      </mc:AlternateContent>
      <p:sp>
        <p:nvSpPr>
          <p:cNvPr id="35" name="TextBox 34"/>
          <p:cNvSpPr txBox="1"/>
          <p:nvPr/>
        </p:nvSpPr>
        <p:spPr>
          <a:xfrm>
            <a:off x="956767" y="2797289"/>
            <a:ext cx="3405038" cy="954107"/>
          </a:xfrm>
          <a:prstGeom prst="rect">
            <a:avLst/>
          </a:prstGeom>
          <a:noFill/>
        </p:spPr>
        <p:txBody>
          <a:bodyPr wrap="square" rtlCol="0">
            <a:spAutoFit/>
          </a:bodyPr>
          <a:lstStyle/>
          <a:p>
            <a:pPr algn="ctr"/>
            <a:r>
              <a:rPr lang="en-US" sz="2800" dirty="0">
                <a:solidFill>
                  <a:srgbClr val="FF0000"/>
                </a:solidFill>
                <a:latin typeface="+mn-ea"/>
                <a:ea typeface="+mn-ea"/>
              </a:rPr>
              <a:t>表面</a:t>
            </a:r>
            <a:r>
              <a:rPr lang="en-US" altLang="zh-CN" sz="2800" dirty="0">
                <a:solidFill>
                  <a:srgbClr val="FF0000"/>
                </a:solidFill>
                <a:latin typeface="+mn-ea"/>
                <a:ea typeface="+mn-ea"/>
              </a:rPr>
              <a:t>1</a:t>
            </a:r>
            <a:r>
              <a:rPr lang="zh-CN" altLang="en-US" sz="2800" dirty="0">
                <a:solidFill>
                  <a:srgbClr val="FF0000"/>
                </a:solidFill>
                <a:latin typeface="+mn-ea"/>
                <a:ea typeface="+mn-ea"/>
              </a:rPr>
              <a:t>发出的热辐射到达表面</a:t>
            </a:r>
            <a:r>
              <a:rPr lang="en-US" altLang="zh-CN" sz="2800" dirty="0">
                <a:solidFill>
                  <a:srgbClr val="FF0000"/>
                </a:solidFill>
                <a:latin typeface="+mn-ea"/>
                <a:ea typeface="+mn-ea"/>
              </a:rPr>
              <a:t>2</a:t>
            </a:r>
            <a:r>
              <a:rPr lang="zh-CN" altLang="en-US" sz="2800" dirty="0">
                <a:solidFill>
                  <a:srgbClr val="FF0000"/>
                </a:solidFill>
                <a:latin typeface="+mn-ea"/>
                <a:ea typeface="+mn-ea"/>
              </a:rPr>
              <a:t>的部分</a:t>
            </a:r>
            <a:endParaRPr lang="en-US" sz="2800" dirty="0">
              <a:solidFill>
                <a:srgbClr val="FF0000"/>
              </a:solidFill>
              <a:latin typeface="+mn-ea"/>
              <a:ea typeface="+mn-ea"/>
            </a:endParaRPr>
          </a:p>
        </p:txBody>
      </p:sp>
      <p:sp>
        <p:nvSpPr>
          <p:cNvPr id="36" name="TextBox 35"/>
          <p:cNvSpPr txBox="1"/>
          <p:nvPr/>
        </p:nvSpPr>
        <p:spPr>
          <a:xfrm>
            <a:off x="4572075" y="2750272"/>
            <a:ext cx="3405038" cy="954107"/>
          </a:xfrm>
          <a:prstGeom prst="rect">
            <a:avLst/>
          </a:prstGeom>
          <a:noFill/>
        </p:spPr>
        <p:txBody>
          <a:bodyPr wrap="square" rtlCol="0">
            <a:spAutoFit/>
          </a:bodyPr>
          <a:lstStyle/>
          <a:p>
            <a:pPr algn="ctr"/>
            <a:r>
              <a:rPr lang="en-US" sz="2800" dirty="0">
                <a:solidFill>
                  <a:srgbClr val="0070C0"/>
                </a:solidFill>
                <a:latin typeface="+mn-ea"/>
                <a:ea typeface="+mn-ea"/>
              </a:rPr>
              <a:t>表面</a:t>
            </a:r>
            <a:r>
              <a:rPr lang="en-US" altLang="zh-CN" sz="2800" dirty="0">
                <a:solidFill>
                  <a:srgbClr val="0070C0"/>
                </a:solidFill>
                <a:latin typeface="+mn-ea"/>
                <a:ea typeface="+mn-ea"/>
              </a:rPr>
              <a:t>2</a:t>
            </a:r>
            <a:r>
              <a:rPr lang="zh-CN" altLang="en-US" sz="2800" dirty="0">
                <a:solidFill>
                  <a:srgbClr val="0070C0"/>
                </a:solidFill>
                <a:latin typeface="+mn-ea"/>
                <a:ea typeface="+mn-ea"/>
              </a:rPr>
              <a:t>发出的热辐射到达表面</a:t>
            </a:r>
            <a:r>
              <a:rPr lang="en-US" altLang="zh-CN" sz="2800" dirty="0">
                <a:solidFill>
                  <a:srgbClr val="0070C0"/>
                </a:solidFill>
                <a:latin typeface="+mn-ea"/>
                <a:ea typeface="+mn-ea"/>
              </a:rPr>
              <a:t>1</a:t>
            </a:r>
            <a:r>
              <a:rPr lang="zh-CN" altLang="en-US" sz="2800" dirty="0">
                <a:solidFill>
                  <a:srgbClr val="0070C0"/>
                </a:solidFill>
                <a:latin typeface="+mn-ea"/>
                <a:ea typeface="+mn-ea"/>
              </a:rPr>
              <a:t>的部分</a:t>
            </a:r>
            <a:endParaRPr lang="en-US" sz="2800" dirty="0">
              <a:solidFill>
                <a:srgbClr val="0070C0"/>
              </a:solidFill>
              <a:latin typeface="+mn-ea"/>
              <a:ea typeface="+mn-ea"/>
            </a:endParaRPr>
          </a:p>
        </p:txBody>
      </p:sp>
      <mc:AlternateContent xmlns:mc="http://schemas.openxmlformats.org/markup-compatibility/2006">
        <mc:Choice xmlns:a14="http://schemas.microsoft.com/office/drawing/2010/main" Requires="a14">
          <p:sp>
            <p:nvSpPr>
              <p:cNvPr id="37" name="TextBox 36"/>
              <p:cNvSpPr txBox="1"/>
              <p:nvPr/>
            </p:nvSpPr>
            <p:spPr>
              <a:xfrm>
                <a:off x="3580069" y="4834557"/>
                <a:ext cx="2849306" cy="514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𝐴</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b="0" i="1" smtClean="0">
                              <a:latin typeface="Cambria Math" panose="02040503050406030204" pitchFamily="18" charset="0"/>
                            </a:rPr>
                            <m:t>2</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2</m:t>
                          </m:r>
                          <m:r>
                            <a:rPr lang="en-US" altLang="zh-CN" sz="3200" i="1">
                              <a:latin typeface="Cambria Math" panose="02040503050406030204" pitchFamily="18" charset="0"/>
                            </a:rPr>
                            <m:t>,</m:t>
                          </m:r>
                          <m:r>
                            <a:rPr lang="en-US" altLang="zh-CN" sz="3200" b="0" i="1" smtClean="0">
                              <a:latin typeface="Cambria Math" panose="02040503050406030204" pitchFamily="18" charset="0"/>
                            </a:rPr>
                            <m:t>1</m:t>
                          </m:r>
                        </m:sub>
                      </m:sSub>
                    </m:oMath>
                  </m:oMathPara>
                </a14:m>
                <a:endParaRPr lang="en-US" sz="3200" dirty="0"/>
              </a:p>
            </p:txBody>
          </p:sp>
        </mc:Choice>
        <mc:Fallback>
          <p:sp>
            <p:nvSpPr>
              <p:cNvPr id="37" name="TextBox 36"/>
              <p:cNvSpPr txBox="1">
                <a:spLocks noRot="1" noChangeAspect="1" noMove="1" noResize="1" noEditPoints="1" noAdjustHandles="1" noChangeArrowheads="1" noChangeShapeType="1" noTextEdit="1"/>
              </p:cNvSpPr>
              <p:nvPr/>
            </p:nvSpPr>
            <p:spPr>
              <a:xfrm>
                <a:off x="3580069" y="4834557"/>
                <a:ext cx="2849306" cy="514051"/>
              </a:xfrm>
              <a:prstGeom prst="rect">
                <a:avLst/>
              </a:prstGeom>
              <a:blipFill rotWithShape="1">
                <a:blip r:embed="rId4"/>
                <a:stretch>
                  <a:fillRect l="-20" t="-59" r="-1761" b="1"/>
                </a:stretch>
              </a:blipFill>
            </p:spPr>
            <p:txBody>
              <a:bodyPr/>
              <a:lstStyle/>
              <a:p>
                <a:r>
                  <a:rPr lang="zh-CN" altLang="en-US">
                    <a:noFill/>
                  </a:rPr>
                  <a:t> </a:t>
                </a:r>
              </a:p>
            </p:txBody>
          </p:sp>
        </mc:Fallback>
      </mc:AlternateContent>
      <p:sp>
        <p:nvSpPr>
          <p:cNvPr id="38" name="TextBox 37"/>
          <p:cNvSpPr txBox="1"/>
          <p:nvPr/>
        </p:nvSpPr>
        <p:spPr>
          <a:xfrm>
            <a:off x="730763" y="4849125"/>
            <a:ext cx="2849306" cy="521970"/>
          </a:xfrm>
          <a:prstGeom prst="rect">
            <a:avLst/>
          </a:prstGeom>
          <a:noFill/>
        </p:spPr>
        <p:txBody>
          <a:bodyPr wrap="square" rtlCol="0">
            <a:spAutoFit/>
          </a:bodyPr>
          <a:lstStyle/>
          <a:p>
            <a:pPr algn="ctr"/>
            <a:r>
              <a:rPr lang="en-US" sz="2800" b="1" dirty="0" err="1">
                <a:latin typeface="+mn-ea"/>
                <a:ea typeface="+mn-ea"/>
              </a:rPr>
              <a:t>角系数的相对性</a:t>
            </a:r>
            <a:endParaRPr lang="en-US" sz="2800" b="1" dirty="0" err="1">
              <a:latin typeface="+mn-ea"/>
              <a:ea typeface="+mn-ea"/>
            </a:endParaRPr>
          </a:p>
        </p:txBody>
      </p:sp>
      <p:sp>
        <p:nvSpPr>
          <p:cNvPr id="39" name="Left Brace 38"/>
          <p:cNvSpPr/>
          <p:nvPr/>
        </p:nvSpPr>
        <p:spPr>
          <a:xfrm flipH="1">
            <a:off x="6545197" y="3793431"/>
            <a:ext cx="336396" cy="1820161"/>
          </a:xfrm>
          <a:prstGeom prst="leftBrace">
            <a:avLst>
              <a:gd name="adj1" fmla="val 8333"/>
              <a:gd name="adj2" fmla="val 5397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bldLst>
      <p:bldP spid="27" grpId="0" bldLvl="0" animBg="1"/>
      <p:bldP spid="28" grpId="0" bldLvl="0" animBg="1"/>
      <p:bldP spid="29" grpId="0"/>
      <p:bldP spid="33" grpId="0"/>
      <p:bldP spid="34" grpId="0"/>
      <p:bldP spid="35" grpId="0"/>
      <p:bldP spid="36" grpId="0"/>
      <p:bldP spid="37" grpId="0"/>
      <p:bldP spid="38" grpId="0"/>
      <p:bldP spid="39"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sp>
        <p:nvSpPr>
          <p:cNvPr id="4" name="AutoShape 6"/>
          <p:cNvSpPr/>
          <p:nvPr/>
        </p:nvSpPr>
        <p:spPr bwMode="auto">
          <a:xfrm>
            <a:off x="544591" y="876150"/>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2800">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22"/>
          <p:cNvSpPr/>
          <p:nvPr/>
        </p:nvSpPr>
        <p:spPr bwMode="auto">
          <a:xfrm>
            <a:off x="160356" y="109128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8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6" name="TextBox 15"/>
          <p:cNvSpPr txBox="1"/>
          <p:nvPr/>
        </p:nvSpPr>
        <p:spPr>
          <a:xfrm>
            <a:off x="1253841" y="876150"/>
            <a:ext cx="1960880" cy="521970"/>
          </a:xfrm>
          <a:prstGeom prst="rect">
            <a:avLst/>
          </a:prstGeom>
          <a:noFill/>
        </p:spPr>
        <p:txBody>
          <a:bodyPr wrap="none" rtlCol="0">
            <a:spAutoFit/>
          </a:bodyPr>
          <a:lstStyle/>
          <a:p>
            <a:r>
              <a:rPr lang="en-US" sz="2800" dirty="0" err="1">
                <a:latin typeface="+mn-ea"/>
                <a:ea typeface="+mn-ea"/>
              </a:rPr>
              <a:t>两漫灰表面</a:t>
            </a:r>
            <a:endParaRPr lang="en-US" sz="2800" dirty="0" err="1">
              <a:latin typeface="+mn-ea"/>
              <a:ea typeface="+mn-ea"/>
            </a:endParaRPr>
          </a:p>
        </p:txBody>
      </p:sp>
      <p:sp>
        <p:nvSpPr>
          <p:cNvPr id="7" name="TextBox 24"/>
          <p:cNvSpPr txBox="1"/>
          <p:nvPr/>
        </p:nvSpPr>
        <p:spPr>
          <a:xfrm>
            <a:off x="452711" y="1598788"/>
            <a:ext cx="11677455" cy="1815882"/>
          </a:xfrm>
          <a:prstGeom prst="rect">
            <a:avLst/>
          </a:prstGeom>
          <a:noFill/>
        </p:spPr>
        <p:txBody>
          <a:bodyPr wrap="square" rtlCol="0">
            <a:spAutoFit/>
          </a:bodyPr>
          <a:lstStyle/>
          <a:p>
            <a:r>
              <a:rPr lang="en-US" sz="2800" dirty="0" err="1">
                <a:latin typeface="+mn-ea"/>
                <a:ea typeface="+mn-ea"/>
              </a:rPr>
              <a:t>情况复杂得多</a:t>
            </a:r>
            <a:r>
              <a:rPr lang="zh-CN" altLang="en-US" sz="2800" dirty="0">
                <a:latin typeface="+mn-ea"/>
                <a:ea typeface="+mn-ea"/>
              </a:rPr>
              <a:t>：</a:t>
            </a:r>
            <a:endParaRPr lang="en-US" altLang="zh-CN" sz="2800" dirty="0">
              <a:latin typeface="+mn-ea"/>
              <a:ea typeface="+mn-ea"/>
            </a:endParaRPr>
          </a:p>
          <a:p>
            <a:pPr marL="457200" indent="-457200">
              <a:buFont typeface="Arial" panose="020B0604020202020204" pitchFamily="34" charset="0"/>
              <a:buChar char="•"/>
            </a:pPr>
            <a:r>
              <a:rPr lang="zh-CN" altLang="en-US" sz="2800" dirty="0">
                <a:latin typeface="+mn-ea"/>
                <a:ea typeface="+mn-ea"/>
              </a:rPr>
              <a:t>灰体表面的吸收比小于</a:t>
            </a:r>
            <a:r>
              <a:rPr lang="en-US" altLang="zh-CN" sz="2800" dirty="0">
                <a:latin typeface="+mn-ea"/>
                <a:ea typeface="+mn-ea"/>
              </a:rPr>
              <a:t>1</a:t>
            </a:r>
            <a:r>
              <a:rPr lang="zh-CN" altLang="en-US" sz="2800" dirty="0">
                <a:latin typeface="+mn-ea"/>
                <a:ea typeface="+mn-ea"/>
              </a:rPr>
              <a:t>，投入到灰体表面上的辐射能要经过多次反射</a:t>
            </a:r>
            <a:endParaRPr lang="en-US" altLang="zh-CN" sz="2800" dirty="0">
              <a:latin typeface="+mn-ea"/>
              <a:ea typeface="+mn-ea"/>
            </a:endParaRPr>
          </a:p>
          <a:p>
            <a:pPr marL="457200" indent="-457200">
              <a:buFont typeface="Arial" panose="020B0604020202020204" pitchFamily="34" charset="0"/>
              <a:buChar char="•"/>
            </a:pPr>
            <a:r>
              <a:rPr lang="zh-CN" altLang="en-US" sz="2800" dirty="0">
                <a:latin typeface="+mn-ea"/>
                <a:ea typeface="+mn-ea"/>
              </a:rPr>
              <a:t>由一个灰体表面向外发射出去的辐射能除了其自身的辐射（自身辐射）外还包括被反射的辐射能在内</a:t>
            </a:r>
            <a:endParaRPr lang="en-US" sz="2800" dirty="0">
              <a:latin typeface="+mn-ea"/>
              <a:ea typeface="+mn-ea"/>
            </a:endParaRPr>
          </a:p>
        </p:txBody>
      </p:sp>
      <p:pic>
        <p:nvPicPr>
          <p:cNvPr id="8" name="Picture 4"/>
          <p:cNvPicPr>
            <a:picLocks noChangeAspect="1"/>
          </p:cNvPicPr>
          <p:nvPr/>
        </p:nvPicPr>
        <p:blipFill>
          <a:blip r:embed="rId1">
            <a:biLevel thresh="50000"/>
          </a:blip>
          <a:stretch>
            <a:fillRect/>
          </a:stretch>
        </p:blipFill>
        <p:spPr>
          <a:xfrm>
            <a:off x="8877647" y="3586968"/>
            <a:ext cx="3111500" cy="3187700"/>
          </a:xfrm>
          <a:prstGeom prst="rect">
            <a:avLst/>
          </a:prstGeom>
        </p:spPr>
      </p:pic>
      <p:sp>
        <p:nvSpPr>
          <p:cNvPr id="9" name="TextBox 26"/>
          <p:cNvSpPr txBox="1"/>
          <p:nvPr/>
        </p:nvSpPr>
        <p:spPr>
          <a:xfrm>
            <a:off x="452711" y="3749669"/>
            <a:ext cx="5832648" cy="954107"/>
          </a:xfrm>
          <a:prstGeom prst="rect">
            <a:avLst/>
          </a:prstGeom>
          <a:noFill/>
        </p:spPr>
        <p:txBody>
          <a:bodyPr wrap="square" rtlCol="0">
            <a:spAutoFit/>
          </a:bodyPr>
          <a:lstStyle/>
          <a:p>
            <a:r>
              <a:rPr lang="en-US" sz="2800" b="1" dirty="0" err="1">
                <a:solidFill>
                  <a:srgbClr val="FF0000"/>
                </a:solidFill>
                <a:latin typeface="+mn-ea"/>
                <a:ea typeface="+mn-ea"/>
              </a:rPr>
              <a:t>投入辐射</a:t>
            </a:r>
            <a:r>
              <a:rPr lang="en-US" altLang="zh-CN" sz="2800" b="1" dirty="0" err="1">
                <a:solidFill>
                  <a:srgbClr val="FF0000"/>
                </a:solidFill>
                <a:latin typeface="+mn-ea"/>
                <a:ea typeface="+mn-ea"/>
              </a:rPr>
              <a:t>G</a:t>
            </a:r>
            <a:r>
              <a:rPr lang="zh-CN" altLang="en-US" sz="2800" dirty="0">
                <a:latin typeface="+mn-ea"/>
                <a:ea typeface="+mn-ea"/>
              </a:rPr>
              <a:t>：单位时间内投入到单位表面积上的总辐射能（</a:t>
            </a:r>
            <a:r>
              <a:rPr lang="en-US" altLang="zh-CN" sz="2800" dirty="0">
                <a:latin typeface="+mn-ea"/>
                <a:ea typeface="+mn-ea"/>
              </a:rPr>
              <a:t>W/m</a:t>
            </a:r>
            <a:r>
              <a:rPr lang="en-US" altLang="zh-CN" sz="2800" baseline="30000" dirty="0">
                <a:latin typeface="+mn-ea"/>
                <a:ea typeface="+mn-ea"/>
              </a:rPr>
              <a:t>2</a:t>
            </a:r>
            <a:r>
              <a:rPr lang="en-US" altLang="zh-CN" sz="2800" dirty="0">
                <a:latin typeface="+mn-ea"/>
                <a:ea typeface="+mn-ea"/>
              </a:rPr>
              <a:t>)</a:t>
            </a:r>
            <a:endParaRPr lang="en-US" sz="2800" dirty="0">
              <a:latin typeface="+mn-ea"/>
              <a:ea typeface="+mn-ea"/>
            </a:endParaRPr>
          </a:p>
        </p:txBody>
      </p:sp>
      <p:sp>
        <p:nvSpPr>
          <p:cNvPr id="10" name="Left Brace 27"/>
          <p:cNvSpPr/>
          <p:nvPr/>
        </p:nvSpPr>
        <p:spPr>
          <a:xfrm>
            <a:off x="6261177" y="3414670"/>
            <a:ext cx="336396" cy="11193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28"/>
          <p:cNvSpPr txBox="1"/>
          <p:nvPr/>
        </p:nvSpPr>
        <p:spPr>
          <a:xfrm>
            <a:off x="6497850" y="3442393"/>
            <a:ext cx="2226236" cy="523220"/>
          </a:xfrm>
          <a:prstGeom prst="rect">
            <a:avLst/>
          </a:prstGeom>
          <a:noFill/>
        </p:spPr>
        <p:txBody>
          <a:bodyPr wrap="square" rtlCol="0">
            <a:spAutoFit/>
          </a:bodyPr>
          <a:lstStyle/>
          <a:p>
            <a:r>
              <a:rPr lang="en-US" sz="2800" dirty="0">
                <a:solidFill>
                  <a:srgbClr val="7030A0"/>
                </a:solidFill>
                <a:latin typeface="+mn-ea"/>
                <a:ea typeface="+mn-ea"/>
              </a:rPr>
              <a:t>被表面</a:t>
            </a:r>
            <a:r>
              <a:rPr lang="en-US" altLang="zh-CN" sz="2800" dirty="0">
                <a:solidFill>
                  <a:srgbClr val="7030A0"/>
                </a:solidFill>
                <a:latin typeface="+mn-ea"/>
                <a:ea typeface="+mn-ea"/>
              </a:rPr>
              <a:t>1</a:t>
            </a:r>
            <a:r>
              <a:rPr lang="zh-CN" altLang="en-US" sz="2800" dirty="0">
                <a:solidFill>
                  <a:srgbClr val="7030A0"/>
                </a:solidFill>
                <a:latin typeface="+mn-ea"/>
                <a:ea typeface="+mn-ea"/>
              </a:rPr>
              <a:t>吸收</a:t>
            </a:r>
            <a:endParaRPr lang="en-US" sz="2800" dirty="0">
              <a:solidFill>
                <a:srgbClr val="7030A0"/>
              </a:solidFill>
              <a:latin typeface="+mn-ea"/>
              <a:ea typeface="+mn-ea"/>
            </a:endParaRPr>
          </a:p>
        </p:txBody>
      </p:sp>
      <p:sp>
        <p:nvSpPr>
          <p:cNvPr id="12" name="TextBox 29"/>
          <p:cNvSpPr txBox="1"/>
          <p:nvPr/>
        </p:nvSpPr>
        <p:spPr>
          <a:xfrm>
            <a:off x="6474985" y="4010838"/>
            <a:ext cx="2226236" cy="523220"/>
          </a:xfrm>
          <a:prstGeom prst="rect">
            <a:avLst/>
          </a:prstGeom>
          <a:noFill/>
        </p:spPr>
        <p:txBody>
          <a:bodyPr wrap="square" rtlCol="0">
            <a:spAutoFit/>
          </a:bodyPr>
          <a:lstStyle/>
          <a:p>
            <a:r>
              <a:rPr lang="en-US" sz="2800" dirty="0">
                <a:solidFill>
                  <a:srgbClr val="C75885"/>
                </a:solidFill>
                <a:latin typeface="+mn-ea"/>
                <a:ea typeface="+mn-ea"/>
              </a:rPr>
              <a:t>被表面</a:t>
            </a:r>
            <a:r>
              <a:rPr lang="en-US" altLang="zh-CN" sz="2800" dirty="0">
                <a:solidFill>
                  <a:srgbClr val="C75885"/>
                </a:solidFill>
                <a:latin typeface="+mn-ea"/>
                <a:ea typeface="+mn-ea"/>
              </a:rPr>
              <a:t>1</a:t>
            </a:r>
            <a:r>
              <a:rPr lang="zh-CN" altLang="en-US" sz="2800" dirty="0">
                <a:solidFill>
                  <a:srgbClr val="C75885"/>
                </a:solidFill>
                <a:latin typeface="+mn-ea"/>
                <a:ea typeface="+mn-ea"/>
              </a:rPr>
              <a:t>反射</a:t>
            </a:r>
            <a:endParaRPr lang="en-US" sz="2800" dirty="0">
              <a:solidFill>
                <a:srgbClr val="C75885"/>
              </a:solidFill>
              <a:latin typeface="+mn-ea"/>
              <a:ea typeface="+mn-ea"/>
            </a:endParaRPr>
          </a:p>
        </p:txBody>
      </p:sp>
      <p:sp>
        <p:nvSpPr>
          <p:cNvPr id="13" name="TextBox 30"/>
          <p:cNvSpPr txBox="1"/>
          <p:nvPr/>
        </p:nvSpPr>
        <p:spPr>
          <a:xfrm>
            <a:off x="452711" y="5345673"/>
            <a:ext cx="5832648" cy="954107"/>
          </a:xfrm>
          <a:prstGeom prst="rect">
            <a:avLst/>
          </a:prstGeom>
          <a:noFill/>
        </p:spPr>
        <p:txBody>
          <a:bodyPr wrap="square" rtlCol="0">
            <a:spAutoFit/>
          </a:bodyPr>
          <a:lstStyle/>
          <a:p>
            <a:r>
              <a:rPr lang="en-US" sz="2800" b="1" dirty="0" err="1">
                <a:solidFill>
                  <a:srgbClr val="0070C0"/>
                </a:solidFill>
                <a:latin typeface="+mn-ea"/>
                <a:ea typeface="+mn-ea"/>
              </a:rPr>
              <a:t>有效辐射</a:t>
            </a:r>
            <a:r>
              <a:rPr lang="en-US" altLang="zh-CN" sz="2800" b="1" dirty="0" err="1">
                <a:solidFill>
                  <a:srgbClr val="0070C0"/>
                </a:solidFill>
                <a:latin typeface="+mn-ea"/>
                <a:ea typeface="+mn-ea"/>
              </a:rPr>
              <a:t>J</a:t>
            </a:r>
            <a:r>
              <a:rPr lang="zh-CN" altLang="en-US" sz="2800" dirty="0">
                <a:solidFill>
                  <a:srgbClr val="0070C0"/>
                </a:solidFill>
                <a:latin typeface="+mn-ea"/>
                <a:ea typeface="+mn-ea"/>
              </a:rPr>
              <a:t>：</a:t>
            </a:r>
            <a:r>
              <a:rPr lang="zh-CN" altLang="en-US" sz="2800" dirty="0">
                <a:latin typeface="+mn-ea"/>
                <a:ea typeface="+mn-ea"/>
              </a:rPr>
              <a:t>单位时间内离开单位表面积的总辐射能（</a:t>
            </a:r>
            <a:r>
              <a:rPr lang="en-US" altLang="zh-CN" sz="2800" dirty="0">
                <a:latin typeface="+mn-ea"/>
                <a:ea typeface="+mn-ea"/>
              </a:rPr>
              <a:t>W/m</a:t>
            </a:r>
            <a:r>
              <a:rPr lang="en-US" altLang="zh-CN" sz="2800" baseline="30000" dirty="0">
                <a:latin typeface="+mn-ea"/>
                <a:ea typeface="+mn-ea"/>
              </a:rPr>
              <a:t>2</a:t>
            </a:r>
            <a:r>
              <a:rPr lang="en-US" altLang="zh-CN" sz="2800" dirty="0">
                <a:latin typeface="+mn-ea"/>
                <a:ea typeface="+mn-ea"/>
              </a:rPr>
              <a:t>)</a:t>
            </a:r>
            <a:endParaRPr lang="en-US" sz="2800" dirty="0">
              <a:latin typeface="+mn-ea"/>
              <a:ea typeface="+mn-ea"/>
            </a:endParaRPr>
          </a:p>
        </p:txBody>
      </p:sp>
      <p:sp>
        <p:nvSpPr>
          <p:cNvPr id="14" name="Left Brace 31"/>
          <p:cNvSpPr/>
          <p:nvPr/>
        </p:nvSpPr>
        <p:spPr>
          <a:xfrm>
            <a:off x="6261177" y="5010674"/>
            <a:ext cx="336396" cy="11193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32"/>
          <p:cNvSpPr txBox="1"/>
          <p:nvPr/>
        </p:nvSpPr>
        <p:spPr>
          <a:xfrm>
            <a:off x="6497850" y="5038397"/>
            <a:ext cx="2226236" cy="523220"/>
          </a:xfrm>
          <a:prstGeom prst="rect">
            <a:avLst/>
          </a:prstGeom>
          <a:noFill/>
        </p:spPr>
        <p:txBody>
          <a:bodyPr wrap="square" rtlCol="0">
            <a:spAutoFit/>
          </a:bodyPr>
          <a:lstStyle/>
          <a:p>
            <a:r>
              <a:rPr lang="en-US" sz="2800" dirty="0" err="1">
                <a:solidFill>
                  <a:srgbClr val="00B050"/>
                </a:solidFill>
                <a:latin typeface="+mn-ea"/>
                <a:ea typeface="+mn-ea"/>
              </a:rPr>
              <a:t>自身辐射</a:t>
            </a:r>
            <a:endParaRPr lang="en-US" sz="2800" dirty="0">
              <a:solidFill>
                <a:srgbClr val="00B050"/>
              </a:solidFill>
              <a:latin typeface="+mn-ea"/>
              <a:ea typeface="+mn-ea"/>
            </a:endParaRPr>
          </a:p>
        </p:txBody>
      </p:sp>
      <p:sp>
        <p:nvSpPr>
          <p:cNvPr id="16" name="TextBox 33"/>
          <p:cNvSpPr txBox="1"/>
          <p:nvPr/>
        </p:nvSpPr>
        <p:spPr>
          <a:xfrm>
            <a:off x="6474985" y="5606842"/>
            <a:ext cx="2226236" cy="523220"/>
          </a:xfrm>
          <a:prstGeom prst="rect">
            <a:avLst/>
          </a:prstGeom>
          <a:noFill/>
        </p:spPr>
        <p:txBody>
          <a:bodyPr wrap="square" rtlCol="0">
            <a:spAutoFit/>
          </a:bodyPr>
          <a:lstStyle/>
          <a:p>
            <a:r>
              <a:rPr lang="en-US" sz="2800" dirty="0">
                <a:solidFill>
                  <a:srgbClr val="00B0F0"/>
                </a:solidFill>
                <a:latin typeface="+mn-ea"/>
                <a:ea typeface="+mn-ea"/>
              </a:rPr>
              <a:t>表面</a:t>
            </a:r>
            <a:r>
              <a:rPr lang="en-US" altLang="zh-CN" sz="2800" dirty="0">
                <a:solidFill>
                  <a:srgbClr val="00B0F0"/>
                </a:solidFill>
                <a:latin typeface="+mn-ea"/>
                <a:ea typeface="+mn-ea"/>
              </a:rPr>
              <a:t>1</a:t>
            </a:r>
            <a:r>
              <a:rPr lang="zh-CN" altLang="en-US" sz="2800" dirty="0">
                <a:solidFill>
                  <a:srgbClr val="00B0F0"/>
                </a:solidFill>
                <a:latin typeface="+mn-ea"/>
                <a:ea typeface="+mn-ea"/>
              </a:rPr>
              <a:t>反射</a:t>
            </a:r>
            <a:endParaRPr lang="en-US" sz="2800" dirty="0">
              <a:solidFill>
                <a:srgbClr val="00B0F0"/>
              </a:solidFill>
              <a:latin typeface="+mn-ea"/>
              <a:ea typeface="+mn-ea"/>
            </a:endParaRPr>
          </a:p>
        </p:txBody>
      </p:sp>
    </p:spTree>
  </p:cSld>
  <p:clrMapOvr>
    <a:masterClrMapping/>
  </p:clrMapOvr>
  <p:timing>
    <p:tnLst>
      <p:par>
        <p:cTn id="1" dur="indefinite" restart="never" nodeType="tmRoot"/>
      </p:par>
    </p:tnLst>
    <p:bldLst>
      <p:bldP spid="6" grpId="0"/>
      <p:bldP spid="7" grpId="0"/>
      <p:bldP spid="9" grpId="0"/>
      <p:bldP spid="10" grpId="0" bldLvl="0" animBg="1"/>
      <p:bldP spid="11" grpId="0"/>
      <p:bldP spid="12" grpId="0"/>
      <p:bldP spid="13" grpId="0"/>
      <p:bldP spid="14" grpId="0" bldLvl="0" animBg="1"/>
      <p:bldP spid="15" grpId="0"/>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sp>
        <p:nvSpPr>
          <p:cNvPr id="4" name="AutoShape 6"/>
          <p:cNvSpPr/>
          <p:nvPr/>
        </p:nvSpPr>
        <p:spPr bwMode="auto">
          <a:xfrm>
            <a:off x="688101" y="876150"/>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22"/>
          <p:cNvSpPr/>
          <p:nvPr/>
        </p:nvSpPr>
        <p:spPr bwMode="auto">
          <a:xfrm>
            <a:off x="303866" y="109128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6" name="TextBox 5"/>
          <p:cNvSpPr txBox="1"/>
          <p:nvPr/>
        </p:nvSpPr>
        <p:spPr>
          <a:xfrm>
            <a:off x="1397351" y="876150"/>
            <a:ext cx="1960880" cy="521970"/>
          </a:xfrm>
          <a:prstGeom prst="rect">
            <a:avLst/>
          </a:prstGeom>
          <a:noFill/>
        </p:spPr>
        <p:txBody>
          <a:bodyPr wrap="none" rtlCol="0">
            <a:spAutoFit/>
          </a:bodyPr>
          <a:lstStyle/>
          <a:p>
            <a:r>
              <a:rPr lang="en-US" sz="2800" dirty="0" err="1">
                <a:latin typeface="+mn-ea"/>
                <a:ea typeface="+mn-ea"/>
              </a:rPr>
              <a:t>两漫灰表面</a:t>
            </a:r>
            <a:endParaRPr lang="en-US" sz="2800" dirty="0" err="1">
              <a:latin typeface="+mn-ea"/>
              <a:ea typeface="+mn-ea"/>
            </a:endParaRPr>
          </a:p>
        </p:txBody>
      </p:sp>
      <p:sp>
        <p:nvSpPr>
          <p:cNvPr id="7" name="TextBox 6"/>
          <p:cNvSpPr txBox="1"/>
          <p:nvPr/>
        </p:nvSpPr>
        <p:spPr>
          <a:xfrm>
            <a:off x="164679" y="1684001"/>
            <a:ext cx="7704855" cy="523220"/>
          </a:xfrm>
          <a:prstGeom prst="rect">
            <a:avLst/>
          </a:prstGeom>
          <a:noFill/>
        </p:spPr>
        <p:txBody>
          <a:bodyPr wrap="square" rtlCol="0">
            <a:spAutoFit/>
          </a:bodyPr>
          <a:lstStyle/>
          <a:p>
            <a:r>
              <a:rPr lang="en-US" sz="2800" dirty="0">
                <a:latin typeface="+mn-ea"/>
                <a:ea typeface="+mn-ea"/>
              </a:rPr>
              <a:t>从表面</a:t>
            </a:r>
            <a:r>
              <a:rPr lang="en-US" altLang="zh-CN" sz="2800" dirty="0">
                <a:latin typeface="+mn-ea"/>
                <a:ea typeface="+mn-ea"/>
              </a:rPr>
              <a:t>1</a:t>
            </a:r>
            <a:r>
              <a:rPr lang="zh-CN" altLang="en-US" sz="2800" dirty="0">
                <a:latin typeface="+mn-ea"/>
                <a:ea typeface="+mn-ea"/>
              </a:rPr>
              <a:t>外部（红色部分）计算的能量收支</a:t>
            </a:r>
            <a:endParaRPr lang="en-US" sz="2800" dirty="0">
              <a:latin typeface="+mn-ea"/>
              <a:ea typeface="+mn-ea"/>
            </a:endParaRPr>
          </a:p>
        </p:txBody>
      </p:sp>
      <p:pic>
        <p:nvPicPr>
          <p:cNvPr id="8" name="Picture 4"/>
          <p:cNvPicPr>
            <a:picLocks noChangeAspect="1"/>
          </p:cNvPicPr>
          <p:nvPr/>
        </p:nvPicPr>
        <p:blipFill>
          <a:blip r:embed="rId1">
            <a:biLevel thresh="50000"/>
          </a:blip>
          <a:stretch>
            <a:fillRect/>
          </a:stretch>
        </p:blipFill>
        <p:spPr>
          <a:xfrm>
            <a:off x="9597727" y="3904357"/>
            <a:ext cx="3111500" cy="3187700"/>
          </a:xfrm>
          <a:prstGeom prst="rect">
            <a:avLst/>
          </a:prstGeom>
        </p:spPr>
      </p:pic>
      <p:sp>
        <p:nvSpPr>
          <p:cNvPr id="9" name="Rectangle 2"/>
          <p:cNvSpPr/>
          <p:nvPr/>
        </p:nvSpPr>
        <p:spPr>
          <a:xfrm>
            <a:off x="11685959" y="4077730"/>
            <a:ext cx="864096" cy="288032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34294" y="4048858"/>
            <a:ext cx="504056" cy="288032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4679" y="2966494"/>
            <a:ext cx="7704855" cy="523220"/>
          </a:xfrm>
          <a:prstGeom prst="rect">
            <a:avLst/>
          </a:prstGeom>
          <a:noFill/>
        </p:spPr>
        <p:txBody>
          <a:bodyPr wrap="square" rtlCol="0">
            <a:spAutoFit/>
          </a:bodyPr>
          <a:lstStyle/>
          <a:p>
            <a:r>
              <a:rPr lang="en-US" sz="2800" dirty="0">
                <a:latin typeface="+mn-ea"/>
                <a:ea typeface="+mn-ea"/>
              </a:rPr>
              <a:t>从表面</a:t>
            </a:r>
            <a:r>
              <a:rPr lang="en-US" altLang="zh-CN" sz="2800" dirty="0">
                <a:latin typeface="+mn-ea"/>
                <a:ea typeface="+mn-ea"/>
              </a:rPr>
              <a:t>1</a:t>
            </a:r>
            <a:r>
              <a:rPr lang="zh-CN" altLang="en-US" sz="2800" dirty="0">
                <a:latin typeface="+mn-ea"/>
                <a:ea typeface="+mn-ea"/>
              </a:rPr>
              <a:t>内部（绿色部分）计算的能量收支</a:t>
            </a:r>
            <a:endParaRPr lang="en-US" sz="2800" dirty="0">
              <a:latin typeface="+mn-ea"/>
              <a:ea typeface="+mn-ea"/>
            </a:endParaRPr>
          </a:p>
        </p:txBody>
      </p:sp>
      <mc:AlternateContent xmlns:mc="http://schemas.openxmlformats.org/markup-compatibility/2006">
        <mc:Choice xmlns:a14="http://schemas.microsoft.com/office/drawing/2010/main" Requires="a14">
          <p:sp>
            <p:nvSpPr>
              <p:cNvPr id="12" name="TextBox 5"/>
              <p:cNvSpPr txBox="1"/>
              <p:nvPr/>
            </p:nvSpPr>
            <p:spPr>
              <a:xfrm>
                <a:off x="4007545" y="2297256"/>
                <a:ext cx="208986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𝑞</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𝐽</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𝐺</m:t>
                          </m:r>
                        </m:e>
                        <m:sub>
                          <m:r>
                            <a:rPr lang="en-US" altLang="zh-CN" sz="3200" b="0" i="1" smtClean="0">
                              <a:latin typeface="Cambria Math" panose="02040503050406030204" pitchFamily="18" charset="0"/>
                            </a:rPr>
                            <m:t>1</m:t>
                          </m:r>
                        </m:sub>
                      </m:sSub>
                    </m:oMath>
                  </m:oMathPara>
                </a14:m>
                <a:endParaRPr lang="en-US" sz="3200" dirty="0"/>
              </a:p>
            </p:txBody>
          </p:sp>
        </mc:Choice>
        <mc:Fallback>
          <p:sp>
            <p:nvSpPr>
              <p:cNvPr id="12" name="TextBox 5"/>
              <p:cNvSpPr txBox="1">
                <a:spLocks noRot="1" noChangeAspect="1" noMove="1" noResize="1" noEditPoints="1" noAdjustHandles="1" noChangeArrowheads="1" noChangeShapeType="1" noTextEdit="1"/>
              </p:cNvSpPr>
              <p:nvPr/>
            </p:nvSpPr>
            <p:spPr>
              <a:xfrm>
                <a:off x="4007545" y="2297256"/>
                <a:ext cx="2089866" cy="492443"/>
              </a:xfrm>
              <a:prstGeom prst="rect">
                <a:avLst/>
              </a:prstGeom>
              <a:blipFill rotWithShape="1">
                <a:blip r:embed="rId2"/>
                <a:stretch>
                  <a:fillRect l="-3" t="-94" r="-2697"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3981386" y="3742937"/>
                <a:ext cx="316888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𝑞</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𝑏</m:t>
                          </m:r>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𝛼</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𝐺</m:t>
                          </m:r>
                        </m:e>
                        <m:sub>
                          <m:r>
                            <a:rPr lang="en-US" altLang="zh-CN" sz="3200" b="0" i="1" smtClean="0">
                              <a:latin typeface="Cambria Math" panose="02040503050406030204" pitchFamily="18" charset="0"/>
                            </a:rPr>
                            <m:t>1</m:t>
                          </m:r>
                        </m:sub>
                      </m:sSub>
                    </m:oMath>
                  </m:oMathPara>
                </a14:m>
                <a:endParaRPr lang="en-US" sz="3200" dirty="0"/>
              </a:p>
            </p:txBody>
          </p:sp>
        </mc:Choice>
        <mc:Fallback>
          <p:sp>
            <p:nvSpPr>
              <p:cNvPr id="13" name="TextBox 12"/>
              <p:cNvSpPr txBox="1">
                <a:spLocks noRot="1" noChangeAspect="1" noMove="1" noResize="1" noEditPoints="1" noAdjustHandles="1" noChangeArrowheads="1" noChangeShapeType="1" noTextEdit="1"/>
              </p:cNvSpPr>
              <p:nvPr/>
            </p:nvSpPr>
            <p:spPr>
              <a:xfrm>
                <a:off x="3981386" y="3742937"/>
                <a:ext cx="3168881" cy="492443"/>
              </a:xfrm>
              <a:prstGeom prst="rect">
                <a:avLst/>
              </a:prstGeom>
              <a:blipFill rotWithShape="1">
                <a:blip r:embed="rId3"/>
                <a:stretch>
                  <a:fillRect l="-18" t="-50" r="-1638" b="115"/>
                </a:stretch>
              </a:blipFill>
            </p:spPr>
            <p:txBody>
              <a:bodyPr/>
              <a:lstStyle/>
              <a:p>
                <a:r>
                  <a:rPr lang="zh-CN" altLang="en-US">
                    <a:noFill/>
                  </a:rPr>
                  <a:t> </a:t>
                </a:r>
              </a:p>
            </p:txBody>
          </p:sp>
        </mc:Fallback>
      </mc:AlternateContent>
      <p:sp>
        <p:nvSpPr>
          <p:cNvPr id="14" name="Left Brace 13"/>
          <p:cNvSpPr/>
          <p:nvPr/>
        </p:nvSpPr>
        <p:spPr>
          <a:xfrm flipH="1">
            <a:off x="7212292" y="2201262"/>
            <a:ext cx="336396" cy="2135143"/>
          </a:xfrm>
          <a:prstGeom prst="leftBrace">
            <a:avLst>
              <a:gd name="adj1" fmla="val 8333"/>
              <a:gd name="adj2" fmla="val 244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p:cNvSpPr txBox="1"/>
              <p:nvPr/>
            </p:nvSpPr>
            <p:spPr>
              <a:xfrm>
                <a:off x="7759889" y="2410995"/>
                <a:ext cx="3840410" cy="10057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𝐽</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𝛼</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𝛼</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𝛼</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𝑞</m:t>
                      </m:r>
                    </m:oMath>
                  </m:oMathPara>
                </a14:m>
                <a:endParaRPr lang="en-US" sz="3200" dirty="0"/>
              </a:p>
            </p:txBody>
          </p:sp>
        </mc:Choice>
        <mc:Fallback>
          <p:sp>
            <p:nvSpPr>
              <p:cNvPr id="15" name="TextBox 14"/>
              <p:cNvSpPr txBox="1">
                <a:spLocks noRot="1" noChangeAspect="1" noMove="1" noResize="1" noEditPoints="1" noAdjustHandles="1" noChangeArrowheads="1" noChangeShapeType="1" noTextEdit="1"/>
              </p:cNvSpPr>
              <p:nvPr/>
            </p:nvSpPr>
            <p:spPr>
              <a:xfrm>
                <a:off x="7759889" y="2410995"/>
                <a:ext cx="3840410" cy="1005725"/>
              </a:xfrm>
              <a:prstGeom prst="rect">
                <a:avLst/>
              </a:prstGeom>
              <a:blipFill rotWithShape="1">
                <a:blip r:embed="rId4"/>
                <a:stretch>
                  <a:fillRect l="-5" t="-53" r="-1452" b="42"/>
                </a:stretch>
              </a:blipFill>
            </p:spPr>
            <p:txBody>
              <a:bodyPr/>
              <a:lstStyle/>
              <a:p>
                <a:r>
                  <a:rPr lang="zh-CN" altLang="en-US">
                    <a:noFill/>
                  </a:rPr>
                  <a:t> </a:t>
                </a:r>
              </a:p>
            </p:txBody>
          </p:sp>
        </mc:Fallback>
      </mc:AlternateContent>
      <p:sp>
        <p:nvSpPr>
          <p:cNvPr id="16" name="TextBox 15"/>
          <p:cNvSpPr txBox="1"/>
          <p:nvPr/>
        </p:nvSpPr>
        <p:spPr>
          <a:xfrm>
            <a:off x="182044" y="4572458"/>
            <a:ext cx="7704855" cy="523220"/>
          </a:xfrm>
          <a:prstGeom prst="rect">
            <a:avLst/>
          </a:prstGeom>
          <a:noFill/>
        </p:spPr>
        <p:txBody>
          <a:bodyPr wrap="square" rtlCol="0">
            <a:spAutoFit/>
          </a:bodyPr>
          <a:lstStyle/>
          <a:p>
            <a:r>
              <a:rPr lang="en-US" sz="2800" dirty="0" err="1">
                <a:latin typeface="+mn-ea"/>
                <a:ea typeface="+mn-ea"/>
              </a:rPr>
              <a:t>漫灰表面</a:t>
            </a:r>
            <a:endParaRPr lang="en-US" sz="2800" dirty="0">
              <a:latin typeface="+mn-ea"/>
              <a:ea typeface="+mn-ea"/>
            </a:endParaRPr>
          </a:p>
        </p:txBody>
      </p:sp>
      <mc:AlternateContent xmlns:mc="http://schemas.openxmlformats.org/markup-compatibility/2006">
        <mc:Choice xmlns:a14="http://schemas.microsoft.com/office/drawing/2010/main" Requires="a14">
          <p:sp>
            <p:nvSpPr>
              <p:cNvPr id="17" name="TextBox 16"/>
              <p:cNvSpPr txBox="1"/>
              <p:nvPr/>
            </p:nvSpPr>
            <p:spPr>
              <a:xfrm>
                <a:off x="2020284" y="4572458"/>
                <a:ext cx="1415772"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𝛼</m:t>
                          </m:r>
                        </m:e>
                        <m:sub>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1</m:t>
                          </m:r>
                        </m:sub>
                      </m:sSub>
                    </m:oMath>
                  </m:oMathPara>
                </a14:m>
                <a:endParaRPr lang="en-US" sz="3200" dirty="0"/>
              </a:p>
            </p:txBody>
          </p:sp>
        </mc:Choice>
        <mc:Fallback>
          <p:sp>
            <p:nvSpPr>
              <p:cNvPr id="17" name="TextBox 16"/>
              <p:cNvSpPr txBox="1">
                <a:spLocks noRot="1" noChangeAspect="1" noMove="1" noResize="1" noEditPoints="1" noAdjustHandles="1" noChangeArrowheads="1" noChangeShapeType="1" noTextEdit="1"/>
              </p:cNvSpPr>
              <p:nvPr/>
            </p:nvSpPr>
            <p:spPr>
              <a:xfrm>
                <a:off x="2020284" y="4572458"/>
                <a:ext cx="1415772" cy="492443"/>
              </a:xfrm>
              <a:prstGeom prst="rect">
                <a:avLst/>
              </a:prstGeom>
              <a:blipFill rotWithShape="1">
                <a:blip r:embed="rId5"/>
                <a:stretch>
                  <a:fillRect l="-25" t="-93" r="-3449"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34"/>
              <p:cNvSpPr txBox="1"/>
              <p:nvPr/>
            </p:nvSpPr>
            <p:spPr>
              <a:xfrm>
                <a:off x="308695" y="5422530"/>
                <a:ext cx="3840410" cy="10057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𝐽</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𝑞</m:t>
                      </m:r>
                    </m:oMath>
                  </m:oMathPara>
                </a14:m>
                <a:endParaRPr lang="en-US" sz="3200" dirty="0"/>
              </a:p>
            </p:txBody>
          </p:sp>
        </mc:Choice>
        <mc:Fallback>
          <p:sp>
            <p:nvSpPr>
              <p:cNvPr id="18" name="TextBox 34"/>
              <p:cNvSpPr txBox="1">
                <a:spLocks noRot="1" noChangeAspect="1" noMove="1" noResize="1" noEditPoints="1" noAdjustHandles="1" noChangeArrowheads="1" noChangeShapeType="1" noTextEdit="1"/>
              </p:cNvSpPr>
              <p:nvPr/>
            </p:nvSpPr>
            <p:spPr>
              <a:xfrm>
                <a:off x="308695" y="5422530"/>
                <a:ext cx="3840410" cy="1005725"/>
              </a:xfrm>
              <a:prstGeom prst="rect">
                <a:avLst/>
              </a:prstGeom>
              <a:blipFill rotWithShape="1">
                <a:blip r:embed="rId6"/>
                <a:stretch>
                  <a:fillRect l="-2" t="-26" r="-678" b="15"/>
                </a:stretch>
              </a:blipFill>
            </p:spPr>
            <p:txBody>
              <a:bodyPr/>
              <a:lstStyle/>
              <a:p>
                <a:r>
                  <a:rPr lang="zh-CN" altLang="en-US">
                    <a:noFill/>
                  </a:rPr>
                  <a:t> </a:t>
                </a:r>
              </a:p>
            </p:txBody>
          </p:sp>
        </mc:Fallback>
      </mc:AlternateContent>
      <p:sp>
        <p:nvSpPr>
          <p:cNvPr id="19" name="Right Arrow 7"/>
          <p:cNvSpPr/>
          <p:nvPr/>
        </p:nvSpPr>
        <p:spPr>
          <a:xfrm>
            <a:off x="4149105" y="5632549"/>
            <a:ext cx="477221" cy="504056"/>
          </a:xfrm>
          <a:prstGeom prst="right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35"/>
              <p:cNvSpPr txBox="1"/>
              <p:nvPr/>
            </p:nvSpPr>
            <p:spPr>
              <a:xfrm>
                <a:off x="4794353" y="5331731"/>
                <a:ext cx="3818481" cy="1005725"/>
              </a:xfrm>
              <a:prstGeom prst="rect">
                <a:avLst/>
              </a:prstGeom>
              <a:noFill/>
              <a:ln w="28575">
                <a:solidFill>
                  <a:srgbClr val="FF0000"/>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𝐽</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f>
                            <m:fPr>
                              <m:ctrlPr>
                                <a:rPr lang="en-US" altLang="zh-CN" sz="3200" i="1">
                                  <a:latin typeface="Cambria Math" panose="02040503050406030204" pitchFamily="18" charset="0"/>
                                </a:rPr>
                              </m:ctrlPr>
                            </m:fPr>
                            <m:num>
                              <m:r>
                                <a:rPr lang="en-US" altLang="zh-CN" sz="3200" i="1">
                                  <a:latin typeface="Cambria Math" panose="02040503050406030204" pitchFamily="18" charset="0"/>
                                </a:rPr>
                                <m:t>1</m:t>
                              </m:r>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𝑞</m:t>
                      </m:r>
                    </m:oMath>
                  </m:oMathPara>
                </a14:m>
                <a:endParaRPr lang="en-US" sz="3200" dirty="0"/>
              </a:p>
            </p:txBody>
          </p:sp>
        </mc:Choice>
        <mc:Fallback>
          <p:sp>
            <p:nvSpPr>
              <p:cNvPr id="20" name="TextBox 35"/>
              <p:cNvSpPr txBox="1">
                <a:spLocks noRot="1" noChangeAspect="1" noMove="1" noResize="1" noEditPoints="1" noAdjustHandles="1" noChangeArrowheads="1" noChangeShapeType="1" noTextEdit="1"/>
              </p:cNvSpPr>
              <p:nvPr/>
            </p:nvSpPr>
            <p:spPr>
              <a:xfrm>
                <a:off x="4794353" y="5331731"/>
                <a:ext cx="3818481" cy="1005725"/>
              </a:xfrm>
              <a:prstGeom prst="rect">
                <a:avLst/>
              </a:prstGeom>
              <a:blipFill rotWithShape="1">
                <a:blip r:embed="rId7"/>
                <a:stretch>
                  <a:fillRect l="-385" t="-1479" r="-1372" b="-1374"/>
                </a:stretch>
              </a:blipFill>
              <a:ln w="28575">
                <a:solidFill>
                  <a:srgbClr val="FF0000"/>
                </a:solidFill>
              </a:ln>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6" grpId="0"/>
      <p:bldP spid="7" grpId="0"/>
      <p:bldP spid="9" grpId="0" bldLvl="0" animBg="1"/>
      <p:bldP spid="10" grpId="0" bldLvl="0" animBg="1"/>
      <p:bldP spid="11" grpId="0"/>
      <p:bldP spid="12" grpId="0"/>
      <p:bldP spid="13" grpId="0"/>
      <p:bldP spid="14" grpId="0" bldLvl="0" animBg="1"/>
      <p:bldP spid="15" grpId="0"/>
      <p:bldP spid="16" grpId="0"/>
      <p:bldP spid="17" grpId="0"/>
      <p:bldP spid="18" grpId="0"/>
      <p:bldP spid="19" grpId="0" bldLvl="0" animBg="1"/>
      <p:bldP spid="20"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316990" y="332740"/>
            <a:ext cx="4768215" cy="5048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sym typeface="+mn-ea"/>
              </a:rPr>
              <a:t>两表面封闭系统的辐射传热</a:t>
            </a:r>
            <a:endParaRPr lang="zh-CN" altLang="en-US" dirty="0">
              <a:sym typeface="+mn-ea"/>
            </a:endParaRPr>
          </a:p>
        </p:txBody>
      </p:sp>
      <p:sp>
        <p:nvSpPr>
          <p:cNvPr id="4" name="AutoShape 6"/>
          <p:cNvSpPr/>
          <p:nvPr/>
        </p:nvSpPr>
        <p:spPr bwMode="auto">
          <a:xfrm>
            <a:off x="903366" y="876150"/>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22"/>
          <p:cNvSpPr/>
          <p:nvPr/>
        </p:nvSpPr>
        <p:spPr bwMode="auto">
          <a:xfrm>
            <a:off x="519131" y="109128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6" name="TextBox 15"/>
          <p:cNvSpPr txBox="1"/>
          <p:nvPr/>
        </p:nvSpPr>
        <p:spPr>
          <a:xfrm>
            <a:off x="1612616" y="876150"/>
            <a:ext cx="1960880" cy="521970"/>
          </a:xfrm>
          <a:prstGeom prst="rect">
            <a:avLst/>
          </a:prstGeom>
          <a:noFill/>
        </p:spPr>
        <p:txBody>
          <a:bodyPr wrap="none" rtlCol="0">
            <a:spAutoFit/>
          </a:bodyPr>
          <a:lstStyle/>
          <a:p>
            <a:r>
              <a:rPr lang="en-US" sz="2800" dirty="0" err="1">
                <a:latin typeface="+mn-ea"/>
                <a:ea typeface="+mn-ea"/>
              </a:rPr>
              <a:t>两漫灰表面</a:t>
            </a:r>
            <a:endParaRPr lang="en-US" sz="2800" dirty="0" err="1">
              <a:latin typeface="+mn-ea"/>
              <a:ea typeface="+mn-ea"/>
            </a:endParaRPr>
          </a:p>
        </p:txBody>
      </p:sp>
      <p:pic>
        <p:nvPicPr>
          <p:cNvPr id="7" name="Picture 4"/>
          <p:cNvPicPr>
            <a:picLocks noChangeAspect="1"/>
          </p:cNvPicPr>
          <p:nvPr/>
        </p:nvPicPr>
        <p:blipFill>
          <a:blip r:embed="rId1">
            <a:biLevel thresh="50000"/>
          </a:blip>
          <a:stretch>
            <a:fillRect/>
          </a:stretch>
        </p:blipFill>
        <p:spPr>
          <a:xfrm>
            <a:off x="9237682" y="2666107"/>
            <a:ext cx="3111500" cy="3187700"/>
          </a:xfrm>
          <a:prstGeom prst="rect">
            <a:avLst/>
          </a:prstGeom>
        </p:spPr>
      </p:pic>
      <p:sp>
        <p:nvSpPr>
          <p:cNvPr id="8" name="Rectangle 2"/>
          <p:cNvSpPr/>
          <p:nvPr/>
        </p:nvSpPr>
        <p:spPr>
          <a:xfrm>
            <a:off x="11325914" y="2839480"/>
            <a:ext cx="864096" cy="288032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7"/>
          <p:cNvSpPr/>
          <p:nvPr/>
        </p:nvSpPr>
        <p:spPr>
          <a:xfrm>
            <a:off x="9184640" y="2839720"/>
            <a:ext cx="485140" cy="288036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p:cNvSpPr txBox="1"/>
              <p:nvPr/>
            </p:nvSpPr>
            <p:spPr>
              <a:xfrm>
                <a:off x="2478474" y="1660642"/>
                <a:ext cx="3818481" cy="1005725"/>
              </a:xfrm>
              <a:prstGeom prst="rect">
                <a:avLst/>
              </a:prstGeom>
              <a:noFill/>
              <a:ln w="28575">
                <a:solidFill>
                  <a:srgbClr val="FF0000"/>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𝐽</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f>
                            <m:fPr>
                              <m:ctrlPr>
                                <a:rPr lang="en-US" altLang="zh-CN" sz="3200" i="1">
                                  <a:latin typeface="Cambria Math" panose="02040503050406030204" pitchFamily="18" charset="0"/>
                                </a:rPr>
                              </m:ctrlPr>
                            </m:fPr>
                            <m:num>
                              <m:r>
                                <a:rPr lang="en-US" altLang="zh-CN" sz="3200" i="1">
                                  <a:latin typeface="Cambria Math" panose="02040503050406030204" pitchFamily="18" charset="0"/>
                                </a:rPr>
                                <m:t>1</m:t>
                              </m:r>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𝑞</m:t>
                      </m:r>
                    </m:oMath>
                  </m:oMathPara>
                </a14:m>
                <a:endParaRPr lang="en-US" sz="3200" dirty="0"/>
              </a:p>
            </p:txBody>
          </p:sp>
        </mc:Choice>
        <mc:Fallback>
          <p:sp>
            <p:nvSpPr>
              <p:cNvPr id="10" name="TextBox 9"/>
              <p:cNvSpPr txBox="1">
                <a:spLocks noRot="1" noChangeAspect="1" noMove="1" noResize="1" noEditPoints="1" noAdjustHandles="1" noChangeArrowheads="1" noChangeShapeType="1" noTextEdit="1"/>
              </p:cNvSpPr>
              <p:nvPr/>
            </p:nvSpPr>
            <p:spPr>
              <a:xfrm>
                <a:off x="2478474" y="1660642"/>
                <a:ext cx="3818481" cy="1005725"/>
              </a:xfrm>
              <a:prstGeom prst="rect">
                <a:avLst/>
              </a:prstGeom>
              <a:blipFill rotWithShape="1">
                <a:blip r:embed="rId2"/>
                <a:stretch>
                  <a:fillRect l="-384" t="-1464" r="-1373" b="-1389"/>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3324845" y="3144136"/>
                <a:ext cx="2267223" cy="1400383"/>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𝑞</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𝐽</m:t>
                              </m:r>
                            </m:e>
                            <m:sub>
                              <m:r>
                                <a:rPr lang="en-US" altLang="zh-CN" sz="3200" i="1">
                                  <a:latin typeface="Cambria Math" panose="02040503050406030204" pitchFamily="18" charset="0"/>
                                </a:rPr>
                                <m:t>1</m:t>
                              </m:r>
                            </m:sub>
                          </m:sSub>
                        </m:num>
                        <m:den>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den>
                      </m:f>
                    </m:oMath>
                  </m:oMathPara>
                </a14:m>
                <a:endParaRPr lang="en-US" sz="3200" dirty="0"/>
              </a:p>
            </p:txBody>
          </p:sp>
        </mc:Choice>
        <mc:Fallback>
          <p:sp>
            <p:nvSpPr>
              <p:cNvPr id="11" name="TextBox 10"/>
              <p:cNvSpPr txBox="1">
                <a:spLocks noRot="1" noChangeAspect="1" noMove="1" noResize="1" noEditPoints="1" noAdjustHandles="1" noChangeArrowheads="1" noChangeShapeType="1" noTextEdit="1"/>
              </p:cNvSpPr>
              <p:nvPr/>
            </p:nvSpPr>
            <p:spPr>
              <a:xfrm>
                <a:off x="3324845" y="3144136"/>
                <a:ext cx="2267223" cy="1400383"/>
              </a:xfrm>
              <a:prstGeom prst="rect">
                <a:avLst/>
              </a:prstGeom>
              <a:blipFill rotWithShape="1">
                <a:blip r:embed="rId3"/>
                <a:stretch>
                  <a:fillRect l="-27" t="-18" r="-4218" b="33"/>
                </a:stretch>
              </a:blipFill>
              <a:ln w="28575">
                <a:noFill/>
              </a:ln>
            </p:spPr>
            <p:txBody>
              <a:bodyPr/>
              <a:lstStyle/>
              <a:p>
                <a:r>
                  <a:rPr lang="zh-CN" altLang="en-US">
                    <a:noFill/>
                  </a:rPr>
                  <a:t> </a:t>
                </a:r>
              </a:p>
            </p:txBody>
          </p:sp>
        </mc:Fallback>
      </mc:AlternateContent>
      <p:sp>
        <p:nvSpPr>
          <p:cNvPr id="12" name="TextBox 11"/>
          <p:cNvSpPr txBox="1"/>
          <p:nvPr/>
        </p:nvSpPr>
        <p:spPr>
          <a:xfrm>
            <a:off x="672683" y="3431399"/>
            <a:ext cx="2031325" cy="646331"/>
          </a:xfrm>
          <a:prstGeom prst="rect">
            <a:avLst/>
          </a:prstGeom>
          <a:noFill/>
        </p:spPr>
        <p:txBody>
          <a:bodyPr wrap="none" rtlCol="0">
            <a:spAutoFit/>
          </a:bodyPr>
          <a:lstStyle/>
          <a:p>
            <a:r>
              <a:rPr lang="en-US" sz="3600" dirty="0" err="1">
                <a:latin typeface="+mn-ea"/>
                <a:ea typeface="+mn-ea"/>
              </a:rPr>
              <a:t>热流密度</a:t>
            </a:r>
            <a:endParaRPr lang="en-US" sz="3600" dirty="0">
              <a:latin typeface="+mn-ea"/>
              <a:ea typeface="+mn-ea"/>
            </a:endParaRPr>
          </a:p>
        </p:txBody>
      </p:sp>
      <p:sp>
        <p:nvSpPr>
          <p:cNvPr id="13" name="TextBox 12"/>
          <p:cNvSpPr txBox="1"/>
          <p:nvPr/>
        </p:nvSpPr>
        <p:spPr>
          <a:xfrm>
            <a:off x="686856" y="5056485"/>
            <a:ext cx="1569660" cy="646331"/>
          </a:xfrm>
          <a:prstGeom prst="rect">
            <a:avLst/>
          </a:prstGeom>
          <a:noFill/>
        </p:spPr>
        <p:txBody>
          <a:bodyPr wrap="none" rtlCol="0">
            <a:spAutoFit/>
          </a:bodyPr>
          <a:lstStyle/>
          <a:p>
            <a:r>
              <a:rPr lang="en-US" sz="3600" dirty="0" err="1">
                <a:latin typeface="+mn-ea"/>
                <a:ea typeface="+mn-ea"/>
              </a:rPr>
              <a:t>热流量</a:t>
            </a:r>
            <a:endParaRPr lang="en-US" sz="3600" dirty="0">
              <a:latin typeface="+mn-ea"/>
              <a:ea typeface="+mn-ea"/>
            </a:endParaRPr>
          </a:p>
        </p:txBody>
      </p:sp>
      <mc:AlternateContent xmlns:mc="http://schemas.openxmlformats.org/markup-compatibility/2006">
        <mc:Choice xmlns:a14="http://schemas.microsoft.com/office/drawing/2010/main" Requires="a14">
          <p:sp>
            <p:nvSpPr>
              <p:cNvPr id="14" name="TextBox 13"/>
              <p:cNvSpPr txBox="1"/>
              <p:nvPr/>
            </p:nvSpPr>
            <p:spPr>
              <a:xfrm>
                <a:off x="3254102" y="4871816"/>
                <a:ext cx="2355773" cy="1400383"/>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3200" b="0" i="1" smtClean="0">
                          <a:latin typeface="Cambria Math" panose="02040503050406030204" pitchFamily="18" charset="0"/>
                          <a:ea typeface="Cambria Math" panose="02040503050406030204" pitchFamily="18" charset="0"/>
                        </a:rPr>
                        <m:t>Φ</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𝐽</m:t>
                              </m:r>
                            </m:e>
                            <m:sub>
                              <m:r>
                                <a:rPr lang="en-US" altLang="zh-CN" sz="3200" i="1">
                                  <a:latin typeface="Cambria Math" panose="02040503050406030204" pitchFamily="18" charset="0"/>
                                </a:rPr>
                                <m:t>1</m:t>
                              </m:r>
                            </m:sub>
                          </m:sSub>
                        </m:num>
                        <m:den>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𝐴</m:t>
                                  </m:r>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den>
                      </m:f>
                    </m:oMath>
                  </m:oMathPara>
                </a14:m>
                <a:endParaRPr lang="en-US" sz="3200" dirty="0"/>
              </a:p>
            </p:txBody>
          </p:sp>
        </mc:Choice>
        <mc:Fallback>
          <p:sp>
            <p:nvSpPr>
              <p:cNvPr id="14" name="TextBox 13"/>
              <p:cNvSpPr txBox="1">
                <a:spLocks noRot="1" noChangeAspect="1" noMove="1" noResize="1" noEditPoints="1" noAdjustHandles="1" noChangeArrowheads="1" noChangeShapeType="1" noTextEdit="1"/>
              </p:cNvSpPr>
              <p:nvPr/>
            </p:nvSpPr>
            <p:spPr>
              <a:xfrm>
                <a:off x="3254102" y="4871816"/>
                <a:ext cx="2355773" cy="1400383"/>
              </a:xfrm>
              <a:prstGeom prst="rect">
                <a:avLst/>
              </a:prstGeom>
              <a:blipFill rotWithShape="1">
                <a:blip r:embed="rId4"/>
                <a:stretch>
                  <a:fillRect l="-15" t="-7" r="-4570" b="22"/>
                </a:stretch>
              </a:blipFill>
              <a:ln w="28575">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6" grpId="0"/>
      <p:bldP spid="8" grpId="0" bldLvl="0" animBg="1"/>
      <p:bldP spid="9" grpId="0" bldLvl="0" animBg="1"/>
      <p:bldP spid="10" grpId="0" bldLvl="0" animBg="1"/>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导热微分方程</a:t>
            </a:r>
            <a:endParaRPr lang="zh-CN" altLang="en-US" dirty="0"/>
          </a:p>
          <a:p>
            <a:endParaRPr lang="zh-CN" altLang="en-US" dirty="0"/>
          </a:p>
          <a:p>
            <a:endParaRPr lang="en-US" dirty="0"/>
          </a:p>
        </p:txBody>
      </p:sp>
      <p:grpSp>
        <p:nvGrpSpPr>
          <p:cNvPr id="3" name="组合 36"/>
          <p:cNvGrpSpPr/>
          <p:nvPr/>
        </p:nvGrpSpPr>
        <p:grpSpPr>
          <a:xfrm>
            <a:off x="5205095" y="5416550"/>
            <a:ext cx="7174230" cy="1499235"/>
            <a:chOff x="8197" y="8530"/>
            <a:chExt cx="11298" cy="2361"/>
          </a:xfrm>
        </p:grpSpPr>
        <mc:AlternateContent xmlns:mc="http://schemas.openxmlformats.org/markup-compatibility/2006">
          <mc:Choice xmlns:a14="http://schemas.microsoft.com/office/drawing/2010/main" Requires="a14">
            <p:sp>
              <p:nvSpPr>
                <p:cNvPr id="4" name="矩形 548873"/>
                <p:cNvSpPr/>
                <p:nvPr/>
              </p:nvSpPr>
              <p:spPr>
                <a:xfrm>
                  <a:off x="8310" y="9551"/>
                  <a:ext cx="10622" cy="1340"/>
                </a:xfrm>
                <a:prstGeom prst="rect">
                  <a:avLst/>
                </a:prstGeom>
                <a:ln w="19050">
                  <a:solidFill>
                    <a:srgbClr val="FF0000"/>
                  </a:solidFill>
                </a:ln>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4" name="矩形 548873"/>
                <p:cNvSpPr>
                  <a:spLocks noRot="1" noChangeAspect="1" noMove="1" noResize="1" noEditPoints="1" noAdjustHandles="1" noChangeArrowheads="1" noChangeShapeType="1" noTextEdit="1"/>
                </p:cNvSpPr>
                <p:nvPr/>
              </p:nvSpPr>
              <p:spPr>
                <a:xfrm>
                  <a:off x="8310" y="9551"/>
                  <a:ext cx="10622" cy="1340"/>
                </a:xfrm>
                <a:prstGeom prst="rect">
                  <a:avLst/>
                </a:prstGeom>
                <a:blipFill rotWithShape="1">
                  <a:blip r:embed="rId1"/>
                </a:blipFill>
                <a:ln w="19050">
                  <a:solidFill>
                    <a:srgbClr val="FF0000"/>
                  </a:solidFill>
                </a:ln>
              </p:spPr>
              <p:txBody>
                <a:bodyPr/>
                <a:lstStyle/>
                <a:p>
                  <a:r>
                    <a:rPr lang="zh-CN" altLang="en-US">
                      <a:noFill/>
                    </a:rPr>
                    <a:t> </a:t>
                  </a:r>
                </a:p>
              </p:txBody>
            </p:sp>
          </mc:Fallback>
        </mc:AlternateContent>
        <p:sp>
          <p:nvSpPr>
            <p:cNvPr id="5" name="文本框 548874"/>
            <p:cNvSpPr txBox="1"/>
            <p:nvPr/>
          </p:nvSpPr>
          <p:spPr>
            <a:xfrm>
              <a:off x="8197" y="8530"/>
              <a:ext cx="11299" cy="725"/>
            </a:xfrm>
            <a:prstGeom prst="rect">
              <a:avLst/>
            </a:prstGeom>
            <a:noFill/>
          </p:spPr>
          <p:txBody>
            <a:bodyPr wrap="square" rtlCol="0">
              <a:spAutoFit/>
            </a:bodyPr>
            <a:lstStyle/>
            <a:p>
              <a:r>
                <a:rPr lang="zh-CN" altLang="en-US" sz="2400" b="1" dirty="0">
                  <a:latin typeface="黑体" panose="02010609060101010101" pitchFamily="2" charset="-122"/>
                  <a:ea typeface="黑体" panose="02010609060101010101" pitchFamily="2" charset="-122"/>
                </a:rPr>
                <a:t>直角坐标系中三维非稳态导热微分方程的一般形式</a:t>
              </a:r>
              <a:endParaRPr lang="zh-CN" altLang="en-US" sz="2400" b="1" dirty="0">
                <a:latin typeface="黑体" panose="02010609060101010101" pitchFamily="2" charset="-122"/>
                <a:ea typeface="黑体" panose="02010609060101010101" pitchFamily="2" charset="-122"/>
              </a:endParaRPr>
            </a:p>
          </p:txBody>
        </p:sp>
      </p:grpSp>
      <p:grpSp>
        <p:nvGrpSpPr>
          <p:cNvPr id="6" name="组合 35"/>
          <p:cNvGrpSpPr/>
          <p:nvPr/>
        </p:nvGrpSpPr>
        <p:grpSpPr>
          <a:xfrm>
            <a:off x="156210" y="1024255"/>
            <a:ext cx="12564745" cy="5269230"/>
            <a:chOff x="246" y="1613"/>
            <a:chExt cx="19787" cy="8298"/>
          </a:xfrm>
        </p:grpSpPr>
        <p:grpSp>
          <p:nvGrpSpPr>
            <p:cNvPr id="7" name="组合 30"/>
            <p:cNvGrpSpPr/>
            <p:nvPr/>
          </p:nvGrpSpPr>
          <p:grpSpPr>
            <a:xfrm>
              <a:off x="1053" y="3087"/>
              <a:ext cx="6923" cy="6824"/>
              <a:chOff x="4311490" y="2132856"/>
              <a:chExt cx="4395791" cy="4333220"/>
            </a:xfrm>
          </p:grpSpPr>
          <p:sp>
            <p:nvSpPr>
              <p:cNvPr id="10" name="爆炸形 1 1"/>
              <p:cNvSpPr/>
              <p:nvPr/>
            </p:nvSpPr>
            <p:spPr bwMode="auto">
              <a:xfrm>
                <a:off x="6264072" y="4204496"/>
                <a:ext cx="678255" cy="542364"/>
              </a:xfrm>
              <a:prstGeom prst="irregularSeal1">
                <a:avLst/>
              </a:prstGeom>
              <a:solidFill>
                <a:srgbClr val="FF0000"/>
              </a:soli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aphicFrame>
            <p:nvGraphicFramePr>
              <p:cNvPr id="11" name="Object 18"/>
              <p:cNvGraphicFramePr>
                <a:graphicFrameLocks noChangeAspect="1"/>
              </p:cNvGraphicFramePr>
              <p:nvPr/>
            </p:nvGraphicFramePr>
            <p:xfrm>
              <a:off x="6431363" y="4257399"/>
              <a:ext cx="338137" cy="396875"/>
            </p:xfrm>
            <a:graphic>
              <a:graphicData uri="http://schemas.openxmlformats.org/presentationml/2006/ole">
                <mc:AlternateContent xmlns:mc="http://schemas.openxmlformats.org/markup-compatibility/2006">
                  <mc:Choice xmlns:v="urn:schemas-microsoft-com:vml" Requires="v">
                    <p:oleObj spid="_x0000_s8" name="Equation" r:id="rId2" imgW="5181600" imgH="6096000" progId="Equation.DSMT4">
                      <p:embed/>
                    </p:oleObj>
                  </mc:Choice>
                  <mc:Fallback>
                    <p:oleObj name="Equation" r:id="rId2" imgW="5181600" imgH="6096000" progId="Equation.DSMT4">
                      <p:embed/>
                      <p:pic>
                        <p:nvPicPr>
                          <p:cNvPr id="0" name="Object 18"/>
                          <p:cNvPicPr>
                            <a:picLocks noChangeAspect="1" noChangeArrowheads="1"/>
                          </p:cNvPicPr>
                          <p:nvPr/>
                        </p:nvPicPr>
                        <p:blipFill>
                          <a:blip r:embed="rId3"/>
                          <a:srcRect/>
                          <a:stretch>
                            <a:fillRect/>
                          </a:stretch>
                        </p:blipFill>
                        <p:spPr bwMode="auto">
                          <a:xfrm>
                            <a:off x="6431363" y="4257399"/>
                            <a:ext cx="33813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组合 53"/>
              <p:cNvGrpSpPr/>
              <p:nvPr/>
            </p:nvGrpSpPr>
            <p:grpSpPr>
              <a:xfrm>
                <a:off x="4311490" y="2132856"/>
                <a:ext cx="4395791" cy="4333220"/>
                <a:chOff x="4311490" y="2132856"/>
                <a:chExt cx="4395791" cy="4333220"/>
              </a:xfrm>
            </p:grpSpPr>
            <p:grpSp>
              <p:nvGrpSpPr>
                <p:cNvPr id="13" name="Group 19"/>
                <p:cNvGrpSpPr/>
                <p:nvPr/>
              </p:nvGrpSpPr>
              <p:grpSpPr bwMode="auto">
                <a:xfrm>
                  <a:off x="4692490" y="2361456"/>
                  <a:ext cx="3657600" cy="3962400"/>
                  <a:chOff x="1392" y="720"/>
                  <a:chExt cx="2304" cy="2496"/>
                </a:xfrm>
              </p:grpSpPr>
              <p:sp>
                <p:nvSpPr>
                  <p:cNvPr id="44" name="Line 12"/>
                  <p:cNvSpPr>
                    <a:spLocks noChangeShapeType="1"/>
                  </p:cNvSpPr>
                  <p:nvPr/>
                </p:nvSpPr>
                <p:spPr bwMode="auto">
                  <a:xfrm flipV="1">
                    <a:off x="2304" y="720"/>
                    <a:ext cx="0" cy="1536"/>
                  </a:xfrm>
                  <a:prstGeom prst="line">
                    <a:avLst/>
                  </a:prstGeom>
                  <a:noFill/>
                  <a:ln w="38100">
                    <a:solidFill>
                      <a:schemeClr val="tx1"/>
                    </a:solidFill>
                    <a:round/>
                    <a:tailEnd type="triangle" w="med" len="med"/>
                  </a:ln>
                </p:spPr>
                <p:txBody>
                  <a:bodyPr wrap="none" anchor="ctr"/>
                  <a:lstStyle/>
                  <a:p>
                    <a:endParaRPr lang="en-US"/>
                  </a:p>
                </p:txBody>
              </p:sp>
              <p:sp>
                <p:nvSpPr>
                  <p:cNvPr id="45" name="Line 15"/>
                  <p:cNvSpPr>
                    <a:spLocks noChangeShapeType="1"/>
                  </p:cNvSpPr>
                  <p:nvPr/>
                </p:nvSpPr>
                <p:spPr bwMode="auto">
                  <a:xfrm flipH="1">
                    <a:off x="1392" y="2256"/>
                    <a:ext cx="912" cy="960"/>
                  </a:xfrm>
                  <a:prstGeom prst="line">
                    <a:avLst/>
                  </a:prstGeom>
                  <a:noFill/>
                  <a:ln w="38100">
                    <a:solidFill>
                      <a:schemeClr val="tx1"/>
                    </a:solidFill>
                    <a:round/>
                    <a:tailEnd type="triangle" w="med" len="med"/>
                  </a:ln>
                </p:spPr>
                <p:txBody>
                  <a:bodyPr wrap="none" anchor="ctr"/>
                  <a:lstStyle/>
                  <a:p>
                    <a:endParaRPr lang="en-US"/>
                  </a:p>
                </p:txBody>
              </p:sp>
              <p:sp>
                <p:nvSpPr>
                  <p:cNvPr id="46" name="Line 16"/>
                  <p:cNvSpPr>
                    <a:spLocks noChangeShapeType="1"/>
                  </p:cNvSpPr>
                  <p:nvPr/>
                </p:nvSpPr>
                <p:spPr bwMode="auto">
                  <a:xfrm flipV="1">
                    <a:off x="2304" y="2256"/>
                    <a:ext cx="1392" cy="0"/>
                  </a:xfrm>
                  <a:prstGeom prst="line">
                    <a:avLst/>
                  </a:prstGeom>
                  <a:noFill/>
                  <a:ln w="38100">
                    <a:solidFill>
                      <a:schemeClr val="tx1"/>
                    </a:solidFill>
                    <a:round/>
                    <a:tailEnd type="triangle" w="med" len="med"/>
                  </a:ln>
                </p:spPr>
                <p:txBody>
                  <a:bodyPr wrap="none" anchor="ctr"/>
                  <a:lstStyle/>
                  <a:p>
                    <a:endParaRPr lang="en-US"/>
                  </a:p>
                </p:txBody>
              </p:sp>
            </p:grpSp>
            <p:grpSp>
              <p:nvGrpSpPr>
                <p:cNvPr id="14" name="Group 60"/>
                <p:cNvGrpSpPr/>
                <p:nvPr/>
              </p:nvGrpSpPr>
              <p:grpSpPr bwMode="auto">
                <a:xfrm>
                  <a:off x="6579673" y="3757556"/>
                  <a:ext cx="1046515" cy="585108"/>
                  <a:chOff x="3622" y="3117"/>
                  <a:chExt cx="698" cy="387"/>
                </a:xfrm>
              </p:grpSpPr>
              <p:sp>
                <p:nvSpPr>
                  <p:cNvPr id="42" name="Line 56"/>
                  <p:cNvSpPr>
                    <a:spLocks noChangeShapeType="1"/>
                  </p:cNvSpPr>
                  <p:nvPr/>
                </p:nvSpPr>
                <p:spPr bwMode="auto">
                  <a:xfrm flipH="1">
                    <a:off x="3936" y="3120"/>
                    <a:ext cx="384" cy="384"/>
                  </a:xfrm>
                  <a:prstGeom prst="line">
                    <a:avLst/>
                  </a:prstGeom>
                  <a:noFill/>
                  <a:ln w="38100">
                    <a:solidFill>
                      <a:srgbClr val="2672FF"/>
                    </a:solidFill>
                    <a:round/>
                    <a:tailEnd type="triangle" w="med" len="med"/>
                  </a:ln>
                </p:spPr>
                <p:txBody>
                  <a:bodyPr wrap="none" anchor="ctr"/>
                  <a:lstStyle/>
                  <a:p>
                    <a:endParaRPr lang="en-US"/>
                  </a:p>
                </p:txBody>
              </p:sp>
              <p:graphicFrame>
                <p:nvGraphicFramePr>
                  <p:cNvPr id="43" name="Object 19"/>
                  <p:cNvGraphicFramePr>
                    <a:graphicFrameLocks noChangeAspect="1"/>
                  </p:cNvGraphicFramePr>
                  <p:nvPr/>
                </p:nvGraphicFramePr>
                <p:xfrm>
                  <a:off x="3622" y="3117"/>
                  <a:ext cx="343" cy="356"/>
                </p:xfrm>
                <a:graphic>
                  <a:graphicData uri="http://schemas.openxmlformats.org/presentationml/2006/ole">
                    <mc:AlternateContent xmlns:mc="http://schemas.openxmlformats.org/markup-compatibility/2006">
                      <mc:Choice xmlns:v="urn:schemas-microsoft-com:vml" Requires="v">
                        <p:oleObj spid="_x0000_s9" name="Equation" r:id="rId4" imgW="7315200" imgH="7620000" progId="Equation.DSMT4">
                          <p:embed/>
                        </p:oleObj>
                      </mc:Choice>
                      <mc:Fallback>
                        <p:oleObj name="Equation" r:id="rId4" imgW="7315200" imgH="7620000" progId="Equation.DSMT4">
                          <p:embed/>
                          <p:pic>
                            <p:nvPicPr>
                              <p:cNvPr id="0" name="Object 19"/>
                              <p:cNvPicPr>
                                <a:picLocks noChangeAspect="1" noChangeArrowheads="1"/>
                              </p:cNvPicPr>
                              <p:nvPr/>
                            </p:nvPicPr>
                            <p:blipFill>
                              <a:blip r:embed="rId5"/>
                              <a:srcRect/>
                              <a:stretch>
                                <a:fillRect/>
                              </a:stretch>
                            </p:blipFill>
                            <p:spPr bwMode="auto">
                              <a:xfrm>
                                <a:off x="3622" y="3117"/>
                                <a:ext cx="343"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 name="Group 52"/>
                <p:cNvGrpSpPr/>
                <p:nvPr/>
              </p:nvGrpSpPr>
              <p:grpSpPr bwMode="auto">
                <a:xfrm>
                  <a:off x="4994115" y="3885456"/>
                  <a:ext cx="917575" cy="457200"/>
                  <a:chOff x="1582" y="1680"/>
                  <a:chExt cx="578" cy="288"/>
                </a:xfrm>
              </p:grpSpPr>
              <p:sp>
                <p:nvSpPr>
                  <p:cNvPr id="40" name="Line 50"/>
                  <p:cNvSpPr>
                    <a:spLocks noChangeShapeType="1"/>
                  </p:cNvSpPr>
                  <p:nvPr/>
                </p:nvSpPr>
                <p:spPr bwMode="auto">
                  <a:xfrm>
                    <a:off x="1584" y="1968"/>
                    <a:ext cx="576" cy="0"/>
                  </a:xfrm>
                  <a:prstGeom prst="line">
                    <a:avLst/>
                  </a:prstGeom>
                  <a:noFill/>
                  <a:ln w="38100">
                    <a:solidFill>
                      <a:srgbClr val="2672FF"/>
                    </a:solidFill>
                    <a:round/>
                    <a:tailEnd type="triangle" w="med" len="med"/>
                  </a:ln>
                </p:spPr>
                <p:txBody>
                  <a:bodyPr wrap="none" anchor="ctr"/>
                  <a:lstStyle/>
                  <a:p>
                    <a:endParaRPr lang="en-US"/>
                  </a:p>
                </p:txBody>
              </p:sp>
              <p:graphicFrame>
                <p:nvGraphicFramePr>
                  <p:cNvPr id="41" name="Object 18"/>
                  <p:cNvGraphicFramePr>
                    <a:graphicFrameLocks noChangeAspect="1"/>
                  </p:cNvGraphicFramePr>
                  <p:nvPr/>
                </p:nvGraphicFramePr>
                <p:xfrm>
                  <a:off x="1582" y="1680"/>
                  <a:ext cx="300" cy="288"/>
                </p:xfrm>
                <a:graphic>
                  <a:graphicData uri="http://schemas.openxmlformats.org/presentationml/2006/ole">
                    <mc:AlternateContent xmlns:mc="http://schemas.openxmlformats.org/markup-compatibility/2006">
                      <mc:Choice xmlns:v="urn:schemas-microsoft-com:vml" Requires="v">
                        <p:oleObj spid="_x0000_s16" name="Equation" r:id="rId6" imgW="7315200" imgH="7010400" progId="Equation.DSMT4">
                          <p:embed/>
                        </p:oleObj>
                      </mc:Choice>
                      <mc:Fallback>
                        <p:oleObj name="Equation" r:id="rId6" imgW="7315200" imgH="7010400" progId="Equation.DSMT4">
                          <p:embed/>
                          <p:pic>
                            <p:nvPicPr>
                              <p:cNvPr id="0" name="Object 18"/>
                              <p:cNvPicPr>
                                <a:picLocks noChangeAspect="1" noChangeArrowheads="1"/>
                              </p:cNvPicPr>
                              <p:nvPr/>
                            </p:nvPicPr>
                            <p:blipFill>
                              <a:blip r:embed="rId7"/>
                              <a:srcRect/>
                              <a:stretch>
                                <a:fillRect/>
                              </a:stretch>
                            </p:blipFill>
                            <p:spPr bwMode="auto">
                              <a:xfrm>
                                <a:off x="1582" y="1680"/>
                                <a:ext cx="30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Group 53"/>
                <p:cNvGrpSpPr/>
                <p:nvPr/>
              </p:nvGrpSpPr>
              <p:grpSpPr bwMode="auto">
                <a:xfrm>
                  <a:off x="6826089" y="5028456"/>
                  <a:ext cx="511175" cy="762000"/>
                  <a:chOff x="2736" y="2400"/>
                  <a:chExt cx="322" cy="480"/>
                </a:xfrm>
              </p:grpSpPr>
              <p:sp>
                <p:nvSpPr>
                  <p:cNvPr id="38" name="Line 5"/>
                  <p:cNvSpPr>
                    <a:spLocks noChangeShapeType="1"/>
                  </p:cNvSpPr>
                  <p:nvPr/>
                </p:nvSpPr>
                <p:spPr bwMode="auto">
                  <a:xfrm flipH="1" flipV="1">
                    <a:off x="2736" y="2400"/>
                    <a:ext cx="0" cy="480"/>
                  </a:xfrm>
                  <a:prstGeom prst="line">
                    <a:avLst/>
                  </a:prstGeom>
                  <a:noFill/>
                  <a:ln w="38100">
                    <a:solidFill>
                      <a:srgbClr val="2672FF"/>
                    </a:solidFill>
                    <a:round/>
                    <a:tailEnd type="triangle" w="med" len="med"/>
                  </a:ln>
                </p:spPr>
                <p:txBody>
                  <a:bodyPr wrap="none" anchor="ctr"/>
                  <a:lstStyle/>
                  <a:p>
                    <a:endParaRPr lang="en-US"/>
                  </a:p>
                </p:txBody>
              </p:sp>
              <p:graphicFrame>
                <p:nvGraphicFramePr>
                  <p:cNvPr id="39" name="Object 15"/>
                  <p:cNvGraphicFramePr>
                    <a:graphicFrameLocks noChangeAspect="1"/>
                  </p:cNvGraphicFramePr>
                  <p:nvPr/>
                </p:nvGraphicFramePr>
                <p:xfrm>
                  <a:off x="2751" y="2592"/>
                  <a:ext cx="307" cy="288"/>
                </p:xfrm>
                <a:graphic>
                  <a:graphicData uri="http://schemas.openxmlformats.org/presentationml/2006/ole">
                    <mc:AlternateContent xmlns:mc="http://schemas.openxmlformats.org/markup-compatibility/2006">
                      <mc:Choice xmlns:v="urn:schemas-microsoft-com:vml" Requires="v">
                        <p:oleObj spid="_x0000_s18" name="Equation" r:id="rId8" imgW="7010400" imgH="7010400" progId="Equation.DSMT4">
                          <p:embed/>
                        </p:oleObj>
                      </mc:Choice>
                      <mc:Fallback>
                        <p:oleObj name="Equation" r:id="rId8" imgW="7010400" imgH="7010400" progId="Equation.DSMT4">
                          <p:embed/>
                          <p:pic>
                            <p:nvPicPr>
                              <p:cNvPr id="0" name="Object 15"/>
                              <p:cNvPicPr>
                                <a:picLocks noChangeAspect="1" noChangeArrowheads="1"/>
                              </p:cNvPicPr>
                              <p:nvPr/>
                            </p:nvPicPr>
                            <p:blipFill>
                              <a:blip r:embed="rId9"/>
                              <a:srcRect/>
                              <a:stretch>
                                <a:fillRect/>
                              </a:stretch>
                            </p:blipFill>
                            <p:spPr bwMode="auto">
                              <a:xfrm>
                                <a:off x="2751" y="2592"/>
                                <a:ext cx="30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
              <p:nvSpPr>
                <p:cNvPr id="19" name="AutoShape 7"/>
                <p:cNvSpPr>
                  <a:spLocks noChangeArrowheads="1"/>
                </p:cNvSpPr>
                <p:nvPr/>
              </p:nvSpPr>
              <p:spPr bwMode="auto">
                <a:xfrm rot="5400000" flipH="1">
                  <a:off x="4992960" y="4114056"/>
                  <a:ext cx="1828800" cy="457200"/>
                </a:xfrm>
                <a:prstGeom prst="parallelogram">
                  <a:avLst>
                    <a:gd name="adj" fmla="val 98944"/>
                  </a:avLst>
                </a:prstGeom>
                <a:solidFill>
                  <a:schemeClr val="accent1">
                    <a:alpha val="50195"/>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0" name="Rectangle 4"/>
                <p:cNvSpPr>
                  <a:spLocks noChangeArrowheads="1"/>
                </p:cNvSpPr>
                <p:nvPr/>
              </p:nvSpPr>
              <p:spPr bwMode="auto">
                <a:xfrm>
                  <a:off x="6135960" y="3428256"/>
                  <a:ext cx="1676400" cy="1371600"/>
                </a:xfrm>
                <a:prstGeom prst="rect">
                  <a:avLst/>
                </a:prstGeom>
                <a:solidFill>
                  <a:schemeClr val="accent1">
                    <a:alpha val="50195"/>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1" name="AutoShape 8"/>
                <p:cNvSpPr>
                  <a:spLocks noChangeArrowheads="1"/>
                </p:cNvSpPr>
                <p:nvPr/>
              </p:nvSpPr>
              <p:spPr bwMode="auto">
                <a:xfrm>
                  <a:off x="5678760" y="3428256"/>
                  <a:ext cx="2133600" cy="457200"/>
                </a:xfrm>
                <a:prstGeom prst="parallelogram">
                  <a:avLst>
                    <a:gd name="adj" fmla="val 100009"/>
                  </a:avLst>
                </a:prstGeom>
                <a:solidFill>
                  <a:schemeClr val="accent1">
                    <a:alpha val="50195"/>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2" name="Rectangle 9"/>
                <p:cNvSpPr>
                  <a:spLocks noChangeArrowheads="1"/>
                </p:cNvSpPr>
                <p:nvPr/>
              </p:nvSpPr>
              <p:spPr bwMode="auto">
                <a:xfrm>
                  <a:off x="5678760" y="3885456"/>
                  <a:ext cx="1676400" cy="1371600"/>
                </a:xfrm>
                <a:prstGeom prst="rect">
                  <a:avLst/>
                </a:prstGeom>
                <a:solidFill>
                  <a:schemeClr val="accent1">
                    <a:alpha val="38039"/>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3" name="AutoShape 10"/>
                <p:cNvSpPr>
                  <a:spLocks noChangeArrowheads="1"/>
                </p:cNvSpPr>
                <p:nvPr/>
              </p:nvSpPr>
              <p:spPr bwMode="auto">
                <a:xfrm>
                  <a:off x="5678760" y="4799856"/>
                  <a:ext cx="2133600" cy="457200"/>
                </a:xfrm>
                <a:prstGeom prst="parallelogram">
                  <a:avLst>
                    <a:gd name="adj" fmla="val 100009"/>
                  </a:avLst>
                </a:prstGeom>
                <a:solidFill>
                  <a:schemeClr val="accent1">
                    <a:alpha val="50195"/>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4" name="AutoShape 11"/>
                <p:cNvSpPr>
                  <a:spLocks noChangeArrowheads="1"/>
                </p:cNvSpPr>
                <p:nvPr/>
              </p:nvSpPr>
              <p:spPr bwMode="auto">
                <a:xfrm rot="5400000" flipH="1">
                  <a:off x="6669360" y="4114056"/>
                  <a:ext cx="1828800" cy="457200"/>
                </a:xfrm>
                <a:prstGeom prst="parallelogram">
                  <a:avLst>
                    <a:gd name="adj" fmla="val 98944"/>
                  </a:avLst>
                </a:prstGeom>
                <a:solidFill>
                  <a:schemeClr val="accent1">
                    <a:alpha val="50195"/>
                  </a:schemeClr>
                </a:solidFill>
                <a:ln w="9525">
                  <a:solidFill>
                    <a:schemeClr val="tx1"/>
                  </a:solidFill>
                  <a:miter lim="800000"/>
                </a:ln>
              </p:spPr>
              <p:txBody>
                <a:bodyPr wrap="none" anchor="ctr"/>
                <a:lstStyle/>
                <a:p>
                  <a:endParaRPr lang="en-US">
                    <a:latin typeface="Calibri" panose="020F0502020204030204" pitchFamily="34" charset="0"/>
                  </a:endParaRPr>
                </a:p>
              </p:txBody>
            </p:sp>
            <p:sp>
              <p:nvSpPr>
                <p:cNvPr id="25" name="Text Box 14"/>
                <p:cNvSpPr txBox="1">
                  <a:spLocks noChangeArrowheads="1"/>
                </p:cNvSpPr>
                <p:nvPr/>
              </p:nvSpPr>
              <p:spPr bwMode="auto">
                <a:xfrm>
                  <a:off x="5683090" y="2132856"/>
                  <a:ext cx="325730" cy="523220"/>
                </a:xfrm>
                <a:prstGeom prst="rect">
                  <a:avLst/>
                </a:prstGeom>
                <a:noFill/>
                <a:ln w="9525">
                  <a:noFill/>
                  <a:miter lim="800000"/>
                </a:ln>
              </p:spPr>
              <p:txBody>
                <a:bodyPr wrap="none">
                  <a:spAutoFit/>
                </a:bodyPr>
                <a:lstStyle/>
                <a:p>
                  <a:r>
                    <a:rPr lang="en-US" sz="2800" i="1" dirty="0">
                      <a:latin typeface="Calibri" panose="020F0502020204030204" pitchFamily="34" charset="0"/>
                    </a:rPr>
                    <a:t>z</a:t>
                  </a:r>
                  <a:endParaRPr lang="en-US" sz="2800" i="1" dirty="0">
                    <a:latin typeface="Calibri" panose="020F0502020204030204" pitchFamily="34" charset="0"/>
                  </a:endParaRPr>
                </a:p>
              </p:txBody>
            </p:sp>
            <p:sp>
              <p:nvSpPr>
                <p:cNvPr id="26" name="Text Box 17"/>
                <p:cNvSpPr txBox="1">
                  <a:spLocks noChangeArrowheads="1"/>
                </p:cNvSpPr>
                <p:nvPr/>
              </p:nvSpPr>
              <p:spPr bwMode="auto">
                <a:xfrm>
                  <a:off x="4311490" y="5942856"/>
                  <a:ext cx="344966" cy="523220"/>
                </a:xfrm>
                <a:prstGeom prst="rect">
                  <a:avLst/>
                </a:prstGeom>
                <a:noFill/>
                <a:ln w="9525">
                  <a:noFill/>
                  <a:miter lim="800000"/>
                </a:ln>
              </p:spPr>
              <p:txBody>
                <a:bodyPr wrap="none">
                  <a:spAutoFit/>
                </a:bodyPr>
                <a:lstStyle/>
                <a:p>
                  <a:r>
                    <a:rPr lang="en-US" sz="2800" i="1" dirty="0">
                      <a:latin typeface="Calibri" panose="020F0502020204030204" pitchFamily="34" charset="0"/>
                    </a:rPr>
                    <a:t>y</a:t>
                  </a:r>
                  <a:endParaRPr lang="en-US" sz="2800" i="1" dirty="0">
                    <a:latin typeface="Calibri" panose="020F0502020204030204" pitchFamily="34" charset="0"/>
                  </a:endParaRPr>
                </a:p>
              </p:txBody>
            </p:sp>
            <p:sp>
              <p:nvSpPr>
                <p:cNvPr id="27" name="Text Box 18"/>
                <p:cNvSpPr txBox="1">
                  <a:spLocks noChangeArrowheads="1"/>
                </p:cNvSpPr>
                <p:nvPr/>
              </p:nvSpPr>
              <p:spPr bwMode="auto">
                <a:xfrm>
                  <a:off x="8350090" y="4631581"/>
                  <a:ext cx="340158" cy="523220"/>
                </a:xfrm>
                <a:prstGeom prst="rect">
                  <a:avLst/>
                </a:prstGeom>
                <a:noFill/>
                <a:ln w="9525">
                  <a:noFill/>
                  <a:miter lim="800000"/>
                </a:ln>
              </p:spPr>
              <p:txBody>
                <a:bodyPr wrap="none">
                  <a:spAutoFit/>
                </a:bodyPr>
                <a:lstStyle/>
                <a:p>
                  <a:r>
                    <a:rPr lang="en-US" sz="2800" i="1" dirty="0">
                      <a:latin typeface="Calibri" panose="020F0502020204030204" pitchFamily="34" charset="0"/>
                    </a:rPr>
                    <a:t>x</a:t>
                  </a:r>
                  <a:endParaRPr lang="en-US" sz="2800" i="1" dirty="0">
                    <a:latin typeface="Calibri" panose="020F0502020204030204" pitchFamily="34" charset="0"/>
                  </a:endParaRPr>
                </a:p>
              </p:txBody>
            </p:sp>
            <p:sp>
              <p:nvSpPr>
                <p:cNvPr id="28" name="Text Box 20"/>
                <p:cNvSpPr txBox="1">
                  <a:spLocks noChangeArrowheads="1"/>
                </p:cNvSpPr>
                <p:nvPr/>
              </p:nvSpPr>
              <p:spPr bwMode="auto">
                <a:xfrm>
                  <a:off x="5683090" y="3123456"/>
                  <a:ext cx="394660" cy="369332"/>
                </a:xfrm>
                <a:prstGeom prst="rect">
                  <a:avLst/>
                </a:prstGeom>
                <a:noFill/>
                <a:ln w="9525">
                  <a:noFill/>
                  <a:miter lim="800000"/>
                </a:ln>
              </p:spPr>
              <p:txBody>
                <a:bodyPr wrap="none">
                  <a:spAutoFit/>
                </a:bodyPr>
                <a:lstStyle/>
                <a:p>
                  <a:r>
                    <a:rPr lang="en-US" i="1" dirty="0" err="1">
                      <a:latin typeface="Calibri" panose="020F0502020204030204" pitchFamily="34" charset="0"/>
                    </a:rPr>
                    <a:t>dz</a:t>
                  </a:r>
                  <a:endParaRPr lang="en-US" i="1" dirty="0">
                    <a:latin typeface="Calibri" panose="020F0502020204030204" pitchFamily="34" charset="0"/>
                  </a:endParaRPr>
                </a:p>
              </p:txBody>
            </p:sp>
            <p:sp>
              <p:nvSpPr>
                <p:cNvPr id="29" name="Text Box 21"/>
                <p:cNvSpPr txBox="1">
                  <a:spLocks noChangeArrowheads="1"/>
                </p:cNvSpPr>
                <p:nvPr/>
              </p:nvSpPr>
              <p:spPr bwMode="auto">
                <a:xfrm>
                  <a:off x="7767478" y="4418856"/>
                  <a:ext cx="402674" cy="369332"/>
                </a:xfrm>
                <a:prstGeom prst="rect">
                  <a:avLst/>
                </a:prstGeom>
                <a:noFill/>
                <a:ln w="9525">
                  <a:noFill/>
                  <a:miter lim="800000"/>
                </a:ln>
              </p:spPr>
              <p:txBody>
                <a:bodyPr wrap="none">
                  <a:spAutoFit/>
                </a:bodyPr>
                <a:lstStyle/>
                <a:p>
                  <a:r>
                    <a:rPr lang="en-US" i="1" dirty="0">
                      <a:latin typeface="Calibri" panose="020F0502020204030204" pitchFamily="34" charset="0"/>
                    </a:rPr>
                    <a:t>dx</a:t>
                  </a:r>
                  <a:endParaRPr lang="en-US" i="1" dirty="0">
                    <a:latin typeface="Calibri" panose="020F0502020204030204" pitchFamily="34" charset="0"/>
                  </a:endParaRPr>
                </a:p>
              </p:txBody>
            </p:sp>
            <p:sp>
              <p:nvSpPr>
                <p:cNvPr id="30" name="Text Box 27"/>
                <p:cNvSpPr txBox="1">
                  <a:spLocks noChangeArrowheads="1"/>
                </p:cNvSpPr>
                <p:nvPr/>
              </p:nvSpPr>
              <p:spPr bwMode="auto">
                <a:xfrm>
                  <a:off x="5176678" y="4952256"/>
                  <a:ext cx="405880" cy="369332"/>
                </a:xfrm>
                <a:prstGeom prst="rect">
                  <a:avLst/>
                </a:prstGeom>
                <a:noFill/>
                <a:ln w="9525">
                  <a:noFill/>
                  <a:miter lim="800000"/>
                </a:ln>
              </p:spPr>
              <p:txBody>
                <a:bodyPr wrap="none">
                  <a:spAutoFit/>
                </a:bodyPr>
                <a:lstStyle/>
                <a:p>
                  <a:r>
                    <a:rPr lang="en-US" i="1" dirty="0" err="1">
                      <a:latin typeface="Calibri" panose="020F0502020204030204" pitchFamily="34" charset="0"/>
                    </a:rPr>
                    <a:t>dy</a:t>
                  </a:r>
                  <a:endParaRPr lang="en-US" i="1" dirty="0">
                    <a:latin typeface="Calibri" panose="020F0502020204030204" pitchFamily="34" charset="0"/>
                  </a:endParaRPr>
                </a:p>
              </p:txBody>
            </p:sp>
            <p:grpSp>
              <p:nvGrpSpPr>
                <p:cNvPr id="31" name="Group 67"/>
                <p:cNvGrpSpPr/>
                <p:nvPr/>
              </p:nvGrpSpPr>
              <p:grpSpPr bwMode="auto">
                <a:xfrm>
                  <a:off x="6818163" y="2818656"/>
                  <a:ext cx="939801" cy="762000"/>
                  <a:chOff x="4224" y="3408"/>
                  <a:chExt cx="592" cy="480"/>
                </a:xfrm>
              </p:grpSpPr>
              <p:sp>
                <p:nvSpPr>
                  <p:cNvPr id="36" name="Line 62"/>
                  <p:cNvSpPr>
                    <a:spLocks noChangeShapeType="1"/>
                  </p:cNvSpPr>
                  <p:nvPr/>
                </p:nvSpPr>
                <p:spPr bwMode="auto">
                  <a:xfrm flipH="1" flipV="1">
                    <a:off x="4224" y="3408"/>
                    <a:ext cx="0" cy="480"/>
                  </a:xfrm>
                  <a:prstGeom prst="line">
                    <a:avLst/>
                  </a:prstGeom>
                  <a:noFill/>
                  <a:ln w="38100">
                    <a:solidFill>
                      <a:srgbClr val="FF0215"/>
                    </a:solidFill>
                    <a:round/>
                    <a:tailEnd type="triangle" w="med" len="med"/>
                  </a:ln>
                </p:spPr>
                <p:txBody>
                  <a:bodyPr wrap="none" anchor="ctr"/>
                  <a:lstStyle/>
                  <a:p>
                    <a:endParaRPr lang="en-US"/>
                  </a:p>
                </p:txBody>
              </p:sp>
              <p:graphicFrame>
                <p:nvGraphicFramePr>
                  <p:cNvPr id="37" name="Object 13"/>
                  <p:cNvGraphicFramePr>
                    <a:graphicFrameLocks noChangeAspect="1"/>
                  </p:cNvGraphicFramePr>
                  <p:nvPr/>
                </p:nvGraphicFramePr>
                <p:xfrm>
                  <a:off x="4283" y="3433"/>
                  <a:ext cx="533" cy="288"/>
                </p:xfrm>
                <a:graphic>
                  <a:graphicData uri="http://schemas.openxmlformats.org/presentationml/2006/ole">
                    <mc:AlternateContent xmlns:mc="http://schemas.openxmlformats.org/markup-compatibility/2006">
                      <mc:Choice xmlns:v="urn:schemas-microsoft-com:vml" Requires="v">
                        <p:oleObj spid="_x0000_s32" name="Equation" r:id="rId10" imgW="12192000" imgH="7010400" progId="Equation.DSMT4">
                          <p:embed/>
                        </p:oleObj>
                      </mc:Choice>
                      <mc:Fallback>
                        <p:oleObj name="Equation" r:id="rId10" imgW="12192000" imgH="7010400" progId="Equation.DSMT4">
                          <p:embed/>
                          <p:pic>
                            <p:nvPicPr>
                              <p:cNvPr id="0" name="Object 13"/>
                              <p:cNvPicPr>
                                <a:picLocks noChangeAspect="1" noChangeArrowheads="1"/>
                              </p:cNvPicPr>
                              <p:nvPr/>
                            </p:nvPicPr>
                            <p:blipFill>
                              <a:blip r:embed="rId11"/>
                              <a:srcRect/>
                              <a:stretch>
                                <a:fillRect/>
                              </a:stretch>
                            </p:blipFill>
                            <p:spPr bwMode="auto">
                              <a:xfrm>
                                <a:off x="4283" y="3433"/>
                                <a:ext cx="533" cy="288"/>
                              </a:xfrm>
                              <a:prstGeom prst="rect">
                                <a:avLst/>
                              </a:prstGeom>
                              <a:noFill/>
                              <a:ln>
                                <a:noFill/>
                              </a:ln>
                              <a:extLst>
                                <a:ext uri="{909E8E84-426E-40DD-AFC4-6F175D3DCCD1}">
                                  <a14:hiddenFill xmlns:a14="http://schemas.microsoft.com/office/drawing/2010/main">
                                    <a:solidFill>
                                      <a:srgbClr val="FF0215"/>
                                    </a:solidFill>
                                  </a14:hiddenFill>
                                </a:ext>
                                <a:ext uri="{91240B29-F687-4F45-9708-019B960494DF}">
                                  <a14:hiddenLine xmlns:a14="http://schemas.microsoft.com/office/drawing/2010/main" w="9525">
                                    <a:solidFill>
                                      <a:srgbClr val="FF0215"/>
                                    </a:solidFill>
                                    <a:miter lim="800000"/>
                                    <a:headEnd/>
                                    <a:tailEnd/>
                                  </a14:hiddenLine>
                                </a:ext>
                              </a:extLst>
                            </p:spPr>
                          </p:pic>
                        </p:oleObj>
                      </mc:Fallback>
                    </mc:AlternateContent>
                  </a:graphicData>
                </a:graphic>
              </p:graphicFrame>
            </p:grpSp>
            <p:grpSp>
              <p:nvGrpSpPr>
                <p:cNvPr id="33" name="Group 74"/>
                <p:cNvGrpSpPr/>
                <p:nvPr/>
              </p:nvGrpSpPr>
              <p:grpSpPr bwMode="auto">
                <a:xfrm>
                  <a:off x="7664293" y="3788624"/>
                  <a:ext cx="1042988" cy="515938"/>
                  <a:chOff x="3984" y="3323"/>
                  <a:chExt cx="657" cy="325"/>
                </a:xfrm>
              </p:grpSpPr>
              <p:sp>
                <p:nvSpPr>
                  <p:cNvPr id="34" name="Line 69"/>
                  <p:cNvSpPr>
                    <a:spLocks noChangeShapeType="1"/>
                  </p:cNvSpPr>
                  <p:nvPr/>
                </p:nvSpPr>
                <p:spPr bwMode="auto">
                  <a:xfrm>
                    <a:off x="3984" y="3648"/>
                    <a:ext cx="576" cy="0"/>
                  </a:xfrm>
                  <a:prstGeom prst="line">
                    <a:avLst/>
                  </a:prstGeom>
                  <a:noFill/>
                  <a:ln w="38100">
                    <a:solidFill>
                      <a:srgbClr val="FF0215"/>
                    </a:solidFill>
                    <a:round/>
                    <a:tailEnd type="triangle" w="med" len="med"/>
                  </a:ln>
                </p:spPr>
                <p:txBody>
                  <a:bodyPr wrap="none" anchor="ctr"/>
                  <a:lstStyle/>
                  <a:p>
                    <a:endParaRPr lang="en-US"/>
                  </a:p>
                </p:txBody>
              </p:sp>
              <p:graphicFrame>
                <p:nvGraphicFramePr>
                  <p:cNvPr id="35" name="Object 12"/>
                  <p:cNvGraphicFramePr>
                    <a:graphicFrameLocks noChangeAspect="1"/>
                  </p:cNvGraphicFramePr>
                  <p:nvPr/>
                </p:nvGraphicFramePr>
                <p:xfrm>
                  <a:off x="4129" y="3323"/>
                  <a:ext cx="512" cy="288"/>
                </p:xfrm>
                <a:graphic>
                  <a:graphicData uri="http://schemas.openxmlformats.org/presentationml/2006/ole">
                    <mc:AlternateContent xmlns:mc="http://schemas.openxmlformats.org/markup-compatibility/2006">
                      <mc:Choice xmlns:v="urn:schemas-microsoft-com:vml" Requires="v">
                        <p:oleObj spid="_x0000_s47" name="Equation" r:id="rId12" imgW="12496800" imgH="7010400" progId="Equation.DSMT4">
                          <p:embed/>
                        </p:oleObj>
                      </mc:Choice>
                      <mc:Fallback>
                        <p:oleObj name="Equation" r:id="rId12" imgW="12496800" imgH="7010400" progId="Equation.DSMT4">
                          <p:embed/>
                          <p:pic>
                            <p:nvPicPr>
                              <p:cNvPr id="0" name="Object 12"/>
                              <p:cNvPicPr>
                                <a:picLocks noChangeAspect="1" noChangeArrowheads="1"/>
                              </p:cNvPicPr>
                              <p:nvPr/>
                            </p:nvPicPr>
                            <p:blipFill>
                              <a:blip r:embed="rId13"/>
                              <a:srcRect/>
                              <a:stretch>
                                <a:fillRect/>
                              </a:stretch>
                            </p:blipFill>
                            <p:spPr bwMode="auto">
                              <a:xfrm>
                                <a:off x="4129" y="3323"/>
                                <a:ext cx="51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8" name="Group 81"/>
                <p:cNvGrpSpPr/>
                <p:nvPr/>
              </p:nvGrpSpPr>
              <p:grpSpPr bwMode="auto">
                <a:xfrm>
                  <a:off x="5659278" y="4788746"/>
                  <a:ext cx="877888" cy="1171576"/>
                  <a:chOff x="1473" y="3570"/>
                  <a:chExt cx="553" cy="738"/>
                </a:xfrm>
              </p:grpSpPr>
              <p:sp>
                <p:nvSpPr>
                  <p:cNvPr id="49" name="Line 77"/>
                  <p:cNvSpPr>
                    <a:spLocks noChangeShapeType="1"/>
                  </p:cNvSpPr>
                  <p:nvPr/>
                </p:nvSpPr>
                <p:spPr bwMode="auto">
                  <a:xfrm flipH="1">
                    <a:off x="1629" y="3570"/>
                    <a:ext cx="363" cy="366"/>
                  </a:xfrm>
                  <a:prstGeom prst="line">
                    <a:avLst/>
                  </a:prstGeom>
                  <a:noFill/>
                  <a:ln w="38100">
                    <a:solidFill>
                      <a:srgbClr val="FF0215"/>
                    </a:solidFill>
                    <a:round/>
                    <a:tailEnd type="triangle" w="med" len="med"/>
                  </a:ln>
                </p:spPr>
                <p:txBody>
                  <a:bodyPr wrap="none" anchor="ctr"/>
                  <a:lstStyle/>
                  <a:p>
                    <a:endParaRPr lang="en-US"/>
                  </a:p>
                </p:txBody>
              </p:sp>
              <p:graphicFrame>
                <p:nvGraphicFramePr>
                  <p:cNvPr id="50" name="Object 9"/>
                  <p:cNvGraphicFramePr>
                    <a:graphicFrameLocks noChangeAspect="1"/>
                  </p:cNvGraphicFramePr>
                  <p:nvPr/>
                </p:nvGraphicFramePr>
                <p:xfrm>
                  <a:off x="1473" y="3968"/>
                  <a:ext cx="553" cy="340"/>
                </p:xfrm>
                <a:graphic>
                  <a:graphicData uri="http://schemas.openxmlformats.org/presentationml/2006/ole">
                    <mc:AlternateContent xmlns:mc="http://schemas.openxmlformats.org/markup-compatibility/2006">
                      <mc:Choice xmlns:v="urn:schemas-microsoft-com:vml" Requires="v">
                        <p:oleObj spid="_x0000_s51" name="Equation" r:id="rId14" imgW="12496800" imgH="7620000" progId="Equation.DSMT4">
                          <p:embed/>
                        </p:oleObj>
                      </mc:Choice>
                      <mc:Fallback>
                        <p:oleObj name="Equation" r:id="rId14" imgW="12496800" imgH="7620000" progId="Equation.DSMT4">
                          <p:embed/>
                          <p:pic>
                            <p:nvPicPr>
                              <p:cNvPr id="0" name="Object 9"/>
                              <p:cNvPicPr>
                                <a:picLocks noChangeAspect="1" noChangeArrowheads="1"/>
                              </p:cNvPicPr>
                              <p:nvPr/>
                            </p:nvPicPr>
                            <p:blipFill>
                              <a:blip r:embed="rId15"/>
                              <a:srcRect/>
                              <a:stretch>
                                <a:fillRect/>
                              </a:stretch>
                            </p:blipFill>
                            <p:spPr bwMode="auto">
                              <a:xfrm>
                                <a:off x="1473" y="3968"/>
                                <a:ext cx="553"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mc:AlternateContent xmlns:mc="http://schemas.openxmlformats.org/markup-compatibility/2006">
          <mc:Choice xmlns:a14="http://schemas.microsoft.com/office/drawing/2010/main" Requires="a14">
            <p:sp>
              <p:nvSpPr>
                <p:cNvPr id="52" name="文本框 43"/>
                <p:cNvSpPr txBox="1"/>
                <p:nvPr/>
              </p:nvSpPr>
              <p:spPr>
                <a:xfrm>
                  <a:off x="8877" y="1726"/>
                  <a:ext cx="11157" cy="5081"/>
                </a:xfrm>
                <a:prstGeom prst="rect">
                  <a:avLst/>
                </a:prstGeom>
                <a:noFill/>
              </p:spPr>
              <p:txBody>
                <a:bodyPr wrap="square" lIns="0" tIns="0" rIns="0" bIns="0" rtlCol="0">
                  <a:spAutoFit/>
                </a:bodyPr>
                <a:lstStyle/>
                <a:p>
                  <a14:m>
                    <m:oMath xmlns:m="http://schemas.openxmlformats.org/officeDocument/2006/math">
                      <m:acc>
                        <m:accPr>
                          <m:chr m:val="̇"/>
                          <m:ctrlPr>
                            <a:rPr lang="zh-CN" altLang="en-US" sz="2400" i="1" smtClean="0">
                              <a:latin typeface="Cambria Math" panose="02040503050406030204" pitchFamily="18" charset="0"/>
                              <a:ea typeface="+mn-ea"/>
                              <a:cs typeface="Cambria Math" panose="02040503050406030204" pitchFamily="18" charset="0"/>
                            </a:rPr>
                          </m:ctrlPr>
                        </m:accPr>
                        <m:e>
                          <m:r>
                            <m:rPr>
                              <m:sty m:val="p"/>
                            </m:rPr>
                            <a:rPr lang="el-GR" altLang="zh-CN" sz="2400" i="1" smtClean="0">
                              <a:latin typeface="Cambria Math" panose="02040503050406030204" pitchFamily="18" charset="0"/>
                              <a:ea typeface="+mn-ea"/>
                              <a:cs typeface="Cambria Math" panose="02040503050406030204" pitchFamily="18" charset="0"/>
                            </a:rPr>
                            <m:t>Φ</m:t>
                          </m:r>
                        </m:e>
                      </m:acc>
                      <m:r>
                        <a:rPr lang="en-US" altLang="zh-CN" sz="2400" i="1">
                          <a:latin typeface="Cambria Math" panose="02040503050406030204" pitchFamily="18" charset="0"/>
                          <a:ea typeface="MS Mincho" charset="0"/>
                          <a:cs typeface="Cambria Math" panose="02040503050406030204" pitchFamily="18" charset="0"/>
                        </a:rPr>
                        <m:t>=</m:t>
                      </m:r>
                    </m:oMath>
                  </a14:m>
                  <a:r>
                    <a:rPr lang="zh-CN" altLang="en-US" sz="2400" dirty="0">
                      <a:latin typeface="+mn-ea"/>
                      <a:ea typeface="+mn-ea"/>
                      <a:cs typeface="+mn-ea"/>
                    </a:rPr>
                    <a:t>内热源，单位时间内单位体积中产生或消耗</a:t>
                  </a:r>
                  <a:endParaRPr lang="en-US" altLang="zh-CN" sz="2400" dirty="0">
                    <a:latin typeface="+mn-ea"/>
                    <a:ea typeface="+mn-ea"/>
                    <a:cs typeface="+mn-ea"/>
                  </a:endParaRPr>
                </a:p>
                <a:p>
                  <a:r>
                    <a:rPr lang="en-US" altLang="zh-CN" sz="2400" dirty="0">
                      <a:latin typeface="+mn-ea"/>
                      <a:ea typeface="+mn-ea"/>
                      <a:cs typeface="+mn-ea"/>
                    </a:rPr>
                    <a:t>       </a:t>
                  </a:r>
                  <a:r>
                    <a:rPr lang="zh-CN" altLang="en-US" sz="2400" dirty="0">
                      <a:latin typeface="+mn-ea"/>
                      <a:ea typeface="+mn-ea"/>
                      <a:cs typeface="+mn-ea"/>
                    </a:rPr>
                    <a:t>的热能，单位：</a:t>
                  </a:r>
                  <a:r>
                    <a:rPr lang="en-US" altLang="zh-CN" sz="2400" dirty="0">
                      <a:latin typeface="+mn-ea"/>
                      <a:ea typeface="+mn-ea"/>
                      <a:cs typeface="+mn-ea"/>
                    </a:rPr>
                    <a:t>W/m</a:t>
                  </a:r>
                  <a:r>
                    <a:rPr lang="en-US" altLang="zh-CN" sz="2400" baseline="30000" dirty="0">
                      <a:latin typeface="+mn-ea"/>
                      <a:ea typeface="+mn-ea"/>
                      <a:cs typeface="+mn-ea"/>
                    </a:rPr>
                    <a:t>3</a:t>
                  </a:r>
                  <a:endParaRPr lang="en-US" altLang="zh-CN" sz="2400" baseline="30000" dirty="0">
                    <a:latin typeface="+mn-ea"/>
                    <a:ea typeface="+mn-ea"/>
                    <a:cs typeface="+mn-ea"/>
                  </a:endParaRPr>
                </a:p>
                <a:p>
                  <a:endParaRPr lang="en-US" altLang="zh-CN" sz="2400" baseline="30000" dirty="0">
                    <a:latin typeface="+mn-ea"/>
                    <a:ea typeface="+mn-ea"/>
                    <a:cs typeface="+mn-ea"/>
                  </a:endParaRPr>
                </a:p>
                <a:p>
                  <a14:m>
                    <m:oMath xmlns:m="http://schemas.openxmlformats.org/officeDocument/2006/math">
                      <m:sSub>
                        <m:sSubPr>
                          <m:ctrlPr>
                            <a:rPr lang="en-US" altLang="zh-CN" sz="2400" i="1" smtClean="0">
                              <a:latin typeface="Cambria Math" panose="02040503050406030204" pitchFamily="18" charset="0"/>
                              <a:ea typeface="+mn-ea"/>
                              <a:cs typeface="Cambria Math" panose="02040503050406030204" pitchFamily="18" charset="0"/>
                            </a:rPr>
                          </m:ctrlPr>
                        </m:sSubPr>
                        <m:e>
                          <m:r>
                            <m:rPr>
                              <m:sty m:val="p"/>
                            </m:rPr>
                            <a:rPr lang="el-GR" altLang="zh-CN" sz="2400" i="1" smtClean="0">
                              <a:latin typeface="Cambria Math" panose="02040503050406030204" pitchFamily="18" charset="0"/>
                              <a:ea typeface="+mn-ea"/>
                              <a:cs typeface="Cambria Math" panose="02040503050406030204" pitchFamily="18" charset="0"/>
                            </a:rPr>
                            <m:t>Φ</m:t>
                          </m:r>
                        </m:e>
                        <m:sub>
                          <m:r>
                            <a:rPr lang="en-US" altLang="zh-CN" sz="2400" b="0" i="1" smtClean="0">
                              <a:latin typeface="Cambria Math" panose="02040503050406030204" pitchFamily="18" charset="0"/>
                              <a:ea typeface="+mn-ea"/>
                              <a:cs typeface="Cambria Math" panose="02040503050406030204" pitchFamily="18" charset="0"/>
                            </a:rPr>
                            <m:t>𝑥</m:t>
                          </m:r>
                        </m:sub>
                      </m:sSub>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i="1">
                              <a:latin typeface="Cambria Math" panose="02040503050406030204" pitchFamily="18" charset="0"/>
                              <a:ea typeface="+mn-ea"/>
                              <a:cs typeface="Cambria Math" panose="02040503050406030204" pitchFamily="18" charset="0"/>
                            </a:rPr>
                          </m:ctrlPr>
                        </m:sSubPr>
                        <m:e>
                          <m:r>
                            <m:rPr>
                              <m:sty m:val="p"/>
                            </m:rPr>
                            <a:rPr lang="el-GR" altLang="zh-CN" sz="2400" i="1">
                              <a:latin typeface="Cambria Math" panose="02040503050406030204" pitchFamily="18" charset="0"/>
                              <a:ea typeface="+mn-ea"/>
                              <a:cs typeface="Cambria Math" panose="02040503050406030204" pitchFamily="18" charset="0"/>
                            </a:rPr>
                            <m:t>Φ</m:t>
                          </m:r>
                        </m:e>
                        <m:sub>
                          <m:r>
                            <a:rPr lang="en-US" altLang="zh-CN" sz="2400" b="0" i="1" smtClean="0">
                              <a:latin typeface="Cambria Math" panose="02040503050406030204" pitchFamily="18" charset="0"/>
                              <a:ea typeface="+mn-ea"/>
                              <a:cs typeface="Cambria Math" panose="02040503050406030204" pitchFamily="18" charset="0"/>
                            </a:rPr>
                            <m:t>𝑦</m:t>
                          </m:r>
                        </m:sub>
                      </m:sSub>
                      <m:r>
                        <a:rPr lang="en-US" altLang="zh-CN" sz="2400" b="0" i="0" smtClean="0">
                          <a:latin typeface="Cambria Math" panose="02040503050406030204" pitchFamily="18" charset="0"/>
                          <a:ea typeface="MS Mincho" charset="0"/>
                          <a:cs typeface="Cambria Math" panose="02040503050406030204" pitchFamily="18" charset="0"/>
                        </a:rPr>
                        <m:t>,</m:t>
                      </m:r>
                      <m:sSub>
                        <m:sSubPr>
                          <m:ctrlPr>
                            <a:rPr lang="en-US" altLang="zh-CN" sz="2400" i="1">
                              <a:latin typeface="Cambria Math" panose="02040503050406030204" pitchFamily="18" charset="0"/>
                              <a:ea typeface="+mn-ea"/>
                              <a:cs typeface="Cambria Math" panose="02040503050406030204" pitchFamily="18" charset="0"/>
                            </a:rPr>
                          </m:ctrlPr>
                        </m:sSubPr>
                        <m:e>
                          <m:r>
                            <m:rPr>
                              <m:sty m:val="p"/>
                            </m:rPr>
                            <a:rPr lang="el-GR" altLang="zh-CN" sz="2400" i="1">
                              <a:latin typeface="Cambria Math" panose="02040503050406030204" pitchFamily="18" charset="0"/>
                              <a:ea typeface="+mn-ea"/>
                              <a:cs typeface="Cambria Math" panose="02040503050406030204" pitchFamily="18" charset="0"/>
                            </a:rPr>
                            <m:t>Φ</m:t>
                          </m:r>
                        </m:e>
                        <m:sub>
                          <m:r>
                            <a:rPr lang="en-US" altLang="zh-CN" sz="2400" b="0" i="1" smtClean="0">
                              <a:latin typeface="Cambria Math" panose="02040503050406030204" pitchFamily="18" charset="0"/>
                              <a:ea typeface="+mn-ea"/>
                              <a:cs typeface="Cambria Math" panose="02040503050406030204" pitchFamily="18" charset="0"/>
                            </a:rPr>
                            <m:t>𝑧</m:t>
                          </m:r>
                        </m:sub>
                      </m:sSub>
                      <m:r>
                        <a:rPr lang="en-US" altLang="zh-CN" sz="2400" b="0" i="1" smtClean="0">
                          <a:latin typeface="Cambria Math" panose="02040503050406030204" pitchFamily="18" charset="0"/>
                          <a:ea typeface="MS Mincho" charset="0"/>
                          <a:cs typeface="Cambria Math" panose="02040503050406030204" pitchFamily="18" charset="0"/>
                        </a:rPr>
                        <m:t>=</m:t>
                      </m:r>
                    </m:oMath>
                  </a14:m>
                  <a:r>
                    <a:rPr lang="zh-CN" altLang="en-US" sz="2400" dirty="0">
                      <a:latin typeface="+mn-ea"/>
                      <a:ea typeface="+mn-ea"/>
                      <a:cs typeface="+mn-ea"/>
                    </a:rPr>
                    <a:t>通过</a:t>
                  </a:r>
                  <a:r>
                    <a:rPr lang="en-US" altLang="zh-CN" sz="2400" dirty="0">
                      <a:latin typeface="+mn-ea"/>
                      <a:ea typeface="+mn-ea"/>
                      <a:cs typeface="+mn-ea"/>
                    </a:rPr>
                    <a:t>x=x, y=y, z=z</a:t>
                  </a:r>
                  <a:r>
                    <a:rPr lang="zh-CN" altLang="en-US" sz="2400" dirty="0">
                      <a:latin typeface="+mn-ea"/>
                      <a:ea typeface="+mn-ea"/>
                      <a:cs typeface="+mn-ea"/>
                    </a:rPr>
                    <a:t>三个微元表面的热</a:t>
                  </a:r>
                  <a:endParaRPr lang="en-US" altLang="zh-CN" sz="2400" dirty="0">
                    <a:latin typeface="+mn-ea"/>
                    <a:ea typeface="+mn-ea"/>
                    <a:cs typeface="+mn-ea"/>
                  </a:endParaRPr>
                </a:p>
                <a:p>
                  <a:r>
                    <a:rPr lang="en-US" altLang="zh-CN" sz="2400" dirty="0">
                      <a:latin typeface="+mn-ea"/>
                      <a:ea typeface="+mn-ea"/>
                      <a:cs typeface="+mn-ea"/>
                    </a:rPr>
                    <a:t>                    </a:t>
                  </a:r>
                  <a:r>
                    <a:rPr lang="zh-CN" altLang="en-US" sz="2400" dirty="0">
                      <a:latin typeface="+mn-ea"/>
                      <a:ea typeface="+mn-ea"/>
                      <a:cs typeface="+mn-ea"/>
                    </a:rPr>
                    <a:t>流量，单位：</a:t>
                  </a:r>
                  <a:r>
                    <a:rPr lang="en-US" altLang="zh-CN" sz="2400" dirty="0">
                      <a:latin typeface="+mn-ea"/>
                      <a:ea typeface="+mn-ea"/>
                      <a:cs typeface="+mn-ea"/>
                    </a:rPr>
                    <a:t>W</a:t>
                  </a:r>
                  <a:endParaRPr lang="en-US" altLang="zh-CN" sz="2400" dirty="0">
                    <a:latin typeface="+mn-ea"/>
                    <a:ea typeface="+mn-ea"/>
                    <a:cs typeface="+mn-ea"/>
                  </a:endParaRPr>
                </a:p>
                <a:p>
                  <a:endParaRPr lang="en-US" altLang="zh-CN" sz="2400" dirty="0">
                    <a:latin typeface="+mn-ea"/>
                    <a:ea typeface="+mn-ea"/>
                    <a:cs typeface="+mn-ea"/>
                  </a:endParaRPr>
                </a:p>
                <a:p>
                  <a14:m>
                    <m:oMath xmlns:m="http://schemas.openxmlformats.org/officeDocument/2006/math">
                      <m:sSub>
                        <m:sSubPr>
                          <m:ctrlPr>
                            <a:rPr lang="en-US" altLang="zh-CN" sz="2400" i="1" smtClean="0">
                              <a:latin typeface="Cambria Math" panose="02040503050406030204" pitchFamily="18" charset="0"/>
                            </a:rPr>
                          </m:ctrlPr>
                        </m:sSubPr>
                        <m:e>
                          <m:r>
                            <m:rPr>
                              <m:sty m:val="p"/>
                            </m:rPr>
                            <a:rPr lang="el-GR" altLang="zh-CN" sz="2400" i="1" smtClean="0">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b="0" i="1" smtClean="0">
                              <a:latin typeface="Cambria Math" panose="02040503050406030204" pitchFamily="18" charset="0"/>
                            </a:rPr>
                            <m:t>𝑑𝑥</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𝑑𝑦</m:t>
                          </m:r>
                        </m:sub>
                      </m:sSub>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ea typeface="Cambria Math" panose="02040503050406030204" pitchFamily="18" charset="0"/>
                            </a:rPr>
                            <m:t>𝑧</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𝑑𝑧</m:t>
                          </m:r>
                        </m:sub>
                      </m:sSub>
                      <m:r>
                        <a:rPr lang="en-US" altLang="zh-CN" sz="2400" b="0" i="1" smtClean="0">
                          <a:latin typeface="Cambria Math" panose="02040503050406030204" pitchFamily="18" charset="0"/>
                        </a:rPr>
                        <m:t>=</m:t>
                      </m:r>
                    </m:oMath>
                  </a14:m>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x+dx</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y=</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y+dy</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z=</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sym typeface="+mn-ea"/>
                    </a:rPr>
                    <a:t>z+dz</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三个微元表面的热流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量，单位：</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W</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2" name="文本框 43"/>
                <p:cNvSpPr txBox="1">
                  <a:spLocks noRot="1" noChangeAspect="1" noMove="1" noResize="1" noEditPoints="1" noAdjustHandles="1" noChangeArrowheads="1" noChangeShapeType="1" noTextEdit="1"/>
                </p:cNvSpPr>
                <p:nvPr/>
              </p:nvSpPr>
              <p:spPr>
                <a:xfrm>
                  <a:off x="8877" y="1726"/>
                  <a:ext cx="11157" cy="5081"/>
                </a:xfrm>
                <a:prstGeom prst="rect">
                  <a:avLst/>
                </a:prstGeom>
                <a:blipFill rotWithShape="1">
                  <a:blip r:embed="rId16"/>
                </a:blipFill>
              </p:spPr>
              <p:txBody>
                <a:bodyPr/>
                <a:lstStyle/>
                <a:p>
                  <a:r>
                    <a:rPr lang="zh-CN" altLang="en-US">
                      <a:noFill/>
                    </a:rPr>
                    <a:t> </a:t>
                  </a:r>
                </a:p>
              </p:txBody>
            </p:sp>
          </mc:Fallback>
        </mc:AlternateContent>
        <p:sp>
          <p:nvSpPr>
            <p:cNvPr id="53" name="文本框 44"/>
            <p:cNvSpPr txBox="1"/>
            <p:nvPr/>
          </p:nvSpPr>
          <p:spPr>
            <a:xfrm>
              <a:off x="246" y="1613"/>
              <a:ext cx="9510" cy="725"/>
            </a:xfrm>
            <a:prstGeom prst="rect">
              <a:avLst/>
            </a:prstGeom>
            <a:noFill/>
          </p:spPr>
          <p:txBody>
            <a:bodyPr wrap="square" rtlCol="0">
              <a:spAutoFit/>
            </a:bodyPr>
            <a:lstStyle/>
            <a:p>
              <a:r>
                <a:rPr lang="zh-CN" altLang="en-US" sz="2400" b="1" dirty="0">
                  <a:latin typeface="黑体" panose="02010609060101010101" pitchFamily="2" charset="-122"/>
                  <a:ea typeface="黑体" panose="02010609060101010101" pitchFamily="2" charset="-122"/>
                </a:rPr>
                <a:t>直角坐标系（</a:t>
              </a:r>
              <a:r>
                <a:rPr lang="en-US" altLang="zh-CN" sz="2400" b="1" dirty="0">
                  <a:latin typeface="+mn-lt"/>
                  <a:ea typeface="黑体" panose="02010609060101010101" pitchFamily="2" charset="-122"/>
                </a:rPr>
                <a:t>Cartesian coordinates</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316990" y="332740"/>
            <a:ext cx="4768215" cy="5048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a:sym typeface="+mn-ea"/>
              </a:rPr>
              <a:t>两表面封闭系统的辐射传热</a:t>
            </a:r>
            <a:endParaRPr lang="zh-CN" altLang="en-US" dirty="0">
              <a:sym typeface="+mn-ea"/>
            </a:endParaRPr>
          </a:p>
        </p:txBody>
      </p:sp>
      <p:sp>
        <p:nvSpPr>
          <p:cNvPr id="4" name="AutoShape 6"/>
          <p:cNvSpPr/>
          <p:nvPr/>
        </p:nvSpPr>
        <p:spPr bwMode="auto">
          <a:xfrm>
            <a:off x="903366" y="876150"/>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2800">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22"/>
          <p:cNvSpPr/>
          <p:nvPr/>
        </p:nvSpPr>
        <p:spPr bwMode="auto">
          <a:xfrm>
            <a:off x="519131" y="109128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8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pic>
        <p:nvPicPr>
          <p:cNvPr id="6" name="Picture 5"/>
          <p:cNvPicPr>
            <a:picLocks noChangeAspect="1"/>
          </p:cNvPicPr>
          <p:nvPr/>
        </p:nvPicPr>
        <p:blipFill>
          <a:blip r:embed="rId1">
            <a:biLevel thresh="50000"/>
          </a:blip>
          <a:stretch>
            <a:fillRect/>
          </a:stretch>
        </p:blipFill>
        <p:spPr>
          <a:xfrm>
            <a:off x="8013675" y="160108"/>
            <a:ext cx="4445000" cy="2108200"/>
          </a:xfrm>
          <a:prstGeom prst="rect">
            <a:avLst/>
          </a:prstGeom>
        </p:spPr>
      </p:pic>
      <p:sp>
        <p:nvSpPr>
          <p:cNvPr id="7" name="TextBox 16"/>
          <p:cNvSpPr txBox="1"/>
          <p:nvPr/>
        </p:nvSpPr>
        <p:spPr>
          <a:xfrm>
            <a:off x="1709023" y="952029"/>
            <a:ext cx="5872480" cy="521970"/>
          </a:xfrm>
          <a:prstGeom prst="rect">
            <a:avLst/>
          </a:prstGeom>
          <a:noFill/>
        </p:spPr>
        <p:txBody>
          <a:bodyPr wrap="none" rtlCol="0">
            <a:spAutoFit/>
          </a:bodyPr>
          <a:lstStyle/>
          <a:p>
            <a:r>
              <a:rPr lang="en-US" sz="2800" dirty="0" err="1">
                <a:latin typeface="+mn-ea"/>
                <a:ea typeface="+mn-ea"/>
              </a:rPr>
              <a:t>两漫灰表面组成的</a:t>
            </a:r>
            <a:r>
              <a:rPr lang="en-US" sz="2800" dirty="0" err="1">
                <a:solidFill>
                  <a:srgbClr val="FF0000"/>
                </a:solidFill>
                <a:latin typeface="+mn-ea"/>
                <a:ea typeface="+mn-ea"/>
              </a:rPr>
              <a:t>封闭腔</a:t>
            </a:r>
            <a:r>
              <a:rPr lang="en-US" sz="2800" dirty="0" err="1">
                <a:latin typeface="+mn-ea"/>
                <a:ea typeface="+mn-ea"/>
              </a:rPr>
              <a:t>的辐射传热</a:t>
            </a:r>
            <a:endParaRPr lang="en-US" sz="2800" dirty="0">
              <a:latin typeface="+mn-ea"/>
              <a:ea typeface="+mn-ea"/>
            </a:endParaRPr>
          </a:p>
        </p:txBody>
      </p:sp>
      <p:sp>
        <p:nvSpPr>
          <p:cNvPr id="8" name="Down Arrow 7"/>
          <p:cNvSpPr/>
          <p:nvPr/>
        </p:nvSpPr>
        <p:spPr>
          <a:xfrm>
            <a:off x="4237260" y="1580580"/>
            <a:ext cx="496075" cy="450901"/>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933486" y="2096847"/>
            <a:ext cx="3027680" cy="521970"/>
          </a:xfrm>
          <a:prstGeom prst="rect">
            <a:avLst/>
          </a:prstGeom>
          <a:noFill/>
        </p:spPr>
        <p:txBody>
          <a:bodyPr wrap="none" rtlCol="0">
            <a:spAutoFit/>
          </a:bodyPr>
          <a:lstStyle/>
          <a:p>
            <a:r>
              <a:rPr lang="en-US" sz="2800" dirty="0" err="1">
                <a:latin typeface="+mn-ea"/>
                <a:ea typeface="+mn-ea"/>
              </a:rPr>
              <a:t>只需考虑有效辐射</a:t>
            </a:r>
            <a:endParaRPr lang="en-US" sz="2800" dirty="0" err="1">
              <a:latin typeface="+mn-ea"/>
              <a:ea typeface="+mn-ea"/>
            </a:endParaRPr>
          </a:p>
        </p:txBody>
      </p:sp>
      <mc:AlternateContent xmlns:mc="http://schemas.openxmlformats.org/markup-compatibility/2006">
        <mc:Choice xmlns:a14="http://schemas.microsoft.com/office/drawing/2010/main" Requires="a14">
          <p:sp>
            <p:nvSpPr>
              <p:cNvPr id="10" name="TextBox 9"/>
              <p:cNvSpPr txBox="1"/>
              <p:nvPr/>
            </p:nvSpPr>
            <p:spPr>
              <a:xfrm>
                <a:off x="1809243" y="3599764"/>
                <a:ext cx="4134785" cy="4498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Φ</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𝐽</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1809243" y="3599764"/>
                <a:ext cx="4134785" cy="449803"/>
              </a:xfrm>
              <a:prstGeom prst="rect">
                <a:avLst/>
              </a:prstGeom>
              <a:blipFill rotWithShape="1">
                <a:blip r:embed="rId2"/>
                <a:stretch>
                  <a:fillRect l="-3" t="-130" r="-1188"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11924" y="4758552"/>
                <a:ext cx="2949525" cy="818557"/>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𝐽</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smtClean="0">
                                  <a:latin typeface="Cambria Math" panose="02040503050406030204" pitchFamily="18" charset="0"/>
                                  <a:ea typeface="Cambria Math" panose="02040503050406030204" pitchFamily="18" charset="0"/>
                                </a:rPr>
                                <m:t>𝜀</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𝑞</m:t>
                      </m:r>
                    </m:oMath>
                  </m:oMathPara>
                </a14:m>
                <a:endParaRPr lang="en-US" sz="2800" dirty="0"/>
              </a:p>
            </p:txBody>
          </p:sp>
        </mc:Choice>
        <mc:Fallback>
          <p:sp>
            <p:nvSpPr>
              <p:cNvPr id="11" name="TextBox 10"/>
              <p:cNvSpPr txBox="1">
                <a:spLocks noRot="1" noChangeAspect="1" noMove="1" noResize="1" noEditPoints="1" noAdjustHandles="1" noChangeArrowheads="1" noChangeShapeType="1" noTextEdit="1"/>
              </p:cNvSpPr>
              <p:nvPr/>
            </p:nvSpPr>
            <p:spPr>
              <a:xfrm>
                <a:off x="111924" y="4758552"/>
                <a:ext cx="2949525" cy="818557"/>
              </a:xfrm>
              <a:prstGeom prst="rect">
                <a:avLst/>
              </a:prstGeom>
              <a:blipFill rotWithShape="1">
                <a:blip r:embed="rId3"/>
                <a:stretch>
                  <a:fillRect l="-6" t="-61" r="-793" b="66"/>
                </a:stretch>
              </a:blipFill>
              <a:ln w="2857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405039" y="4125572"/>
                <a:ext cx="4558940" cy="879921"/>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e>
                      </m:d>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oMath>
                  </m:oMathPara>
                </a14:m>
                <a:endParaRPr lang="en-US" sz="2800" dirty="0"/>
              </a:p>
            </p:txBody>
          </p:sp>
        </mc:Choice>
        <mc:Fallback>
          <p:sp>
            <p:nvSpPr>
              <p:cNvPr id="12" name="TextBox 11"/>
              <p:cNvSpPr txBox="1">
                <a:spLocks noRot="1" noChangeAspect="1" noMove="1" noResize="1" noEditPoints="1" noAdjustHandles="1" noChangeArrowheads="1" noChangeShapeType="1" noTextEdit="1"/>
              </p:cNvSpPr>
              <p:nvPr/>
            </p:nvSpPr>
            <p:spPr>
              <a:xfrm>
                <a:off x="3405039" y="4125572"/>
                <a:ext cx="4558940" cy="879921"/>
              </a:xfrm>
              <a:prstGeom prst="rect">
                <a:avLst/>
              </a:prstGeom>
              <a:blipFill rotWithShape="1">
                <a:blip r:embed="rId4"/>
                <a:stretch>
                  <a:fillRect l="-4" t="-70" r="-979" b="48"/>
                </a:stretch>
              </a:blipFill>
              <a:ln w="28575">
                <a:noFill/>
              </a:ln>
            </p:spPr>
            <p:txBody>
              <a:bodyPr/>
              <a:lstStyle/>
              <a:p>
                <a:r>
                  <a:rPr lang="zh-CN" altLang="en-US">
                    <a:noFill/>
                  </a:rPr>
                  <a:t> </a:t>
                </a:r>
              </a:p>
            </p:txBody>
          </p:sp>
        </mc:Fallback>
      </mc:AlternateContent>
      <p:sp>
        <p:nvSpPr>
          <p:cNvPr id="13" name="Left Brace 12"/>
          <p:cNvSpPr/>
          <p:nvPr/>
        </p:nvSpPr>
        <p:spPr>
          <a:xfrm>
            <a:off x="3038359" y="4371696"/>
            <a:ext cx="400654" cy="198629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mc:Choice xmlns:a14="http://schemas.microsoft.com/office/drawing/2010/main" Requires="a14">
          <p:sp>
            <p:nvSpPr>
              <p:cNvPr id="14" name="TextBox 13"/>
              <p:cNvSpPr txBox="1"/>
              <p:nvPr/>
            </p:nvSpPr>
            <p:spPr>
              <a:xfrm>
                <a:off x="3407070" y="5005493"/>
                <a:ext cx="4600298" cy="879921"/>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ea typeface="Cambria Math" panose="02040503050406030204" pitchFamily="18" charset="0"/>
                                    </a:rPr>
                                    <m:t>2</m:t>
                                  </m:r>
                                </m:sub>
                              </m:sSub>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e>
                      </m:d>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en-US" sz="2800" dirty="0"/>
              </a:p>
            </p:txBody>
          </p:sp>
        </mc:Choice>
        <mc:Fallback>
          <p:sp>
            <p:nvSpPr>
              <p:cNvPr id="14" name="TextBox 13"/>
              <p:cNvSpPr txBox="1">
                <a:spLocks noRot="1" noChangeAspect="1" noMove="1" noResize="1" noEditPoints="1" noAdjustHandles="1" noChangeArrowheads="1" noChangeShapeType="1" noTextEdit="1"/>
              </p:cNvSpPr>
              <p:nvPr/>
            </p:nvSpPr>
            <p:spPr>
              <a:xfrm>
                <a:off x="3407070" y="5005493"/>
                <a:ext cx="4600298" cy="879921"/>
              </a:xfrm>
              <a:prstGeom prst="rect">
                <a:avLst/>
              </a:prstGeom>
              <a:blipFill rotWithShape="1">
                <a:blip r:embed="rId5"/>
                <a:stretch>
                  <a:fillRect l="-6" t="-48" r="-524" b="27"/>
                </a:stretch>
              </a:blipFill>
              <a:ln w="28575">
                <a:noFill/>
              </a:ln>
            </p:spPr>
            <p:txBody>
              <a:bodyPr/>
              <a:lstStyle/>
              <a:p>
                <a:r>
                  <a:rPr lang="zh-CN" altLang="en-US">
                    <a:noFill/>
                  </a:rPr>
                  <a:t> </a:t>
                </a:r>
              </a:p>
            </p:txBody>
          </p:sp>
        </mc:Fallback>
      </mc:AlternateContent>
      <p:sp>
        <p:nvSpPr>
          <p:cNvPr id="15" name="Left Brace 14"/>
          <p:cNvSpPr/>
          <p:nvPr/>
        </p:nvSpPr>
        <p:spPr>
          <a:xfrm flipH="1">
            <a:off x="8218070" y="3441966"/>
            <a:ext cx="400654" cy="3486727"/>
          </a:xfrm>
          <a:prstGeom prst="leftBrace">
            <a:avLst>
              <a:gd name="adj1" fmla="val 8333"/>
              <a:gd name="adj2" fmla="val 2446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8589615" y="3616325"/>
                <a:ext cx="4201407" cy="10804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m:rPr>
                              <m:sty m:val="p"/>
                            </m:rPr>
                            <a:rPr lang="el-GR" sz="2400" i="1" smtClean="0">
                              <a:solidFill>
                                <a:schemeClr val="tx1"/>
                              </a:solidFill>
                              <a:latin typeface="Cambria Math" panose="02040503050406030204" pitchFamily="18" charset="0"/>
                              <a:ea typeface="Cambria Math" panose="02040503050406030204" pitchFamily="18" charset="0"/>
                            </a:rPr>
                            <m:t>Φ</m:t>
                          </m:r>
                        </m:e>
                        <m:sub>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2</m:t>
                          </m:r>
                        </m:sub>
                      </m:sSub>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𝐸</m:t>
                              </m:r>
                            </m:e>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𝐸</m:t>
                              </m:r>
                            </m:e>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2</m:t>
                              </m:r>
                            </m:sub>
                          </m:sSub>
                        </m:num>
                        <m:den>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i="1">
                                      <a:solidFill>
                                        <a:schemeClr val="tx1"/>
                                      </a:solidFill>
                                      <a:latin typeface="Cambria Math" panose="02040503050406030204" pitchFamily="18" charset="0"/>
                                    </a:rPr>
                                    <m:t>1</m:t>
                                  </m:r>
                                </m:sub>
                              </m:sSub>
                            </m:num>
                            <m:den>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i="1">
                                      <a:solidFill>
                                        <a:schemeClr val="tx1"/>
                                      </a:solidFill>
                                      <a:latin typeface="Cambria Math" panose="02040503050406030204" pitchFamily="18" charset="0"/>
                                    </a:rPr>
                                    <m:t>1</m:t>
                                  </m:r>
                                </m:sub>
                              </m:sSub>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𝐴</m:t>
                                  </m:r>
                                </m:e>
                                <m:sub>
                                  <m:r>
                                    <a:rPr lang="en-US" altLang="zh-CN" sz="2400" i="1">
                                      <a:solidFill>
                                        <a:schemeClr val="tx1"/>
                                      </a:solidFill>
                                      <a:latin typeface="Cambria Math" panose="02040503050406030204" pitchFamily="18" charset="0"/>
                                    </a:rPr>
                                    <m:t>1</m:t>
                                  </m:r>
                                </m:sub>
                              </m:sSub>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𝐴</m:t>
                                  </m:r>
                                </m:e>
                                <m:sub>
                                  <m:r>
                                    <a:rPr lang="en-US" altLang="zh-CN" sz="2400" i="1">
                                      <a:solidFill>
                                        <a:schemeClr val="tx1"/>
                                      </a:solidFill>
                                      <a:latin typeface="Cambria Math" panose="02040503050406030204" pitchFamily="18" charset="0"/>
                                    </a:rPr>
                                    <m:t>1</m:t>
                                  </m:r>
                                </m:sub>
                              </m:sSub>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𝑋</m:t>
                                  </m:r>
                                </m:e>
                                <m:sub>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2</m:t>
                                  </m:r>
                                </m:sub>
                              </m:sSub>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rPr>
                                    <m:t>2</m:t>
                                  </m:r>
                                </m:sub>
                              </m:sSub>
                            </m:num>
                            <m:den>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rPr>
                                    <m:t>2</m:t>
                                  </m:r>
                                </m:sub>
                              </m:sSub>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𝐴</m:t>
                                  </m:r>
                                </m:e>
                                <m:sub>
                                  <m:r>
                                    <a:rPr lang="en-US" altLang="zh-CN" sz="2400" b="0" i="1" smtClean="0">
                                      <a:solidFill>
                                        <a:schemeClr val="tx1"/>
                                      </a:solidFill>
                                      <a:latin typeface="Cambria Math" panose="02040503050406030204" pitchFamily="18" charset="0"/>
                                    </a:rPr>
                                    <m:t>2</m:t>
                                  </m:r>
                                </m:sub>
                              </m:sSub>
                            </m:den>
                          </m:f>
                        </m:den>
                      </m:f>
                    </m:oMath>
                  </m:oMathPara>
                </a14:m>
                <a:endParaRPr lang="en-US" sz="2400" dirty="0">
                  <a:solidFill>
                    <a:schemeClr val="tx1"/>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8589615" y="3616325"/>
                <a:ext cx="4201407" cy="1080489"/>
              </a:xfrm>
              <a:prstGeom prst="rect">
                <a:avLst/>
              </a:prstGeom>
              <a:blipFill rotWithShape="1">
                <a:blip r:embed="rId6"/>
                <a:stretch>
                  <a:fillRect l="-14" r="-1113"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9228957" y="4807260"/>
                <a:ext cx="3697422" cy="11058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i="1">
                                      <a:latin typeface="Cambria Math" panose="02040503050406030204" pitchFamily="18" charset="0"/>
                                    </a:rPr>
                                    <m:t>2</m:t>
                                  </m:r>
                                </m:sub>
                              </m:sSub>
                            </m:e>
                          </m:d>
                        </m:num>
                        <m:den>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1</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rPr>
                                    <m:t>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rPr>
                                    <m:t>2</m:t>
                                  </m:r>
                                </m:sub>
                              </m:sSub>
                            </m:den>
                          </m:f>
                        </m:den>
                      </m:f>
                    </m:oMath>
                  </m:oMathPara>
                </a14:m>
                <a:endParaRPr lang="en-US" sz="2400" dirty="0"/>
              </a:p>
            </p:txBody>
          </p:sp>
        </mc:Choice>
        <mc:Fallback>
          <p:sp>
            <p:nvSpPr>
              <p:cNvPr id="17" name="TextBox 16"/>
              <p:cNvSpPr txBox="1">
                <a:spLocks noRot="1" noChangeAspect="1" noMove="1" noResize="1" noEditPoints="1" noAdjustHandles="1" noChangeArrowheads="1" noChangeShapeType="1" noTextEdit="1"/>
              </p:cNvSpPr>
              <p:nvPr/>
            </p:nvSpPr>
            <p:spPr>
              <a:xfrm>
                <a:off x="9228957" y="4807260"/>
                <a:ext cx="3697422" cy="1105816"/>
              </a:xfrm>
              <a:prstGeom prst="rect">
                <a:avLst/>
              </a:prstGeom>
              <a:blipFill rotWithShape="1">
                <a:blip r:embed="rId7"/>
                <a:stretch>
                  <a:fillRect l="-14" t="-28" r="-112"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9"/>
              <p:cNvSpPr txBox="1"/>
              <p:nvPr/>
            </p:nvSpPr>
            <p:spPr>
              <a:xfrm>
                <a:off x="3837039" y="6461745"/>
                <a:ext cx="2500043" cy="4498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en-US" sz="2800" dirty="0"/>
              </a:p>
            </p:txBody>
          </p:sp>
        </mc:Choice>
        <mc:Fallback>
          <p:sp>
            <p:nvSpPr>
              <p:cNvPr id="18" name="TextBox 19"/>
              <p:cNvSpPr txBox="1">
                <a:spLocks noRot="1" noChangeAspect="1" noMove="1" noResize="1" noEditPoints="1" noAdjustHandles="1" noChangeArrowheads="1" noChangeShapeType="1" noTextEdit="1"/>
              </p:cNvSpPr>
              <p:nvPr/>
            </p:nvSpPr>
            <p:spPr>
              <a:xfrm>
                <a:off x="3837039" y="6461745"/>
                <a:ext cx="2500043" cy="449803"/>
              </a:xfrm>
              <a:prstGeom prst="rect">
                <a:avLst/>
              </a:prstGeom>
              <a:blipFill rotWithShape="1">
                <a:blip r:embed="rId8"/>
                <a:stretch>
                  <a:fillRect l="-15" t="-138" r="-1507"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3521929" y="5870198"/>
                <a:ext cx="2120581" cy="449803"/>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0"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oMath>
                  </m:oMathPara>
                </a14:m>
                <a:endParaRPr lang="en-US" sz="2800" dirty="0"/>
              </a:p>
            </p:txBody>
          </p:sp>
        </mc:Choice>
        <mc:Fallback>
          <p:sp>
            <p:nvSpPr>
              <p:cNvPr id="19" name="TextBox 18"/>
              <p:cNvSpPr txBox="1">
                <a:spLocks noRot="1" noChangeAspect="1" noMove="1" noResize="1" noEditPoints="1" noAdjustHandles="1" noChangeArrowheads="1" noChangeShapeType="1" noTextEdit="1"/>
              </p:cNvSpPr>
              <p:nvPr/>
            </p:nvSpPr>
            <p:spPr>
              <a:xfrm>
                <a:off x="3521929" y="5870198"/>
                <a:ext cx="2120581" cy="449803"/>
              </a:xfrm>
              <a:prstGeom prst="rect">
                <a:avLst/>
              </a:prstGeom>
              <a:blipFill rotWithShape="1">
                <a:blip r:embed="rId9"/>
                <a:stretch>
                  <a:fillRect l="-10" t="-57" r="-693" b="107"/>
                </a:stretch>
              </a:blipFill>
              <a:ln w="28575">
                <a:noFill/>
              </a:ln>
            </p:spPr>
            <p:txBody>
              <a:bodyPr/>
              <a:lstStyle/>
              <a:p>
                <a:r>
                  <a:rPr lang="zh-CN" altLang="en-US">
                    <a:noFill/>
                  </a:rPr>
                  <a:t> </a:t>
                </a:r>
              </a:p>
            </p:txBody>
          </p:sp>
        </mc:Fallback>
      </mc:AlternateContent>
      <p:sp>
        <p:nvSpPr>
          <p:cNvPr id="20" name="TextBox 24"/>
          <p:cNvSpPr txBox="1"/>
          <p:nvPr/>
        </p:nvSpPr>
        <p:spPr>
          <a:xfrm>
            <a:off x="589793" y="6425789"/>
            <a:ext cx="2849306" cy="521970"/>
          </a:xfrm>
          <a:prstGeom prst="rect">
            <a:avLst/>
          </a:prstGeom>
          <a:noFill/>
        </p:spPr>
        <p:txBody>
          <a:bodyPr wrap="square" rtlCol="0">
            <a:spAutoFit/>
          </a:bodyPr>
          <a:lstStyle/>
          <a:p>
            <a:pPr algn="ctr"/>
            <a:r>
              <a:rPr lang="en-US" sz="2800" b="1" dirty="0" err="1">
                <a:latin typeface="+mn-ea"/>
                <a:ea typeface="+mn-ea"/>
              </a:rPr>
              <a:t>角系数的相对性</a:t>
            </a:r>
            <a:endParaRPr lang="en-US" sz="2800" b="1" dirty="0" err="1">
              <a:latin typeface="+mn-ea"/>
              <a:ea typeface="+mn-ea"/>
            </a:endParaRPr>
          </a:p>
        </p:txBody>
      </p:sp>
    </p:spTree>
  </p:cSld>
  <p:clrMapOvr>
    <a:masterClrMapping/>
  </p:clrMapOvr>
  <p:timing>
    <p:tnLst>
      <p:par>
        <p:cTn id="1" dur="indefinite" restart="never" nodeType="tmRoot"/>
      </p:par>
    </p:tnLst>
    <p:bldLst>
      <p:bldP spid="7" grpId="0"/>
      <p:bldP spid="8" grpId="0" bldLvl="0" animBg="1"/>
      <p:bldP spid="9" grpId="0"/>
      <p:bldP spid="10" grpId="0"/>
      <p:bldP spid="11" grpId="0"/>
      <p:bldP spid="12" grpId="0"/>
      <p:bldP spid="13" grpId="0" bldLvl="0" animBg="1"/>
      <p:bldP spid="14" grpId="0"/>
      <p:bldP spid="15" grpId="0" bldLvl="0" animBg="1"/>
      <p:bldP spid="16" grpId="0"/>
      <p:bldP spid="17" grpId="0"/>
      <p:bldP spid="18" grpId="0"/>
      <p:bldP spid="19" grpId="0"/>
      <p:bldP spid="2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sp>
        <p:nvSpPr>
          <p:cNvPr id="4" name="AutoShape 6"/>
          <p:cNvSpPr/>
          <p:nvPr/>
        </p:nvSpPr>
        <p:spPr bwMode="auto">
          <a:xfrm>
            <a:off x="903366" y="876150"/>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22"/>
          <p:cNvSpPr/>
          <p:nvPr/>
        </p:nvSpPr>
        <p:spPr bwMode="auto">
          <a:xfrm>
            <a:off x="519131" y="109128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6" name="TextBox 15"/>
          <p:cNvSpPr txBox="1"/>
          <p:nvPr/>
        </p:nvSpPr>
        <p:spPr>
          <a:xfrm>
            <a:off x="1612616" y="876150"/>
            <a:ext cx="5929828" cy="523220"/>
          </a:xfrm>
          <a:prstGeom prst="rect">
            <a:avLst/>
          </a:prstGeom>
          <a:noFill/>
        </p:spPr>
        <p:txBody>
          <a:bodyPr wrap="none" rtlCol="0">
            <a:spAutoFit/>
          </a:bodyPr>
          <a:lstStyle/>
          <a:p>
            <a:r>
              <a:rPr lang="en-US" sz="2800" dirty="0" err="1">
                <a:latin typeface="+mn-ea"/>
                <a:ea typeface="+mn-ea"/>
              </a:rPr>
              <a:t>两漫灰表面组成的</a:t>
            </a:r>
            <a:r>
              <a:rPr lang="en-US" sz="2800" dirty="0" err="1">
                <a:solidFill>
                  <a:srgbClr val="FF0000"/>
                </a:solidFill>
                <a:latin typeface="+mn-ea"/>
                <a:ea typeface="+mn-ea"/>
              </a:rPr>
              <a:t>封闭腔</a:t>
            </a:r>
            <a:r>
              <a:rPr lang="en-US" sz="2800" dirty="0" err="1">
                <a:latin typeface="+mn-ea"/>
                <a:ea typeface="+mn-ea"/>
              </a:rPr>
              <a:t>的辐射传热</a:t>
            </a:r>
            <a:endParaRPr lang="en-US" sz="2800" dirty="0">
              <a:latin typeface="+mn-ea"/>
              <a:ea typeface="+mn-ea"/>
            </a:endParaRPr>
          </a:p>
        </p:txBody>
      </p:sp>
      <mc:AlternateContent xmlns:mc="http://schemas.openxmlformats.org/markup-compatibility/2006">
        <mc:Choice xmlns:a14="http://schemas.microsoft.com/office/drawing/2010/main" Requires="a14">
          <p:sp>
            <p:nvSpPr>
              <p:cNvPr id="7" name="TextBox 33"/>
              <p:cNvSpPr txBox="1"/>
              <p:nvPr/>
            </p:nvSpPr>
            <p:spPr>
              <a:xfrm>
                <a:off x="1316807" y="1656147"/>
                <a:ext cx="5684569" cy="14745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Φ</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1</m:t>
                              </m:r>
                            </m:sub>
                          </m:sSub>
                          <m:d>
                            <m:dPr>
                              <m:ctrlPr>
                                <a:rPr lang="en-US" altLang="zh-CN" sz="3200" b="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2</m:t>
                                  </m:r>
                                </m:sub>
                              </m:sSub>
                            </m:e>
                          </m:d>
                        </m:num>
                        <m:den>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sub>
                              </m:sSub>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b="0" i="1" smtClean="0">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2</m:t>
                                  </m:r>
                                </m:sub>
                              </m:sSub>
                            </m:den>
                          </m:f>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2</m:t>
                                  </m:r>
                                </m:sub>
                              </m:sSub>
                            </m:num>
                            <m:den>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2</m:t>
                                  </m:r>
                                </m:sub>
                              </m:sSub>
                            </m:den>
                          </m:f>
                        </m:den>
                      </m:f>
                    </m:oMath>
                  </m:oMathPara>
                </a14:m>
                <a:endParaRPr lang="en-US" sz="3200" dirty="0"/>
              </a:p>
            </p:txBody>
          </p:sp>
        </mc:Choice>
        <mc:Fallback>
          <p:sp>
            <p:nvSpPr>
              <p:cNvPr id="7" name="TextBox 33"/>
              <p:cNvSpPr txBox="1">
                <a:spLocks noRot="1" noChangeAspect="1" noMove="1" noResize="1" noEditPoints="1" noAdjustHandles="1" noChangeArrowheads="1" noChangeShapeType="1" noTextEdit="1"/>
              </p:cNvSpPr>
              <p:nvPr/>
            </p:nvSpPr>
            <p:spPr>
              <a:xfrm>
                <a:off x="1316807" y="1656147"/>
                <a:ext cx="5684569" cy="1474506"/>
              </a:xfrm>
              <a:prstGeom prst="rect">
                <a:avLst/>
              </a:prstGeom>
              <a:blipFill rotWithShape="1">
                <a:blip r:embed="rId1"/>
                <a:stretch>
                  <a:fillRect l="-8" t="-5" r="-740"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167461" y="3212076"/>
                <a:ext cx="6292877" cy="15116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1</m:t>
                              </m:r>
                            </m:sub>
                          </m:sSub>
                          <m:d>
                            <m:dPr>
                              <m:ctrlPr>
                                <a:rPr lang="en-US" altLang="zh-CN" sz="3200" b="0" i="1" smtClean="0">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2</m:t>
                                  </m:r>
                                </m:sub>
                              </m:sSub>
                            </m:e>
                          </m:d>
                          <m:sSub>
                            <m:sSubPr>
                              <m:ctrlPr>
                                <a:rPr lang="en-US" altLang="zh-CN" sz="3200" i="1" smtClean="0">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𝑋</m:t>
                              </m:r>
                            </m:e>
                            <m:sub>
                              <m:r>
                                <a:rPr lang="en-US" altLang="zh-CN" sz="3200" i="1">
                                  <a:solidFill>
                                    <a:srgbClr val="FF0000"/>
                                  </a:solidFill>
                                  <a:latin typeface="Cambria Math" panose="02040503050406030204" pitchFamily="18" charset="0"/>
                                </a:rPr>
                                <m:t>1</m:t>
                              </m:r>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2</m:t>
                              </m:r>
                            </m:sub>
                          </m:sSub>
                        </m:num>
                        <m:den>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rPr>
                                    <m:t>1</m:t>
                                  </m:r>
                                </m:sub>
                              </m:sSub>
                            </m:den>
                          </m:f>
                          <m:sSub>
                            <m:sSubPr>
                              <m:ctrlPr>
                                <a:rPr lang="en-US" altLang="zh-CN" sz="3200" i="1" smtClean="0">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𝑋</m:t>
                              </m:r>
                            </m:e>
                            <m:sub>
                              <m:r>
                                <a:rPr lang="en-US" altLang="zh-CN" sz="3200" i="1">
                                  <a:solidFill>
                                    <a:srgbClr val="FF0000"/>
                                  </a:solidFill>
                                  <a:latin typeface="Cambria Math" panose="02040503050406030204" pitchFamily="18" charset="0"/>
                                </a:rPr>
                                <m:t>1</m:t>
                              </m:r>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2</m:t>
                              </m:r>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𝑋</m:t>
                                  </m:r>
                                </m:e>
                                <m:sub>
                                  <m:r>
                                    <a:rPr lang="en-US" altLang="zh-CN" sz="3200" i="1">
                                      <a:solidFill>
                                        <a:srgbClr val="FF0000"/>
                                      </a:solidFill>
                                      <a:latin typeface="Cambria Math" panose="02040503050406030204" pitchFamily="18" charset="0"/>
                                    </a:rPr>
                                    <m:t>1</m:t>
                                  </m:r>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2</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sub>
                              </m:sSub>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b="0" i="1" smtClean="0">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2</m:t>
                                  </m:r>
                                </m:sub>
                              </m:sSub>
                            </m:den>
                          </m:f>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𝑋</m:t>
                              </m:r>
                            </m:e>
                            <m:sub>
                              <m:r>
                                <a:rPr lang="en-US" altLang="zh-CN" sz="3200" i="1">
                                  <a:solidFill>
                                    <a:srgbClr val="FF0000"/>
                                  </a:solidFill>
                                  <a:latin typeface="Cambria Math" panose="02040503050406030204" pitchFamily="18" charset="0"/>
                                </a:rPr>
                                <m:t>1</m:t>
                              </m:r>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2</m:t>
                              </m:r>
                            </m:sub>
                          </m:sSub>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2</m:t>
                                  </m:r>
                                </m:sub>
                              </m:sSub>
                            </m:num>
                            <m:den>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𝜀</m:t>
                                  </m:r>
                                </m:e>
                                <m:sub>
                                  <m:r>
                                    <a:rPr lang="en-US" altLang="zh-CN" sz="3200" b="0" i="1" smtClean="0">
                                      <a:latin typeface="Cambria Math" panose="02040503050406030204" pitchFamily="18" charset="0"/>
                                    </a:rPr>
                                    <m:t>2</m:t>
                                  </m:r>
                                </m:sub>
                              </m:sSub>
                            </m:den>
                          </m:f>
                        </m:den>
                      </m:f>
                    </m:oMath>
                  </m:oMathPara>
                </a14:m>
                <a:endParaRPr lang="en-US" sz="3200" dirty="0"/>
              </a:p>
            </p:txBody>
          </p:sp>
        </mc:Choice>
        <mc:Fallback>
          <p:sp>
            <p:nvSpPr>
              <p:cNvPr id="8" name="TextBox 7"/>
              <p:cNvSpPr txBox="1">
                <a:spLocks noRot="1" noChangeAspect="1" noMove="1" noResize="1" noEditPoints="1" noAdjustHandles="1" noChangeArrowheads="1" noChangeShapeType="1" noTextEdit="1"/>
              </p:cNvSpPr>
              <p:nvPr/>
            </p:nvSpPr>
            <p:spPr>
              <a:xfrm>
                <a:off x="2167461" y="3212076"/>
                <a:ext cx="6292877" cy="1511696"/>
              </a:xfrm>
              <a:prstGeom prst="rect">
                <a:avLst/>
              </a:prstGeom>
              <a:blipFill rotWithShape="1">
                <a:blip r:embed="rId2"/>
                <a:stretch>
                  <a:fillRect l="-3" t="-16" r="-9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167461" y="4846292"/>
                <a:ext cx="5350503" cy="14341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rPr>
                        <m:t>=</m:t>
                      </m:r>
                      <m:f>
                        <m:fPr>
                          <m:ctrlPr>
                            <a:rPr lang="en-US" altLang="zh-CN" sz="3200" b="0" i="1" smtClean="0">
                              <a:solidFill>
                                <a:schemeClr val="tx1"/>
                              </a:solidFill>
                              <a:latin typeface="Cambria Math" panose="02040503050406030204" pitchFamily="18" charset="0"/>
                            </a:rPr>
                          </m:ctrlPr>
                        </m:fPr>
                        <m:num>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𝐴</m:t>
                              </m:r>
                            </m:e>
                            <m:sub>
                              <m:r>
                                <a:rPr lang="en-US" altLang="zh-CN" sz="3200" i="1">
                                  <a:solidFill>
                                    <a:schemeClr val="tx1"/>
                                  </a:solidFill>
                                  <a:latin typeface="Cambria Math" panose="02040503050406030204" pitchFamily="18" charset="0"/>
                                </a:rPr>
                                <m:t>1</m:t>
                              </m:r>
                            </m:sub>
                          </m:sSub>
                          <m:d>
                            <m:dPr>
                              <m:ctrlPr>
                                <a:rPr lang="en-US" altLang="zh-CN" sz="3200" b="0" i="1" smtClean="0">
                                  <a:solidFill>
                                    <a:schemeClr val="tx1"/>
                                  </a:solidFill>
                                  <a:latin typeface="Cambria Math" panose="02040503050406030204" pitchFamily="18" charset="0"/>
                                </a:rPr>
                              </m:ctrlPr>
                            </m:dPr>
                            <m:e>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𝐸</m:t>
                                  </m:r>
                                </m:e>
                                <m:sub>
                                  <m:r>
                                    <a:rPr lang="en-US" altLang="zh-CN" sz="3200" i="1">
                                      <a:solidFill>
                                        <a:schemeClr val="tx1"/>
                                      </a:solidFill>
                                      <a:latin typeface="Cambria Math" panose="02040503050406030204" pitchFamily="18" charset="0"/>
                                    </a:rPr>
                                    <m:t>𝑏</m:t>
                                  </m:r>
                                  <m:r>
                                    <a:rPr lang="en-US" altLang="zh-CN" sz="3200" i="1">
                                      <a:solidFill>
                                        <a:schemeClr val="tx1"/>
                                      </a:solidFill>
                                      <a:latin typeface="Cambria Math" panose="02040503050406030204" pitchFamily="18" charset="0"/>
                                    </a:rPr>
                                    <m:t>1</m:t>
                                  </m:r>
                                </m:sub>
                              </m:sSub>
                              <m:r>
                                <a:rPr lang="en-US" altLang="zh-CN" sz="3200" i="1">
                                  <a:solidFill>
                                    <a:schemeClr val="tx1"/>
                                  </a:solidFill>
                                  <a:latin typeface="Cambria Math" panose="02040503050406030204" pitchFamily="18" charset="0"/>
                                </a:rPr>
                                <m:t>−</m:t>
                              </m:r>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𝐸</m:t>
                                  </m:r>
                                </m:e>
                                <m:sub>
                                  <m:r>
                                    <a:rPr lang="en-US" altLang="zh-CN" sz="3200" i="1">
                                      <a:solidFill>
                                        <a:schemeClr val="tx1"/>
                                      </a:solidFill>
                                      <a:latin typeface="Cambria Math" panose="02040503050406030204" pitchFamily="18" charset="0"/>
                                    </a:rPr>
                                    <m:t>𝑏</m:t>
                                  </m:r>
                                  <m:r>
                                    <a:rPr lang="en-US" altLang="zh-CN" sz="3200" i="1">
                                      <a:solidFill>
                                        <a:schemeClr val="tx1"/>
                                      </a:solidFill>
                                      <a:latin typeface="Cambria Math" panose="02040503050406030204" pitchFamily="18" charset="0"/>
                                    </a:rPr>
                                    <m:t>2</m:t>
                                  </m:r>
                                </m:sub>
                              </m:sSub>
                            </m:e>
                          </m:d>
                          <m:sSub>
                            <m:sSubPr>
                              <m:ctrlPr>
                                <a:rPr lang="en-US" altLang="zh-CN" sz="3200" i="1" smtClean="0">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𝑋</m:t>
                              </m:r>
                            </m:e>
                            <m:sub>
                              <m:r>
                                <a:rPr lang="en-US" altLang="zh-CN" sz="3200" i="1">
                                  <a:solidFill>
                                    <a:schemeClr val="tx1"/>
                                  </a:solidFill>
                                  <a:latin typeface="Cambria Math" panose="02040503050406030204" pitchFamily="18" charset="0"/>
                                </a:rPr>
                                <m:t>1</m:t>
                              </m:r>
                              <m:r>
                                <a:rPr lang="en-US" altLang="zh-CN" sz="3200" i="1">
                                  <a:solidFill>
                                    <a:schemeClr val="tx1"/>
                                  </a:solidFill>
                                  <a:latin typeface="Cambria Math" panose="02040503050406030204" pitchFamily="18" charset="0"/>
                                </a:rPr>
                                <m:t>,</m:t>
                              </m:r>
                              <m:r>
                                <a:rPr lang="en-US" altLang="zh-CN" sz="3200" i="1">
                                  <a:solidFill>
                                    <a:schemeClr val="tx1"/>
                                  </a:solidFill>
                                  <a:latin typeface="Cambria Math" panose="02040503050406030204" pitchFamily="18" charset="0"/>
                                </a:rPr>
                                <m:t>2</m:t>
                              </m:r>
                            </m:sub>
                          </m:sSub>
                        </m:num>
                        <m:den>
                          <m:f>
                            <m:fPr>
                              <m:ctrlPr>
                                <a:rPr lang="en-US" altLang="zh-CN" sz="3200" b="0" i="1" smtClean="0">
                                  <a:solidFill>
                                    <a:schemeClr val="tx1"/>
                                  </a:solidFill>
                                  <a:latin typeface="Cambria Math" panose="02040503050406030204" pitchFamily="18" charset="0"/>
                                </a:rPr>
                              </m:ctrlPr>
                            </m:fPr>
                            <m:num>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m:t>
                              </m:r>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ea typeface="Cambria Math" panose="02040503050406030204" pitchFamily="18" charset="0"/>
                                    </a:rPr>
                                    <m:t>𝜀</m:t>
                                  </m:r>
                                </m:e>
                                <m:sub>
                                  <m:r>
                                    <a:rPr lang="en-US" altLang="zh-CN" sz="3200" i="1">
                                      <a:solidFill>
                                        <a:schemeClr val="tx1"/>
                                      </a:solidFill>
                                      <a:latin typeface="Cambria Math" panose="02040503050406030204" pitchFamily="18" charset="0"/>
                                    </a:rPr>
                                    <m:t>1</m:t>
                                  </m:r>
                                </m:sub>
                              </m:sSub>
                            </m:num>
                            <m:den>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ea typeface="Cambria Math" panose="02040503050406030204" pitchFamily="18" charset="0"/>
                                    </a:rPr>
                                    <m:t>𝜀</m:t>
                                  </m:r>
                                </m:e>
                                <m:sub>
                                  <m:r>
                                    <a:rPr lang="en-US" altLang="zh-CN" sz="3200" i="1">
                                      <a:solidFill>
                                        <a:schemeClr val="tx1"/>
                                      </a:solidFill>
                                      <a:latin typeface="Cambria Math" panose="02040503050406030204" pitchFamily="18" charset="0"/>
                                    </a:rPr>
                                    <m:t>1</m:t>
                                  </m:r>
                                </m:sub>
                              </m:sSub>
                            </m:den>
                          </m:f>
                          <m:sSub>
                            <m:sSubPr>
                              <m:ctrlPr>
                                <a:rPr lang="en-US" altLang="zh-CN" sz="3200" i="1" smtClean="0">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𝑋</m:t>
                              </m:r>
                            </m:e>
                            <m:sub>
                              <m:r>
                                <a:rPr lang="en-US" altLang="zh-CN" sz="3200" i="1">
                                  <a:solidFill>
                                    <a:schemeClr val="tx1"/>
                                  </a:solidFill>
                                  <a:latin typeface="Cambria Math" panose="02040503050406030204" pitchFamily="18" charset="0"/>
                                </a:rPr>
                                <m:t>1</m:t>
                              </m:r>
                              <m:r>
                                <a:rPr lang="en-US" altLang="zh-CN" sz="3200" i="1">
                                  <a:solidFill>
                                    <a:schemeClr val="tx1"/>
                                  </a:solidFill>
                                  <a:latin typeface="Cambria Math" panose="02040503050406030204" pitchFamily="18" charset="0"/>
                                </a:rPr>
                                <m:t>,</m:t>
                              </m:r>
                              <m:r>
                                <a:rPr lang="en-US" altLang="zh-CN" sz="3200" i="1">
                                  <a:solidFill>
                                    <a:schemeClr val="tx1"/>
                                  </a:solidFill>
                                  <a:latin typeface="Cambria Math" panose="02040503050406030204" pitchFamily="18" charset="0"/>
                                </a:rPr>
                                <m:t>2</m:t>
                              </m:r>
                            </m:sub>
                          </m:sSub>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m:t>
                          </m:r>
                          <m:sSub>
                            <m:sSubPr>
                              <m:ctrlPr>
                                <a:rPr lang="en-US" altLang="zh-CN" sz="3200" i="1">
                                  <a:solidFill>
                                    <a:schemeClr val="tx1"/>
                                  </a:solidFill>
                                  <a:latin typeface="Cambria Math" panose="02040503050406030204" pitchFamily="18" charset="0"/>
                                </a:rPr>
                              </m:ctrlPr>
                            </m:sSubPr>
                            <m:e>
                              <m:r>
                                <a:rPr lang="en-US" altLang="zh-CN" sz="3200" i="1">
                                  <a:solidFill>
                                    <a:schemeClr val="tx1"/>
                                  </a:solidFill>
                                  <a:latin typeface="Cambria Math" panose="02040503050406030204" pitchFamily="18" charset="0"/>
                                </a:rPr>
                                <m:t>𝑋</m:t>
                              </m:r>
                            </m:e>
                            <m:sub>
                              <m:r>
                                <a:rPr lang="en-US" altLang="zh-CN" sz="3200" b="0" i="1" smtClean="0">
                                  <a:solidFill>
                                    <a:schemeClr val="tx1"/>
                                  </a:solidFill>
                                  <a:latin typeface="Cambria Math" panose="02040503050406030204" pitchFamily="18" charset="0"/>
                                </a:rPr>
                                <m:t>2</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1</m:t>
                              </m:r>
                            </m:sub>
                          </m:sSub>
                          <m:f>
                            <m:fPr>
                              <m:ctrlPr>
                                <a:rPr lang="en-US" altLang="zh-CN" sz="3200" b="0" i="1" smtClean="0">
                                  <a:solidFill>
                                    <a:schemeClr val="tx1"/>
                                  </a:solidFill>
                                  <a:latin typeface="Cambria Math" panose="02040503050406030204" pitchFamily="18" charset="0"/>
                                </a:rPr>
                              </m:ctrlPr>
                            </m:fPr>
                            <m:num>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𝜀</m:t>
                                  </m:r>
                                </m:e>
                                <m:sub>
                                  <m:r>
                                    <a:rPr lang="en-US" altLang="zh-CN" sz="3200" b="0" i="1" smtClean="0">
                                      <a:solidFill>
                                        <a:schemeClr val="tx1"/>
                                      </a:solidFill>
                                      <a:latin typeface="Cambria Math" panose="02040503050406030204" pitchFamily="18" charset="0"/>
                                    </a:rPr>
                                    <m:t>2</m:t>
                                  </m:r>
                                </m:sub>
                              </m:sSub>
                            </m:num>
                            <m:den>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𝜀</m:t>
                                  </m:r>
                                </m:e>
                                <m:sub>
                                  <m:r>
                                    <a:rPr lang="en-US" altLang="zh-CN" sz="3200" b="0" i="1" smtClean="0">
                                      <a:solidFill>
                                        <a:schemeClr val="tx1"/>
                                      </a:solidFill>
                                      <a:latin typeface="Cambria Math" panose="02040503050406030204" pitchFamily="18" charset="0"/>
                                    </a:rPr>
                                    <m:t>2</m:t>
                                  </m:r>
                                </m:sub>
                              </m:sSub>
                            </m:den>
                          </m:f>
                        </m:den>
                      </m:f>
                    </m:oMath>
                  </m:oMathPara>
                </a14:m>
                <a:endParaRPr lang="en-US" sz="3200" dirty="0">
                  <a:solidFill>
                    <a:schemeClr val="tx1"/>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2167461" y="4846292"/>
                <a:ext cx="5350503" cy="1434111"/>
              </a:xfrm>
              <a:prstGeom prst="rect">
                <a:avLst/>
              </a:prstGeom>
              <a:blipFill rotWithShape="1">
                <a:blip r:embed="rId3"/>
                <a:stretch>
                  <a:fillRect l="-4" t="-42" r="-922" b="18"/>
                </a:stretch>
              </a:blipFill>
            </p:spPr>
            <p:txBody>
              <a:bodyPr/>
              <a:lstStyle/>
              <a:p>
                <a:r>
                  <a:rPr lang="zh-CN" altLang="en-US">
                    <a:noFill/>
                  </a:rPr>
                  <a:t> </a:t>
                </a:r>
              </a:p>
            </p:txBody>
          </p:sp>
        </mc:Fallback>
      </mc:AlternateContent>
      <p:sp>
        <p:nvSpPr>
          <p:cNvPr id="10" name="Rectangle 2"/>
          <p:cNvSpPr/>
          <p:nvPr/>
        </p:nvSpPr>
        <p:spPr>
          <a:xfrm>
            <a:off x="5997327" y="3832349"/>
            <a:ext cx="1296144" cy="891423"/>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7581503" y="5128493"/>
                <a:ext cx="4000006" cy="5140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rPr>
                        <m:t>=</m:t>
                      </m:r>
                      <m:sSub>
                        <m:sSubPr>
                          <m:ctrlPr>
                            <a:rPr lang="en-US" altLang="zh-CN" sz="3200" i="1" smtClean="0">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ea typeface="Cambria Math" panose="02040503050406030204" pitchFamily="18" charset="0"/>
                            </a:rPr>
                            <m:t>𝜀</m:t>
                          </m:r>
                        </m:e>
                        <m:sub>
                          <m:r>
                            <a:rPr lang="en-US" altLang="zh-CN" sz="3200" i="1">
                              <a:solidFill>
                                <a:srgbClr val="0070C0"/>
                              </a:solidFill>
                              <a:latin typeface="Cambria Math" panose="02040503050406030204" pitchFamily="18" charset="0"/>
                              <a:ea typeface="Cambria Math" panose="02040503050406030204" pitchFamily="18" charset="0"/>
                            </a:rPr>
                            <m:t>𝑠</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1</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1</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2</m:t>
                              </m:r>
                            </m:sub>
                          </m:sSub>
                        </m:e>
                      </m:d>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1</m:t>
                          </m:r>
                          <m:r>
                            <a:rPr lang="en-US" altLang="zh-CN" sz="3200" i="1">
                              <a:latin typeface="Cambria Math" panose="02040503050406030204" pitchFamily="18" charset="0"/>
                            </a:rPr>
                            <m:t>,</m:t>
                          </m:r>
                          <m:r>
                            <a:rPr lang="en-US" altLang="zh-CN" sz="3200" i="1">
                              <a:latin typeface="Cambria Math" panose="02040503050406030204" pitchFamily="18" charset="0"/>
                            </a:rPr>
                            <m:t>2</m:t>
                          </m:r>
                        </m:sub>
                      </m:sSub>
                    </m:oMath>
                  </m:oMathPara>
                </a14:m>
                <a:endParaRPr lang="en-US" sz="3200" dirty="0">
                  <a:solidFill>
                    <a:schemeClr val="tx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7581503" y="5128493"/>
                <a:ext cx="4000006" cy="514051"/>
              </a:xfrm>
              <a:prstGeom prst="rect">
                <a:avLst/>
              </a:prstGeom>
              <a:blipFill rotWithShape="1">
                <a:blip r:embed="rId4"/>
                <a:stretch>
                  <a:fillRect l="-6" t="-45" r="-1403" b="111"/>
                </a:stretch>
              </a:blipFill>
            </p:spPr>
            <p:txBody>
              <a:bodyPr/>
              <a:lstStyle/>
              <a:p>
                <a:r>
                  <a:rPr lang="zh-CN" altLang="en-US">
                    <a:noFill/>
                  </a:rPr>
                  <a:t> </a:t>
                </a:r>
              </a:p>
            </p:txBody>
          </p:sp>
        </mc:Fallback>
      </mc:AlternateContent>
      <p:sp>
        <p:nvSpPr>
          <p:cNvPr id="12" name="TextBox 11"/>
          <p:cNvSpPr txBox="1"/>
          <p:nvPr/>
        </p:nvSpPr>
        <p:spPr>
          <a:xfrm>
            <a:off x="8589645" y="2680335"/>
            <a:ext cx="4137660" cy="2245360"/>
          </a:xfrm>
          <a:prstGeom prst="rect">
            <a:avLst/>
          </a:prstGeom>
          <a:noFill/>
        </p:spPr>
        <p:txBody>
          <a:bodyPr wrap="square" rtlCol="0">
            <a:spAutoFit/>
          </a:bodyPr>
          <a:lstStyle/>
          <a:p>
            <a:r>
              <a:rPr lang="en-US" sz="2800" b="1" dirty="0" err="1">
                <a:solidFill>
                  <a:srgbClr val="0070C0"/>
                </a:solidFill>
                <a:latin typeface="+mn-ea"/>
                <a:ea typeface="+mn-ea"/>
              </a:rPr>
              <a:t>系统发射率</a:t>
            </a:r>
            <a:r>
              <a:rPr lang="zh-CN" altLang="en-US" sz="2800" b="1" dirty="0">
                <a:solidFill>
                  <a:srgbClr val="0070C0"/>
                </a:solidFill>
                <a:latin typeface="+mn-ea"/>
                <a:ea typeface="+mn-ea"/>
              </a:rPr>
              <a:t>（系统黑度）：</a:t>
            </a:r>
            <a:endParaRPr lang="en-US" altLang="zh-CN" sz="2800" dirty="0">
              <a:solidFill>
                <a:srgbClr val="0070C0"/>
              </a:solidFill>
              <a:latin typeface="+mn-ea"/>
              <a:ea typeface="+mn-ea"/>
            </a:endParaRPr>
          </a:p>
          <a:p>
            <a:r>
              <a:rPr lang="en-US" sz="2800" dirty="0">
                <a:solidFill>
                  <a:srgbClr val="0070C0"/>
                </a:solidFill>
                <a:latin typeface="+mn-ea"/>
                <a:ea typeface="+mn-ea"/>
              </a:rPr>
              <a:t>考虑由于灰体系统发射率之值小于</a:t>
            </a:r>
            <a:r>
              <a:rPr lang="en-US" altLang="zh-CN" sz="2800" dirty="0">
                <a:solidFill>
                  <a:srgbClr val="0070C0"/>
                </a:solidFill>
                <a:latin typeface="+mn-ea"/>
                <a:ea typeface="+mn-ea"/>
              </a:rPr>
              <a:t>1</a:t>
            </a:r>
            <a:r>
              <a:rPr lang="zh-CN" altLang="en-US" sz="2800" dirty="0">
                <a:solidFill>
                  <a:srgbClr val="0070C0"/>
                </a:solidFill>
                <a:latin typeface="+mn-ea"/>
                <a:ea typeface="+mn-ea"/>
              </a:rPr>
              <a:t>引起的多次吸收与反射对换热量影响的因子</a:t>
            </a:r>
            <a:endParaRPr lang="en-US" sz="2800" dirty="0">
              <a:solidFill>
                <a:srgbClr val="0070C0"/>
              </a:solidFill>
              <a:latin typeface="+mn-ea"/>
              <a:ea typeface="+mn-ea"/>
            </a:endParaRPr>
          </a:p>
        </p:txBody>
      </p:sp>
    </p:spTree>
  </p:cSld>
  <p:clrMapOvr>
    <a:masterClrMapping/>
  </p:clrMapOvr>
  <p:timing>
    <p:tnLst>
      <p:par>
        <p:cTn id="1" dur="indefinite" restart="never" nodeType="tmRoot"/>
      </p:par>
    </p:tnLst>
    <p:bldLst>
      <p:bldP spid="6" grpId="0"/>
      <p:bldP spid="7" grpId="0"/>
      <p:bldP spid="8" grpId="0"/>
      <p:bldP spid="9" grpId="0"/>
      <p:bldP spid="10" grpId="0" bldLvl="0" animBg="1"/>
      <p:bldP spid="11" grpId="0"/>
      <p:bldP spid="1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grpSp>
        <p:nvGrpSpPr>
          <p:cNvPr id="4" name="Group 19"/>
          <p:cNvGrpSpPr/>
          <p:nvPr/>
        </p:nvGrpSpPr>
        <p:grpSpPr>
          <a:xfrm>
            <a:off x="124794" y="2462355"/>
            <a:ext cx="1982980" cy="2403082"/>
            <a:chOff x="7146332" y="2245342"/>
            <a:chExt cx="1880262" cy="2278603"/>
          </a:xfrm>
          <a:effectLst>
            <a:outerShdw blurRad="368300" dir="13500000" sy="23000" kx="1200000" algn="br" rotWithShape="0">
              <a:prstClr val="black">
                <a:alpha val="25000"/>
              </a:prstClr>
            </a:outerShdw>
          </a:effectLst>
        </p:grpSpPr>
        <p:sp>
          <p:nvSpPr>
            <p:cNvPr id="5" name="Freeform 20"/>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7" name="TextBox 22"/>
          <p:cNvSpPr txBox="1"/>
          <p:nvPr/>
        </p:nvSpPr>
        <p:spPr>
          <a:xfrm>
            <a:off x="958473" y="2393175"/>
            <a:ext cx="401071" cy="488147"/>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01</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cxnSp>
        <p:nvCxnSpPr>
          <p:cNvPr id="8" name="Straight Connector 35"/>
          <p:cNvCxnSpPr/>
          <p:nvPr/>
        </p:nvCxnSpPr>
        <p:spPr>
          <a:xfrm>
            <a:off x="1532923" y="5775066"/>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38"/>
          <p:cNvCxnSpPr/>
          <p:nvPr/>
        </p:nvCxnSpPr>
        <p:spPr>
          <a:xfrm flipH="1" flipV="1">
            <a:off x="1532923" y="4546246"/>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0" name="TextBox 48"/>
          <p:cNvSpPr txBox="1"/>
          <p:nvPr/>
        </p:nvSpPr>
        <p:spPr>
          <a:xfrm>
            <a:off x="1609281" y="4438486"/>
            <a:ext cx="1952974" cy="830997"/>
          </a:xfrm>
          <a:prstGeom prst="rect">
            <a:avLst/>
          </a:prstGeom>
          <a:noFill/>
        </p:spPr>
        <p:txBody>
          <a:bodyPr wrap="square" rtlCol="0">
            <a:spAutoFit/>
          </a:bodyPr>
          <a:lstStyle/>
          <a:p>
            <a:r>
              <a:rPr lang="en-US" sz="2400" dirty="0">
                <a:latin typeface="+mn-ea"/>
                <a:ea typeface="+mn-ea"/>
              </a:rPr>
              <a:t>表面</a:t>
            </a:r>
            <a:r>
              <a:rPr lang="en-US" altLang="zh-CN" sz="2400" dirty="0">
                <a:latin typeface="+mn-ea"/>
                <a:ea typeface="+mn-ea"/>
              </a:rPr>
              <a:t>1</a:t>
            </a:r>
            <a:r>
              <a:rPr lang="zh-CN" altLang="en-US" sz="2400" dirty="0">
                <a:latin typeface="+mn-ea"/>
                <a:ea typeface="+mn-ea"/>
              </a:rPr>
              <a:t>为平面或凸表面</a:t>
            </a:r>
            <a:endParaRPr lang="en-US" sz="2400" dirty="0">
              <a:latin typeface="+mn-ea"/>
              <a:ea typeface="+mn-ea"/>
            </a:endParaRPr>
          </a:p>
        </p:txBody>
      </p:sp>
      <mc:AlternateContent xmlns:mc="http://schemas.openxmlformats.org/markup-compatibility/2006">
        <mc:Choice xmlns:a14="http://schemas.microsoft.com/office/drawing/2010/main" Requires="a14">
          <p:sp>
            <p:nvSpPr>
              <p:cNvPr id="11" name="TextBox 10"/>
              <p:cNvSpPr txBox="1"/>
              <p:nvPr/>
            </p:nvSpPr>
            <p:spPr>
              <a:xfrm>
                <a:off x="6069611" y="2176005"/>
                <a:ext cx="5078730" cy="12807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smtClean="0">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𝑋</m:t>
                                  </m:r>
                                </m:e>
                                <m:sub>
                                  <m:r>
                                    <a:rPr lang="en-US" altLang="zh-CN" sz="2800" i="1">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a:solidFill>
                                        <a:srgbClr val="0070C0"/>
                                      </a:solidFill>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1" name="TextBox 10"/>
              <p:cNvSpPr txBox="1">
                <a:spLocks noRot="1" noChangeAspect="1" noMove="1" noResize="1" noEditPoints="1" noAdjustHandles="1" noChangeArrowheads="1" noChangeShapeType="1" noTextEdit="1"/>
              </p:cNvSpPr>
              <p:nvPr/>
            </p:nvSpPr>
            <p:spPr>
              <a:xfrm>
                <a:off x="6069611" y="2176005"/>
                <a:ext cx="5078730" cy="1280795"/>
              </a:xfrm>
              <a:prstGeom prst="rect">
                <a:avLst/>
              </a:prstGeom>
              <a:blipFill rotWithShape="1">
                <a:blip r:embed="rId1"/>
                <a:stretch>
                  <a:fillRect l="-6" t="-39" r="6"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4035331" y="2537283"/>
                <a:ext cx="1315720" cy="4324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𝑋</m:t>
                          </m:r>
                        </m:e>
                        <m:sub>
                          <m:r>
                            <a:rPr lang="en-US" altLang="zh-CN" sz="2800" i="1">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a:solidFill>
                                <a:srgbClr val="0070C0"/>
                              </a:solidFill>
                              <a:latin typeface="Cambria Math" panose="02040503050406030204" pitchFamily="18" charset="0"/>
                            </a:rPr>
                            <m:t>2</m:t>
                          </m:r>
                        </m:sub>
                      </m:sSub>
                      <m:r>
                        <a:rPr lang="en-US" altLang="zh-CN" sz="2800" b="0" i="0" smtClean="0">
                          <a:solidFill>
                            <a:srgbClr val="0070C0"/>
                          </a:solidFill>
                          <a:latin typeface="Cambria Math" panose="02040503050406030204" pitchFamily="18" charset="0"/>
                        </a:rPr>
                        <m:t>=</m:t>
                      </m:r>
                      <m:r>
                        <a:rPr lang="en-US" altLang="zh-CN" sz="2800" b="0" i="0" smtClean="0">
                          <a:solidFill>
                            <a:srgbClr val="0070C0"/>
                          </a:solidFill>
                          <a:latin typeface="Cambria Math" panose="02040503050406030204" pitchFamily="18" charset="0"/>
                        </a:rPr>
                        <m:t>1</m:t>
                      </m:r>
                    </m:oMath>
                  </m:oMathPara>
                </a14:m>
                <a:endParaRPr lang="en-US" sz="2800" dirty="0"/>
              </a:p>
            </p:txBody>
          </p:sp>
        </mc:Choice>
        <mc:Fallback>
          <p:sp>
            <p:nvSpPr>
              <p:cNvPr id="12" name="TextBox 11"/>
              <p:cNvSpPr txBox="1">
                <a:spLocks noRot="1" noChangeAspect="1" noMove="1" noResize="1" noEditPoints="1" noAdjustHandles="1" noChangeArrowheads="1" noChangeShapeType="1" noTextEdit="1"/>
              </p:cNvSpPr>
              <p:nvPr/>
            </p:nvSpPr>
            <p:spPr>
              <a:xfrm>
                <a:off x="4035331" y="2537283"/>
                <a:ext cx="1315720" cy="432435"/>
              </a:xfrm>
              <a:prstGeom prst="rect">
                <a:avLst/>
              </a:prstGeom>
              <a:blipFill rotWithShape="1">
                <a:blip r:embed="rId2"/>
                <a:stretch>
                  <a:fillRect l="-41" t="-106" r="-3627" b="106"/>
                </a:stretch>
              </a:blipFill>
            </p:spPr>
            <p:txBody>
              <a:bodyPr/>
              <a:lstStyle/>
              <a:p>
                <a:r>
                  <a:rPr lang="zh-CN" altLang="en-US">
                    <a:noFill/>
                  </a:rPr>
                  <a:t> </a:t>
                </a:r>
              </a:p>
            </p:txBody>
          </p:sp>
        </mc:Fallback>
      </mc:AlternateContent>
      <p:sp>
        <p:nvSpPr>
          <p:cNvPr id="13" name="Down Arrow 2"/>
          <p:cNvSpPr/>
          <p:nvPr/>
        </p:nvSpPr>
        <p:spPr>
          <a:xfrm>
            <a:off x="6253980" y="3273595"/>
            <a:ext cx="504056" cy="500656"/>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mc:AlternateContent xmlns:mc="http://schemas.openxmlformats.org/markup-compatibility/2006">
        <mc:Choice xmlns:a14="http://schemas.microsoft.com/office/drawing/2010/main" Requires="a14">
          <p:sp>
            <p:nvSpPr>
              <p:cNvPr id="14" name="TextBox 13"/>
              <p:cNvSpPr txBox="1"/>
              <p:nvPr/>
            </p:nvSpPr>
            <p:spPr>
              <a:xfrm>
                <a:off x="4548083" y="3799250"/>
                <a:ext cx="4676775" cy="12471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solidFill>
                                    <a:srgbClr val="0070C0"/>
                                  </a:solidFill>
                                  <a:latin typeface="Cambria Math" panose="02040503050406030204" pitchFamily="18" charset="0"/>
                                </a:rPr>
                              </m:ctrlPr>
                            </m:fPr>
                            <m:num>
                              <m:r>
                                <a:rPr lang="en-US" altLang="zh-CN" sz="2800" b="0" i="1" smtClean="0">
                                  <a:solidFill>
                                    <a:srgbClr val="0070C0"/>
                                  </a:solidFill>
                                  <a:latin typeface="Cambria Math" panose="02040503050406030204" pitchFamily="18" charset="0"/>
                                </a:rPr>
                                <m:t>1</m:t>
                              </m:r>
                            </m:num>
                            <m:den>
                              <m:r>
                                <a:rPr lang="en-US" altLang="zh-CN" sz="2800" b="0" i="1" smtClean="0">
                                  <a:solidFill>
                                    <a:srgbClr val="0070C0"/>
                                  </a:solidFill>
                                  <a:latin typeface="Cambria Math" panose="02040503050406030204" pitchFamily="18" charset="0"/>
                                </a:rPr>
                                <m:t>1</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4" name="TextBox 13"/>
              <p:cNvSpPr txBox="1">
                <a:spLocks noRot="1" noChangeAspect="1" noMove="1" noResize="1" noEditPoints="1" noAdjustHandles="1" noChangeArrowheads="1" noChangeShapeType="1" noTextEdit="1"/>
              </p:cNvSpPr>
              <p:nvPr/>
            </p:nvSpPr>
            <p:spPr>
              <a:xfrm>
                <a:off x="4548083" y="3799250"/>
                <a:ext cx="4676775" cy="1247140"/>
              </a:xfrm>
              <a:prstGeom prst="rect">
                <a:avLst/>
              </a:prstGeom>
              <a:blipFill rotWithShape="1">
                <a:blip r:embed="rId3"/>
                <a:stretch>
                  <a:fillRect l="-5" t="-4" r="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4806651" y="5125070"/>
                <a:ext cx="2652395" cy="12471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rPr>
                                    <m:t>1</m:t>
                                  </m:r>
                                </m:sub>
                              </m:sSub>
                            </m:den>
                          </m:f>
                          <m:r>
                            <a:rPr lang="en-US" altLang="zh-CN" sz="2800" b="0" i="1"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𝐴</m:t>
                                  </m:r>
                                </m:e>
                                <m:sub>
                                  <m:r>
                                    <a:rPr lang="en-US" altLang="zh-CN" sz="2800" b="0" i="1" smtClean="0">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𝐴</m:t>
                                  </m:r>
                                </m:e>
                                <m:sub>
                                  <m:r>
                                    <a:rPr lang="en-US" altLang="zh-CN" sz="2800" i="1">
                                      <a:solidFill>
                                        <a:srgbClr val="FF0000"/>
                                      </a:solidFill>
                                      <a:latin typeface="Cambria Math" panose="02040503050406030204" pitchFamily="18" charset="0"/>
                                    </a:rPr>
                                    <m:t>2</m:t>
                                  </m:r>
                                </m:sub>
                              </m:sSub>
                            </m:den>
                          </m:f>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rPr>
                                    <m:t>2</m:t>
                                  </m:r>
                                </m:sub>
                              </m:sSub>
                            </m:num>
                            <m:den>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rPr>
                                    <m:t>2</m:t>
                                  </m:r>
                                </m:sub>
                              </m:sSub>
                            </m:den>
                          </m:f>
                        </m:den>
                      </m:f>
                    </m:oMath>
                  </m:oMathPara>
                </a14:m>
                <a:endParaRPr lang="en-US" sz="2800" dirty="0"/>
              </a:p>
            </p:txBody>
          </p:sp>
        </mc:Choice>
        <mc:Fallback>
          <p:sp>
            <p:nvSpPr>
              <p:cNvPr id="15" name="TextBox 14"/>
              <p:cNvSpPr txBox="1">
                <a:spLocks noRot="1" noChangeAspect="1" noMove="1" noResize="1" noEditPoints="1" noAdjustHandles="1" noChangeArrowheads="1" noChangeShapeType="1" noTextEdit="1"/>
              </p:cNvSpPr>
              <p:nvPr/>
            </p:nvSpPr>
            <p:spPr>
              <a:xfrm>
                <a:off x="4806651" y="5125070"/>
                <a:ext cx="2652395" cy="1247140"/>
              </a:xfrm>
              <a:prstGeom prst="rect">
                <a:avLst/>
              </a:prstGeom>
              <a:blipFill rotWithShape="1">
                <a:blip r:embed="rId4"/>
                <a:stretch>
                  <a:fillRect l="-13" t="-50" r="-945"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7919209" y="5380880"/>
                <a:ext cx="2963545" cy="4305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rPr>
                            <m:t>𝑠</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oMath>
                  </m:oMathPara>
                </a14:m>
                <a:endParaRPr lang="en-US" sz="2800" dirty="0"/>
              </a:p>
            </p:txBody>
          </p:sp>
        </mc:Choice>
        <mc:Fallback>
          <p:sp>
            <p:nvSpPr>
              <p:cNvPr id="16" name="TextBox 15"/>
              <p:cNvSpPr txBox="1">
                <a:spLocks noRot="1" noChangeAspect="1" noMove="1" noResize="1" noEditPoints="1" noAdjustHandles="1" noChangeArrowheads="1" noChangeShapeType="1" noTextEdit="1"/>
              </p:cNvSpPr>
              <p:nvPr/>
            </p:nvSpPr>
            <p:spPr>
              <a:xfrm>
                <a:off x="7919209" y="5380880"/>
                <a:ext cx="2963545" cy="430530"/>
              </a:xfrm>
              <a:prstGeom prst="rect">
                <a:avLst/>
              </a:prstGeom>
              <a:blipFill rotWithShape="1">
                <a:blip r:embed="rId5"/>
                <a:stretch>
                  <a:fillRect l="-4" t="-122" r="-660" b="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063225" y="6059445"/>
                <a:ext cx="4572635" cy="9867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𝑠</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0</m:t>
                          </m:r>
                        </m:sub>
                      </m:sSub>
                      <m:d>
                        <m:dPr>
                          <m:begChr m:val="["/>
                          <m:endChr m:val="]"/>
                          <m:ctrlPr>
                            <a:rPr lang="en-US" altLang="zh-CN" sz="2800" i="1" smtClean="0">
                              <a:latin typeface="Cambria Math" panose="02040503050406030204" pitchFamily="18" charset="0"/>
                            </a:rPr>
                          </m:ctrlPr>
                        </m:dPr>
                        <m:e>
                          <m:sSup>
                            <m:sSupPr>
                              <m:ctrlPr>
                                <a:rPr lang="en-US" altLang="zh-CN" sz="2800" i="1" smtClean="0">
                                  <a:latin typeface="Cambria Math" panose="02040503050406030204" pitchFamily="18" charset="0"/>
                                </a:rPr>
                              </m:ctrlPr>
                            </m:sSupPr>
                            <m:e>
                              <m:d>
                                <m:dPr>
                                  <m:ctrlPr>
                                    <a:rPr lang="en-US" altLang="zh-CN" sz="2800" i="1" smtClean="0">
                                      <a:latin typeface="Cambria Math" panose="02040503050406030204" pitchFamily="18" charset="0"/>
                                    </a:rPr>
                                  </m:ctrlPr>
                                </m:dPr>
                                <m:e>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1</m:t>
                                          </m:r>
                                        </m:sub>
                                      </m:sSub>
                                    </m:num>
                                    <m:den>
                                      <m:r>
                                        <a:rPr lang="en-US" altLang="zh-CN" sz="2800" b="0" i="1" smtClean="0">
                                          <a:latin typeface="Cambria Math" panose="02040503050406030204" pitchFamily="18" charset="0"/>
                                        </a:rPr>
                                        <m:t>100</m:t>
                                      </m:r>
                                    </m:den>
                                  </m:f>
                                </m:e>
                              </m:d>
                            </m:e>
                            <m:sup>
                              <m:r>
                                <a:rPr lang="en-US" altLang="zh-CN" sz="2800" b="0" i="1" smtClean="0">
                                  <a:latin typeface="Cambria Math" panose="02040503050406030204" pitchFamily="18" charset="0"/>
                                </a:rPr>
                                <m:t>4</m:t>
                              </m:r>
                            </m:sup>
                          </m:s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b="0" i="1" smtClean="0">
                                              <a:latin typeface="Cambria Math" panose="02040503050406030204" pitchFamily="18" charset="0"/>
                                            </a:rPr>
                                            <m:t>2</m:t>
                                          </m:r>
                                        </m:sub>
                                      </m:sSub>
                                    </m:num>
                                    <m:den>
                                      <m:r>
                                        <a:rPr lang="en-US" altLang="zh-CN" sz="2800" i="1">
                                          <a:latin typeface="Cambria Math" panose="02040503050406030204" pitchFamily="18" charset="0"/>
                                        </a:rPr>
                                        <m:t>100</m:t>
                                      </m:r>
                                    </m:den>
                                  </m:f>
                                </m:e>
                              </m:d>
                            </m:e>
                            <m:sup>
                              <m:r>
                                <a:rPr lang="en-US" altLang="zh-CN" sz="2800" i="1">
                                  <a:latin typeface="Cambria Math" panose="02040503050406030204" pitchFamily="18" charset="0"/>
                                </a:rPr>
                                <m:t>4</m:t>
                              </m:r>
                            </m:sup>
                          </m:sSup>
                        </m:e>
                      </m:d>
                    </m:oMath>
                  </m:oMathPara>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8063225" y="6059445"/>
                <a:ext cx="4572635" cy="986790"/>
              </a:xfrm>
              <a:prstGeom prst="rect">
                <a:avLst/>
              </a:prstGeom>
              <a:blipFill rotWithShape="1">
                <a:blip r:embed="rId6"/>
                <a:stretch>
                  <a:fillRect l="-14" t="-28" r="14"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26"/>
              <p:cNvSpPr txBox="1"/>
              <p:nvPr/>
            </p:nvSpPr>
            <p:spPr>
              <a:xfrm>
                <a:off x="884761" y="850511"/>
                <a:ext cx="11265535" cy="131254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𝐴</m:t>
                              </m:r>
                            </m:e>
                            <m:sub>
                              <m:r>
                                <a:rPr lang="en-US" altLang="zh-CN" sz="2800" i="1">
                                  <a:solidFill>
                                    <a:schemeClr val="tx1"/>
                                  </a:solidFill>
                                  <a:latin typeface="Cambria Math" panose="02040503050406030204" pitchFamily="18" charset="0"/>
                                </a:rPr>
                                <m:t>1</m:t>
                              </m:r>
                            </m:sub>
                          </m:sSub>
                          <m:d>
                            <m:dPr>
                              <m:ctrlPr>
                                <a:rPr lang="en-US" altLang="zh-CN" sz="2800" b="0" i="1" smtClean="0">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2</m:t>
                                  </m:r>
                                </m:sub>
                              </m:sSub>
                            </m:e>
                          </m:d>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num>
                        <m:den>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num>
                            <m:den>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den>
                          </m:f>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sub>
                          </m:sSub>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num>
                            <m:den>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den>
                          </m:f>
                        </m:den>
                      </m:f>
                    </m:oMath>
                  </m:oMathPara>
                </a14:m>
                <a:endParaRPr lang="en-US" sz="2800" dirty="0"/>
              </a:p>
            </p:txBody>
          </p:sp>
        </mc:Choice>
        <mc:Fallback>
          <p:sp>
            <p:nvSpPr>
              <p:cNvPr id="18" name="TextBox 26"/>
              <p:cNvSpPr txBox="1">
                <a:spLocks noRot="1" noChangeAspect="1" noMove="1" noResize="1" noEditPoints="1" noAdjustHandles="1" noChangeArrowheads="1" noChangeShapeType="1" noTextEdit="1"/>
              </p:cNvSpPr>
              <p:nvPr/>
            </p:nvSpPr>
            <p:spPr>
              <a:xfrm>
                <a:off x="884761" y="850511"/>
                <a:ext cx="11265535" cy="1312545"/>
              </a:xfrm>
              <a:prstGeom prst="rect">
                <a:avLst/>
              </a:prstGeom>
              <a:blipFill rotWithShape="1">
                <a:blip r:embed="rId7"/>
                <a:stretch>
                  <a:fillRect l="-2" t="-19" r="2"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7" grpId="0" bldLvl="0" animBg="1"/>
      <p:bldP spid="10" grpId="0"/>
      <p:bldP spid="11" grpId="0"/>
      <p:bldP spid="12" grpId="0"/>
      <p:bldP spid="13" grpId="0" bldLvl="0" animBg="1"/>
      <p:bldP spid="14" grpId="0"/>
      <p:bldP spid="15" grpId="0"/>
      <p:bldP spid="16" grpId="0"/>
      <p:bldP spid="17" grpId="0"/>
      <p:bldP spid="1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grpSp>
        <p:nvGrpSpPr>
          <p:cNvPr id="4" name="Group 3"/>
          <p:cNvGrpSpPr/>
          <p:nvPr/>
        </p:nvGrpSpPr>
        <p:grpSpPr>
          <a:xfrm>
            <a:off x="107014" y="2390600"/>
            <a:ext cx="1982980" cy="2403082"/>
            <a:chOff x="7146332" y="2245342"/>
            <a:chExt cx="1880262" cy="2278603"/>
          </a:xfrm>
          <a:effectLst>
            <a:outerShdw blurRad="368300" dir="13500000" sy="23000" kx="1200000" algn="br" rotWithShape="0">
              <a:prstClr val="black">
                <a:alpha val="25000"/>
              </a:prstClr>
            </a:outerShdw>
          </a:effectLst>
        </p:grpSpPr>
        <p:sp>
          <p:nvSpPr>
            <p:cNvPr id="5" name="Freeform 4"/>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rgbClr val="F17475"/>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7" name="TextBox 6"/>
          <p:cNvSpPr txBox="1"/>
          <p:nvPr/>
        </p:nvSpPr>
        <p:spPr>
          <a:xfrm>
            <a:off x="908632" y="2321420"/>
            <a:ext cx="465192" cy="488147"/>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a:t>
            </a:r>
            <a:r>
              <a:rPr lang="en-US" altLang="zh-CN"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2</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cxnSp>
        <p:nvCxnSpPr>
          <p:cNvPr id="8" name="Straight Connector 7"/>
          <p:cNvCxnSpPr/>
          <p:nvPr/>
        </p:nvCxnSpPr>
        <p:spPr>
          <a:xfrm>
            <a:off x="1515143" y="5703311"/>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515143" y="4474491"/>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28"/>
              <p:cNvSpPr txBox="1"/>
              <p:nvPr/>
            </p:nvSpPr>
            <p:spPr>
              <a:xfrm>
                <a:off x="6946949" y="2390972"/>
                <a:ext cx="5078730" cy="12807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smtClean="0">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𝑋</m:t>
                                  </m:r>
                                </m:e>
                                <m:sub>
                                  <m:r>
                                    <a:rPr lang="en-US" altLang="zh-CN" sz="2800" i="1">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a:solidFill>
                                        <a:srgbClr val="0070C0"/>
                                      </a:solidFill>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solidFill>
                                    <a:srgbClr val="00B050"/>
                                  </a:solidFill>
                                  <a:latin typeface="Cambria Math" panose="02040503050406030204" pitchFamily="18" charset="0"/>
                                </a:rPr>
                              </m:ctrlPr>
                            </m:fPr>
                            <m:num>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b="0" i="1" smtClean="0">
                                      <a:solidFill>
                                        <a:srgbClr val="00B050"/>
                                      </a:solidFill>
                                      <a:latin typeface="Cambria Math" panose="02040503050406030204" pitchFamily="18" charset="0"/>
                                    </a:rPr>
                                    <m:t>1</m:t>
                                  </m:r>
                                </m:sub>
                              </m:sSub>
                            </m:num>
                            <m:den>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2</m:t>
                                  </m:r>
                                </m:sub>
                              </m:sSub>
                            </m:den>
                          </m:f>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0" name="TextBox 28"/>
              <p:cNvSpPr txBox="1">
                <a:spLocks noRot="1" noChangeAspect="1" noMove="1" noResize="1" noEditPoints="1" noAdjustHandles="1" noChangeArrowheads="1" noChangeShapeType="1" noTextEdit="1"/>
              </p:cNvSpPr>
              <p:nvPr/>
            </p:nvSpPr>
            <p:spPr>
              <a:xfrm>
                <a:off x="6946949" y="2390972"/>
                <a:ext cx="5078730" cy="1280795"/>
              </a:xfrm>
              <a:prstGeom prst="rect">
                <a:avLst/>
              </a:prstGeom>
              <a:blipFill rotWithShape="1">
                <a:blip r:embed="rId1"/>
                <a:stretch>
                  <a:fillRect l="-1" t="-15" r="1"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29"/>
              <p:cNvSpPr txBox="1"/>
              <p:nvPr/>
            </p:nvSpPr>
            <p:spPr>
              <a:xfrm>
                <a:off x="4027432" y="2560463"/>
                <a:ext cx="2575560" cy="872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070C0"/>
                              </a:solidFill>
                              <a:latin typeface="Cambria Math" panose="02040503050406030204" pitchFamily="18" charset="0"/>
                            </a:rPr>
                          </m:ctrlPr>
                        </m:sSubPr>
                        <m:e>
                          <m:r>
                            <a:rPr lang="en-US" altLang="zh-CN" sz="2800" b="0" i="1" smtClean="0">
                              <a:solidFill>
                                <a:srgbClr val="0070C0"/>
                              </a:solidFill>
                              <a:latin typeface="Cambria Math" panose="02040503050406030204" pitchFamily="18" charset="0"/>
                            </a:rPr>
                            <m:t>𝑋</m:t>
                          </m:r>
                        </m:e>
                        <m:sub>
                          <m:r>
                            <a:rPr lang="en-US" altLang="zh-CN" sz="2800" b="0" i="1" smtClean="0">
                              <a:solidFill>
                                <a:srgbClr val="0070C0"/>
                              </a:solidFill>
                              <a:latin typeface="Cambria Math" panose="02040503050406030204" pitchFamily="18" charset="0"/>
                            </a:rPr>
                            <m:t>1</m:t>
                          </m:r>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2</m:t>
                          </m:r>
                        </m:sub>
                      </m:sSub>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1</m:t>
                      </m:r>
                      <m:r>
                        <a:rPr lang="en-US" altLang="zh-CN" sz="2800" b="0" i="1" smtClean="0">
                          <a:latin typeface="Cambria Math" panose="02040503050406030204" pitchFamily="18" charset="0"/>
                        </a:rPr>
                        <m:t>,</m:t>
                      </m:r>
                      <m:f>
                        <m:fPr>
                          <m:ctrlPr>
                            <a:rPr lang="en-US" altLang="zh-CN" sz="2800" i="1" smtClean="0">
                              <a:solidFill>
                                <a:srgbClr val="00B050"/>
                              </a:solidFill>
                              <a:latin typeface="Cambria Math" panose="02040503050406030204" pitchFamily="18" charset="0"/>
                            </a:rPr>
                          </m:ctrlPr>
                        </m:fPr>
                        <m:num>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1</m:t>
                              </m:r>
                            </m:sub>
                          </m:sSub>
                        </m:num>
                        <m:den>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2</m:t>
                              </m:r>
                            </m:sub>
                          </m:sSub>
                        </m:den>
                      </m:f>
                      <m:r>
                        <a:rPr lang="en-US" altLang="zh-CN" sz="2800" b="0" i="1" smtClean="0">
                          <a:solidFill>
                            <a:srgbClr val="00B050"/>
                          </a:solidFill>
                          <a:latin typeface="Cambria Math" panose="02040503050406030204" pitchFamily="18" charset="0"/>
                          <a:ea typeface="Cambria Math" panose="02040503050406030204" pitchFamily="18" charset="0"/>
                        </a:rPr>
                        <m:t>→</m:t>
                      </m:r>
                      <m:r>
                        <a:rPr lang="en-US" altLang="zh-CN" sz="2800" b="0" i="0" smtClean="0">
                          <a:solidFill>
                            <a:srgbClr val="00B050"/>
                          </a:solidFill>
                          <a:latin typeface="Cambria Math" panose="02040503050406030204" pitchFamily="18" charset="0"/>
                        </a:rPr>
                        <m:t>1</m:t>
                      </m:r>
                    </m:oMath>
                  </m:oMathPara>
                </a14:m>
                <a:endParaRPr lang="en-US" sz="2800" dirty="0"/>
              </a:p>
            </p:txBody>
          </p:sp>
        </mc:Choice>
        <mc:Fallback>
          <p:sp>
            <p:nvSpPr>
              <p:cNvPr id="11" name="TextBox 29"/>
              <p:cNvSpPr txBox="1">
                <a:spLocks noRot="1" noChangeAspect="1" noMove="1" noResize="1" noEditPoints="1" noAdjustHandles="1" noChangeArrowheads="1" noChangeShapeType="1" noTextEdit="1"/>
              </p:cNvSpPr>
              <p:nvPr/>
            </p:nvSpPr>
            <p:spPr>
              <a:xfrm>
                <a:off x="4027432" y="2560463"/>
                <a:ext cx="2575560" cy="872490"/>
              </a:xfrm>
              <a:prstGeom prst="rect">
                <a:avLst/>
              </a:prstGeom>
              <a:blipFill rotWithShape="1">
                <a:blip r:embed="rId2"/>
                <a:stretch>
                  <a:fillRect l="-10" t="-16" r="-951" b="16"/>
                </a:stretch>
              </a:blipFill>
            </p:spPr>
            <p:txBody>
              <a:bodyPr/>
              <a:lstStyle/>
              <a:p>
                <a:r>
                  <a:rPr lang="zh-CN" altLang="en-US">
                    <a:noFill/>
                  </a:rPr>
                  <a:t> </a:t>
                </a:r>
              </a:p>
            </p:txBody>
          </p:sp>
        </mc:Fallback>
      </mc:AlternateContent>
      <p:sp>
        <p:nvSpPr>
          <p:cNvPr id="12" name="Down Arrow 2"/>
          <p:cNvSpPr/>
          <p:nvPr/>
        </p:nvSpPr>
        <p:spPr>
          <a:xfrm>
            <a:off x="6271760" y="3490765"/>
            <a:ext cx="504056" cy="500656"/>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mc:AlternateContent xmlns:mc="http://schemas.openxmlformats.org/markup-compatibility/2006">
        <mc:Choice xmlns:a14="http://schemas.microsoft.com/office/drawing/2010/main" Requires="a14">
          <p:sp>
            <p:nvSpPr>
              <p:cNvPr id="13" name="TextBox 32"/>
              <p:cNvSpPr txBox="1"/>
              <p:nvPr/>
            </p:nvSpPr>
            <p:spPr>
              <a:xfrm>
                <a:off x="4565863" y="4016420"/>
                <a:ext cx="4479925" cy="12471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solidFill>
                                    <a:srgbClr val="0070C0"/>
                                  </a:solidFill>
                                  <a:latin typeface="Cambria Math" panose="02040503050406030204" pitchFamily="18" charset="0"/>
                                </a:rPr>
                              </m:ctrlPr>
                            </m:fPr>
                            <m:num>
                              <m:r>
                                <a:rPr lang="en-US" altLang="zh-CN" sz="2800" b="0" i="1" smtClean="0">
                                  <a:solidFill>
                                    <a:srgbClr val="0070C0"/>
                                  </a:solidFill>
                                  <a:latin typeface="Cambria Math" panose="02040503050406030204" pitchFamily="18" charset="0"/>
                                </a:rPr>
                                <m:t>1</m:t>
                              </m:r>
                            </m:num>
                            <m:den>
                              <m:r>
                                <a:rPr lang="en-US" altLang="zh-CN" sz="2800" b="0" i="1" smtClean="0">
                                  <a:solidFill>
                                    <a:srgbClr val="0070C0"/>
                                  </a:solidFill>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b="0" i="1" smtClean="0">
                              <a:solidFill>
                                <a:srgbClr val="00B050"/>
                              </a:solidFill>
                              <a:latin typeface="Cambria Math" panose="02040503050406030204" pitchFamily="18" charset="0"/>
                            </a:rPr>
                            <m:t>1</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3" name="TextBox 32"/>
              <p:cNvSpPr txBox="1">
                <a:spLocks noRot="1" noChangeAspect="1" noMove="1" noResize="1" noEditPoints="1" noAdjustHandles="1" noChangeArrowheads="1" noChangeShapeType="1" noTextEdit="1"/>
              </p:cNvSpPr>
              <p:nvPr/>
            </p:nvSpPr>
            <p:spPr>
              <a:xfrm>
                <a:off x="4565863" y="4016420"/>
                <a:ext cx="4479925" cy="1247140"/>
              </a:xfrm>
              <a:prstGeom prst="rect">
                <a:avLst/>
              </a:prstGeom>
              <a:blipFill rotWithShape="1">
                <a:blip r:embed="rId3"/>
                <a:stretch>
                  <a:fillRect l="-5" t="-4" r="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33"/>
              <p:cNvSpPr txBox="1"/>
              <p:nvPr/>
            </p:nvSpPr>
            <p:spPr>
              <a:xfrm>
                <a:off x="5111451" y="5613743"/>
                <a:ext cx="2652395" cy="12465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𝐴</m:t>
                              </m:r>
                            </m:e>
                            <m:sub>
                              <m:r>
                                <a:rPr lang="en-US" altLang="zh-CN" sz="2800" i="1">
                                  <a:solidFill>
                                    <a:schemeClr val="tx1"/>
                                  </a:solidFill>
                                  <a:latin typeface="Cambria Math" panose="02040503050406030204" pitchFamily="18" charset="0"/>
                                </a:rPr>
                                <m:t>1</m:t>
                              </m:r>
                            </m:sub>
                          </m:sSub>
                          <m:d>
                            <m:dPr>
                              <m:ctrlPr>
                                <a:rPr lang="en-US" altLang="zh-CN" sz="2800" b="0" i="1" smtClean="0">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2</m:t>
                                  </m:r>
                                </m:sub>
                              </m:sSub>
                            </m:e>
                          </m:d>
                        </m:num>
                        <m:den>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num>
                            <m:den>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num>
                            <m:den>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den>
                          </m:f>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den>
                      </m:f>
                    </m:oMath>
                  </m:oMathPara>
                </a14:m>
                <a:endParaRPr lang="en-US" sz="2800" dirty="0"/>
              </a:p>
            </p:txBody>
          </p:sp>
        </mc:Choice>
        <mc:Fallback>
          <p:sp>
            <p:nvSpPr>
              <p:cNvPr id="14" name="TextBox 33"/>
              <p:cNvSpPr txBox="1">
                <a:spLocks noRot="1" noChangeAspect="1" noMove="1" noResize="1" noEditPoints="1" noAdjustHandles="1" noChangeArrowheads="1" noChangeShapeType="1" noTextEdit="1"/>
              </p:cNvSpPr>
              <p:nvPr/>
            </p:nvSpPr>
            <p:spPr>
              <a:xfrm>
                <a:off x="5111451" y="5613743"/>
                <a:ext cx="2652395" cy="1246505"/>
              </a:xfrm>
              <a:prstGeom prst="rect">
                <a:avLst/>
              </a:prstGeom>
              <a:blipFill rotWithShape="1">
                <a:blip r:embed="rId4"/>
                <a:stretch>
                  <a:fillRect l="-13" t="-28" r="-945"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36"/>
              <p:cNvSpPr txBox="1"/>
              <p:nvPr/>
            </p:nvSpPr>
            <p:spPr>
              <a:xfrm>
                <a:off x="8362290" y="5157610"/>
                <a:ext cx="4258945" cy="18065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0</m:t>
                              </m:r>
                            </m:sub>
                          </m:sSub>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100</m:t>
                                          </m:r>
                                        </m:den>
                                      </m:f>
                                    </m:e>
                                  </m:d>
                                </m:e>
                                <m:sup>
                                  <m:r>
                                    <a:rPr lang="en-US" altLang="zh-CN" sz="2800" i="1">
                                      <a:latin typeface="Cambria Math" panose="02040503050406030204" pitchFamily="18" charset="0"/>
                                    </a:rPr>
                                    <m:t>4</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2</m:t>
                                              </m:r>
                                            </m:sub>
                                          </m:sSub>
                                        </m:num>
                                        <m:den>
                                          <m:r>
                                            <a:rPr lang="en-US" altLang="zh-CN" sz="2800" i="1">
                                              <a:latin typeface="Cambria Math" panose="02040503050406030204" pitchFamily="18" charset="0"/>
                                            </a:rPr>
                                            <m:t>100</m:t>
                                          </m:r>
                                        </m:den>
                                      </m:f>
                                    </m:e>
                                  </m:d>
                                </m:e>
                                <m:sup>
                                  <m:r>
                                    <a:rPr lang="en-US" altLang="zh-CN" sz="2800" i="1">
                                      <a:latin typeface="Cambria Math" panose="02040503050406030204" pitchFamily="18" charset="0"/>
                                    </a:rPr>
                                    <m:t>4</m:t>
                                  </m:r>
                                </m:sup>
                              </m:sSup>
                            </m:e>
                          </m:d>
                        </m:num>
                        <m:den>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2</m:t>
                                  </m:r>
                                </m:sub>
                              </m:sSub>
                            </m:den>
                          </m:f>
                          <m:r>
                            <a:rPr lang="en-US" altLang="zh-CN" sz="2800" i="1">
                              <a:latin typeface="Cambria Math" panose="02040503050406030204" pitchFamily="18" charset="0"/>
                            </a:rPr>
                            <m:t>−</m:t>
                          </m:r>
                          <m:r>
                            <a:rPr lang="en-US" altLang="zh-CN" sz="2800" b="0" i="1" smtClean="0">
                              <a:latin typeface="Cambria Math" panose="02040503050406030204" pitchFamily="18" charset="0"/>
                            </a:rPr>
                            <m:t>1</m:t>
                          </m:r>
                        </m:den>
                      </m:f>
                    </m:oMath>
                  </m:oMathPara>
                </a14:m>
                <a:endParaRPr lang="en-US" sz="2800" dirty="0"/>
              </a:p>
            </p:txBody>
          </p:sp>
        </mc:Choice>
        <mc:Fallback>
          <p:sp>
            <p:nvSpPr>
              <p:cNvPr id="15" name="TextBox 36"/>
              <p:cNvSpPr txBox="1">
                <a:spLocks noRot="1" noChangeAspect="1" noMove="1" noResize="1" noEditPoints="1" noAdjustHandles="1" noChangeArrowheads="1" noChangeShapeType="1" noTextEdit="1"/>
              </p:cNvSpPr>
              <p:nvPr/>
            </p:nvSpPr>
            <p:spPr>
              <a:xfrm>
                <a:off x="8362290" y="5157610"/>
                <a:ext cx="4258945" cy="1806575"/>
              </a:xfrm>
              <a:prstGeom prst="rect">
                <a:avLst/>
              </a:prstGeom>
              <a:blipFill rotWithShape="1">
                <a:blip r:embed="rId5"/>
                <a:stretch>
                  <a:fillRect l="-14" t="-8" r="14" b="8"/>
                </a:stretch>
              </a:blipFill>
            </p:spPr>
            <p:txBody>
              <a:bodyPr/>
              <a:lstStyle/>
              <a:p>
                <a:r>
                  <a:rPr lang="zh-CN" altLang="en-US">
                    <a:noFill/>
                  </a:rPr>
                  <a:t> </a:t>
                </a:r>
              </a:p>
            </p:txBody>
          </p:sp>
        </mc:Fallback>
      </mc:AlternateContent>
      <p:sp>
        <p:nvSpPr>
          <p:cNvPr id="16" name="TextBox 23"/>
          <p:cNvSpPr txBox="1"/>
          <p:nvPr/>
        </p:nvSpPr>
        <p:spPr>
          <a:xfrm>
            <a:off x="1647376" y="4333545"/>
            <a:ext cx="1952974" cy="1200329"/>
          </a:xfrm>
          <a:prstGeom prst="rect">
            <a:avLst/>
          </a:prstGeom>
          <a:noFill/>
        </p:spPr>
        <p:txBody>
          <a:bodyPr wrap="square" rtlCol="0">
            <a:spAutoFit/>
          </a:bodyPr>
          <a:lstStyle/>
          <a:p>
            <a:r>
              <a:rPr lang="en-US" sz="2400" dirty="0">
                <a:latin typeface="+mn-ea"/>
                <a:ea typeface="+mn-ea"/>
              </a:rPr>
              <a:t>表面积</a:t>
            </a:r>
            <a:r>
              <a:rPr lang="en-US" altLang="zh-CN" sz="2400" dirty="0">
                <a:latin typeface="+mn-ea"/>
                <a:ea typeface="+mn-ea"/>
              </a:rPr>
              <a:t>A</a:t>
            </a:r>
            <a:r>
              <a:rPr lang="en-US" altLang="zh-CN" sz="2400" baseline="-25000" dirty="0">
                <a:latin typeface="+mn-ea"/>
                <a:ea typeface="+mn-ea"/>
              </a:rPr>
              <a:t>1</a:t>
            </a:r>
            <a:r>
              <a:rPr lang="zh-CN" altLang="en-US" sz="2400" dirty="0">
                <a:latin typeface="+mn-ea"/>
                <a:ea typeface="+mn-ea"/>
              </a:rPr>
              <a:t>和</a:t>
            </a:r>
            <a:r>
              <a:rPr lang="en-US" altLang="zh-CN" sz="2400" dirty="0">
                <a:latin typeface="+mn-ea"/>
                <a:ea typeface="+mn-ea"/>
              </a:rPr>
              <a:t>A</a:t>
            </a:r>
            <a:r>
              <a:rPr lang="en-US" altLang="zh-CN" sz="2400" baseline="-25000" dirty="0">
                <a:latin typeface="+mn-ea"/>
                <a:ea typeface="+mn-ea"/>
              </a:rPr>
              <a:t>2</a:t>
            </a:r>
            <a:r>
              <a:rPr lang="zh-CN" altLang="en-US" sz="2400" dirty="0">
                <a:latin typeface="+mn-ea"/>
                <a:ea typeface="+mn-ea"/>
              </a:rPr>
              <a:t>相差很小</a:t>
            </a:r>
            <a:r>
              <a:rPr lang="en-US" altLang="zh-CN" sz="2400" dirty="0">
                <a:latin typeface="+mn-ea"/>
                <a:ea typeface="+mn-ea"/>
              </a:rPr>
              <a:t>,</a:t>
            </a:r>
            <a:r>
              <a:rPr lang="zh-CN" altLang="en-US" sz="2400" dirty="0">
                <a:latin typeface="+mn-ea"/>
                <a:ea typeface="+mn-ea"/>
              </a:rPr>
              <a:t>非凹平面</a:t>
            </a:r>
            <a:endParaRPr lang="en-US" sz="2400" dirty="0">
              <a:latin typeface="+mn-ea"/>
              <a:ea typeface="+mn-ea"/>
            </a:endParaRPr>
          </a:p>
        </p:txBody>
      </p:sp>
      <mc:AlternateContent xmlns:mc="http://schemas.openxmlformats.org/markup-compatibility/2006">
        <mc:Choice xmlns:a14="http://schemas.microsoft.com/office/drawing/2010/main" Requires="a14">
          <p:sp>
            <p:nvSpPr>
              <p:cNvPr id="17" name="TextBox 26"/>
              <p:cNvSpPr txBox="1"/>
              <p:nvPr/>
            </p:nvSpPr>
            <p:spPr>
              <a:xfrm>
                <a:off x="1243536" y="850511"/>
                <a:ext cx="11265535" cy="131254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𝐴</m:t>
                              </m:r>
                            </m:e>
                            <m:sub>
                              <m:r>
                                <a:rPr lang="en-US" altLang="zh-CN" sz="2800" i="1">
                                  <a:solidFill>
                                    <a:schemeClr val="tx1"/>
                                  </a:solidFill>
                                  <a:latin typeface="Cambria Math" panose="02040503050406030204" pitchFamily="18" charset="0"/>
                                </a:rPr>
                                <m:t>1</m:t>
                              </m:r>
                            </m:sub>
                          </m:sSub>
                          <m:d>
                            <m:dPr>
                              <m:ctrlPr>
                                <a:rPr lang="en-US" altLang="zh-CN" sz="2800" b="0" i="1" smtClean="0">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2</m:t>
                                  </m:r>
                                </m:sub>
                              </m:sSub>
                            </m:e>
                          </m:d>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num>
                        <m:den>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num>
                            <m:den>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den>
                          </m:f>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sub>
                          </m:sSub>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num>
                            <m:den>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den>
                          </m:f>
                        </m:den>
                      </m:f>
                    </m:oMath>
                  </m:oMathPara>
                </a14:m>
                <a:endParaRPr lang="en-US" sz="2800" dirty="0"/>
              </a:p>
            </p:txBody>
          </p:sp>
        </mc:Choice>
        <mc:Fallback>
          <p:sp>
            <p:nvSpPr>
              <p:cNvPr id="17" name="TextBox 26"/>
              <p:cNvSpPr txBox="1">
                <a:spLocks noRot="1" noChangeAspect="1" noMove="1" noResize="1" noEditPoints="1" noAdjustHandles="1" noChangeArrowheads="1" noChangeShapeType="1" noTextEdit="1"/>
              </p:cNvSpPr>
              <p:nvPr/>
            </p:nvSpPr>
            <p:spPr>
              <a:xfrm>
                <a:off x="1243536" y="850511"/>
                <a:ext cx="11265535" cy="1312545"/>
              </a:xfrm>
              <a:prstGeom prst="rect">
                <a:avLst/>
              </a:prstGeom>
              <a:blipFill rotWithShape="1">
                <a:blip r:embed="rId6"/>
                <a:stretch>
                  <a:fillRect l="-2" t="-19" r="2"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7" grpId="0" bldLvl="0" animBg="1"/>
      <p:bldP spid="10" grpId="0"/>
      <p:bldP spid="11" grpId="0"/>
      <p:bldP spid="12" grpId="0" bldLvl="0" animBg="1"/>
      <p:bldP spid="13" grpId="0"/>
      <p:bldP spid="14" grpId="0"/>
      <p:bldP spid="15" grpId="0"/>
      <p:bldP spid="16" grpId="0"/>
      <p:bldP spid="1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990" y="332740"/>
            <a:ext cx="4768215" cy="504825"/>
          </a:xfrm>
        </p:spPr>
        <p:txBody>
          <a:bodyPr/>
          <a:lstStyle/>
          <a:p>
            <a:r>
              <a:rPr lang="zh-CN" altLang="en-US" dirty="0">
                <a:sym typeface="+mn-ea"/>
              </a:rPr>
              <a:t>两表面封闭系统的辐射传热</a:t>
            </a:r>
            <a:endParaRPr lang="zh-CN" altLang="en-US" dirty="0">
              <a:sym typeface="+mn-ea"/>
            </a:endParaRPr>
          </a:p>
        </p:txBody>
      </p:sp>
      <p:grpSp>
        <p:nvGrpSpPr>
          <p:cNvPr id="4" name="Group 19"/>
          <p:cNvGrpSpPr/>
          <p:nvPr/>
        </p:nvGrpSpPr>
        <p:grpSpPr>
          <a:xfrm>
            <a:off x="107014" y="2031825"/>
            <a:ext cx="1982980" cy="2403082"/>
            <a:chOff x="7146332" y="2245342"/>
            <a:chExt cx="1880262" cy="2278603"/>
          </a:xfrm>
          <a:effectLst>
            <a:outerShdw blurRad="368300" dir="13500000" sy="23000" kx="1200000" algn="br" rotWithShape="0">
              <a:prstClr val="black">
                <a:alpha val="25000"/>
              </a:prstClr>
            </a:outerShdw>
          </a:effectLst>
        </p:grpSpPr>
        <p:sp>
          <p:nvSpPr>
            <p:cNvPr id="5" name="Freeform 20"/>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rgbClr val="01B3C5"/>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7" name="TextBox 22"/>
          <p:cNvSpPr txBox="1"/>
          <p:nvPr/>
        </p:nvSpPr>
        <p:spPr>
          <a:xfrm>
            <a:off x="906228" y="1962645"/>
            <a:ext cx="470001" cy="488147"/>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a:t>
            </a:r>
            <a:r>
              <a:rPr lang="en-US" altLang="zh-CN"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3</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cxnSp>
        <p:nvCxnSpPr>
          <p:cNvPr id="8" name="Straight Connector 35"/>
          <p:cNvCxnSpPr/>
          <p:nvPr/>
        </p:nvCxnSpPr>
        <p:spPr>
          <a:xfrm>
            <a:off x="1515143" y="5344536"/>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38"/>
          <p:cNvCxnSpPr/>
          <p:nvPr/>
        </p:nvCxnSpPr>
        <p:spPr>
          <a:xfrm flipH="1" flipV="1">
            <a:off x="1515143" y="4115716"/>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7061437" y="2472183"/>
                <a:ext cx="5078730" cy="12807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smtClean="0">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𝑋</m:t>
                                  </m:r>
                                </m:e>
                                <m:sub>
                                  <m:r>
                                    <a:rPr lang="en-US" altLang="zh-CN" sz="2800" i="1">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a:solidFill>
                                        <a:srgbClr val="0070C0"/>
                                      </a:solidFill>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solidFill>
                                    <a:srgbClr val="00B050"/>
                                  </a:solidFill>
                                  <a:latin typeface="Cambria Math" panose="02040503050406030204" pitchFamily="18" charset="0"/>
                                </a:rPr>
                              </m:ctrlPr>
                            </m:fPr>
                            <m:num>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b="0" i="1" smtClean="0">
                                      <a:solidFill>
                                        <a:srgbClr val="00B050"/>
                                      </a:solidFill>
                                      <a:latin typeface="Cambria Math" panose="02040503050406030204" pitchFamily="18" charset="0"/>
                                    </a:rPr>
                                    <m:t>1</m:t>
                                  </m:r>
                                </m:sub>
                              </m:sSub>
                            </m:num>
                            <m:den>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2</m:t>
                                  </m:r>
                                </m:sub>
                              </m:sSub>
                            </m:den>
                          </m:f>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7061437" y="2472183"/>
                <a:ext cx="5078730" cy="1280795"/>
              </a:xfrm>
              <a:prstGeom prst="rect">
                <a:avLst/>
              </a:prstGeom>
              <a:blipFill rotWithShape="1">
                <a:blip r:embed="rId1"/>
                <a:stretch>
                  <a:fillRect l="-5" t="-10" r="5"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4027432" y="2632218"/>
                <a:ext cx="2575560" cy="872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070C0"/>
                              </a:solidFill>
                              <a:latin typeface="Cambria Math" panose="02040503050406030204" pitchFamily="18" charset="0"/>
                            </a:rPr>
                          </m:ctrlPr>
                        </m:sSubPr>
                        <m:e>
                          <m:r>
                            <a:rPr lang="en-US" altLang="zh-CN" sz="2800" b="0" i="1" smtClean="0">
                              <a:solidFill>
                                <a:srgbClr val="0070C0"/>
                              </a:solidFill>
                              <a:latin typeface="Cambria Math" panose="02040503050406030204" pitchFamily="18" charset="0"/>
                            </a:rPr>
                            <m:t>𝑋</m:t>
                          </m:r>
                        </m:e>
                        <m:sub>
                          <m:r>
                            <a:rPr lang="en-US" altLang="zh-CN" sz="2800" b="0" i="1" smtClean="0">
                              <a:solidFill>
                                <a:srgbClr val="0070C0"/>
                              </a:solidFill>
                              <a:latin typeface="Cambria Math" panose="02040503050406030204" pitchFamily="18" charset="0"/>
                            </a:rPr>
                            <m:t>1</m:t>
                          </m:r>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2</m:t>
                          </m:r>
                        </m:sub>
                      </m:sSub>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1</m:t>
                      </m:r>
                      <m:r>
                        <a:rPr lang="en-US" altLang="zh-CN" sz="2800" b="0" i="1" smtClean="0">
                          <a:latin typeface="Cambria Math" panose="02040503050406030204" pitchFamily="18" charset="0"/>
                        </a:rPr>
                        <m:t>,</m:t>
                      </m:r>
                      <m:f>
                        <m:fPr>
                          <m:ctrlPr>
                            <a:rPr lang="en-US" altLang="zh-CN" sz="2800" i="1" smtClean="0">
                              <a:solidFill>
                                <a:srgbClr val="00B050"/>
                              </a:solidFill>
                              <a:latin typeface="Cambria Math" panose="02040503050406030204" pitchFamily="18" charset="0"/>
                            </a:rPr>
                          </m:ctrlPr>
                        </m:fPr>
                        <m:num>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1</m:t>
                              </m:r>
                            </m:sub>
                          </m:sSub>
                        </m:num>
                        <m:den>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𝐴</m:t>
                              </m:r>
                            </m:e>
                            <m:sub>
                              <m:r>
                                <a:rPr lang="en-US" altLang="zh-CN" sz="2800" i="1">
                                  <a:solidFill>
                                    <a:srgbClr val="00B050"/>
                                  </a:solidFill>
                                  <a:latin typeface="Cambria Math" panose="02040503050406030204" pitchFamily="18" charset="0"/>
                                </a:rPr>
                                <m:t>2</m:t>
                              </m:r>
                            </m:sub>
                          </m:sSub>
                        </m:den>
                      </m:f>
                      <m:r>
                        <a:rPr lang="en-US" altLang="zh-CN" sz="2800" b="0" i="1" smtClean="0">
                          <a:solidFill>
                            <a:srgbClr val="00B050"/>
                          </a:solidFill>
                          <a:latin typeface="Cambria Math" panose="02040503050406030204" pitchFamily="18" charset="0"/>
                          <a:ea typeface="Cambria Math" panose="02040503050406030204" pitchFamily="18" charset="0"/>
                        </a:rPr>
                        <m:t>→</m:t>
                      </m:r>
                      <m:r>
                        <a:rPr lang="en-US" altLang="zh-CN" sz="2800" b="0" i="0" smtClean="0">
                          <a:solidFill>
                            <a:srgbClr val="00B050"/>
                          </a:solidFill>
                          <a:latin typeface="Cambria Math" panose="02040503050406030204" pitchFamily="18" charset="0"/>
                        </a:rPr>
                        <m:t>0</m:t>
                      </m:r>
                    </m:oMath>
                  </m:oMathPara>
                </a14:m>
                <a:endParaRPr lang="en-US" sz="2800" dirty="0"/>
              </a:p>
            </p:txBody>
          </p:sp>
        </mc:Choice>
        <mc:Fallback>
          <p:sp>
            <p:nvSpPr>
              <p:cNvPr id="11" name="TextBox 10"/>
              <p:cNvSpPr txBox="1">
                <a:spLocks noRot="1" noChangeAspect="1" noMove="1" noResize="1" noEditPoints="1" noAdjustHandles="1" noChangeArrowheads="1" noChangeShapeType="1" noTextEdit="1"/>
              </p:cNvSpPr>
              <p:nvPr/>
            </p:nvSpPr>
            <p:spPr>
              <a:xfrm>
                <a:off x="4027432" y="2632218"/>
                <a:ext cx="2575560" cy="872490"/>
              </a:xfrm>
              <a:prstGeom prst="rect">
                <a:avLst/>
              </a:prstGeom>
              <a:blipFill rotWithShape="1">
                <a:blip r:embed="rId2"/>
                <a:stretch>
                  <a:fillRect l="-10" t="-16" r="-951" b="16"/>
                </a:stretch>
              </a:blipFill>
            </p:spPr>
            <p:txBody>
              <a:bodyPr/>
              <a:lstStyle/>
              <a:p>
                <a:r>
                  <a:rPr lang="zh-CN" altLang="en-US">
                    <a:noFill/>
                  </a:rPr>
                  <a:t> </a:t>
                </a:r>
              </a:p>
            </p:txBody>
          </p:sp>
        </mc:Fallback>
      </mc:AlternateContent>
      <p:sp>
        <p:nvSpPr>
          <p:cNvPr id="12" name="Down Arrow 2"/>
          <p:cNvSpPr/>
          <p:nvPr/>
        </p:nvSpPr>
        <p:spPr>
          <a:xfrm>
            <a:off x="6271760" y="3562520"/>
            <a:ext cx="504056" cy="500656"/>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mc:AlternateContent xmlns:mc="http://schemas.openxmlformats.org/markup-compatibility/2006">
        <mc:Choice xmlns:a14="http://schemas.microsoft.com/office/drawing/2010/main" Requires="a14">
          <p:sp>
            <p:nvSpPr>
              <p:cNvPr id="13" name="TextBox 12"/>
              <p:cNvSpPr txBox="1"/>
              <p:nvPr/>
            </p:nvSpPr>
            <p:spPr>
              <a:xfrm>
                <a:off x="4565863" y="4088175"/>
                <a:ext cx="4479925" cy="12471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r>
                            <a:rPr lang="en-US" altLang="zh-CN" sz="2800" b="0" i="1" smtClean="0">
                              <a:latin typeface="Cambria Math" panose="02040503050406030204" pitchFamily="18" charset="0"/>
                            </a:rPr>
                            <m:t>+</m:t>
                          </m:r>
                          <m:f>
                            <m:fPr>
                              <m:ctrlPr>
                                <a:rPr lang="en-US" altLang="zh-CN" sz="2800" b="0" i="1" smtClean="0">
                                  <a:solidFill>
                                    <a:srgbClr val="0070C0"/>
                                  </a:solidFill>
                                  <a:latin typeface="Cambria Math" panose="02040503050406030204" pitchFamily="18" charset="0"/>
                                </a:rPr>
                              </m:ctrlPr>
                            </m:fPr>
                            <m:num>
                              <m:r>
                                <a:rPr lang="en-US" altLang="zh-CN" sz="2800" b="0" i="1" smtClean="0">
                                  <a:solidFill>
                                    <a:srgbClr val="0070C0"/>
                                  </a:solidFill>
                                  <a:latin typeface="Cambria Math" panose="02040503050406030204" pitchFamily="18" charset="0"/>
                                </a:rPr>
                                <m:t>1</m:t>
                              </m:r>
                            </m:num>
                            <m:den>
                              <m:r>
                                <a:rPr lang="en-US" altLang="zh-CN" sz="2800" b="0" i="1" smtClean="0">
                                  <a:solidFill>
                                    <a:srgbClr val="0070C0"/>
                                  </a:solidFill>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b="0" i="1" smtClean="0">
                              <a:solidFill>
                                <a:srgbClr val="00B050"/>
                              </a:solidFill>
                              <a:latin typeface="Cambria Math" panose="02040503050406030204" pitchFamily="18" charset="0"/>
                            </a:rPr>
                            <m:t>0</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oMath>
                  </m:oMathPara>
                </a14:m>
                <a:endParaRPr lang="en-US" sz="2800" dirty="0"/>
              </a:p>
            </p:txBody>
          </p:sp>
        </mc:Choice>
        <mc:Fallback>
          <p:sp>
            <p:nvSpPr>
              <p:cNvPr id="13" name="TextBox 12"/>
              <p:cNvSpPr txBox="1">
                <a:spLocks noRot="1" noChangeAspect="1" noMove="1" noResize="1" noEditPoints="1" noAdjustHandles="1" noChangeArrowheads="1" noChangeShapeType="1" noTextEdit="1"/>
              </p:cNvSpPr>
              <p:nvPr/>
            </p:nvSpPr>
            <p:spPr>
              <a:xfrm>
                <a:off x="4565863" y="4088175"/>
                <a:ext cx="4479925" cy="1247140"/>
              </a:xfrm>
              <a:prstGeom prst="rect">
                <a:avLst/>
              </a:prstGeom>
              <a:blipFill rotWithShape="1">
                <a:blip r:embed="rId3"/>
                <a:stretch>
                  <a:fillRect l="-5" t="-4" r="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4688348" y="6234527"/>
                <a:ext cx="2984500" cy="4305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oMath>
                  </m:oMathPara>
                </a14:m>
                <a:endParaRPr lang="en-US" sz="2800" dirty="0"/>
              </a:p>
            </p:txBody>
          </p:sp>
        </mc:Choice>
        <mc:Fallback>
          <p:sp>
            <p:nvSpPr>
              <p:cNvPr id="14" name="TextBox 13"/>
              <p:cNvSpPr txBox="1">
                <a:spLocks noRot="1" noChangeAspect="1" noMove="1" noResize="1" noEditPoints="1" noAdjustHandles="1" noChangeArrowheads="1" noChangeShapeType="1" noTextEdit="1"/>
              </p:cNvSpPr>
              <p:nvPr/>
            </p:nvSpPr>
            <p:spPr>
              <a:xfrm>
                <a:off x="4688348" y="6234527"/>
                <a:ext cx="2984500" cy="430530"/>
              </a:xfrm>
              <a:prstGeom prst="rect">
                <a:avLst/>
              </a:prstGeom>
              <a:blipFill rotWithShape="1">
                <a:blip r:embed="rId4"/>
                <a:stretch>
                  <a:fillRect l="-5" t="-23" r="-69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8172489" y="5919780"/>
                <a:ext cx="4593590" cy="9867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0</m:t>
                          </m:r>
                        </m:sub>
                      </m:sSub>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100</m:t>
                                      </m:r>
                                    </m:den>
                                  </m:f>
                                </m:e>
                              </m:d>
                            </m:e>
                            <m:sup>
                              <m:r>
                                <a:rPr lang="en-US" altLang="zh-CN" sz="2800" i="1">
                                  <a:latin typeface="Cambria Math" panose="02040503050406030204" pitchFamily="18" charset="0"/>
                                </a:rPr>
                                <m:t>4</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2</m:t>
                                          </m:r>
                                        </m:sub>
                                      </m:sSub>
                                    </m:num>
                                    <m:den>
                                      <m:r>
                                        <a:rPr lang="en-US" altLang="zh-CN" sz="2800" i="1">
                                          <a:latin typeface="Cambria Math" panose="02040503050406030204" pitchFamily="18" charset="0"/>
                                        </a:rPr>
                                        <m:t>100</m:t>
                                      </m:r>
                                    </m:den>
                                  </m:f>
                                </m:e>
                              </m:d>
                            </m:e>
                            <m:sup>
                              <m:r>
                                <a:rPr lang="en-US" altLang="zh-CN" sz="2800" i="1">
                                  <a:latin typeface="Cambria Math" panose="02040503050406030204" pitchFamily="18" charset="0"/>
                                </a:rPr>
                                <m:t>4</m:t>
                              </m:r>
                            </m:sup>
                          </m:sSup>
                        </m:e>
                      </m:d>
                    </m:oMath>
                  </m:oMathPara>
                </a14:m>
                <a:endParaRPr lang="en-US" sz="2800" dirty="0"/>
              </a:p>
            </p:txBody>
          </p:sp>
        </mc:Choice>
        <mc:Fallback>
          <p:sp>
            <p:nvSpPr>
              <p:cNvPr id="15" name="TextBox 14"/>
              <p:cNvSpPr txBox="1">
                <a:spLocks noRot="1" noChangeAspect="1" noMove="1" noResize="1" noEditPoints="1" noAdjustHandles="1" noChangeArrowheads="1" noChangeShapeType="1" noTextEdit="1"/>
              </p:cNvSpPr>
              <p:nvPr/>
            </p:nvSpPr>
            <p:spPr>
              <a:xfrm>
                <a:off x="8172489" y="5919780"/>
                <a:ext cx="4593590" cy="986790"/>
              </a:xfrm>
              <a:prstGeom prst="rect">
                <a:avLst/>
              </a:prstGeom>
              <a:blipFill rotWithShape="1">
                <a:blip r:embed="rId5"/>
                <a:stretch>
                  <a:fillRect l="-1" t="-31" r="1" b="31"/>
                </a:stretch>
              </a:blipFill>
            </p:spPr>
            <p:txBody>
              <a:bodyPr/>
              <a:lstStyle/>
              <a:p>
                <a:r>
                  <a:rPr lang="zh-CN" altLang="en-US">
                    <a:noFill/>
                  </a:rPr>
                  <a:t> </a:t>
                </a:r>
              </a:p>
            </p:txBody>
          </p:sp>
        </mc:Fallback>
      </mc:AlternateContent>
      <p:sp>
        <p:nvSpPr>
          <p:cNvPr id="16" name="TextBox 23"/>
          <p:cNvSpPr txBox="1"/>
          <p:nvPr/>
        </p:nvSpPr>
        <p:spPr>
          <a:xfrm>
            <a:off x="1647376" y="3974770"/>
            <a:ext cx="1952974" cy="1200329"/>
          </a:xfrm>
          <a:prstGeom prst="rect">
            <a:avLst/>
          </a:prstGeom>
          <a:noFill/>
        </p:spPr>
        <p:txBody>
          <a:bodyPr wrap="square" rtlCol="0">
            <a:spAutoFit/>
          </a:bodyPr>
          <a:lstStyle/>
          <a:p>
            <a:r>
              <a:rPr lang="zh-CN" altLang="en-US" sz="2400" dirty="0">
                <a:latin typeface="+mn-ea"/>
                <a:ea typeface="+mn-ea"/>
              </a:rPr>
              <a:t>表面积</a:t>
            </a:r>
            <a:r>
              <a:rPr lang="en-US" sz="2400" dirty="0">
                <a:latin typeface="+mn-ea"/>
                <a:ea typeface="+mn-ea"/>
              </a:rPr>
              <a:t>A2</a:t>
            </a:r>
            <a:r>
              <a:rPr lang="zh-CN" altLang="en-US" sz="2400" dirty="0">
                <a:latin typeface="+mn-ea"/>
                <a:ea typeface="+mn-ea"/>
              </a:rPr>
              <a:t>比</a:t>
            </a:r>
            <a:r>
              <a:rPr lang="en-US" sz="2400" dirty="0">
                <a:latin typeface="+mn-ea"/>
                <a:ea typeface="+mn-ea"/>
              </a:rPr>
              <a:t>A1</a:t>
            </a:r>
            <a:r>
              <a:rPr lang="zh-CN" altLang="en-US" sz="2400" dirty="0">
                <a:latin typeface="+mn-ea"/>
                <a:ea typeface="+mn-ea"/>
              </a:rPr>
              <a:t>大得多，非凹平面</a:t>
            </a:r>
            <a:endParaRPr lang="en-US" sz="2400" dirty="0">
              <a:latin typeface="+mn-ea"/>
              <a:ea typeface="+mn-ea"/>
            </a:endParaRPr>
          </a:p>
        </p:txBody>
      </p:sp>
      <mc:AlternateContent xmlns:mc="http://schemas.openxmlformats.org/markup-compatibility/2006">
        <mc:Choice xmlns:a14="http://schemas.microsoft.com/office/drawing/2010/main" Requires="a14">
          <p:sp>
            <p:nvSpPr>
              <p:cNvPr id="17" name="TextBox 26"/>
              <p:cNvSpPr txBox="1"/>
              <p:nvPr/>
            </p:nvSpPr>
            <p:spPr>
              <a:xfrm>
                <a:off x="1243536" y="850511"/>
                <a:ext cx="11265535" cy="131254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Φ</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𝑏</m:t>
                                  </m:r>
                                  <m:r>
                                    <a:rPr lang="en-US" altLang="zh-CN" sz="2800" i="1">
                                      <a:latin typeface="Cambria Math" panose="02040503050406030204" pitchFamily="18" charset="0"/>
                                    </a:rPr>
                                    <m:t>2</m:t>
                                  </m:r>
                                </m:sub>
                              </m:sSub>
                            </m:e>
                          </m:d>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𝜀</m:t>
                                  </m:r>
                                </m:e>
                                <m:sub>
                                  <m:r>
                                    <a:rPr lang="en-US" altLang="zh-CN" sz="2800" i="1">
                                      <a:latin typeface="Cambria Math" panose="02040503050406030204" pitchFamily="18" charset="0"/>
                                    </a:rPr>
                                    <m:t>1</m:t>
                                  </m:r>
                                </m:sub>
                              </m:sSub>
                            </m:den>
                          </m:f>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1</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2</m:t>
                                  </m:r>
                                </m:sub>
                              </m:sSub>
                            </m:den>
                          </m:f>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𝑋</m:t>
                              </m:r>
                            </m:e>
                            <m:sub>
                              <m:r>
                                <a:rPr lang="en-US" altLang="zh-CN" sz="2800" i="1">
                                  <a:solidFill>
                                    <a:srgbClr val="FF0000"/>
                                  </a:solidFill>
                                  <a:latin typeface="Cambria Math" panose="02040503050406030204" pitchFamily="18" charset="0"/>
                                </a:rPr>
                                <m:t>1</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2</m:t>
                              </m:r>
                            </m:sub>
                          </m:sSub>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𝜀</m:t>
                                  </m:r>
                                </m:e>
                                <m:sub>
                                  <m:r>
                                    <a:rPr lang="en-US" altLang="zh-CN" sz="2800" b="0" i="1" smtClean="0">
                                      <a:latin typeface="Cambria Math" panose="02040503050406030204" pitchFamily="18" charset="0"/>
                                    </a:rPr>
                                    <m:t>2</m:t>
                                  </m:r>
                                </m:sub>
                              </m:sSub>
                            </m:den>
                          </m:f>
                        </m:den>
                      </m:f>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𝐴</m:t>
                              </m:r>
                            </m:e>
                            <m:sub>
                              <m:r>
                                <a:rPr lang="en-US" altLang="zh-CN" sz="2800" i="1">
                                  <a:solidFill>
                                    <a:schemeClr val="tx1"/>
                                  </a:solidFill>
                                  <a:latin typeface="Cambria Math" panose="02040503050406030204" pitchFamily="18" charset="0"/>
                                </a:rPr>
                                <m:t>1</m:t>
                              </m:r>
                            </m:sub>
                          </m:sSub>
                          <m:d>
                            <m:dPr>
                              <m:ctrlPr>
                                <a:rPr lang="en-US" altLang="zh-CN" sz="2800" b="0" i="1" smtClean="0">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𝐸</m:t>
                                  </m:r>
                                </m:e>
                                <m:sub>
                                  <m:r>
                                    <a:rPr lang="en-US" altLang="zh-CN" sz="2800" i="1">
                                      <a:solidFill>
                                        <a:schemeClr val="tx1"/>
                                      </a:solidFill>
                                      <a:latin typeface="Cambria Math" panose="02040503050406030204" pitchFamily="18" charset="0"/>
                                    </a:rPr>
                                    <m:t>𝑏</m:t>
                                  </m:r>
                                  <m:r>
                                    <a:rPr lang="en-US" altLang="zh-CN" sz="2800" i="1">
                                      <a:solidFill>
                                        <a:schemeClr val="tx1"/>
                                      </a:solidFill>
                                      <a:latin typeface="Cambria Math" panose="02040503050406030204" pitchFamily="18" charset="0"/>
                                    </a:rPr>
                                    <m:t>2</m:t>
                                  </m:r>
                                </m:sub>
                              </m:sSub>
                            </m:e>
                          </m:d>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num>
                        <m:den>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num>
                            <m:den>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𝜀</m:t>
                                  </m:r>
                                </m:e>
                                <m:sub>
                                  <m:r>
                                    <a:rPr lang="en-US" altLang="zh-CN" sz="2800" i="1">
                                      <a:solidFill>
                                        <a:schemeClr val="tx1"/>
                                      </a:solidFill>
                                      <a:latin typeface="Cambria Math" panose="02040503050406030204" pitchFamily="18" charset="0"/>
                                    </a:rPr>
                                    <m:t>1</m:t>
                                  </m:r>
                                </m:sub>
                              </m:sSub>
                            </m:den>
                          </m:f>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2</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𝑋</m:t>
                              </m:r>
                            </m:e>
                            <m:sub>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1</m:t>
                              </m:r>
                            </m:sub>
                          </m:sSub>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num>
                            <m:den>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𝜀</m:t>
                                  </m:r>
                                </m:e>
                                <m:sub>
                                  <m:r>
                                    <a:rPr lang="en-US" altLang="zh-CN" sz="2800" b="0" i="1" smtClean="0">
                                      <a:solidFill>
                                        <a:schemeClr val="tx1"/>
                                      </a:solidFill>
                                      <a:latin typeface="Cambria Math" panose="02040503050406030204" pitchFamily="18" charset="0"/>
                                    </a:rPr>
                                    <m:t>2</m:t>
                                  </m:r>
                                </m:sub>
                              </m:sSub>
                            </m:den>
                          </m:f>
                        </m:den>
                      </m:f>
                    </m:oMath>
                  </m:oMathPara>
                </a14:m>
                <a:endParaRPr lang="en-US" sz="2800" dirty="0"/>
              </a:p>
            </p:txBody>
          </p:sp>
        </mc:Choice>
        <mc:Fallback>
          <p:sp>
            <p:nvSpPr>
              <p:cNvPr id="17" name="TextBox 26"/>
              <p:cNvSpPr txBox="1">
                <a:spLocks noRot="1" noChangeAspect="1" noMove="1" noResize="1" noEditPoints="1" noAdjustHandles="1" noChangeArrowheads="1" noChangeShapeType="1" noTextEdit="1"/>
              </p:cNvSpPr>
              <p:nvPr/>
            </p:nvSpPr>
            <p:spPr>
              <a:xfrm>
                <a:off x="1243536" y="850511"/>
                <a:ext cx="11265535" cy="1312545"/>
              </a:xfrm>
              <a:prstGeom prst="rect">
                <a:avLst/>
              </a:prstGeom>
              <a:blipFill rotWithShape="1">
                <a:blip r:embed="rId6"/>
                <a:stretch>
                  <a:fillRect l="-2" t="-19" r="2" b="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7" grpId="0" bldLvl="0" animBg="1"/>
      <p:bldP spid="10" grpId="0"/>
      <p:bldP spid="11" grpId="0"/>
      <p:bldP spid="12" grpId="0" bldLvl="0" animBg="1"/>
      <p:bldP spid="13" grpId="0"/>
      <p:bldP spid="14" grpId="0"/>
      <p:bldP spid="15" grpId="0"/>
      <p:bldP spid="16" grpId="0"/>
      <p:bldP spid="1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316990" y="332740"/>
            <a:ext cx="4768215" cy="5048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sym typeface="+mn-ea"/>
              </a:rPr>
              <a:t>多表面系统的辐射传热</a:t>
            </a:r>
            <a:endParaRPr lang="zh-CN" altLang="en-US" dirty="0">
              <a:sym typeface="+mn-ea"/>
            </a:endParaRPr>
          </a:p>
        </p:txBody>
      </p:sp>
      <mc:AlternateContent xmlns:mc="http://schemas.openxmlformats.org/markup-compatibility/2006">
        <mc:Choice xmlns:a14="http://schemas.microsoft.com/office/drawing/2010/main" Requires="a14">
          <p:sp>
            <p:nvSpPr>
              <p:cNvPr id="4" name="TextBox 3"/>
              <p:cNvSpPr txBox="1"/>
              <p:nvPr/>
            </p:nvSpPr>
            <p:spPr>
              <a:xfrm>
                <a:off x="2399624" y="2370601"/>
                <a:ext cx="1994520" cy="1319848"/>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𝑞</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sSub>
                            <m:sSubPr>
                              <m:ctrlPr>
                                <a:rPr lang="en-US" altLang="zh-CN" sz="3200" i="1" smtClean="0">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𝐸</m:t>
                              </m:r>
                            </m:e>
                            <m:sub>
                              <m:r>
                                <a:rPr lang="en-US" altLang="zh-CN" sz="3200" i="1">
                                  <a:solidFill>
                                    <a:srgbClr val="FF0000"/>
                                  </a:solidFill>
                                  <a:latin typeface="Cambria Math" panose="02040503050406030204" pitchFamily="18" charset="0"/>
                                </a:rPr>
                                <m:t>𝑏</m:t>
                              </m:r>
                            </m:sub>
                          </m:sSub>
                          <m:r>
                            <a:rPr lang="en-US" altLang="zh-CN" sz="3200" i="1">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𝐽</m:t>
                          </m:r>
                        </m:num>
                        <m:den>
                          <m:f>
                            <m:fPr>
                              <m:ctrlPr>
                                <a:rPr lang="en-US" altLang="zh-CN" sz="3200" i="1" smtClean="0">
                                  <a:solidFill>
                                    <a:schemeClr val="tx1"/>
                                  </a:solidFill>
                                  <a:latin typeface="Cambria Math" panose="02040503050406030204" pitchFamily="18" charset="0"/>
                                </a:rPr>
                              </m:ctrlPr>
                            </m:fPr>
                            <m:num>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m:t>
                              </m:r>
                              <m:r>
                                <a:rPr lang="en-US" altLang="zh-CN" sz="3200" i="1">
                                  <a:solidFill>
                                    <a:schemeClr val="tx1"/>
                                  </a:solidFill>
                                  <a:latin typeface="Cambria Math" panose="02040503050406030204" pitchFamily="18" charset="0"/>
                                  <a:ea typeface="Cambria Math" panose="02040503050406030204" pitchFamily="18" charset="0"/>
                                </a:rPr>
                                <m:t>𝜀</m:t>
                              </m:r>
                            </m:num>
                            <m:den>
                              <m:r>
                                <a:rPr lang="en-US" altLang="zh-CN" sz="3200" i="1">
                                  <a:solidFill>
                                    <a:schemeClr val="tx1"/>
                                  </a:solidFill>
                                  <a:latin typeface="Cambria Math" panose="02040503050406030204" pitchFamily="18" charset="0"/>
                                  <a:ea typeface="Cambria Math" panose="02040503050406030204" pitchFamily="18" charset="0"/>
                                </a:rPr>
                                <m:t>𝜀</m:t>
                              </m:r>
                            </m:den>
                          </m:f>
                        </m:den>
                      </m:f>
                    </m:oMath>
                  </m:oMathPara>
                </a14:m>
                <a:endParaRPr lang="en-US" sz="3200" dirty="0"/>
              </a:p>
            </p:txBody>
          </p:sp>
        </mc:Choice>
        <mc:Fallback>
          <p:sp>
            <p:nvSpPr>
              <p:cNvPr id="4" name="TextBox 3"/>
              <p:cNvSpPr txBox="1">
                <a:spLocks noRot="1" noChangeAspect="1" noMove="1" noResize="1" noEditPoints="1" noAdjustHandles="1" noChangeArrowheads="1" noChangeShapeType="1" noTextEdit="1"/>
              </p:cNvSpPr>
              <p:nvPr/>
            </p:nvSpPr>
            <p:spPr>
              <a:xfrm>
                <a:off x="2399624" y="2370601"/>
                <a:ext cx="1994520" cy="1319848"/>
              </a:xfrm>
              <a:prstGeom prst="rect">
                <a:avLst/>
              </a:prstGeom>
              <a:blipFill rotWithShape="1">
                <a:blip r:embed="rId1"/>
                <a:stretch>
                  <a:fillRect l="-30" t="-11" r="-2677" b="35"/>
                </a:stretch>
              </a:blipFill>
              <a:ln w="28575">
                <a:noFill/>
              </a:ln>
            </p:spPr>
            <p:txBody>
              <a:bodyPr/>
              <a:lstStyle/>
              <a:p>
                <a:r>
                  <a:rPr lang="zh-CN" altLang="en-US">
                    <a:noFill/>
                  </a:rPr>
                  <a:t> </a:t>
                </a:r>
              </a:p>
            </p:txBody>
          </p:sp>
        </mc:Fallback>
      </mc:AlternateContent>
      <p:sp>
        <p:nvSpPr>
          <p:cNvPr id="5" name="TextBox 25"/>
          <p:cNvSpPr txBox="1"/>
          <p:nvPr/>
        </p:nvSpPr>
        <p:spPr>
          <a:xfrm>
            <a:off x="368299" y="2657864"/>
            <a:ext cx="1605280" cy="521970"/>
          </a:xfrm>
          <a:prstGeom prst="rect">
            <a:avLst/>
          </a:prstGeom>
          <a:noFill/>
        </p:spPr>
        <p:txBody>
          <a:bodyPr wrap="none" rtlCol="0">
            <a:spAutoFit/>
          </a:bodyPr>
          <a:lstStyle/>
          <a:p>
            <a:r>
              <a:rPr lang="en-US" sz="2800" dirty="0" err="1">
                <a:latin typeface="+mn-ea"/>
                <a:ea typeface="+mn-ea"/>
              </a:rPr>
              <a:t>热流密度</a:t>
            </a:r>
            <a:endParaRPr lang="en-US" sz="2800" dirty="0" err="1">
              <a:latin typeface="+mn-ea"/>
              <a:ea typeface="+mn-ea"/>
            </a:endParaRPr>
          </a:p>
        </p:txBody>
      </p:sp>
      <p:sp>
        <p:nvSpPr>
          <p:cNvPr id="6" name="TextBox 26"/>
          <p:cNvSpPr txBox="1"/>
          <p:nvPr/>
        </p:nvSpPr>
        <p:spPr>
          <a:xfrm>
            <a:off x="5389107" y="2657863"/>
            <a:ext cx="1249680" cy="521970"/>
          </a:xfrm>
          <a:prstGeom prst="rect">
            <a:avLst/>
          </a:prstGeom>
          <a:noFill/>
        </p:spPr>
        <p:txBody>
          <a:bodyPr wrap="none" rtlCol="0">
            <a:spAutoFit/>
          </a:bodyPr>
          <a:lstStyle/>
          <a:p>
            <a:r>
              <a:rPr lang="en-US" sz="2800" dirty="0" err="1">
                <a:latin typeface="+mn-ea"/>
                <a:ea typeface="+mn-ea"/>
              </a:rPr>
              <a:t>热流量</a:t>
            </a:r>
            <a:endParaRPr lang="en-US" sz="2800" dirty="0" err="1">
              <a:latin typeface="+mn-ea"/>
              <a:ea typeface="+mn-ea"/>
            </a:endParaRPr>
          </a:p>
        </p:txBody>
      </p:sp>
      <mc:AlternateContent xmlns:mc="http://schemas.openxmlformats.org/markup-compatibility/2006">
        <mc:Choice xmlns:a14="http://schemas.microsoft.com/office/drawing/2010/main" Requires="a14">
          <p:sp>
            <p:nvSpPr>
              <p:cNvPr id="7" name="TextBox 6"/>
              <p:cNvSpPr txBox="1"/>
              <p:nvPr/>
            </p:nvSpPr>
            <p:spPr>
              <a:xfrm>
                <a:off x="7051638" y="2371113"/>
                <a:ext cx="2042033" cy="1319336"/>
              </a:xfrm>
              <a:prstGeom prst="rect">
                <a:avLst/>
              </a:prstGeom>
              <a:noFill/>
              <a:ln w="28575">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3200" b="0" i="1" smtClean="0">
                          <a:latin typeface="Cambria Math" panose="02040503050406030204" pitchFamily="18" charset="0"/>
                          <a:ea typeface="Cambria Math" panose="02040503050406030204" pitchFamily="18" charset="0"/>
                        </a:rPr>
                        <m:t>Φ</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sSub>
                            <m:sSubPr>
                              <m:ctrlPr>
                                <a:rPr lang="en-US" altLang="zh-CN" sz="3200" i="1" smtClean="0">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𝐸</m:t>
                              </m:r>
                            </m:e>
                            <m:sub>
                              <m:r>
                                <a:rPr lang="en-US" altLang="zh-CN" sz="3200" i="1">
                                  <a:solidFill>
                                    <a:srgbClr val="FF0000"/>
                                  </a:solidFill>
                                  <a:latin typeface="Cambria Math" panose="02040503050406030204" pitchFamily="18" charset="0"/>
                                </a:rPr>
                                <m:t>𝑏</m:t>
                              </m:r>
                            </m:sub>
                          </m:sSub>
                          <m:r>
                            <a:rPr lang="en-US" altLang="zh-CN" sz="3200" i="1">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𝐽</m:t>
                          </m:r>
                        </m:num>
                        <m:den>
                          <m:f>
                            <m:fPr>
                              <m:ctrlPr>
                                <a:rPr lang="en-US" altLang="zh-CN" sz="3200" i="1" smtClean="0">
                                  <a:solidFill>
                                    <a:srgbClr val="0070C0"/>
                                  </a:solidFill>
                                  <a:latin typeface="Cambria Math" panose="02040503050406030204" pitchFamily="18" charset="0"/>
                                </a:rPr>
                              </m:ctrlPr>
                            </m:fPr>
                            <m:num>
                              <m:r>
                                <a:rPr lang="en-US" altLang="zh-CN" sz="3200" b="0" i="1" smtClean="0">
                                  <a:solidFill>
                                    <a:srgbClr val="0070C0"/>
                                  </a:solidFill>
                                  <a:latin typeface="Cambria Math" panose="02040503050406030204" pitchFamily="18" charset="0"/>
                                </a:rPr>
                                <m:t>1</m:t>
                              </m:r>
                              <m:r>
                                <a:rPr lang="en-US" altLang="zh-CN" sz="3200" b="0" i="1" smtClean="0">
                                  <a:solidFill>
                                    <a:srgbClr val="0070C0"/>
                                  </a:solidFill>
                                  <a:latin typeface="Cambria Math" panose="02040503050406030204" pitchFamily="18" charset="0"/>
                                </a:rPr>
                                <m:t>−</m:t>
                              </m:r>
                              <m:r>
                                <a:rPr lang="en-US" altLang="zh-CN" sz="3200" i="1">
                                  <a:solidFill>
                                    <a:srgbClr val="0070C0"/>
                                  </a:solidFill>
                                  <a:latin typeface="Cambria Math" panose="02040503050406030204" pitchFamily="18" charset="0"/>
                                  <a:ea typeface="Cambria Math" panose="02040503050406030204" pitchFamily="18" charset="0"/>
                                </a:rPr>
                                <m:t>𝜀</m:t>
                              </m:r>
                            </m:num>
                            <m:den>
                              <m:r>
                                <a:rPr lang="en-US" altLang="zh-CN" sz="3200" b="0" i="1" smtClean="0">
                                  <a:solidFill>
                                    <a:srgbClr val="0070C0"/>
                                  </a:solidFill>
                                  <a:latin typeface="Cambria Math" panose="02040503050406030204" pitchFamily="18" charset="0"/>
                                </a:rPr>
                                <m:t>𝐴</m:t>
                              </m:r>
                              <m:r>
                                <a:rPr lang="en-US" altLang="zh-CN" sz="3200" i="1">
                                  <a:solidFill>
                                    <a:srgbClr val="0070C0"/>
                                  </a:solidFill>
                                  <a:latin typeface="Cambria Math" panose="02040503050406030204" pitchFamily="18" charset="0"/>
                                  <a:ea typeface="Cambria Math" panose="02040503050406030204" pitchFamily="18" charset="0"/>
                                </a:rPr>
                                <m:t>𝜀</m:t>
                              </m:r>
                            </m:den>
                          </m:f>
                        </m:den>
                      </m:f>
                    </m:oMath>
                  </m:oMathPara>
                </a14:m>
                <a:endParaRPr lang="en-US" sz="3200" dirty="0"/>
              </a:p>
            </p:txBody>
          </p:sp>
        </mc:Choice>
        <mc:Fallback>
          <p:sp>
            <p:nvSpPr>
              <p:cNvPr id="7" name="TextBox 6"/>
              <p:cNvSpPr txBox="1">
                <a:spLocks noRot="1" noChangeAspect="1" noMove="1" noResize="1" noEditPoints="1" noAdjustHandles="1" noChangeArrowheads="1" noChangeShapeType="1" noTextEdit="1"/>
              </p:cNvSpPr>
              <p:nvPr/>
            </p:nvSpPr>
            <p:spPr>
              <a:xfrm>
                <a:off x="7051638" y="2371113"/>
                <a:ext cx="2042033" cy="1319336"/>
              </a:xfrm>
              <a:prstGeom prst="rect">
                <a:avLst/>
              </a:prstGeom>
              <a:blipFill rotWithShape="1">
                <a:blip r:embed="rId2"/>
                <a:stretch>
                  <a:fillRect l="-29" t="-2" r="-3895" b="35"/>
                </a:stretch>
              </a:blipFill>
              <a:ln w="28575">
                <a:noFill/>
              </a:ln>
            </p:spPr>
            <p:txBody>
              <a:bodyPr/>
              <a:lstStyle/>
              <a:p>
                <a:r>
                  <a:rPr lang="zh-CN" altLang="en-US">
                    <a:noFill/>
                  </a:rPr>
                  <a:t> </a:t>
                </a:r>
              </a:p>
            </p:txBody>
          </p:sp>
        </mc:Fallback>
      </mc:AlternateContent>
      <p:sp>
        <p:nvSpPr>
          <p:cNvPr id="8" name="TextBox 7"/>
          <p:cNvSpPr txBox="1"/>
          <p:nvPr/>
        </p:nvSpPr>
        <p:spPr>
          <a:xfrm>
            <a:off x="5071609" y="2126925"/>
            <a:ext cx="1960880" cy="521970"/>
          </a:xfrm>
          <a:prstGeom prst="rect">
            <a:avLst/>
          </a:prstGeom>
          <a:noFill/>
        </p:spPr>
        <p:txBody>
          <a:bodyPr wrap="none" rtlCol="0">
            <a:spAutoFit/>
          </a:bodyPr>
          <a:lstStyle/>
          <a:p>
            <a:r>
              <a:rPr lang="en-US" sz="2800" dirty="0" err="1">
                <a:solidFill>
                  <a:srgbClr val="FF0000"/>
                </a:solidFill>
                <a:latin typeface="+mn-ea"/>
                <a:ea typeface="+mn-ea"/>
              </a:rPr>
              <a:t>表面热势差</a:t>
            </a:r>
            <a:endParaRPr lang="en-US" sz="2800" dirty="0" err="1">
              <a:solidFill>
                <a:srgbClr val="FF0000"/>
              </a:solidFill>
              <a:latin typeface="+mn-ea"/>
              <a:ea typeface="+mn-ea"/>
            </a:endParaRPr>
          </a:p>
        </p:txBody>
      </p:sp>
      <p:sp>
        <p:nvSpPr>
          <p:cNvPr id="9" name="TextBox 8"/>
          <p:cNvSpPr txBox="1"/>
          <p:nvPr/>
        </p:nvSpPr>
        <p:spPr>
          <a:xfrm>
            <a:off x="5639984" y="3340069"/>
            <a:ext cx="2316480" cy="521970"/>
          </a:xfrm>
          <a:prstGeom prst="rect">
            <a:avLst/>
          </a:prstGeom>
          <a:noFill/>
        </p:spPr>
        <p:txBody>
          <a:bodyPr wrap="none" rtlCol="0">
            <a:spAutoFit/>
          </a:bodyPr>
          <a:lstStyle/>
          <a:p>
            <a:r>
              <a:rPr lang="en-US" sz="2800" dirty="0" err="1">
                <a:solidFill>
                  <a:srgbClr val="0070C0"/>
                </a:solidFill>
                <a:latin typeface="+mn-ea"/>
                <a:ea typeface="+mn-ea"/>
              </a:rPr>
              <a:t>表面辐射热阻</a:t>
            </a:r>
            <a:endParaRPr lang="en-US" sz="2800" dirty="0" err="1">
              <a:solidFill>
                <a:srgbClr val="0070C0"/>
              </a:solidFill>
              <a:latin typeface="+mn-ea"/>
              <a:ea typeface="+mn-ea"/>
            </a:endParaRPr>
          </a:p>
        </p:txBody>
      </p:sp>
      <p:pic>
        <p:nvPicPr>
          <p:cNvPr id="10" name="Picture 13"/>
          <p:cNvPicPr>
            <a:picLocks noChangeAspect="1"/>
          </p:cNvPicPr>
          <p:nvPr/>
        </p:nvPicPr>
        <p:blipFill>
          <a:blip r:embed="rId3"/>
          <a:stretch>
            <a:fillRect/>
          </a:stretch>
        </p:blipFill>
        <p:spPr>
          <a:xfrm>
            <a:off x="9484309" y="1534367"/>
            <a:ext cx="3062744" cy="1319336"/>
          </a:xfrm>
          <a:prstGeom prst="rect">
            <a:avLst/>
          </a:prstGeom>
        </p:spPr>
      </p:pic>
      <p:sp>
        <p:nvSpPr>
          <p:cNvPr id="11" name="TextBox 10"/>
          <p:cNvSpPr txBox="1"/>
          <p:nvPr/>
        </p:nvSpPr>
        <p:spPr>
          <a:xfrm>
            <a:off x="9340430" y="2950250"/>
            <a:ext cx="3548741" cy="953135"/>
          </a:xfrm>
          <a:prstGeom prst="rect">
            <a:avLst/>
          </a:prstGeom>
          <a:noFill/>
        </p:spPr>
        <p:txBody>
          <a:bodyPr wrap="square" rtlCol="0">
            <a:spAutoFit/>
          </a:bodyPr>
          <a:lstStyle/>
          <a:p>
            <a:r>
              <a:rPr lang="en-US" sz="2800" dirty="0" err="1">
                <a:solidFill>
                  <a:srgbClr val="FF0000"/>
                </a:solidFill>
                <a:latin typeface="+mn-ea"/>
                <a:ea typeface="+mn-ea"/>
              </a:rPr>
              <a:t>每一个表面都有一个表面辐射热阻</a:t>
            </a:r>
            <a:endParaRPr lang="en-US" sz="2800" dirty="0" err="1">
              <a:solidFill>
                <a:srgbClr val="FF0000"/>
              </a:solidFill>
              <a:latin typeface="+mn-ea"/>
              <a:ea typeface="+mn-ea"/>
            </a:endParaRPr>
          </a:p>
        </p:txBody>
      </p:sp>
      <mc:AlternateContent xmlns:mc="http://schemas.openxmlformats.org/markup-compatibility/2006">
        <mc:Choice xmlns:a14="http://schemas.microsoft.com/office/drawing/2010/main" Requires="a14">
          <p:sp>
            <p:nvSpPr>
              <p:cNvPr id="12" name="TextBox 11"/>
              <p:cNvSpPr txBox="1"/>
              <p:nvPr/>
            </p:nvSpPr>
            <p:spPr>
              <a:xfrm>
                <a:off x="1626170" y="4147224"/>
                <a:ext cx="6963445" cy="4498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Φ</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𝐽</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1</m:t>
                          </m:r>
                          <m:r>
                            <a:rPr lang="en-US" altLang="zh-CN" sz="2800" i="1">
                              <a:latin typeface="Cambria Math" panose="02040503050406030204" pitchFamily="18" charset="0"/>
                            </a:rPr>
                            <m:t>,</m:t>
                          </m:r>
                          <m:r>
                            <a:rPr lang="en-US" altLang="zh-CN" sz="2800" i="1">
                              <a:latin typeface="Cambria Math" panose="02040503050406030204" pitchFamily="18" charset="0"/>
                            </a:rPr>
                            <m:t>2</m:t>
                          </m:r>
                        </m:sub>
                      </m:sSub>
                      <m:d>
                        <m:dPr>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𝐽</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𝐽</m:t>
                              </m:r>
                            </m:e>
                            <m:sub>
                              <m:r>
                                <a:rPr lang="en-US" altLang="zh-CN" sz="2800" b="0" i="1" smtClean="0">
                                  <a:latin typeface="Cambria Math" panose="02040503050406030204" pitchFamily="18" charset="0"/>
                                </a:rPr>
                                <m:t>2</m:t>
                              </m:r>
                            </m:sub>
                          </m:sSub>
                        </m:e>
                      </m:d>
                    </m:oMath>
                  </m:oMathPara>
                </a14:m>
                <a:endParaRPr lang="en-US" sz="2800" dirty="0"/>
              </a:p>
            </p:txBody>
          </p:sp>
        </mc:Choice>
        <mc:Fallback>
          <p:sp>
            <p:nvSpPr>
              <p:cNvPr id="12" name="TextBox 11"/>
              <p:cNvSpPr txBox="1">
                <a:spLocks noRot="1" noChangeAspect="1" noMove="1" noResize="1" noEditPoints="1" noAdjustHandles="1" noChangeArrowheads="1" noChangeShapeType="1" noTextEdit="1"/>
              </p:cNvSpPr>
              <p:nvPr/>
            </p:nvSpPr>
            <p:spPr>
              <a:xfrm>
                <a:off x="1626170" y="4147224"/>
                <a:ext cx="6963445" cy="449803"/>
              </a:xfrm>
              <a:prstGeom prst="rect">
                <a:avLst/>
              </a:prstGeom>
              <a:blipFill rotWithShape="1">
                <a:blip r:embed="rId4"/>
                <a:stretch>
                  <a:fillRect l="-8" t="-9" r="-146" b="58"/>
                </a:stretch>
              </a:blipFill>
            </p:spPr>
            <p:txBody>
              <a:bodyPr/>
              <a:lstStyle/>
              <a:p>
                <a:r>
                  <a:rPr lang="zh-CN" altLang="en-US">
                    <a:noFill/>
                  </a:rPr>
                  <a:t> </a:t>
                </a:r>
              </a:p>
            </p:txBody>
          </p:sp>
        </mc:Fallback>
      </mc:AlternateContent>
      <p:sp>
        <p:nvSpPr>
          <p:cNvPr id="13" name="Down Arrow 14"/>
          <p:cNvSpPr/>
          <p:nvPr/>
        </p:nvSpPr>
        <p:spPr>
          <a:xfrm>
            <a:off x="4400374" y="4819936"/>
            <a:ext cx="864096" cy="872038"/>
          </a:xfrm>
          <a:prstGeom prst="down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3296851" y="5884757"/>
                <a:ext cx="2219647" cy="12599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Φ</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i="1" smtClean="0">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𝐽</m:t>
                              </m:r>
                            </m:e>
                            <m:sub>
                              <m:r>
                                <a:rPr lang="en-US" altLang="zh-CN" sz="2800" i="1">
                                  <a:solidFill>
                                    <a:srgbClr val="00B050"/>
                                  </a:solidFill>
                                  <a:latin typeface="Cambria Math" panose="02040503050406030204" pitchFamily="18" charset="0"/>
                                </a:rPr>
                                <m:t>1</m:t>
                              </m:r>
                            </m:sub>
                          </m:sSub>
                          <m:r>
                            <a:rPr lang="en-US" altLang="zh-CN" sz="2800" i="1">
                              <a:solidFill>
                                <a:srgbClr val="00B050"/>
                              </a:solidFill>
                              <a:latin typeface="Cambria Math" panose="02040503050406030204" pitchFamily="18" charset="0"/>
                            </a:rPr>
                            <m:t>−</m:t>
                          </m:r>
                          <m:sSub>
                            <m:sSubPr>
                              <m:ctrlPr>
                                <a:rPr lang="en-US" altLang="zh-CN" sz="2800" i="1">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𝐽</m:t>
                              </m:r>
                            </m:e>
                            <m:sub>
                              <m:r>
                                <a:rPr lang="en-US" altLang="zh-CN" sz="2800" i="1">
                                  <a:solidFill>
                                    <a:srgbClr val="00B050"/>
                                  </a:solidFill>
                                  <a:latin typeface="Cambria Math" panose="02040503050406030204" pitchFamily="18" charset="0"/>
                                </a:rPr>
                                <m:t>2</m:t>
                              </m:r>
                            </m:sub>
                          </m:sSub>
                        </m:num>
                        <m:den>
                          <m:f>
                            <m:fPr>
                              <m:ctrlPr>
                                <a:rPr lang="en-US" altLang="zh-CN" sz="2800" b="0" i="1" smtClean="0">
                                  <a:latin typeface="Cambria Math" panose="02040503050406030204" pitchFamily="18" charset="0"/>
                                </a:rPr>
                              </m:ctrlPr>
                            </m:fPr>
                            <m:num>
                              <m:r>
                                <a:rPr lang="en-US" altLang="zh-CN" sz="2800" b="0" i="1" smtClean="0">
                                  <a:solidFill>
                                    <a:srgbClr val="7030A0"/>
                                  </a:solidFill>
                                  <a:latin typeface="Cambria Math" panose="02040503050406030204" pitchFamily="18" charset="0"/>
                                </a:rPr>
                                <m:t>1</m:t>
                              </m:r>
                            </m:num>
                            <m:den>
                              <m:sSub>
                                <m:sSubPr>
                                  <m:ctrlPr>
                                    <a:rPr lang="en-US" altLang="zh-CN" sz="2800" i="1">
                                      <a:solidFill>
                                        <a:srgbClr val="7030A0"/>
                                      </a:solidFill>
                                      <a:latin typeface="Cambria Math" panose="02040503050406030204" pitchFamily="18" charset="0"/>
                                    </a:rPr>
                                  </m:ctrlPr>
                                </m:sSubPr>
                                <m:e>
                                  <m:r>
                                    <a:rPr lang="en-US" altLang="zh-CN" sz="2800" i="1">
                                      <a:solidFill>
                                        <a:srgbClr val="7030A0"/>
                                      </a:solidFill>
                                      <a:latin typeface="Cambria Math" panose="02040503050406030204" pitchFamily="18" charset="0"/>
                                    </a:rPr>
                                    <m:t>𝐴</m:t>
                                  </m:r>
                                </m:e>
                                <m:sub>
                                  <m:r>
                                    <a:rPr lang="en-US" altLang="zh-CN" sz="2800" i="1">
                                      <a:solidFill>
                                        <a:srgbClr val="7030A0"/>
                                      </a:solidFill>
                                      <a:latin typeface="Cambria Math" panose="02040503050406030204" pitchFamily="18" charset="0"/>
                                    </a:rPr>
                                    <m:t>1</m:t>
                                  </m:r>
                                </m:sub>
                              </m:sSub>
                              <m:sSub>
                                <m:sSubPr>
                                  <m:ctrlPr>
                                    <a:rPr lang="en-US" altLang="zh-CN" sz="2800" i="1">
                                      <a:solidFill>
                                        <a:srgbClr val="7030A0"/>
                                      </a:solidFill>
                                      <a:latin typeface="Cambria Math" panose="02040503050406030204" pitchFamily="18" charset="0"/>
                                    </a:rPr>
                                  </m:ctrlPr>
                                </m:sSubPr>
                                <m:e>
                                  <m:r>
                                    <a:rPr lang="en-US" altLang="zh-CN" sz="2800" i="1">
                                      <a:solidFill>
                                        <a:srgbClr val="7030A0"/>
                                      </a:solidFill>
                                      <a:latin typeface="Cambria Math" panose="02040503050406030204" pitchFamily="18" charset="0"/>
                                    </a:rPr>
                                    <m:t>𝑋</m:t>
                                  </m:r>
                                </m:e>
                                <m:sub>
                                  <m:r>
                                    <a:rPr lang="en-US" altLang="zh-CN" sz="2800" i="1">
                                      <a:solidFill>
                                        <a:srgbClr val="7030A0"/>
                                      </a:solidFill>
                                      <a:latin typeface="Cambria Math" panose="02040503050406030204" pitchFamily="18" charset="0"/>
                                    </a:rPr>
                                    <m:t>1</m:t>
                                  </m:r>
                                  <m:r>
                                    <a:rPr lang="en-US" altLang="zh-CN" sz="2800" i="1">
                                      <a:solidFill>
                                        <a:srgbClr val="7030A0"/>
                                      </a:solidFill>
                                      <a:latin typeface="Cambria Math" panose="02040503050406030204" pitchFamily="18" charset="0"/>
                                    </a:rPr>
                                    <m:t>,</m:t>
                                  </m:r>
                                  <m:r>
                                    <a:rPr lang="en-US" altLang="zh-CN" sz="2800" i="1">
                                      <a:solidFill>
                                        <a:srgbClr val="7030A0"/>
                                      </a:solidFill>
                                      <a:latin typeface="Cambria Math" panose="02040503050406030204" pitchFamily="18" charset="0"/>
                                    </a:rPr>
                                    <m:t>2</m:t>
                                  </m:r>
                                </m:sub>
                              </m:sSub>
                            </m:den>
                          </m:f>
                        </m:den>
                      </m:f>
                    </m:oMath>
                  </m:oMathPara>
                </a14:m>
                <a:endParaRPr lang="en-US" sz="2800" dirty="0"/>
              </a:p>
            </p:txBody>
          </p:sp>
        </mc:Choice>
        <mc:Fallback>
          <p:sp>
            <p:nvSpPr>
              <p:cNvPr id="14" name="TextBox 13"/>
              <p:cNvSpPr txBox="1">
                <a:spLocks noRot="1" noChangeAspect="1" noMove="1" noResize="1" noEditPoints="1" noAdjustHandles="1" noChangeArrowheads="1" noChangeShapeType="1" noTextEdit="1"/>
              </p:cNvSpPr>
              <p:nvPr/>
            </p:nvSpPr>
            <p:spPr>
              <a:xfrm>
                <a:off x="3296851" y="5884757"/>
                <a:ext cx="2219647" cy="1259960"/>
              </a:xfrm>
              <a:prstGeom prst="rect">
                <a:avLst/>
              </a:prstGeom>
              <a:blipFill rotWithShape="1">
                <a:blip r:embed="rId5"/>
                <a:stretch>
                  <a:fillRect l="-25" t="-17" r="-3021" b="26"/>
                </a:stretch>
              </a:blipFill>
            </p:spPr>
            <p:txBody>
              <a:bodyPr/>
              <a:lstStyle/>
              <a:p>
                <a:r>
                  <a:rPr lang="zh-CN" altLang="en-US">
                    <a:noFill/>
                  </a:rPr>
                  <a:t> </a:t>
                </a:r>
              </a:p>
            </p:txBody>
          </p:sp>
        </mc:Fallback>
      </mc:AlternateContent>
      <p:sp>
        <p:nvSpPr>
          <p:cNvPr id="15" name="TextBox 14"/>
          <p:cNvSpPr txBox="1"/>
          <p:nvPr/>
        </p:nvSpPr>
        <p:spPr>
          <a:xfrm>
            <a:off x="5677511" y="5851951"/>
            <a:ext cx="1960880" cy="521970"/>
          </a:xfrm>
          <a:prstGeom prst="rect">
            <a:avLst/>
          </a:prstGeom>
          <a:noFill/>
        </p:spPr>
        <p:txBody>
          <a:bodyPr wrap="none" rtlCol="0">
            <a:spAutoFit/>
          </a:bodyPr>
          <a:lstStyle/>
          <a:p>
            <a:r>
              <a:rPr lang="en-US" sz="2800" dirty="0" err="1">
                <a:solidFill>
                  <a:srgbClr val="00B050"/>
                </a:solidFill>
                <a:latin typeface="+mn-ea"/>
                <a:ea typeface="+mn-ea"/>
              </a:rPr>
              <a:t>空间热势差</a:t>
            </a:r>
            <a:endParaRPr lang="en-US" sz="2800" dirty="0" err="1">
              <a:solidFill>
                <a:srgbClr val="00B050"/>
              </a:solidFill>
              <a:latin typeface="+mn-ea"/>
              <a:ea typeface="+mn-ea"/>
            </a:endParaRPr>
          </a:p>
        </p:txBody>
      </p:sp>
      <p:sp>
        <p:nvSpPr>
          <p:cNvPr id="16" name="TextBox 15"/>
          <p:cNvSpPr txBox="1"/>
          <p:nvPr/>
        </p:nvSpPr>
        <p:spPr>
          <a:xfrm>
            <a:off x="5694980" y="6605722"/>
            <a:ext cx="2316480" cy="521970"/>
          </a:xfrm>
          <a:prstGeom prst="rect">
            <a:avLst/>
          </a:prstGeom>
          <a:noFill/>
        </p:spPr>
        <p:txBody>
          <a:bodyPr wrap="none" rtlCol="0">
            <a:spAutoFit/>
          </a:bodyPr>
          <a:lstStyle/>
          <a:p>
            <a:r>
              <a:rPr lang="en-US" sz="2800" dirty="0" err="1">
                <a:solidFill>
                  <a:srgbClr val="7030A0"/>
                </a:solidFill>
                <a:latin typeface="+mn-ea"/>
                <a:ea typeface="+mn-ea"/>
              </a:rPr>
              <a:t>空间辐射热阻</a:t>
            </a:r>
            <a:endParaRPr lang="en-US" sz="2800" dirty="0" err="1">
              <a:solidFill>
                <a:srgbClr val="7030A0"/>
              </a:solidFill>
              <a:latin typeface="+mn-ea"/>
              <a:ea typeface="+mn-ea"/>
            </a:endParaRPr>
          </a:p>
        </p:txBody>
      </p:sp>
      <p:pic>
        <p:nvPicPr>
          <p:cNvPr id="17" name="Picture 16"/>
          <p:cNvPicPr>
            <a:picLocks noChangeAspect="1"/>
          </p:cNvPicPr>
          <p:nvPr/>
        </p:nvPicPr>
        <p:blipFill>
          <a:blip r:embed="rId6"/>
          <a:stretch>
            <a:fillRect/>
          </a:stretch>
        </p:blipFill>
        <p:spPr>
          <a:xfrm>
            <a:off x="9447746" y="4267486"/>
            <a:ext cx="3127324" cy="1424488"/>
          </a:xfrm>
          <a:prstGeom prst="rect">
            <a:avLst/>
          </a:prstGeom>
        </p:spPr>
      </p:pic>
      <p:sp>
        <p:nvSpPr>
          <p:cNvPr id="18" name="TextBox 17"/>
          <p:cNvSpPr txBox="1"/>
          <p:nvPr/>
        </p:nvSpPr>
        <p:spPr>
          <a:xfrm>
            <a:off x="9412723" y="5889332"/>
            <a:ext cx="3548741" cy="953135"/>
          </a:xfrm>
          <a:prstGeom prst="rect">
            <a:avLst/>
          </a:prstGeom>
          <a:noFill/>
        </p:spPr>
        <p:txBody>
          <a:bodyPr wrap="square">
            <a:spAutoFit/>
          </a:bodyPr>
          <a:lstStyle/>
          <a:p>
            <a:r>
              <a:rPr lang="en-US" sz="2800" dirty="0" err="1">
                <a:solidFill>
                  <a:srgbClr val="FF0000"/>
                </a:solidFill>
                <a:latin typeface="+mn-ea"/>
                <a:ea typeface="+mn-ea"/>
              </a:rPr>
              <a:t>每一对表面都有一个空间辐射热阻</a:t>
            </a:r>
            <a:endParaRPr lang="en-US" sz="2800" dirty="0" err="1">
              <a:solidFill>
                <a:srgbClr val="FF0000"/>
              </a:solidFill>
              <a:latin typeface="+mn-ea"/>
              <a:ea typeface="+mn-ea"/>
            </a:endParaRPr>
          </a:p>
        </p:txBody>
      </p:sp>
      <p:sp>
        <p:nvSpPr>
          <p:cNvPr id="19" name="TextBox 18"/>
          <p:cNvSpPr txBox="1"/>
          <p:nvPr/>
        </p:nvSpPr>
        <p:spPr>
          <a:xfrm>
            <a:off x="164892" y="851256"/>
            <a:ext cx="12374880" cy="460375"/>
          </a:xfrm>
          <a:prstGeom prst="rect">
            <a:avLst/>
          </a:prstGeom>
          <a:noFill/>
        </p:spPr>
        <p:txBody>
          <a:bodyPr wrap="none" rtlCol="0">
            <a:spAutoFit/>
          </a:bodyPr>
          <a:lstStyle/>
          <a:p>
            <a:pPr algn="l"/>
            <a:r>
              <a:rPr lang="en-US" sz="2400" b="1" dirty="0" err="1">
                <a:latin typeface="+mn-ea"/>
                <a:ea typeface="+mn-ea"/>
              </a:rPr>
              <a:t>辐射传热的网络法</a:t>
            </a:r>
            <a:r>
              <a:rPr lang="zh-CN" altLang="en-US" sz="2400" dirty="0" err="1">
                <a:latin typeface="+mn-ea"/>
                <a:ea typeface="+mn-ea"/>
              </a:rPr>
              <a:t>：</a:t>
            </a:r>
            <a:r>
              <a:rPr lang="en-US" sz="2400" dirty="0" err="1">
                <a:latin typeface="+mn-ea"/>
                <a:ea typeface="+mn-ea"/>
                <a:sym typeface="+mn-ea"/>
              </a:rPr>
              <a:t>把辐射热阻比拟成等效的电阻并通过等效的网络图求解辐射传热的方法</a:t>
            </a:r>
            <a:endParaRPr lang="zh-CN" altLang="en-US" sz="2400" dirty="0" err="1">
              <a:latin typeface="+mn-ea"/>
              <a:ea typeface="+mn-ea"/>
            </a:endParaRPr>
          </a:p>
        </p:txBody>
      </p:sp>
    </p:spTree>
  </p:cSld>
  <p:clrMapOvr>
    <a:masterClrMapping/>
  </p:clrMapOvr>
  <p:timing>
    <p:tnLst>
      <p:par>
        <p:cTn id="1" dur="indefinite" restart="never" nodeType="tmRoot"/>
      </p:par>
    </p:tnLst>
    <p:bldLst>
      <p:bldP spid="4" grpId="0"/>
      <p:bldP spid="5" grpId="0"/>
      <p:bldP spid="6" grpId="0"/>
      <p:bldP spid="7" grpId="0"/>
      <p:bldP spid="8" grpId="0"/>
      <p:bldP spid="9" grpId="0"/>
      <p:bldP spid="11" grpId="0"/>
      <p:bldP spid="12" grpId="0"/>
      <p:bldP spid="13" grpId="0" bldLvl="0" animBg="1"/>
      <p:bldP spid="14" grpId="0"/>
      <p:bldP spid="15" grpId="0"/>
      <p:bldP spid="16" grpId="0"/>
      <p:bldP spid="18" grpId="0"/>
      <p:bldP spid="1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多表面系统的辐射传热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TextBox 45"/>
          <p:cNvSpPr txBox="1"/>
          <p:nvPr/>
        </p:nvSpPr>
        <p:spPr>
          <a:xfrm>
            <a:off x="308402" y="879831"/>
            <a:ext cx="3738880" cy="521970"/>
          </a:xfrm>
          <a:prstGeom prst="rect">
            <a:avLst/>
          </a:prstGeom>
          <a:noFill/>
        </p:spPr>
        <p:txBody>
          <a:bodyPr wrap="none" rtlCol="0">
            <a:spAutoFit/>
          </a:bodyPr>
          <a:lstStyle/>
          <a:p>
            <a:r>
              <a:rPr lang="zh-CN" altLang="en-US" sz="2800" dirty="0">
                <a:latin typeface="+mn-ea"/>
                <a:ea typeface="+mn-ea"/>
              </a:rPr>
              <a:t>对于三</a:t>
            </a:r>
            <a:r>
              <a:rPr lang="en-US" sz="2800" dirty="0" err="1">
                <a:latin typeface="+mn-ea"/>
                <a:ea typeface="+mn-ea"/>
              </a:rPr>
              <a:t>表面的换热系统</a:t>
            </a:r>
            <a:endParaRPr lang="en-US" sz="2800" dirty="0">
              <a:latin typeface="+mn-ea"/>
              <a:ea typeface="+mn-ea"/>
            </a:endParaRPr>
          </a:p>
        </p:txBody>
      </p:sp>
      <mc:AlternateContent xmlns:mc="http://schemas.openxmlformats.org/markup-compatibility/2006">
        <mc:Choice xmlns:a14="http://schemas.microsoft.com/office/drawing/2010/main" Requires="a14">
          <p:sp>
            <p:nvSpPr>
              <p:cNvPr id="5" name="TextBox 21"/>
              <p:cNvSpPr txBox="1"/>
              <p:nvPr/>
            </p:nvSpPr>
            <p:spPr>
              <a:xfrm>
                <a:off x="9207495" y="5721622"/>
                <a:ext cx="3634713" cy="10541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m:rPr>
                              <m:sty m:val="p"/>
                            </m:rPr>
                            <a:rPr lang="el-GR" sz="2400" i="1" smtClean="0">
                              <a:solidFill>
                                <a:schemeClr val="tx1"/>
                              </a:solidFill>
                              <a:latin typeface="Cambria Math" panose="02040503050406030204" pitchFamily="18" charset="0"/>
                              <a:ea typeface="Cambria Math" panose="02040503050406030204" pitchFamily="18" charset="0"/>
                            </a:rPr>
                            <m:t>Φ</m:t>
                          </m:r>
                        </m:e>
                        <m:sub>
                          <m:r>
                            <a:rPr lang="en-US" altLang="zh-CN" sz="2400" b="0" i="1" smtClean="0">
                              <a:solidFill>
                                <a:schemeClr val="tx1"/>
                              </a:solidFill>
                              <a:latin typeface="Cambria Math" panose="02040503050406030204" pitchFamily="18" charset="0"/>
                              <a:ea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𝐸</m:t>
                              </m:r>
                            </m:e>
                            <m:sub>
                              <m:r>
                                <a:rPr lang="en-US" altLang="zh-CN" sz="2400" b="0" i="1" smtClean="0">
                                  <a:solidFill>
                                    <a:schemeClr val="tx1"/>
                                  </a:solidFill>
                                  <a:latin typeface="Cambria Math" panose="02040503050406030204" pitchFamily="18" charset="0"/>
                                </a:rPr>
                                <m:t>𝑏𝑖</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𝑖</m:t>
                              </m:r>
                            </m:sub>
                          </m:sSub>
                        </m:num>
                        <m:den>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ea typeface="Cambria Math" panose="02040503050406030204" pitchFamily="18" charset="0"/>
                                    </a:rPr>
                                    <m:t>𝑖</m:t>
                                  </m:r>
                                </m:sub>
                              </m:sSub>
                            </m:num>
                            <m:den>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ea typeface="Cambria Math" panose="02040503050406030204" pitchFamily="18" charset="0"/>
                                    </a:rPr>
                                    <m:t>𝑖</m:t>
                                  </m:r>
                                </m:sub>
                              </m:sSub>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𝐴</m:t>
                                  </m:r>
                                </m:e>
                                <m:sub>
                                  <m:r>
                                    <a:rPr lang="en-US" altLang="zh-CN" sz="2400" b="0" i="1" smtClean="0">
                                      <a:solidFill>
                                        <a:schemeClr val="tx1"/>
                                      </a:solidFill>
                                      <a:latin typeface="Cambria Math" panose="02040503050406030204" pitchFamily="18" charset="0"/>
                                    </a:rPr>
                                    <m:t>𝑖</m:t>
                                  </m:r>
                                </m:sub>
                              </m:sSub>
                            </m:den>
                          </m:f>
                        </m:den>
                      </m:f>
                      <m:r>
                        <a:rPr lang="zh-CN" altLang="en-US"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𝑖</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3</m:t>
                      </m:r>
                      <m:r>
                        <a:rPr lang="en-US" altLang="zh-CN"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p:sp>
            <p:nvSpPr>
              <p:cNvPr id="5" name="TextBox 21"/>
              <p:cNvSpPr txBox="1">
                <a:spLocks noRot="1" noChangeAspect="1" noMove="1" noResize="1" noEditPoints="1" noAdjustHandles="1" noChangeArrowheads="1" noChangeShapeType="1" noTextEdit="1"/>
              </p:cNvSpPr>
              <p:nvPr/>
            </p:nvSpPr>
            <p:spPr>
              <a:xfrm>
                <a:off x="9207495" y="5721622"/>
                <a:ext cx="3634713" cy="1054199"/>
              </a:xfrm>
              <a:prstGeom prst="rect">
                <a:avLst/>
              </a:prstGeom>
              <a:blipFill rotWithShape="1">
                <a:blip r:embed="rId1"/>
                <a:stretch>
                  <a:fillRect l="-17" t="-26" r="-53" b="35"/>
                </a:stretch>
              </a:blipFill>
            </p:spPr>
            <p:txBody>
              <a:bodyPr/>
              <a:lstStyle/>
              <a:p>
                <a:r>
                  <a:rPr lang="zh-CN" altLang="en-US">
                    <a:noFill/>
                  </a:rPr>
                  <a:t> </a:t>
                </a:r>
              </a:p>
            </p:txBody>
          </p:sp>
        </mc:Fallback>
      </mc:AlternateContent>
      <p:pic>
        <p:nvPicPr>
          <p:cNvPr id="6" name="Picture 4"/>
          <p:cNvPicPr>
            <a:picLocks noChangeAspect="1"/>
          </p:cNvPicPr>
          <p:nvPr/>
        </p:nvPicPr>
        <p:blipFill>
          <a:blip r:embed="rId2"/>
          <a:stretch>
            <a:fillRect/>
          </a:stretch>
        </p:blipFill>
        <p:spPr>
          <a:xfrm>
            <a:off x="1426390" y="1584076"/>
            <a:ext cx="3548740" cy="2443944"/>
          </a:xfrm>
          <a:prstGeom prst="rect">
            <a:avLst/>
          </a:prstGeom>
        </p:spPr>
      </p:pic>
      <p:pic>
        <p:nvPicPr>
          <p:cNvPr id="7" name="Picture 5"/>
          <p:cNvPicPr>
            <a:picLocks noChangeAspect="1"/>
          </p:cNvPicPr>
          <p:nvPr/>
        </p:nvPicPr>
        <p:blipFill>
          <a:blip r:embed="rId3"/>
          <a:stretch>
            <a:fillRect/>
          </a:stretch>
        </p:blipFill>
        <p:spPr>
          <a:xfrm>
            <a:off x="1185664" y="4199293"/>
            <a:ext cx="4030191" cy="2898561"/>
          </a:xfrm>
          <a:prstGeom prst="rect">
            <a:avLst/>
          </a:prstGeom>
        </p:spPr>
      </p:pic>
      <p:sp>
        <p:nvSpPr>
          <p:cNvPr id="8" name="TextBox 11"/>
          <p:cNvSpPr txBox="1"/>
          <p:nvPr/>
        </p:nvSpPr>
        <p:spPr>
          <a:xfrm>
            <a:off x="5364206" y="1584076"/>
            <a:ext cx="5416868" cy="461665"/>
          </a:xfrm>
          <a:prstGeom prst="rect">
            <a:avLst/>
          </a:prstGeom>
          <a:noFill/>
        </p:spPr>
        <p:txBody>
          <a:bodyPr wrap="none" rtlCol="0">
            <a:spAutoFit/>
          </a:bodyPr>
          <a:lstStyle/>
          <a:p>
            <a:r>
              <a:rPr lang="en-US" sz="2400" b="1" dirty="0" err="1">
                <a:solidFill>
                  <a:srgbClr val="FF0000"/>
                </a:solidFill>
                <a:latin typeface="+mn-ea"/>
                <a:ea typeface="+mn-ea"/>
              </a:rPr>
              <a:t>所有方向流向同一节点的热流之和为零</a:t>
            </a:r>
            <a:endParaRPr lang="en-US" sz="2400" b="1" dirty="0">
              <a:solidFill>
                <a:srgbClr val="FF0000"/>
              </a:solidFill>
              <a:latin typeface="+mn-ea"/>
              <a:ea typeface="+mn-ea"/>
            </a:endParaRPr>
          </a:p>
        </p:txBody>
      </p:sp>
      <mc:AlternateContent xmlns:mc="http://schemas.openxmlformats.org/markup-compatibility/2006">
        <mc:Choice xmlns:a14="http://schemas.microsoft.com/office/drawing/2010/main" Requires="a14">
          <p:sp>
            <p:nvSpPr>
              <p:cNvPr id="9" name="TextBox 12"/>
              <p:cNvSpPr txBox="1"/>
              <p:nvPr/>
            </p:nvSpPr>
            <p:spPr>
              <a:xfrm>
                <a:off x="5825697" y="2207475"/>
                <a:ext cx="4764189" cy="1080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𝐽</m:t>
                          </m:r>
                        </m:e>
                        <m:sub>
                          <m:r>
                            <a:rPr lang="en-US" altLang="zh-CN" sz="2400" b="0" i="1" smtClean="0">
                              <a:solidFill>
                                <a:schemeClr val="tx1"/>
                              </a:solidFill>
                              <a:latin typeface="Cambria Math" panose="02040503050406030204" pitchFamily="18" charset="0"/>
                            </a:rPr>
                            <m:t>1</m:t>
                          </m:r>
                        </m:sub>
                      </m:sSub>
                      <m:r>
                        <a:rPr lang="zh-CN" altLang="en-US"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1</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den>
                          </m:f>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2</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1</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b>
                              </m:sSub>
                            </m:den>
                          </m:f>
                        </m:den>
                      </m:f>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1</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solidFill>
                    <a:schemeClr val="tx1"/>
                  </a:solidFill>
                </a:endParaRPr>
              </a:p>
            </p:txBody>
          </p:sp>
        </mc:Choice>
        <mc:Fallback>
          <p:sp>
            <p:nvSpPr>
              <p:cNvPr id="9" name="TextBox 12"/>
              <p:cNvSpPr txBox="1">
                <a:spLocks noRot="1" noChangeAspect="1" noMove="1" noResize="1" noEditPoints="1" noAdjustHandles="1" noChangeArrowheads="1" noChangeShapeType="1" noTextEdit="1"/>
              </p:cNvSpPr>
              <p:nvPr/>
            </p:nvSpPr>
            <p:spPr>
              <a:xfrm>
                <a:off x="5825697" y="2207475"/>
                <a:ext cx="4764189" cy="1080104"/>
              </a:xfrm>
              <a:prstGeom prst="rect">
                <a:avLst/>
              </a:prstGeom>
              <a:blipFill rotWithShape="1">
                <a:blip r:embed="rId4"/>
                <a:stretch>
                  <a:fillRect l="-4" t="-20" r="-5145"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13"/>
              <p:cNvSpPr txBox="1"/>
              <p:nvPr/>
            </p:nvSpPr>
            <p:spPr>
              <a:xfrm>
                <a:off x="5825697" y="3328293"/>
                <a:ext cx="4873385" cy="1080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𝐽</m:t>
                          </m:r>
                        </m:e>
                        <m:sub>
                          <m:r>
                            <a:rPr lang="en-US" altLang="zh-CN" sz="2400" b="0" i="1" smtClean="0">
                              <a:solidFill>
                                <a:schemeClr val="tx1"/>
                              </a:solidFill>
                              <a:latin typeface="Cambria Math" panose="02040503050406030204" pitchFamily="18" charset="0"/>
                              <a:ea typeface="Cambria Math" panose="02040503050406030204" pitchFamily="18" charset="0"/>
                            </a:rPr>
                            <m:t>2</m:t>
                          </m:r>
                        </m:sub>
                      </m:sSub>
                      <m:r>
                        <a:rPr lang="zh-CN" altLang="en-US"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2</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2</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den>
                          </m:f>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2</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b>
                              </m:sSub>
                            </m:den>
                          </m:f>
                        </m:den>
                      </m:f>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2</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solidFill>
                    <a:schemeClr val="tx1"/>
                  </a:solidFill>
                </a:endParaRPr>
              </a:p>
            </p:txBody>
          </p:sp>
        </mc:Choice>
        <mc:Fallback>
          <p:sp>
            <p:nvSpPr>
              <p:cNvPr id="10" name="TextBox 13"/>
              <p:cNvSpPr txBox="1">
                <a:spLocks noRot="1" noChangeAspect="1" noMove="1" noResize="1" noEditPoints="1" noAdjustHandles="1" noChangeArrowheads="1" noChangeShapeType="1" noTextEdit="1"/>
              </p:cNvSpPr>
              <p:nvPr/>
            </p:nvSpPr>
            <p:spPr>
              <a:xfrm>
                <a:off x="5825697" y="3328293"/>
                <a:ext cx="4873385" cy="1080104"/>
              </a:xfrm>
              <a:prstGeom prst="rect">
                <a:avLst/>
              </a:prstGeom>
              <a:blipFill rotWithShape="1">
                <a:blip r:embed="rId5"/>
                <a:stretch>
                  <a:fillRect l="-4" t="-24" r="-2789"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4"/>
              <p:cNvSpPr txBox="1"/>
              <p:nvPr/>
            </p:nvSpPr>
            <p:spPr>
              <a:xfrm>
                <a:off x="5838467" y="4552429"/>
                <a:ext cx="4880502" cy="1080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𝐽</m:t>
                          </m:r>
                        </m:e>
                        <m:sub>
                          <m:r>
                            <a:rPr lang="en-US" altLang="zh-CN" sz="2400" b="0" i="1" smtClean="0">
                              <a:solidFill>
                                <a:schemeClr val="tx1"/>
                              </a:solidFill>
                              <a:latin typeface="Cambria Math" panose="02040503050406030204" pitchFamily="18" charset="0"/>
                              <a:ea typeface="Cambria Math" panose="02040503050406030204" pitchFamily="18" charset="0"/>
                            </a:rPr>
                            <m:t>3</m:t>
                          </m:r>
                        </m:sub>
                      </m:sSub>
                      <m:r>
                        <a:rPr lang="zh-CN" altLang="en-US"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3</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3</m:t>
                                  </m:r>
                                </m:sub>
                              </m:sSub>
                            </m:den>
                          </m:f>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solidFill>
                    <a:schemeClr val="tx1"/>
                  </a:solidFill>
                </a:endParaRPr>
              </a:p>
            </p:txBody>
          </p:sp>
        </mc:Choice>
        <mc:Fallback>
          <p:sp>
            <p:nvSpPr>
              <p:cNvPr id="11" name="TextBox 14"/>
              <p:cNvSpPr txBox="1">
                <a:spLocks noRot="1" noChangeAspect="1" noMove="1" noResize="1" noEditPoints="1" noAdjustHandles="1" noChangeArrowheads="1" noChangeShapeType="1" noTextEdit="1"/>
              </p:cNvSpPr>
              <p:nvPr/>
            </p:nvSpPr>
            <p:spPr>
              <a:xfrm>
                <a:off x="5838467" y="4552429"/>
                <a:ext cx="4880502" cy="1080104"/>
              </a:xfrm>
              <a:prstGeom prst="rect">
                <a:avLst/>
              </a:prstGeom>
              <a:blipFill rotWithShape="1">
                <a:blip r:embed="rId6"/>
                <a:stretch>
                  <a:fillRect l="-6" t="-11" r="-2638" b="8"/>
                </a:stretch>
              </a:blipFill>
            </p:spPr>
            <p:txBody>
              <a:bodyPr/>
              <a:lstStyle/>
              <a:p>
                <a:r>
                  <a:rPr lang="zh-CN" altLang="en-US">
                    <a:noFill/>
                  </a:rPr>
                  <a:t> </a:t>
                </a:r>
              </a:p>
            </p:txBody>
          </p:sp>
        </mc:Fallback>
      </mc:AlternateContent>
      <p:sp>
        <p:nvSpPr>
          <p:cNvPr id="12" name="TextBox 15"/>
          <p:cNvSpPr txBox="1"/>
          <p:nvPr/>
        </p:nvSpPr>
        <p:spPr>
          <a:xfrm>
            <a:off x="5637287" y="5903306"/>
            <a:ext cx="3570208" cy="461665"/>
          </a:xfrm>
          <a:prstGeom prst="rect">
            <a:avLst/>
          </a:prstGeom>
          <a:noFill/>
        </p:spPr>
        <p:txBody>
          <a:bodyPr wrap="none" rtlCol="0">
            <a:spAutoFit/>
          </a:bodyPr>
          <a:lstStyle/>
          <a:p>
            <a:r>
              <a:rPr lang="en-US" sz="2400" dirty="0" err="1">
                <a:latin typeface="+mn-ea"/>
                <a:ea typeface="+mn-ea"/>
              </a:rPr>
              <a:t>每个表面的净辐射传热量</a:t>
            </a:r>
            <a:endParaRPr lang="en-US" sz="2400" dirty="0">
              <a:latin typeface="+mn-ea"/>
              <a:ea typeface="+mn-ea"/>
            </a:endParaRPr>
          </a:p>
        </p:txBody>
      </p:sp>
    </p:spTree>
  </p:cSld>
  <p:clrMapOvr>
    <a:masterClrMapping/>
  </p:clrMapOvr>
  <p:timing>
    <p:tnLst>
      <p:par>
        <p:cTn id="1" dur="indefinite" restart="never" nodeType="tmRoot"/>
      </p:par>
    </p:tnLst>
    <p:bldLst>
      <p:bldP spid="4" grpId="0"/>
      <p:bldP spid="5" grpId="0"/>
      <p:bldP spid="8" grpId="0"/>
      <p:bldP spid="9" grpId="0"/>
      <p:bldP spid="10" grpId="0"/>
      <p:bldP spid="11" grpId="0"/>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多表面系统的辐射传热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TextBox 3"/>
          <p:cNvSpPr txBox="1"/>
          <p:nvPr/>
        </p:nvSpPr>
        <p:spPr>
          <a:xfrm>
            <a:off x="596057" y="952221"/>
            <a:ext cx="5161280" cy="521970"/>
          </a:xfrm>
          <a:prstGeom prst="rect">
            <a:avLst/>
          </a:prstGeom>
          <a:noFill/>
        </p:spPr>
        <p:txBody>
          <a:bodyPr wrap="none" rtlCol="0">
            <a:spAutoFit/>
          </a:bodyPr>
          <a:lstStyle/>
          <a:p>
            <a:r>
              <a:rPr lang="zh-CN" altLang="en-US" sz="2800" dirty="0">
                <a:latin typeface="+mn-ea"/>
                <a:ea typeface="+mn-ea"/>
              </a:rPr>
              <a:t>三</a:t>
            </a:r>
            <a:r>
              <a:rPr lang="en-US" sz="2800" dirty="0" err="1">
                <a:latin typeface="+mn-ea"/>
                <a:ea typeface="+mn-ea"/>
              </a:rPr>
              <a:t>表面换热系统的两种特殊情形</a:t>
            </a:r>
            <a:endParaRPr lang="en-US" sz="2800" dirty="0">
              <a:latin typeface="+mn-ea"/>
              <a:ea typeface="+mn-ea"/>
            </a:endParaRPr>
          </a:p>
        </p:txBody>
      </p:sp>
      <p:sp>
        <p:nvSpPr>
          <p:cNvPr id="5" name="TextBox 4"/>
          <p:cNvSpPr txBox="1"/>
          <p:nvPr/>
        </p:nvSpPr>
        <p:spPr>
          <a:xfrm>
            <a:off x="1210412" y="1778689"/>
            <a:ext cx="1885315" cy="460375"/>
          </a:xfrm>
          <a:prstGeom prst="rect">
            <a:avLst/>
          </a:prstGeom>
          <a:noFill/>
        </p:spPr>
        <p:txBody>
          <a:bodyPr wrap="none" rtlCol="0">
            <a:spAutoFit/>
          </a:bodyPr>
          <a:lstStyle/>
          <a:p>
            <a:r>
              <a:rPr lang="en-US" sz="2400" dirty="0">
                <a:latin typeface="+mn-ea"/>
                <a:ea typeface="+mn-ea"/>
              </a:rPr>
              <a:t>表面</a:t>
            </a:r>
            <a:r>
              <a:rPr lang="en-US" altLang="zh-CN" sz="2400" dirty="0">
                <a:latin typeface="+mn-ea"/>
                <a:ea typeface="+mn-ea"/>
              </a:rPr>
              <a:t>3</a:t>
            </a:r>
            <a:r>
              <a:rPr lang="zh-CN" altLang="en-US" sz="2400" dirty="0">
                <a:latin typeface="+mn-ea"/>
                <a:ea typeface="+mn-ea"/>
              </a:rPr>
              <a:t>为黑体</a:t>
            </a:r>
            <a:endParaRPr lang="en-US" sz="2400" dirty="0">
              <a:latin typeface="+mn-ea"/>
              <a:ea typeface="+mn-ea"/>
            </a:endParaRPr>
          </a:p>
        </p:txBody>
      </p:sp>
      <mc:AlternateContent xmlns:mc="http://schemas.openxmlformats.org/markup-compatibility/2006">
        <mc:Choice xmlns:a14="http://schemas.microsoft.com/office/drawing/2010/main" Requires="a14">
          <p:sp>
            <p:nvSpPr>
              <p:cNvPr id="6" name="TextBox 5"/>
              <p:cNvSpPr txBox="1"/>
              <p:nvPr/>
            </p:nvSpPr>
            <p:spPr>
              <a:xfrm>
                <a:off x="4337787" y="2228340"/>
                <a:ext cx="1941494"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rPr>
                          </m:ctrlPr>
                        </m:fPr>
                        <m:num>
                          <m:r>
                            <a:rPr lang="en-US" altLang="zh-CN" sz="3200" i="1">
                              <a:latin typeface="Cambria Math" panose="02040503050406030204" pitchFamily="18" charset="0"/>
                            </a:rPr>
                            <m:t>1</m:t>
                          </m:r>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ea typeface="Cambria Math" panose="02040503050406030204" pitchFamily="18" charset="0"/>
                                </a:rPr>
                                <m:t>3</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ea typeface="Cambria Math" panose="02040503050406030204" pitchFamily="18" charset="0"/>
                                </a:rPr>
                                <m:t>3</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𝐴</m:t>
                              </m:r>
                            </m:e>
                            <m:sub>
                              <m:r>
                                <a:rPr lang="en-US" altLang="zh-CN" sz="3200" i="1">
                                  <a:latin typeface="Cambria Math" panose="02040503050406030204" pitchFamily="18" charset="0"/>
                                </a:rPr>
                                <m:t>3</m:t>
                              </m:r>
                            </m:sub>
                          </m:sSub>
                        </m:den>
                      </m:f>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0</m:t>
                      </m:r>
                    </m:oMath>
                  </m:oMathPara>
                </a14:m>
                <a:endParaRPr lang="en-US" sz="3200" dirty="0">
                  <a:solidFill>
                    <a:schemeClr val="tx1"/>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37787" y="2228340"/>
                <a:ext cx="1941494" cy="1008225"/>
              </a:xfrm>
              <a:prstGeom prst="rect">
                <a:avLst/>
              </a:prstGeom>
              <a:blipFill rotWithShape="1">
                <a:blip r:embed="rId1"/>
                <a:stretch>
                  <a:fillRect l="-5" t="-12" r="-2073" b="60"/>
                </a:stretch>
              </a:blipFill>
            </p:spPr>
            <p:txBody>
              <a:bodyPr/>
              <a:lstStyle/>
              <a:p>
                <a:r>
                  <a:rPr lang="zh-CN" altLang="en-US">
                    <a:noFill/>
                  </a:rPr>
                  <a:t> </a:t>
                </a:r>
              </a:p>
            </p:txBody>
          </p:sp>
        </mc:Fallback>
      </mc:AlternateContent>
      <p:sp>
        <p:nvSpPr>
          <p:cNvPr id="7" name="TextBox 6"/>
          <p:cNvSpPr txBox="1"/>
          <p:nvPr/>
        </p:nvSpPr>
        <p:spPr>
          <a:xfrm>
            <a:off x="1744192" y="2536221"/>
            <a:ext cx="2593595" cy="461665"/>
          </a:xfrm>
          <a:prstGeom prst="rect">
            <a:avLst/>
          </a:prstGeom>
          <a:noFill/>
        </p:spPr>
        <p:txBody>
          <a:bodyPr wrap="none" rtlCol="0">
            <a:spAutoFit/>
          </a:bodyPr>
          <a:lstStyle/>
          <a:p>
            <a:r>
              <a:rPr lang="en-US" sz="2400" dirty="0">
                <a:latin typeface="+mn-ea"/>
                <a:ea typeface="+mn-ea"/>
              </a:rPr>
              <a:t>表面</a:t>
            </a:r>
            <a:r>
              <a:rPr lang="en-US" altLang="zh-CN" sz="2400" dirty="0">
                <a:latin typeface="+mn-ea"/>
                <a:ea typeface="+mn-ea"/>
              </a:rPr>
              <a:t>3</a:t>
            </a:r>
            <a:r>
              <a:rPr lang="zh-CN" altLang="en-US" sz="2400" dirty="0">
                <a:latin typeface="+mn-ea"/>
                <a:ea typeface="+mn-ea"/>
              </a:rPr>
              <a:t>的表面热阻</a:t>
            </a:r>
            <a:endParaRPr lang="en-US" sz="2400" dirty="0">
              <a:latin typeface="+mn-ea"/>
              <a:ea typeface="+mn-ea"/>
            </a:endParaRPr>
          </a:p>
        </p:txBody>
      </p:sp>
      <p:sp>
        <p:nvSpPr>
          <p:cNvPr id="8" name="Right Arrow 2"/>
          <p:cNvSpPr/>
          <p:nvPr/>
        </p:nvSpPr>
        <p:spPr>
          <a:xfrm>
            <a:off x="6465687" y="2473577"/>
            <a:ext cx="936104" cy="576048"/>
          </a:xfrm>
          <a:prstGeom prst="right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p:cNvSpPr txBox="1"/>
              <p:nvPr/>
            </p:nvSpPr>
            <p:spPr>
              <a:xfrm>
                <a:off x="7588197" y="2434013"/>
                <a:ext cx="155452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𝐽</m:t>
                          </m:r>
                        </m:e>
                        <m:sub>
                          <m:r>
                            <a:rPr lang="en-US" altLang="zh-CN" sz="3200" b="0" i="1" smtClean="0">
                              <a:solidFill>
                                <a:schemeClr val="tx1"/>
                              </a:solidFill>
                              <a:latin typeface="Cambria Math" panose="02040503050406030204" pitchFamily="18" charset="0"/>
                              <a:ea typeface="Cambria Math" panose="02040503050406030204" pitchFamily="18" charset="0"/>
                            </a:rPr>
                            <m:t>3</m:t>
                          </m:r>
                        </m:sub>
                      </m:sSub>
                      <m:r>
                        <a:rPr lang="en-US" altLang="zh-CN" sz="3200" b="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3</m:t>
                          </m:r>
                        </m:sub>
                      </m:sSub>
                    </m:oMath>
                  </m:oMathPara>
                </a14:m>
                <a:endParaRPr lang="en-US" sz="3200" dirty="0">
                  <a:solidFill>
                    <a:schemeClr val="tx1"/>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7588197" y="2434013"/>
                <a:ext cx="1554528" cy="492443"/>
              </a:xfrm>
              <a:prstGeom prst="rect">
                <a:avLst/>
              </a:prstGeom>
              <a:blipFill rotWithShape="1">
                <a:blip r:embed="rId2"/>
                <a:stretch>
                  <a:fillRect l="-37" t="-12" r="-3636" b="76"/>
                </a:stretch>
              </a:blipFill>
            </p:spPr>
            <p:txBody>
              <a:bodyPr/>
              <a:lstStyle/>
              <a:p>
                <a:r>
                  <a:rPr lang="zh-CN" altLang="en-US">
                    <a:noFill/>
                  </a:rPr>
                  <a:t> </a:t>
                </a:r>
              </a:p>
            </p:txBody>
          </p:sp>
        </mc:Fallback>
      </mc:AlternateContent>
      <p:sp>
        <p:nvSpPr>
          <p:cNvPr id="10" name="TextBox 9"/>
          <p:cNvSpPr txBox="1"/>
          <p:nvPr/>
        </p:nvSpPr>
        <p:spPr>
          <a:xfrm>
            <a:off x="1210412" y="3690930"/>
            <a:ext cx="1580515" cy="460375"/>
          </a:xfrm>
          <a:prstGeom prst="rect">
            <a:avLst/>
          </a:prstGeom>
          <a:noFill/>
        </p:spPr>
        <p:txBody>
          <a:bodyPr wrap="none" rtlCol="0">
            <a:spAutoFit/>
          </a:bodyPr>
          <a:lstStyle/>
          <a:p>
            <a:r>
              <a:rPr lang="en-US" sz="2400" dirty="0">
                <a:latin typeface="+mn-ea"/>
                <a:ea typeface="+mn-ea"/>
              </a:rPr>
              <a:t>表面</a:t>
            </a:r>
            <a:r>
              <a:rPr lang="en-US" altLang="zh-CN" sz="2400" dirty="0">
                <a:latin typeface="+mn-ea"/>
                <a:ea typeface="+mn-ea"/>
              </a:rPr>
              <a:t>3</a:t>
            </a:r>
            <a:r>
              <a:rPr lang="zh-CN" altLang="en-US" sz="2400" dirty="0">
                <a:latin typeface="+mn-ea"/>
                <a:ea typeface="+mn-ea"/>
              </a:rPr>
              <a:t>绝热</a:t>
            </a:r>
            <a:endParaRPr lang="en-US" sz="2400" dirty="0">
              <a:latin typeface="+mn-ea"/>
              <a:ea typeface="+mn-ea"/>
            </a:endParaRPr>
          </a:p>
        </p:txBody>
      </p:sp>
      <p:sp>
        <p:nvSpPr>
          <p:cNvPr id="11" name="Right Arrow 10"/>
          <p:cNvSpPr/>
          <p:nvPr/>
        </p:nvSpPr>
        <p:spPr>
          <a:xfrm>
            <a:off x="3765079" y="4680601"/>
            <a:ext cx="936104" cy="576048"/>
          </a:xfrm>
          <a:prstGeom prst="right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3459637" y="3621489"/>
                <a:ext cx="1088439"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rPr>
                        <m:t>𝑞</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0</m:t>
                      </m:r>
                    </m:oMath>
                  </m:oMathPara>
                </a14:m>
                <a:endParaRPr lang="en-US" sz="3200" dirty="0">
                  <a:solidFill>
                    <a:schemeClr val="tx1"/>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3459637" y="3621489"/>
                <a:ext cx="1088439" cy="492443"/>
              </a:xfrm>
              <a:prstGeom prst="rect">
                <a:avLst/>
              </a:prstGeom>
              <a:blipFill rotWithShape="1">
                <a:blip r:embed="rId3"/>
                <a:stretch>
                  <a:fillRect l="-14" t="-17" r="-3306"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755388" y="4441526"/>
                <a:ext cx="1704249" cy="10541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𝑞</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𝐸</m:t>
                              </m:r>
                            </m:e>
                            <m:sub>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3</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3</m:t>
                              </m:r>
                            </m:sub>
                          </m:sSub>
                        </m:num>
                        <m:den>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ea typeface="Cambria Math" panose="02040503050406030204" pitchFamily="18" charset="0"/>
                                    </a:rPr>
                                    <m:t>3</m:t>
                                  </m:r>
                                </m:sub>
                              </m:sSub>
                            </m:num>
                            <m:den>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𝜀</m:t>
                                  </m:r>
                                </m:e>
                                <m:sub>
                                  <m:r>
                                    <a:rPr lang="en-US" altLang="zh-CN" sz="2400" b="0" i="1" smtClean="0">
                                      <a:solidFill>
                                        <a:schemeClr val="tx1"/>
                                      </a:solidFill>
                                      <a:latin typeface="Cambria Math" panose="02040503050406030204" pitchFamily="18" charset="0"/>
                                      <a:ea typeface="Cambria Math" panose="02040503050406030204" pitchFamily="18" charset="0"/>
                                    </a:rPr>
                                    <m:t>3</m:t>
                                  </m:r>
                                </m:sub>
                              </m:sSub>
                            </m:den>
                          </m:f>
                        </m:den>
                      </m:f>
                    </m:oMath>
                  </m:oMathPara>
                </a14:m>
                <a:endParaRPr lang="en-US" sz="2400" dirty="0">
                  <a:solidFill>
                    <a:schemeClr val="tx1"/>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1755388" y="4441526"/>
                <a:ext cx="1704249" cy="1054199"/>
              </a:xfrm>
              <a:prstGeom prst="rect">
                <a:avLst/>
              </a:prstGeom>
              <a:blipFill rotWithShape="1">
                <a:blip r:embed="rId4"/>
                <a:stretch>
                  <a:fillRect l="-15" t="-32" r="-446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4888200" y="4408413"/>
                <a:ext cx="3431837"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ea typeface="Cambria Math" panose="02040503050406030204" pitchFamily="18" charset="0"/>
                            </a:rPr>
                            <m:t>𝐽</m:t>
                          </m:r>
                        </m:e>
                        <m:sub>
                          <m:r>
                            <a:rPr lang="en-US" altLang="zh-CN" sz="3200" b="0" i="1" smtClean="0">
                              <a:solidFill>
                                <a:schemeClr val="tx1"/>
                              </a:solidFill>
                              <a:latin typeface="Cambria Math" panose="02040503050406030204" pitchFamily="18" charset="0"/>
                              <a:ea typeface="Cambria Math" panose="02040503050406030204" pitchFamily="18" charset="0"/>
                            </a:rPr>
                            <m:t>3</m:t>
                          </m:r>
                        </m:sub>
                      </m:sSub>
                      <m:r>
                        <a:rPr lang="en-US" altLang="zh-CN" sz="3200" b="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𝑏</m:t>
                          </m:r>
                          <m:r>
                            <a:rPr lang="en-US" altLang="zh-CN" sz="3200" i="1">
                              <a:latin typeface="Cambria Math" panose="02040503050406030204" pitchFamily="18" charset="0"/>
                            </a:rPr>
                            <m:t>3</m:t>
                          </m:r>
                        </m:sub>
                      </m:sSub>
                      <m:r>
                        <a:rPr lang="en-US" altLang="zh-CN" sz="3200" b="0" i="1" smtClean="0">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1</m:t>
                          </m:r>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ea typeface="Cambria Math" panose="02040503050406030204" pitchFamily="18" charset="0"/>
                                </a:rPr>
                                <m:t>3</m:t>
                              </m:r>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𝜀</m:t>
                              </m:r>
                            </m:e>
                            <m:sub>
                              <m:r>
                                <a:rPr lang="en-US" altLang="zh-CN" sz="3200" i="1">
                                  <a:latin typeface="Cambria Math" panose="02040503050406030204" pitchFamily="18" charset="0"/>
                                  <a:ea typeface="Cambria Math" panose="02040503050406030204" pitchFamily="18" charset="0"/>
                                </a:rPr>
                                <m:t>3</m:t>
                              </m:r>
                            </m:sub>
                          </m:sSub>
                        </m:den>
                      </m:f>
                      <m:r>
                        <a:rPr lang="en-US" altLang="zh-CN" sz="3200" b="0" i="1" smtClean="0">
                          <a:latin typeface="Cambria Math" panose="02040503050406030204" pitchFamily="18" charset="0"/>
                          <a:ea typeface="Cambria Math" panose="02040503050406030204" pitchFamily="18" charset="0"/>
                        </a:rPr>
                        <m:t>𝑞</m:t>
                      </m:r>
                    </m:oMath>
                  </m:oMathPara>
                </a14:m>
                <a:endParaRPr lang="en-US" sz="3200" dirty="0">
                  <a:solidFill>
                    <a:schemeClr val="tx1"/>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4888200" y="4408413"/>
                <a:ext cx="3431837" cy="1008225"/>
              </a:xfrm>
              <a:prstGeom prst="rect">
                <a:avLst/>
              </a:prstGeom>
              <a:blipFill rotWithShape="1">
                <a:blip r:embed="rId5"/>
                <a:stretch>
                  <a:fillRect l="-18" t="-24" r="-1324" b="9"/>
                </a:stretch>
              </a:blipFill>
            </p:spPr>
            <p:txBody>
              <a:bodyPr/>
              <a:lstStyle/>
              <a:p>
                <a:r>
                  <a:rPr lang="zh-CN" altLang="en-US">
                    <a:noFill/>
                  </a:rPr>
                  <a:t> </a:t>
                </a:r>
              </a:p>
            </p:txBody>
          </p:sp>
        </mc:Fallback>
      </mc:AlternateContent>
      <p:cxnSp>
        <p:nvCxnSpPr>
          <p:cNvPr id="15" name="Straight Connector 14"/>
          <p:cNvCxnSpPr/>
          <p:nvPr/>
        </p:nvCxnSpPr>
        <p:spPr>
          <a:xfrm flipV="1">
            <a:off x="7907729" y="4758636"/>
            <a:ext cx="412308" cy="3775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stretch>
            <a:fillRect/>
          </a:stretch>
        </p:blipFill>
        <p:spPr>
          <a:xfrm>
            <a:off x="8507054" y="3221762"/>
            <a:ext cx="4305938" cy="1976013"/>
          </a:xfrm>
          <a:prstGeom prst="rect">
            <a:avLst/>
          </a:prstGeom>
        </p:spPr>
      </p:pic>
      <p:sp>
        <p:nvSpPr>
          <p:cNvPr id="17" name="TextBox 16"/>
          <p:cNvSpPr txBox="1"/>
          <p:nvPr/>
        </p:nvSpPr>
        <p:spPr>
          <a:xfrm>
            <a:off x="1111987" y="5560501"/>
            <a:ext cx="10907595" cy="1568450"/>
          </a:xfrm>
          <a:prstGeom prst="rect">
            <a:avLst/>
          </a:prstGeom>
          <a:noFill/>
        </p:spPr>
        <p:txBody>
          <a:bodyPr wrap="square" rtlCol="0">
            <a:spAutoFit/>
          </a:bodyPr>
          <a:lstStyle/>
          <a:p>
            <a:r>
              <a:rPr lang="en-US" sz="2400" dirty="0" err="1">
                <a:latin typeface="+mn-ea"/>
                <a:ea typeface="+mn-ea"/>
              </a:rPr>
              <a:t>与黑体不同的是</a:t>
            </a:r>
            <a:r>
              <a:rPr lang="zh-CN" altLang="en-US" sz="2400" dirty="0">
                <a:latin typeface="+mn-ea"/>
                <a:ea typeface="+mn-ea"/>
              </a:rPr>
              <a:t>，绝热面的温度是未知的。</a:t>
            </a:r>
            <a:endParaRPr lang="zh-CN" altLang="en-US" sz="2400" dirty="0">
              <a:latin typeface="+mn-ea"/>
              <a:ea typeface="+mn-ea"/>
            </a:endParaRPr>
          </a:p>
          <a:p>
            <a:endParaRPr lang="en-US" altLang="zh-CN" sz="2400" dirty="0">
              <a:latin typeface="+mn-ea"/>
              <a:ea typeface="+mn-ea"/>
            </a:endParaRPr>
          </a:p>
          <a:p>
            <a:r>
              <a:rPr lang="en-US" sz="2400" dirty="0" err="1">
                <a:latin typeface="+mn-ea"/>
                <a:ea typeface="+mn-ea"/>
              </a:rPr>
              <a:t>绝热面仍然吸收和发射辐射</a:t>
            </a:r>
            <a:r>
              <a:rPr lang="zh-CN" altLang="en-US" sz="2400" dirty="0">
                <a:latin typeface="+mn-ea"/>
                <a:ea typeface="+mn-ea"/>
              </a:rPr>
              <a:t>，只是发出的和吸收的辐射数值上相等</a:t>
            </a:r>
            <a:endParaRPr lang="en-US" altLang="zh-CN" sz="2400" dirty="0">
              <a:latin typeface="+mn-ea"/>
              <a:ea typeface="+mn-ea"/>
            </a:endParaRPr>
          </a:p>
          <a:p>
            <a:r>
              <a:rPr lang="zh-CN" altLang="en-US" sz="2400" dirty="0">
                <a:latin typeface="+mn-ea"/>
                <a:ea typeface="+mn-ea"/>
              </a:rPr>
              <a:t>这种表面温度未知而净辐射换热量为零的表面称为</a:t>
            </a:r>
            <a:r>
              <a:rPr lang="zh-CN" altLang="en-US" sz="2400" b="1" dirty="0">
                <a:solidFill>
                  <a:srgbClr val="FF0000"/>
                </a:solidFill>
                <a:latin typeface="+mn-ea"/>
                <a:ea typeface="+mn-ea"/>
              </a:rPr>
              <a:t>重辐射面</a:t>
            </a:r>
            <a:endParaRPr lang="en-US" sz="2400" b="1" dirty="0">
              <a:solidFill>
                <a:srgbClr val="FF0000"/>
              </a:solidFill>
              <a:latin typeface="+mn-ea"/>
              <a:ea typeface="+mn-ea"/>
            </a:endParaRPr>
          </a:p>
        </p:txBody>
      </p:sp>
      <p:sp>
        <p:nvSpPr>
          <p:cNvPr id="18" name="AutoShape 22"/>
          <p:cNvSpPr/>
          <p:nvPr/>
        </p:nvSpPr>
        <p:spPr bwMode="auto">
          <a:xfrm>
            <a:off x="812501" y="189519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defTabSz="307975">
              <a:defRPr/>
            </a:pPr>
            <a:endParaRPr lang="es-ES" sz="28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9" name="AutoShape 22"/>
          <p:cNvSpPr/>
          <p:nvPr/>
        </p:nvSpPr>
        <p:spPr bwMode="auto">
          <a:xfrm>
            <a:off x="884256" y="3832583"/>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80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20" name="TextBox 14"/>
              <p:cNvSpPr txBox="1"/>
              <p:nvPr/>
            </p:nvSpPr>
            <p:spPr>
              <a:xfrm>
                <a:off x="6465847" y="448424"/>
                <a:ext cx="4880502" cy="1080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𝐽</m:t>
                          </m:r>
                        </m:e>
                        <m:sub>
                          <m:r>
                            <a:rPr lang="en-US" altLang="zh-CN" sz="2400" b="0" i="1" smtClean="0">
                              <a:solidFill>
                                <a:schemeClr val="tx1"/>
                              </a:solidFill>
                              <a:latin typeface="Cambria Math" panose="02040503050406030204" pitchFamily="18" charset="0"/>
                              <a:ea typeface="Cambria Math" panose="02040503050406030204" pitchFamily="18" charset="0"/>
                            </a:rPr>
                            <m:t>3</m:t>
                          </m:r>
                        </m:sub>
                      </m:sSub>
                      <m:r>
                        <a:rPr lang="zh-CN" altLang="en-US"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𝑏</m:t>
                              </m:r>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3</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𝜀</m:t>
                                  </m:r>
                                </m:e>
                                <m:sub>
                                  <m:r>
                                    <a:rPr lang="en-US" altLang="zh-CN" sz="2400" b="0" i="1" smtClean="0">
                                      <a:latin typeface="Cambria Math" panose="02040503050406030204" pitchFamily="18" charset="0"/>
                                      <a:ea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3</m:t>
                                  </m:r>
                                </m:sub>
                              </m:sSub>
                            </m:den>
                          </m:f>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𝐽</m:t>
                              </m:r>
                            </m:e>
                            <m:sub>
                              <m:r>
                                <a:rPr lang="en-US" altLang="zh-CN" sz="2400" b="0" i="1" smtClean="0">
                                  <a:solidFill>
                                    <a:schemeClr val="tx1"/>
                                  </a:solidFill>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3</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3</m:t>
                                  </m:r>
                                </m:sub>
                              </m:sSub>
                            </m:den>
                          </m:f>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solidFill>
                    <a:schemeClr val="tx1"/>
                  </a:solidFill>
                </a:endParaRPr>
              </a:p>
            </p:txBody>
          </p:sp>
        </mc:Choice>
        <mc:Fallback>
          <p:sp>
            <p:nvSpPr>
              <p:cNvPr id="20" name="TextBox 14"/>
              <p:cNvSpPr txBox="1">
                <a:spLocks noRot="1" noChangeAspect="1" noMove="1" noResize="1" noEditPoints="1" noAdjustHandles="1" noChangeArrowheads="1" noChangeShapeType="1" noTextEdit="1"/>
              </p:cNvSpPr>
              <p:nvPr/>
            </p:nvSpPr>
            <p:spPr>
              <a:xfrm>
                <a:off x="6465847" y="448424"/>
                <a:ext cx="4880502" cy="1080104"/>
              </a:xfrm>
              <a:prstGeom prst="rect">
                <a:avLst/>
              </a:prstGeom>
              <a:blipFill rotWithShape="1">
                <a:blip r:embed="rId7"/>
                <a:stretch>
                  <a:fillRect l="-6" t="-11" r="-2638" b="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表面热阻和空间热阻的控制</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Line 18"/>
          <p:cNvSpPr>
            <a:spLocks noChangeShapeType="1"/>
          </p:cNvSpPr>
          <p:nvPr/>
        </p:nvSpPr>
        <p:spPr bwMode="auto">
          <a:xfrm>
            <a:off x="3556000" y="4340860"/>
            <a:ext cx="1675765" cy="1148080"/>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Line 19"/>
          <p:cNvSpPr>
            <a:spLocks noChangeShapeType="1"/>
          </p:cNvSpPr>
          <p:nvPr/>
        </p:nvSpPr>
        <p:spPr bwMode="auto">
          <a:xfrm flipV="1">
            <a:off x="3623945" y="2675255"/>
            <a:ext cx="1612900" cy="1666240"/>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6" name="Group 5"/>
          <p:cNvGrpSpPr/>
          <p:nvPr/>
        </p:nvGrpSpPr>
        <p:grpSpPr>
          <a:xfrm>
            <a:off x="668655" y="3892550"/>
            <a:ext cx="3037554" cy="953135"/>
            <a:chOff x="668655" y="3892550"/>
            <a:chExt cx="3037554" cy="953135"/>
          </a:xfrm>
        </p:grpSpPr>
        <p:sp>
          <p:nvSpPr>
            <p:cNvPr id="7" name="AutoShape 4"/>
            <p:cNvSpPr/>
            <p:nvPr/>
          </p:nvSpPr>
          <p:spPr bwMode="auto">
            <a:xfrm>
              <a:off x="2728462" y="3987311"/>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8" name="AutoShape 25"/>
            <p:cNvSpPr/>
            <p:nvPr/>
          </p:nvSpPr>
          <p:spPr bwMode="auto">
            <a:xfrm>
              <a:off x="3478514" y="4202448"/>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9" name="TextBox 11"/>
            <p:cNvSpPr txBox="1"/>
            <p:nvPr/>
          </p:nvSpPr>
          <p:spPr>
            <a:xfrm>
              <a:off x="668655" y="3892550"/>
              <a:ext cx="1968500" cy="953135"/>
            </a:xfrm>
            <a:prstGeom prst="rect">
              <a:avLst/>
            </a:prstGeom>
            <a:noFill/>
          </p:spPr>
          <p:txBody>
            <a:bodyPr wrap="square" rtlCol="0">
              <a:spAutoFit/>
            </a:bodyPr>
            <a:lstStyle/>
            <a:p>
              <a:pPr algn="ctr"/>
              <a:r>
                <a:rPr lang="en-US" sz="2800" dirty="0" err="1">
                  <a:latin typeface="+mn-ea"/>
                  <a:ea typeface="+mn-ea"/>
                </a:rPr>
                <a:t>强化或削弱辐射传热</a:t>
              </a:r>
              <a:endParaRPr lang="en-US" sz="2800" dirty="0" err="1">
                <a:latin typeface="+mn-ea"/>
                <a:ea typeface="+mn-ea"/>
              </a:endParaRPr>
            </a:p>
          </p:txBody>
        </p:sp>
      </p:grpSp>
      <p:grpSp>
        <p:nvGrpSpPr>
          <p:cNvPr id="10" name="Group 9"/>
          <p:cNvGrpSpPr/>
          <p:nvPr/>
        </p:nvGrpSpPr>
        <p:grpSpPr>
          <a:xfrm>
            <a:off x="5113729" y="2304158"/>
            <a:ext cx="3385354" cy="695976"/>
            <a:chOff x="5113729" y="2304158"/>
            <a:chExt cx="3385354" cy="695976"/>
          </a:xfrm>
        </p:grpSpPr>
        <p:sp>
          <p:nvSpPr>
            <p:cNvPr id="11" name="AutoShape 12"/>
            <p:cNvSpPr/>
            <p:nvPr/>
          </p:nvSpPr>
          <p:spPr bwMode="auto">
            <a:xfrm>
              <a:off x="5528099" y="2330444"/>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AutoShape 21"/>
            <p:cNvSpPr/>
            <p:nvPr/>
          </p:nvSpPr>
          <p:spPr bwMode="auto">
            <a:xfrm>
              <a:off x="5113729" y="2554790"/>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3" name="TextBox 12"/>
            <p:cNvSpPr txBox="1"/>
            <p:nvPr/>
          </p:nvSpPr>
          <p:spPr>
            <a:xfrm>
              <a:off x="6182603" y="2304158"/>
              <a:ext cx="2316480" cy="521970"/>
            </a:xfrm>
            <a:prstGeom prst="rect">
              <a:avLst/>
            </a:prstGeom>
            <a:noFill/>
          </p:spPr>
          <p:txBody>
            <a:bodyPr wrap="none" rtlCol="0">
              <a:spAutoFit/>
            </a:bodyPr>
            <a:lstStyle/>
            <a:p>
              <a:r>
                <a:rPr lang="en-US" sz="2800" dirty="0" err="1">
                  <a:latin typeface="+mn-ea"/>
                  <a:ea typeface="+mn-ea"/>
                </a:rPr>
                <a:t>控制表面热阻</a:t>
              </a:r>
              <a:endParaRPr lang="en-US" sz="2800" dirty="0" err="1">
                <a:latin typeface="+mn-ea"/>
                <a:ea typeface="+mn-ea"/>
              </a:endParaRPr>
            </a:p>
          </p:txBody>
        </p:sp>
      </p:grpSp>
      <p:grpSp>
        <p:nvGrpSpPr>
          <p:cNvPr id="14" name="Group 13"/>
          <p:cNvGrpSpPr/>
          <p:nvPr/>
        </p:nvGrpSpPr>
        <p:grpSpPr>
          <a:xfrm>
            <a:off x="5104795" y="5165655"/>
            <a:ext cx="3409965" cy="669690"/>
            <a:chOff x="5104795" y="5165655"/>
            <a:chExt cx="3409965" cy="669690"/>
          </a:xfrm>
        </p:grpSpPr>
        <p:sp>
          <p:nvSpPr>
            <p:cNvPr id="15" name="AutoShape 6"/>
            <p:cNvSpPr/>
            <p:nvPr/>
          </p:nvSpPr>
          <p:spPr bwMode="auto">
            <a:xfrm>
              <a:off x="5489030" y="5165655"/>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50"/>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16" name="AutoShape 22"/>
            <p:cNvSpPr/>
            <p:nvPr/>
          </p:nvSpPr>
          <p:spPr bwMode="auto">
            <a:xfrm>
              <a:off x="5104795" y="5380793"/>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7" name="TextBox 13"/>
            <p:cNvSpPr txBox="1"/>
            <p:nvPr/>
          </p:nvSpPr>
          <p:spPr>
            <a:xfrm>
              <a:off x="6198280" y="5165655"/>
              <a:ext cx="2316480" cy="521970"/>
            </a:xfrm>
            <a:prstGeom prst="rect">
              <a:avLst/>
            </a:prstGeom>
            <a:noFill/>
          </p:spPr>
          <p:txBody>
            <a:bodyPr wrap="none" rtlCol="0">
              <a:spAutoFit/>
            </a:bodyPr>
            <a:lstStyle/>
            <a:p>
              <a:r>
                <a:rPr lang="en-US" sz="2800" dirty="0" err="1">
                  <a:latin typeface="+mn-ea"/>
                  <a:ea typeface="+mn-ea"/>
                </a:rPr>
                <a:t>控制空间热阻</a:t>
              </a:r>
              <a:endParaRPr lang="en-US" sz="2800" dirty="0" err="1">
                <a:latin typeface="+mn-ea"/>
                <a:ea typeface="+mn-ea"/>
              </a:endParaRPr>
            </a:p>
          </p:txBody>
        </p:sp>
      </p:grpSp>
      <mc:AlternateContent xmlns:mc="http://schemas.openxmlformats.org/markup-compatibility/2006">
        <mc:Choice xmlns:a14="http://schemas.microsoft.com/office/drawing/2010/main" Requires="a14">
          <p:sp>
            <p:nvSpPr>
              <p:cNvPr id="18" name="TextBox 14"/>
              <p:cNvSpPr txBox="1"/>
              <p:nvPr/>
            </p:nvSpPr>
            <p:spPr>
              <a:xfrm>
                <a:off x="6263144" y="3085899"/>
                <a:ext cx="2254463" cy="8066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sz="2800" i="1">
                              <a:latin typeface="Cambria Math" panose="02040503050406030204" pitchFamily="18" charset="0"/>
                            </a:rPr>
                            <m:t>表面</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𝜀</m:t>
                          </m:r>
                        </m:num>
                        <m:den>
                          <m:r>
                            <a:rPr lang="en-US" altLang="zh-CN" sz="2800" b="0" i="1" smtClean="0">
                              <a:latin typeface="Cambria Math" panose="02040503050406030204" pitchFamily="18" charset="0"/>
                              <a:ea typeface="Cambria Math" panose="02040503050406030204" pitchFamily="18" charset="0"/>
                            </a:rPr>
                            <m:t>𝜀</m:t>
                          </m:r>
                          <m:r>
                            <a:rPr lang="en-US" altLang="zh-CN" sz="2800" b="0" i="1" smtClean="0">
                              <a:latin typeface="Cambria Math" panose="02040503050406030204" pitchFamily="18" charset="0"/>
                              <a:ea typeface="Cambria Math" panose="02040503050406030204" pitchFamily="18" charset="0"/>
                            </a:rPr>
                            <m:t>𝐴</m:t>
                          </m:r>
                        </m:den>
                      </m:f>
                    </m:oMath>
                  </m:oMathPara>
                </a14:m>
                <a:endParaRPr lang="en-US" sz="2800" dirty="0"/>
              </a:p>
            </p:txBody>
          </p:sp>
        </mc:Choice>
        <mc:Fallback>
          <p:sp>
            <p:nvSpPr>
              <p:cNvPr id="18" name="TextBox 14"/>
              <p:cNvSpPr txBox="1">
                <a:spLocks noRot="1" noChangeAspect="1" noMove="1" noResize="1" noEditPoints="1" noAdjustHandles="1" noChangeArrowheads="1" noChangeShapeType="1" noTextEdit="1"/>
              </p:cNvSpPr>
              <p:nvPr/>
            </p:nvSpPr>
            <p:spPr>
              <a:xfrm>
                <a:off x="6263144" y="3085899"/>
                <a:ext cx="2254463" cy="806631"/>
              </a:xfrm>
              <a:prstGeom prst="rect">
                <a:avLst/>
              </a:prstGeom>
              <a:blipFill rotWithShape="1">
                <a:blip r:embed="rId1"/>
                <a:stretch>
                  <a:fillRect l="-6" t="-54" r="16" b="76"/>
                </a:stretch>
              </a:blipFill>
            </p:spPr>
            <p:txBody>
              <a:bodyPr/>
              <a:lstStyle/>
              <a:p>
                <a:r>
                  <a:rPr lang="zh-CN" altLang="en-US">
                    <a:noFill/>
                  </a:rPr>
                  <a:t> </a:t>
                </a:r>
              </a:p>
            </p:txBody>
          </p:sp>
        </mc:Fallback>
      </mc:AlternateContent>
      <p:sp>
        <p:nvSpPr>
          <p:cNvPr id="19" name="TextBox 15"/>
          <p:cNvSpPr txBox="1"/>
          <p:nvPr/>
        </p:nvSpPr>
        <p:spPr>
          <a:xfrm>
            <a:off x="5636895" y="3986530"/>
            <a:ext cx="4923790" cy="521970"/>
          </a:xfrm>
          <a:prstGeom prst="rect">
            <a:avLst/>
          </a:prstGeom>
          <a:noFill/>
        </p:spPr>
        <p:txBody>
          <a:bodyPr wrap="square" rtlCol="0">
            <a:spAutoFit/>
          </a:bodyPr>
          <a:lstStyle/>
          <a:p>
            <a:r>
              <a:rPr lang="en-US" sz="2800" dirty="0" err="1">
                <a:latin typeface="+mn-ea"/>
                <a:ea typeface="+mn-ea"/>
              </a:rPr>
              <a:t>改变</a:t>
            </a:r>
            <a:r>
              <a:rPr lang="en-US" sz="2800" dirty="0" err="1">
                <a:solidFill>
                  <a:srgbClr val="FF0000"/>
                </a:solidFill>
                <a:latin typeface="+mn-ea"/>
                <a:ea typeface="+mn-ea"/>
              </a:rPr>
              <a:t>传热表面发射率</a:t>
            </a:r>
            <a:r>
              <a:rPr lang="en-US" sz="2800" dirty="0" err="1">
                <a:latin typeface="+mn-ea"/>
                <a:ea typeface="+mn-ea"/>
              </a:rPr>
              <a:t>或</a:t>
            </a:r>
            <a:r>
              <a:rPr lang="en-US" sz="2800" dirty="0" err="1">
                <a:solidFill>
                  <a:srgbClr val="FF0000"/>
                </a:solidFill>
                <a:latin typeface="+mn-ea"/>
                <a:ea typeface="+mn-ea"/>
              </a:rPr>
              <a:t>吸收比</a:t>
            </a:r>
            <a:endParaRPr lang="en-US" sz="2800" dirty="0">
              <a:solidFill>
                <a:srgbClr val="FF0000"/>
              </a:solidFill>
              <a:latin typeface="+mn-ea"/>
              <a:ea typeface="+mn-ea"/>
            </a:endParaRPr>
          </a:p>
        </p:txBody>
      </p:sp>
      <p:pic>
        <p:nvPicPr>
          <p:cNvPr id="20" name="Picture 16"/>
          <p:cNvPicPr>
            <a:picLocks noChangeAspect="1"/>
          </p:cNvPicPr>
          <p:nvPr/>
        </p:nvPicPr>
        <p:blipFill>
          <a:blip r:embed="rId2"/>
          <a:stretch>
            <a:fillRect/>
          </a:stretch>
        </p:blipFill>
        <p:spPr>
          <a:xfrm>
            <a:off x="9544005" y="2032380"/>
            <a:ext cx="2921614" cy="1800995"/>
          </a:xfrm>
          <a:prstGeom prst="rect">
            <a:avLst/>
          </a:prstGeom>
        </p:spPr>
      </p:pic>
      <mc:AlternateContent xmlns:mc="http://schemas.openxmlformats.org/markup-compatibility/2006">
        <mc:Choice xmlns:a14="http://schemas.microsoft.com/office/drawing/2010/main" Requires="a14">
          <p:sp>
            <p:nvSpPr>
              <p:cNvPr id="21" name="TextBox 18"/>
              <p:cNvSpPr txBox="1"/>
              <p:nvPr/>
            </p:nvSpPr>
            <p:spPr>
              <a:xfrm>
                <a:off x="6429375" y="5702059"/>
                <a:ext cx="2201757" cy="9310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sz="2800" i="1" smtClean="0">
                              <a:latin typeface="Cambria Math" panose="02040503050406030204" pitchFamily="18" charset="0"/>
                            </a:rPr>
                            <m:t>空间</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sub>
                          </m:sSub>
                        </m:den>
                      </m:f>
                    </m:oMath>
                  </m:oMathPara>
                </a14:m>
                <a:endParaRPr lang="en-US" sz="2800" dirty="0"/>
              </a:p>
            </p:txBody>
          </p:sp>
        </mc:Choice>
        <mc:Fallback>
          <p:sp>
            <p:nvSpPr>
              <p:cNvPr id="21" name="TextBox 18"/>
              <p:cNvSpPr txBox="1">
                <a:spLocks noRot="1" noChangeAspect="1" noMove="1" noResize="1" noEditPoints="1" noAdjustHandles="1" noChangeArrowheads="1" noChangeShapeType="1" noTextEdit="1"/>
              </p:cNvSpPr>
              <p:nvPr/>
            </p:nvSpPr>
            <p:spPr>
              <a:xfrm>
                <a:off x="6429375" y="5702059"/>
                <a:ext cx="2201757" cy="931024"/>
              </a:xfrm>
              <a:prstGeom prst="rect">
                <a:avLst/>
              </a:prstGeom>
              <a:blipFill rotWithShape="1">
                <a:blip r:embed="rId3"/>
                <a:stretch>
                  <a:fillRect t="-42" r="10" b="55"/>
                </a:stretch>
              </a:blipFill>
            </p:spPr>
            <p:txBody>
              <a:bodyPr/>
              <a:lstStyle/>
              <a:p>
                <a:r>
                  <a:rPr lang="zh-CN" altLang="en-US">
                    <a:noFill/>
                  </a:rPr>
                  <a:t> </a:t>
                </a:r>
              </a:p>
            </p:txBody>
          </p:sp>
        </mc:Fallback>
      </mc:AlternateContent>
      <p:sp>
        <p:nvSpPr>
          <p:cNvPr id="22" name="TextBox 19"/>
          <p:cNvSpPr txBox="1"/>
          <p:nvPr/>
        </p:nvSpPr>
        <p:spPr>
          <a:xfrm>
            <a:off x="6161913" y="6621253"/>
            <a:ext cx="3795854" cy="523220"/>
          </a:xfrm>
          <a:prstGeom prst="rect">
            <a:avLst/>
          </a:prstGeom>
          <a:noFill/>
        </p:spPr>
        <p:txBody>
          <a:bodyPr wrap="square" rtlCol="0">
            <a:spAutoFit/>
          </a:bodyPr>
          <a:lstStyle/>
          <a:p>
            <a:r>
              <a:rPr lang="en-US" sz="2800" dirty="0" err="1">
                <a:latin typeface="+mn-ea"/>
                <a:ea typeface="+mn-ea"/>
              </a:rPr>
              <a:t>改变</a:t>
            </a:r>
            <a:r>
              <a:rPr lang="en-US" sz="2800" dirty="0" err="1">
                <a:solidFill>
                  <a:srgbClr val="FF0000"/>
                </a:solidFill>
                <a:latin typeface="+mn-ea"/>
                <a:ea typeface="+mn-ea"/>
              </a:rPr>
              <a:t>传热表面间角系数</a:t>
            </a:r>
            <a:endParaRPr lang="en-US" sz="2800" dirty="0">
              <a:solidFill>
                <a:srgbClr val="FF0000"/>
              </a:solidFill>
              <a:latin typeface="+mn-ea"/>
              <a:ea typeface="+mn-ea"/>
            </a:endParaRPr>
          </a:p>
        </p:txBody>
      </p:sp>
      <p:pic>
        <p:nvPicPr>
          <p:cNvPr id="23" name="Picture 21"/>
          <p:cNvPicPr>
            <a:picLocks noChangeAspect="1"/>
          </p:cNvPicPr>
          <p:nvPr/>
        </p:nvPicPr>
        <p:blipFill>
          <a:blip r:embed="rId4"/>
          <a:stretch>
            <a:fillRect/>
          </a:stretch>
        </p:blipFill>
        <p:spPr>
          <a:xfrm>
            <a:off x="10173494" y="4624702"/>
            <a:ext cx="2530650" cy="2534543"/>
          </a:xfrm>
          <a:prstGeom prst="rect">
            <a:avLst/>
          </a:prstGeom>
        </p:spPr>
      </p:pic>
      <p:grpSp>
        <p:nvGrpSpPr>
          <p:cNvPr id="24" name="组合 2"/>
          <p:cNvGrpSpPr>
            <a:grpSpLocks noChangeAspect="1"/>
          </p:cNvGrpSpPr>
          <p:nvPr/>
        </p:nvGrpSpPr>
        <p:grpSpPr>
          <a:xfrm>
            <a:off x="1028700" y="880110"/>
            <a:ext cx="6353125" cy="1404000"/>
            <a:chOff x="7407" y="2845"/>
            <a:chExt cx="12842" cy="2838"/>
          </a:xfrm>
        </p:grpSpPr>
        <p:pic>
          <p:nvPicPr>
            <p:cNvPr id="25" name="Picture 2"/>
            <p:cNvPicPr>
              <a:picLocks noChangeAspect="1"/>
            </p:cNvPicPr>
            <p:nvPr/>
          </p:nvPicPr>
          <p:blipFill>
            <a:blip r:embed="rId5">
              <a:biLevel thresh="50000"/>
            </a:blip>
            <a:stretch>
              <a:fillRect/>
            </a:stretch>
          </p:blipFill>
          <p:spPr>
            <a:xfrm>
              <a:off x="7407" y="2845"/>
              <a:ext cx="12843" cy="2839"/>
            </a:xfrm>
            <a:prstGeom prst="rect">
              <a:avLst/>
            </a:prstGeom>
          </p:spPr>
        </p:pic>
        <p:cxnSp>
          <p:nvCxnSpPr>
            <p:cNvPr id="26" name="直接连接符 10"/>
            <p:cNvCxnSpPr/>
            <p:nvPr/>
          </p:nvCxnSpPr>
          <p:spPr>
            <a:xfrm flipV="1">
              <a:off x="9130" y="4902"/>
              <a:ext cx="156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11"/>
            <p:cNvCxnSpPr/>
            <p:nvPr/>
          </p:nvCxnSpPr>
          <p:spPr>
            <a:xfrm flipV="1">
              <a:off x="16588" y="5015"/>
              <a:ext cx="1562" cy="0"/>
            </a:xfrm>
            <a:prstGeom prst="line">
              <a:avLst/>
            </a:prstGeom>
            <a:ln w="19050"/>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导热微分方程</a:t>
            </a:r>
            <a:endParaRPr lang="zh-CN" altLang="en-US" dirty="0"/>
          </a:p>
          <a:p>
            <a:endParaRPr lang="zh-CN" altLang="en-US" dirty="0"/>
          </a:p>
          <a:p>
            <a:endParaRPr lang="en-US" dirty="0"/>
          </a:p>
        </p:txBody>
      </p:sp>
      <p:grpSp>
        <p:nvGrpSpPr>
          <p:cNvPr id="3" name="组合 1"/>
          <p:cNvGrpSpPr/>
          <p:nvPr/>
        </p:nvGrpSpPr>
        <p:grpSpPr>
          <a:xfrm>
            <a:off x="118110" y="1091565"/>
            <a:ext cx="3556000" cy="4622165"/>
            <a:chOff x="186" y="1719"/>
            <a:chExt cx="5600" cy="7279"/>
          </a:xfrm>
        </p:grpSpPr>
        <mc:AlternateContent xmlns:mc="http://schemas.openxmlformats.org/markup-compatibility/2006">
          <mc:Choice xmlns:a14="http://schemas.microsoft.com/office/drawing/2010/main" Requires="a14">
            <p:sp>
              <p:nvSpPr>
                <p:cNvPr id="4" name="矩形 63"/>
                <p:cNvSpPr/>
                <p:nvPr/>
              </p:nvSpPr>
              <p:spPr>
                <a:xfrm>
                  <a:off x="186" y="7850"/>
                  <a:ext cx="5601" cy="1149"/>
                </a:xfrm>
                <a:prstGeom prst="rect">
                  <a:avLst/>
                </a:prstGeom>
                <a:ln w="19050">
                  <a:solidFill>
                    <a:srgbClr val="FF0000"/>
                  </a:solid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ea typeface="Cambria Math" panose="02040503050406030204" pitchFamily="18" charset="0"/>
                              </a:rPr>
                              <m:t>𝜕𝜏</m:t>
                            </m:r>
                          </m:den>
                        </m:f>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𝛼</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m:rPr>
                                    <m:sty m:val="p"/>
                                  </m:rPr>
                                  <a:rPr lang="el-GR" altLang="zh-CN" i="1">
                                    <a:latin typeface="Cambria Math" panose="02040503050406030204" pitchFamily="18" charset="0"/>
                                    <a:ea typeface="Cambria Math" panose="02040503050406030204" pitchFamily="18" charset="0"/>
                                  </a:rPr>
                                  <m:t>Φ</m:t>
                                </m:r>
                              </m:e>
                            </m:acc>
                          </m:num>
                          <m:den>
                            <m:r>
                              <a:rPr lang="zh-CN" altLang="en-US" b="0" i="1" smtClean="0">
                                <a:latin typeface="Cambria Math" panose="02040503050406030204" pitchFamily="18" charset="0"/>
                              </a:rPr>
                              <m:t>𝜌</m:t>
                            </m:r>
                            <m:r>
                              <a:rPr lang="en-US" altLang="zh-CN" b="0" i="1" smtClean="0">
                                <a:latin typeface="Cambria Math" panose="02040503050406030204" pitchFamily="18" charset="0"/>
                              </a:rPr>
                              <m:t>𝑐</m:t>
                            </m:r>
                          </m:den>
                        </m:f>
                      </m:oMath>
                    </m:oMathPara>
                  </a14:m>
                  <a:endParaRPr lang="zh-CN" altLang="en-US" dirty="0"/>
                </a:p>
              </p:txBody>
            </p:sp>
          </mc:Choice>
          <mc:Fallback>
            <p:sp>
              <p:nvSpPr>
                <p:cNvPr id="4" name="矩形 63"/>
                <p:cNvSpPr>
                  <a:spLocks noRot="1" noChangeAspect="1" noMove="1" noResize="1" noEditPoints="1" noAdjustHandles="1" noChangeArrowheads="1" noChangeShapeType="1" noTextEdit="1"/>
                </p:cNvSpPr>
                <p:nvPr/>
              </p:nvSpPr>
              <p:spPr>
                <a:xfrm>
                  <a:off x="186" y="7850"/>
                  <a:ext cx="5601" cy="1149"/>
                </a:xfrm>
                <a:prstGeom prst="rect">
                  <a:avLst/>
                </a:prstGeom>
                <a:blipFill rotWithShape="1">
                  <a:blip r:embed="rId1"/>
                </a:blipFill>
                <a:ln w="19050">
                  <a:solidFill>
                    <a:srgbClr val="FF0000"/>
                  </a:solidFill>
                </a:ln>
              </p:spPr>
              <p:txBody>
                <a:bodyPr/>
                <a:lstStyle/>
                <a:p>
                  <a:r>
                    <a:rPr lang="zh-CN" altLang="en-US">
                      <a:noFill/>
                    </a:rPr>
                    <a:t> </a:t>
                  </a:r>
                </a:p>
              </p:txBody>
            </p:sp>
          </mc:Fallback>
        </mc:AlternateContent>
        <p:grpSp>
          <p:nvGrpSpPr>
            <p:cNvPr id="5" name="组合 69"/>
            <p:cNvGrpSpPr/>
            <p:nvPr/>
          </p:nvGrpSpPr>
          <p:grpSpPr>
            <a:xfrm>
              <a:off x="1847" y="1719"/>
              <a:ext cx="2469" cy="5440"/>
              <a:chOff x="1847" y="1719"/>
              <a:chExt cx="2469" cy="5440"/>
            </a:xfrm>
          </p:grpSpPr>
          <p:grpSp>
            <p:nvGrpSpPr>
              <p:cNvPr id="6" name="组合 58"/>
              <p:cNvGrpSpPr/>
              <p:nvPr/>
            </p:nvGrpSpPr>
            <p:grpSpPr>
              <a:xfrm>
                <a:off x="1847" y="1719"/>
                <a:ext cx="2469" cy="5440"/>
                <a:chOff x="3570" y="2284"/>
                <a:chExt cx="2469" cy="5440"/>
              </a:xfrm>
            </p:grpSpPr>
            <p:sp>
              <p:nvSpPr>
                <p:cNvPr id="9" name="任意多边形 178"/>
                <p:cNvSpPr/>
                <p:nvPr/>
              </p:nvSpPr>
              <p:spPr bwMode="auto">
                <a:xfrm>
                  <a:off x="3570" y="2284"/>
                  <a:ext cx="2469" cy="5440"/>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0" name="Freeform 37"/>
                <p:cNvSpPr/>
                <p:nvPr/>
              </p:nvSpPr>
              <p:spPr bwMode="auto">
                <a:xfrm>
                  <a:off x="3570" y="2646"/>
                  <a:ext cx="1037" cy="307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91440" tIns="45720" rIns="91440" bIns="45720"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7" name="文本框 62"/>
              <p:cNvSpPr txBox="1"/>
              <p:nvPr/>
            </p:nvSpPr>
            <p:spPr>
              <a:xfrm>
                <a:off x="1968" y="5241"/>
                <a:ext cx="2037" cy="101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导热系数</a:t>
                </a:r>
                <a:r>
                  <a:rPr lang="el-GR" altLang="zh-CN" dirty="0">
                    <a:latin typeface="微软雅黑" panose="020B0503020204020204" pitchFamily="34" charset="-122"/>
                    <a:ea typeface="微软雅黑" panose="020B0503020204020204" pitchFamily="34" charset="-122"/>
                    <a:cs typeface="微软雅黑" panose="020B0503020204020204" pitchFamily="34" charset="-122"/>
                  </a:rPr>
                  <a:t>λ</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为常数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65"/>
              <p:cNvSpPr txBox="1"/>
              <p:nvPr/>
            </p:nvSpPr>
            <p:spPr>
              <a:xfrm>
                <a:off x="2041" y="2453"/>
                <a:ext cx="648" cy="2325"/>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简化形式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grpSp>
        <p:nvGrpSpPr>
          <p:cNvPr id="11" name="组合 3"/>
          <p:cNvGrpSpPr/>
          <p:nvPr/>
        </p:nvGrpSpPr>
        <p:grpSpPr>
          <a:xfrm>
            <a:off x="3404235" y="1809115"/>
            <a:ext cx="2951480" cy="4768215"/>
            <a:chOff x="5361" y="2849"/>
            <a:chExt cx="4648" cy="7509"/>
          </a:xfrm>
        </p:grpSpPr>
        <p:grpSp>
          <p:nvGrpSpPr>
            <p:cNvPr id="12" name="组合 70"/>
            <p:cNvGrpSpPr/>
            <p:nvPr/>
          </p:nvGrpSpPr>
          <p:grpSpPr>
            <a:xfrm>
              <a:off x="6616" y="2849"/>
              <a:ext cx="2469" cy="5440"/>
              <a:chOff x="6616" y="1719"/>
              <a:chExt cx="2469" cy="5440"/>
            </a:xfrm>
          </p:grpSpPr>
          <p:grpSp>
            <p:nvGrpSpPr>
              <p:cNvPr id="14" name="组合 59"/>
              <p:cNvGrpSpPr/>
              <p:nvPr/>
            </p:nvGrpSpPr>
            <p:grpSpPr>
              <a:xfrm>
                <a:off x="6616" y="1719"/>
                <a:ext cx="2469" cy="5440"/>
                <a:chOff x="7221" y="2284"/>
                <a:chExt cx="2469" cy="5440"/>
              </a:xfrm>
            </p:grpSpPr>
            <p:sp>
              <p:nvSpPr>
                <p:cNvPr id="17" name="任意多边形 187"/>
                <p:cNvSpPr>
                  <a:spLocks noChangeArrowheads="1"/>
                </p:cNvSpPr>
                <p:nvPr/>
              </p:nvSpPr>
              <p:spPr bwMode="auto">
                <a:xfrm>
                  <a:off x="7221" y="2284"/>
                  <a:ext cx="2469" cy="5440"/>
                </a:xfrm>
                <a:custGeom>
                  <a:avLst/>
                  <a:gdLst>
                    <a:gd name="connsiteX0" fmla="*/ 238125 w 1428750"/>
                    <a:gd name="connsiteY0" fmla="*/ 0 h 3148013"/>
                    <a:gd name="connsiteX1" fmla="*/ 258762 w 1428750"/>
                    <a:gd name="connsiteY1" fmla="*/ 0 h 3148013"/>
                    <a:gd name="connsiteX2" fmla="*/ 258763 w 1428750"/>
                    <a:gd name="connsiteY2" fmla="*/ 0 h 3148013"/>
                    <a:gd name="connsiteX3" fmla="*/ 303212 w 1428750"/>
                    <a:gd name="connsiteY3" fmla="*/ 0 h 3148013"/>
                    <a:gd name="connsiteX4" fmla="*/ 346075 w 1428750"/>
                    <a:gd name="connsiteY4" fmla="*/ 0 h 3148013"/>
                    <a:gd name="connsiteX5" fmla="*/ 388937 w 1428750"/>
                    <a:gd name="connsiteY5" fmla="*/ 0 h 3148013"/>
                    <a:gd name="connsiteX6" fmla="*/ 388938 w 1428750"/>
                    <a:gd name="connsiteY6" fmla="*/ 0 h 3148013"/>
                    <a:gd name="connsiteX7" fmla="*/ 431800 w 1428750"/>
                    <a:gd name="connsiteY7" fmla="*/ 0 h 3148013"/>
                    <a:gd name="connsiteX8" fmla="*/ 476250 w 1428750"/>
                    <a:gd name="connsiteY8" fmla="*/ 0 h 3148013"/>
                    <a:gd name="connsiteX9" fmla="*/ 519112 w 1428750"/>
                    <a:gd name="connsiteY9" fmla="*/ 0 h 3148013"/>
                    <a:gd name="connsiteX10" fmla="*/ 519113 w 1428750"/>
                    <a:gd name="connsiteY10" fmla="*/ 0 h 3148013"/>
                    <a:gd name="connsiteX11" fmla="*/ 563562 w 1428750"/>
                    <a:gd name="connsiteY11" fmla="*/ 0 h 3148013"/>
                    <a:gd name="connsiteX12" fmla="*/ 606425 w 1428750"/>
                    <a:gd name="connsiteY12" fmla="*/ 0 h 3148013"/>
                    <a:gd name="connsiteX13" fmla="*/ 649287 w 1428750"/>
                    <a:gd name="connsiteY13" fmla="*/ 0 h 3148013"/>
                    <a:gd name="connsiteX14" fmla="*/ 649288 w 1428750"/>
                    <a:gd name="connsiteY14" fmla="*/ 0 h 3148013"/>
                    <a:gd name="connsiteX15" fmla="*/ 692150 w 1428750"/>
                    <a:gd name="connsiteY15" fmla="*/ 0 h 3148013"/>
                    <a:gd name="connsiteX16" fmla="*/ 735012 w 1428750"/>
                    <a:gd name="connsiteY16" fmla="*/ 0 h 3148013"/>
                    <a:gd name="connsiteX17" fmla="*/ 735013 w 1428750"/>
                    <a:gd name="connsiteY17" fmla="*/ 0 h 3148013"/>
                    <a:gd name="connsiteX18" fmla="*/ 777875 w 1428750"/>
                    <a:gd name="connsiteY18" fmla="*/ 0 h 3148013"/>
                    <a:gd name="connsiteX19" fmla="*/ 822325 w 1428750"/>
                    <a:gd name="connsiteY19" fmla="*/ 0 h 3148013"/>
                    <a:gd name="connsiteX20" fmla="*/ 866775 w 1428750"/>
                    <a:gd name="connsiteY20" fmla="*/ 0 h 3148013"/>
                    <a:gd name="connsiteX21" fmla="*/ 909637 w 1428750"/>
                    <a:gd name="connsiteY21" fmla="*/ 0 h 3148013"/>
                    <a:gd name="connsiteX22" fmla="*/ 909638 w 1428750"/>
                    <a:gd name="connsiteY22" fmla="*/ 0 h 3148013"/>
                    <a:gd name="connsiteX23" fmla="*/ 952500 w 1428750"/>
                    <a:gd name="connsiteY23" fmla="*/ 0 h 3148013"/>
                    <a:gd name="connsiteX24" fmla="*/ 990600 w 1428750"/>
                    <a:gd name="connsiteY24" fmla="*/ 0 h 3148013"/>
                    <a:gd name="connsiteX25" fmla="*/ 995362 w 1428750"/>
                    <a:gd name="connsiteY25" fmla="*/ 0 h 3148013"/>
                    <a:gd name="connsiteX26" fmla="*/ 995363 w 1428750"/>
                    <a:gd name="connsiteY26" fmla="*/ 0 h 3148013"/>
                    <a:gd name="connsiteX27" fmla="*/ 995363 w 1428750"/>
                    <a:gd name="connsiteY27" fmla="*/ 0 h 3148013"/>
                    <a:gd name="connsiteX28" fmla="*/ 1038225 w 1428750"/>
                    <a:gd name="connsiteY28" fmla="*/ 4762 h 3148013"/>
                    <a:gd name="connsiteX29" fmla="*/ 1038225 w 1428750"/>
                    <a:gd name="connsiteY29" fmla="*/ 4762 h 3148013"/>
                    <a:gd name="connsiteX30" fmla="*/ 1081088 w 1428750"/>
                    <a:gd name="connsiteY30" fmla="*/ 15874 h 3148013"/>
                    <a:gd name="connsiteX31" fmla="*/ 1081088 w 1428750"/>
                    <a:gd name="connsiteY31" fmla="*/ 15875 h 3148013"/>
                    <a:gd name="connsiteX32" fmla="*/ 1082674 w 1428750"/>
                    <a:gd name="connsiteY32" fmla="*/ 15875 h 3148013"/>
                    <a:gd name="connsiteX33" fmla="*/ 1123950 w 1428750"/>
                    <a:gd name="connsiteY33" fmla="*/ 34925 h 3148013"/>
                    <a:gd name="connsiteX34" fmla="*/ 1123950 w 1428750"/>
                    <a:gd name="connsiteY34" fmla="*/ 36512 h 3148013"/>
                    <a:gd name="connsiteX35" fmla="*/ 1158875 w 1428750"/>
                    <a:gd name="connsiteY35" fmla="*/ 60324 h 3148013"/>
                    <a:gd name="connsiteX36" fmla="*/ 1169988 w 1428750"/>
                    <a:gd name="connsiteY36" fmla="*/ 71437 h 3148013"/>
                    <a:gd name="connsiteX37" fmla="*/ 1169988 w 1428750"/>
                    <a:gd name="connsiteY37" fmla="*/ 71438 h 3148013"/>
                    <a:gd name="connsiteX38" fmla="*/ 1189037 w 1428750"/>
                    <a:gd name="connsiteY38" fmla="*/ 92074 h 3148013"/>
                    <a:gd name="connsiteX39" fmla="*/ 1211262 w 1428750"/>
                    <a:gd name="connsiteY39" fmla="*/ 128587 h 3148013"/>
                    <a:gd name="connsiteX40" fmla="*/ 1212850 w 1428750"/>
                    <a:gd name="connsiteY40" fmla="*/ 131762 h 3148013"/>
                    <a:gd name="connsiteX41" fmla="*/ 1223962 w 1428750"/>
                    <a:gd name="connsiteY41" fmla="*/ 166687 h 3148013"/>
                    <a:gd name="connsiteX42" fmla="*/ 1230312 w 1428750"/>
                    <a:gd name="connsiteY42" fmla="*/ 209549 h 3148013"/>
                    <a:gd name="connsiteX43" fmla="*/ 1230312 w 1428750"/>
                    <a:gd name="connsiteY43" fmla="*/ 617537 h 3148013"/>
                    <a:gd name="connsiteX44" fmla="*/ 1255713 w 1428750"/>
                    <a:gd name="connsiteY44" fmla="*/ 636587 h 3148013"/>
                    <a:gd name="connsiteX45" fmla="*/ 1255713 w 1428750"/>
                    <a:gd name="connsiteY45" fmla="*/ 636588 h 3148013"/>
                    <a:gd name="connsiteX46" fmla="*/ 1298575 w 1428750"/>
                    <a:gd name="connsiteY46" fmla="*/ 669924 h 3148013"/>
                    <a:gd name="connsiteX47" fmla="*/ 1298575 w 1428750"/>
                    <a:gd name="connsiteY47" fmla="*/ 669925 h 3148013"/>
                    <a:gd name="connsiteX48" fmla="*/ 1341438 w 1428750"/>
                    <a:gd name="connsiteY48" fmla="*/ 703262 h 3148013"/>
                    <a:gd name="connsiteX49" fmla="*/ 1341438 w 1428750"/>
                    <a:gd name="connsiteY49" fmla="*/ 703263 h 3148013"/>
                    <a:gd name="connsiteX50" fmla="*/ 1384300 w 1428750"/>
                    <a:gd name="connsiteY50" fmla="*/ 735012 h 3148013"/>
                    <a:gd name="connsiteX51" fmla="*/ 1411288 w 1428750"/>
                    <a:gd name="connsiteY51" fmla="*/ 755649 h 3148013"/>
                    <a:gd name="connsiteX52" fmla="*/ 1423988 w 1428750"/>
                    <a:gd name="connsiteY52" fmla="*/ 769937 h 3148013"/>
                    <a:gd name="connsiteX53" fmla="*/ 1427163 w 1428750"/>
                    <a:gd name="connsiteY53" fmla="*/ 787400 h 3148013"/>
                    <a:gd name="connsiteX54" fmla="*/ 1427163 w 1428750"/>
                    <a:gd name="connsiteY54" fmla="*/ 787400 h 3148013"/>
                    <a:gd name="connsiteX55" fmla="*/ 1428750 w 1428750"/>
                    <a:gd name="connsiteY55" fmla="*/ 787400 h 3148013"/>
                    <a:gd name="connsiteX56" fmla="*/ 1428750 w 1428750"/>
                    <a:gd name="connsiteY56" fmla="*/ 788988 h 3148013"/>
                    <a:gd name="connsiteX57" fmla="*/ 1427162 w 1428750"/>
                    <a:gd name="connsiteY57" fmla="*/ 788988 h 3148013"/>
                    <a:gd name="connsiteX58" fmla="*/ 1427162 w 1428750"/>
                    <a:gd name="connsiteY58" fmla="*/ 787405 h 3148013"/>
                    <a:gd name="connsiteX59" fmla="*/ 1423988 w 1428750"/>
                    <a:gd name="connsiteY59" fmla="*/ 803275 h 3148013"/>
                    <a:gd name="connsiteX60" fmla="*/ 1411288 w 1428750"/>
                    <a:gd name="connsiteY60" fmla="*/ 817563 h 3148013"/>
                    <a:gd name="connsiteX61" fmla="*/ 1384300 w 1428750"/>
                    <a:gd name="connsiteY61" fmla="*/ 838200 h 3148013"/>
                    <a:gd name="connsiteX62" fmla="*/ 1384300 w 1428750"/>
                    <a:gd name="connsiteY62" fmla="*/ 838200 h 3148013"/>
                    <a:gd name="connsiteX63" fmla="*/ 1341438 w 1428750"/>
                    <a:gd name="connsiteY63" fmla="*/ 871536 h 3148013"/>
                    <a:gd name="connsiteX64" fmla="*/ 1341438 w 1428750"/>
                    <a:gd name="connsiteY64" fmla="*/ 871538 h 3148013"/>
                    <a:gd name="connsiteX65" fmla="*/ 1298575 w 1428750"/>
                    <a:gd name="connsiteY65" fmla="*/ 904875 h 3148013"/>
                    <a:gd name="connsiteX66" fmla="*/ 1255713 w 1428750"/>
                    <a:gd name="connsiteY66" fmla="*/ 936624 h 3148013"/>
                    <a:gd name="connsiteX67" fmla="*/ 1255713 w 1428750"/>
                    <a:gd name="connsiteY67" fmla="*/ 936625 h 3148013"/>
                    <a:gd name="connsiteX68" fmla="*/ 1230312 w 1428750"/>
                    <a:gd name="connsiteY68" fmla="*/ 955675 h 3148013"/>
                    <a:gd name="connsiteX69" fmla="*/ 1230312 w 1428750"/>
                    <a:gd name="connsiteY69" fmla="*/ 2940050 h 3148013"/>
                    <a:gd name="connsiteX70" fmla="*/ 1223962 w 1428750"/>
                    <a:gd name="connsiteY70" fmla="*/ 2982913 h 3148013"/>
                    <a:gd name="connsiteX71" fmla="*/ 1212850 w 1428750"/>
                    <a:gd name="connsiteY71" fmla="*/ 3016250 h 3148013"/>
                    <a:gd name="connsiteX72" fmla="*/ 1211262 w 1428750"/>
                    <a:gd name="connsiteY72" fmla="*/ 3021013 h 3148013"/>
                    <a:gd name="connsiteX73" fmla="*/ 1189037 w 1428750"/>
                    <a:gd name="connsiteY73" fmla="*/ 3055938 h 3148013"/>
                    <a:gd name="connsiteX74" fmla="*/ 1169988 w 1428750"/>
                    <a:gd name="connsiteY74" fmla="*/ 3076574 h 3148013"/>
                    <a:gd name="connsiteX75" fmla="*/ 1169988 w 1428750"/>
                    <a:gd name="connsiteY75" fmla="*/ 3076575 h 3148013"/>
                    <a:gd name="connsiteX76" fmla="*/ 1158875 w 1428750"/>
                    <a:gd name="connsiteY76" fmla="*/ 3087688 h 3148013"/>
                    <a:gd name="connsiteX77" fmla="*/ 1123950 w 1428750"/>
                    <a:gd name="connsiteY77" fmla="*/ 3111500 h 3148013"/>
                    <a:gd name="connsiteX78" fmla="*/ 1123950 w 1428750"/>
                    <a:gd name="connsiteY78" fmla="*/ 3111501 h 3148013"/>
                    <a:gd name="connsiteX79" fmla="*/ 1123950 w 1428750"/>
                    <a:gd name="connsiteY79" fmla="*/ 3113088 h 3148013"/>
                    <a:gd name="connsiteX80" fmla="*/ 1082674 w 1428750"/>
                    <a:gd name="connsiteY80" fmla="*/ 3132138 h 3148013"/>
                    <a:gd name="connsiteX81" fmla="*/ 1081087 w 1428750"/>
                    <a:gd name="connsiteY81" fmla="*/ 3132138 h 3148013"/>
                    <a:gd name="connsiteX82" fmla="*/ 1081087 w 1428750"/>
                    <a:gd name="connsiteY82" fmla="*/ 3132138 h 3148013"/>
                    <a:gd name="connsiteX83" fmla="*/ 1038225 w 1428750"/>
                    <a:gd name="connsiteY83" fmla="*/ 3144837 h 3148013"/>
                    <a:gd name="connsiteX84" fmla="*/ 1038225 w 1428750"/>
                    <a:gd name="connsiteY84" fmla="*/ 3144838 h 3148013"/>
                    <a:gd name="connsiteX85" fmla="*/ 995363 w 1428750"/>
                    <a:gd name="connsiteY85" fmla="*/ 3148013 h 3148013"/>
                    <a:gd name="connsiteX86" fmla="*/ 995362 w 1428750"/>
                    <a:gd name="connsiteY86" fmla="*/ 3148013 h 3148013"/>
                    <a:gd name="connsiteX87" fmla="*/ 990600 w 1428750"/>
                    <a:gd name="connsiteY87" fmla="*/ 3148013 h 3148013"/>
                    <a:gd name="connsiteX88" fmla="*/ 952500 w 1428750"/>
                    <a:gd name="connsiteY88" fmla="*/ 3148013 h 3148013"/>
                    <a:gd name="connsiteX89" fmla="*/ 909638 w 1428750"/>
                    <a:gd name="connsiteY89" fmla="*/ 3148013 h 3148013"/>
                    <a:gd name="connsiteX90" fmla="*/ 909637 w 1428750"/>
                    <a:gd name="connsiteY90" fmla="*/ 3148013 h 3148013"/>
                    <a:gd name="connsiteX91" fmla="*/ 866775 w 1428750"/>
                    <a:gd name="connsiteY91" fmla="*/ 3148013 h 3148013"/>
                    <a:gd name="connsiteX92" fmla="*/ 822325 w 1428750"/>
                    <a:gd name="connsiteY92" fmla="*/ 3148013 h 3148013"/>
                    <a:gd name="connsiteX93" fmla="*/ 777875 w 1428750"/>
                    <a:gd name="connsiteY93" fmla="*/ 3148013 h 3148013"/>
                    <a:gd name="connsiteX94" fmla="*/ 735013 w 1428750"/>
                    <a:gd name="connsiteY94" fmla="*/ 3148013 h 3148013"/>
                    <a:gd name="connsiteX95" fmla="*/ 735012 w 1428750"/>
                    <a:gd name="connsiteY95" fmla="*/ 3148013 h 3148013"/>
                    <a:gd name="connsiteX96" fmla="*/ 692150 w 1428750"/>
                    <a:gd name="connsiteY96" fmla="*/ 3148013 h 3148013"/>
                    <a:gd name="connsiteX97" fmla="*/ 649288 w 1428750"/>
                    <a:gd name="connsiteY97" fmla="*/ 3148013 h 3148013"/>
                    <a:gd name="connsiteX98" fmla="*/ 649287 w 1428750"/>
                    <a:gd name="connsiteY98" fmla="*/ 3148013 h 3148013"/>
                    <a:gd name="connsiteX99" fmla="*/ 606425 w 1428750"/>
                    <a:gd name="connsiteY99" fmla="*/ 3148013 h 3148013"/>
                    <a:gd name="connsiteX100" fmla="*/ 563562 w 1428750"/>
                    <a:gd name="connsiteY100" fmla="*/ 3148013 h 3148013"/>
                    <a:gd name="connsiteX101" fmla="*/ 519113 w 1428750"/>
                    <a:gd name="connsiteY101" fmla="*/ 3148013 h 3148013"/>
                    <a:gd name="connsiteX102" fmla="*/ 519112 w 1428750"/>
                    <a:gd name="connsiteY102" fmla="*/ 3148013 h 3148013"/>
                    <a:gd name="connsiteX103" fmla="*/ 476250 w 1428750"/>
                    <a:gd name="connsiteY103" fmla="*/ 3148013 h 3148013"/>
                    <a:gd name="connsiteX104" fmla="*/ 431800 w 1428750"/>
                    <a:gd name="connsiteY104" fmla="*/ 3148013 h 3148013"/>
                    <a:gd name="connsiteX105" fmla="*/ 388938 w 1428750"/>
                    <a:gd name="connsiteY105" fmla="*/ 3148013 h 3148013"/>
                    <a:gd name="connsiteX106" fmla="*/ 388937 w 1428750"/>
                    <a:gd name="connsiteY106" fmla="*/ 3148013 h 3148013"/>
                    <a:gd name="connsiteX107" fmla="*/ 346075 w 1428750"/>
                    <a:gd name="connsiteY107" fmla="*/ 3148013 h 3148013"/>
                    <a:gd name="connsiteX108" fmla="*/ 303212 w 1428750"/>
                    <a:gd name="connsiteY108" fmla="*/ 3148013 h 3148013"/>
                    <a:gd name="connsiteX109" fmla="*/ 258763 w 1428750"/>
                    <a:gd name="connsiteY109" fmla="*/ 3148013 h 3148013"/>
                    <a:gd name="connsiteX110" fmla="*/ 258762 w 1428750"/>
                    <a:gd name="connsiteY110" fmla="*/ 3148013 h 3148013"/>
                    <a:gd name="connsiteX111" fmla="*/ 238125 w 1428750"/>
                    <a:gd name="connsiteY111" fmla="*/ 3148013 h 3148013"/>
                    <a:gd name="connsiteX112" fmla="*/ 215900 w 1428750"/>
                    <a:gd name="connsiteY112" fmla="*/ 3146426 h 3148013"/>
                    <a:gd name="connsiteX113" fmla="*/ 215900 w 1428750"/>
                    <a:gd name="connsiteY113" fmla="*/ 3146425 h 3148013"/>
                    <a:gd name="connsiteX114" fmla="*/ 190499 w 1428750"/>
                    <a:gd name="connsiteY114" fmla="*/ 3144838 h 3148013"/>
                    <a:gd name="connsiteX115" fmla="*/ 173037 w 1428750"/>
                    <a:gd name="connsiteY115" fmla="*/ 3140075 h 3148013"/>
                    <a:gd name="connsiteX116" fmla="*/ 173037 w 1428750"/>
                    <a:gd name="connsiteY116" fmla="*/ 3140075 h 3148013"/>
                    <a:gd name="connsiteX117" fmla="*/ 146050 w 1428750"/>
                    <a:gd name="connsiteY117" fmla="*/ 3132138 h 3148013"/>
                    <a:gd name="connsiteX118" fmla="*/ 130175 w 1428750"/>
                    <a:gd name="connsiteY118" fmla="*/ 3124200 h 3148013"/>
                    <a:gd name="connsiteX119" fmla="*/ 106362 w 1428750"/>
                    <a:gd name="connsiteY119" fmla="*/ 3113088 h 3148013"/>
                    <a:gd name="connsiteX120" fmla="*/ 85725 w 1428750"/>
                    <a:gd name="connsiteY120" fmla="*/ 3100388 h 3148013"/>
                    <a:gd name="connsiteX121" fmla="*/ 85725 w 1428750"/>
                    <a:gd name="connsiteY121" fmla="*/ 3100387 h 3148013"/>
                    <a:gd name="connsiteX122" fmla="*/ 69850 w 1428750"/>
                    <a:gd name="connsiteY122" fmla="*/ 3087687 h 3148013"/>
                    <a:gd name="connsiteX123" fmla="*/ 42862 w 1428750"/>
                    <a:gd name="connsiteY123" fmla="*/ 3059112 h 3148013"/>
                    <a:gd name="connsiteX124" fmla="*/ 42862 w 1428750"/>
                    <a:gd name="connsiteY124" fmla="*/ 3059110 h 3148013"/>
                    <a:gd name="connsiteX125" fmla="*/ 41275 w 1428750"/>
                    <a:gd name="connsiteY125" fmla="*/ 3055937 h 3148013"/>
                    <a:gd name="connsiteX126" fmla="*/ 19050 w 1428750"/>
                    <a:gd name="connsiteY126" fmla="*/ 3021012 h 3148013"/>
                    <a:gd name="connsiteX127" fmla="*/ 4762 w 1428750"/>
                    <a:gd name="connsiteY127" fmla="*/ 2982912 h 3148013"/>
                    <a:gd name="connsiteX128" fmla="*/ 0 w 1428750"/>
                    <a:gd name="connsiteY128" fmla="*/ 2940050 h 3148013"/>
                    <a:gd name="connsiteX129" fmla="*/ 0 w 1428750"/>
                    <a:gd name="connsiteY129" fmla="*/ 1049337 h 3148013"/>
                    <a:gd name="connsiteX130" fmla="*/ 0 w 1428750"/>
                    <a:gd name="connsiteY130" fmla="*/ 209549 h 3148013"/>
                    <a:gd name="connsiteX131" fmla="*/ 4762 w 1428750"/>
                    <a:gd name="connsiteY131" fmla="*/ 166687 h 3148013"/>
                    <a:gd name="connsiteX132" fmla="*/ 19050 w 1428750"/>
                    <a:gd name="connsiteY132" fmla="*/ 128587 h 3148013"/>
                    <a:gd name="connsiteX133" fmla="*/ 41275 w 1428750"/>
                    <a:gd name="connsiteY133" fmla="*/ 92074 h 3148013"/>
                    <a:gd name="connsiteX134" fmla="*/ 42862 w 1428750"/>
                    <a:gd name="connsiteY134" fmla="*/ 90488 h 3148013"/>
                    <a:gd name="connsiteX135" fmla="*/ 42862 w 1428750"/>
                    <a:gd name="connsiteY135" fmla="*/ 90487 h 3148013"/>
                    <a:gd name="connsiteX136" fmla="*/ 69850 w 1428750"/>
                    <a:gd name="connsiteY136" fmla="*/ 60324 h 3148013"/>
                    <a:gd name="connsiteX137" fmla="*/ 85725 w 1428750"/>
                    <a:gd name="connsiteY137" fmla="*/ 49212 h 3148013"/>
                    <a:gd name="connsiteX138" fmla="*/ 85725 w 1428750"/>
                    <a:gd name="connsiteY138" fmla="*/ 49212 h 3148013"/>
                    <a:gd name="connsiteX139" fmla="*/ 106362 w 1428750"/>
                    <a:gd name="connsiteY139" fmla="*/ 34925 h 3148013"/>
                    <a:gd name="connsiteX140" fmla="*/ 130175 w 1428750"/>
                    <a:gd name="connsiteY140" fmla="*/ 25400 h 3148013"/>
                    <a:gd name="connsiteX141" fmla="*/ 146050 w 1428750"/>
                    <a:gd name="connsiteY141" fmla="*/ 15875 h 3148013"/>
                    <a:gd name="connsiteX142" fmla="*/ 173037 w 1428750"/>
                    <a:gd name="connsiteY142" fmla="*/ 9525 h 3148013"/>
                    <a:gd name="connsiteX143" fmla="*/ 173037 w 1428750"/>
                    <a:gd name="connsiteY143" fmla="*/ 9525 h 3148013"/>
                    <a:gd name="connsiteX144" fmla="*/ 190499 w 1428750"/>
                    <a:gd name="connsiteY144" fmla="*/ 4762 h 3148013"/>
                    <a:gd name="connsiteX145" fmla="*/ 215900 w 1428750"/>
                    <a:gd name="connsiteY145"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28750" h="3148013">
                      <a:moveTo>
                        <a:pt x="238125" y="0"/>
                      </a:moveTo>
                      <a:lnTo>
                        <a:pt x="258762" y="0"/>
                      </a:lnTo>
                      <a:lnTo>
                        <a:pt x="258763" y="0"/>
                      </a:lnTo>
                      <a:lnTo>
                        <a:pt x="303212" y="0"/>
                      </a:lnTo>
                      <a:lnTo>
                        <a:pt x="346075" y="0"/>
                      </a:lnTo>
                      <a:lnTo>
                        <a:pt x="388937" y="0"/>
                      </a:lnTo>
                      <a:lnTo>
                        <a:pt x="388938" y="0"/>
                      </a:lnTo>
                      <a:lnTo>
                        <a:pt x="431800" y="0"/>
                      </a:lnTo>
                      <a:lnTo>
                        <a:pt x="476250" y="0"/>
                      </a:lnTo>
                      <a:lnTo>
                        <a:pt x="519112" y="0"/>
                      </a:lnTo>
                      <a:lnTo>
                        <a:pt x="519113" y="0"/>
                      </a:lnTo>
                      <a:lnTo>
                        <a:pt x="563562" y="0"/>
                      </a:lnTo>
                      <a:lnTo>
                        <a:pt x="606425" y="0"/>
                      </a:lnTo>
                      <a:lnTo>
                        <a:pt x="649287" y="0"/>
                      </a:lnTo>
                      <a:lnTo>
                        <a:pt x="649288" y="0"/>
                      </a:lnTo>
                      <a:lnTo>
                        <a:pt x="692150" y="0"/>
                      </a:lnTo>
                      <a:lnTo>
                        <a:pt x="735012" y="0"/>
                      </a:lnTo>
                      <a:lnTo>
                        <a:pt x="735013" y="0"/>
                      </a:lnTo>
                      <a:lnTo>
                        <a:pt x="777875" y="0"/>
                      </a:lnTo>
                      <a:lnTo>
                        <a:pt x="822325" y="0"/>
                      </a:lnTo>
                      <a:lnTo>
                        <a:pt x="866775" y="0"/>
                      </a:lnTo>
                      <a:lnTo>
                        <a:pt x="909637" y="0"/>
                      </a:lnTo>
                      <a:lnTo>
                        <a:pt x="909638" y="0"/>
                      </a:lnTo>
                      <a:lnTo>
                        <a:pt x="952500" y="0"/>
                      </a:lnTo>
                      <a:lnTo>
                        <a:pt x="990600" y="0"/>
                      </a:lnTo>
                      <a:lnTo>
                        <a:pt x="995362" y="0"/>
                      </a:lnTo>
                      <a:lnTo>
                        <a:pt x="995363" y="0"/>
                      </a:lnTo>
                      <a:lnTo>
                        <a:pt x="995363" y="0"/>
                      </a:lnTo>
                      <a:lnTo>
                        <a:pt x="1038225" y="4762"/>
                      </a:lnTo>
                      <a:lnTo>
                        <a:pt x="1038225" y="4762"/>
                      </a:lnTo>
                      <a:lnTo>
                        <a:pt x="1081088" y="15874"/>
                      </a:lnTo>
                      <a:lnTo>
                        <a:pt x="1081088" y="15875"/>
                      </a:lnTo>
                      <a:lnTo>
                        <a:pt x="1082674" y="15875"/>
                      </a:lnTo>
                      <a:lnTo>
                        <a:pt x="1123950" y="34925"/>
                      </a:lnTo>
                      <a:lnTo>
                        <a:pt x="1123950" y="36512"/>
                      </a:lnTo>
                      <a:lnTo>
                        <a:pt x="1158875" y="60324"/>
                      </a:lnTo>
                      <a:lnTo>
                        <a:pt x="1169988" y="71437"/>
                      </a:lnTo>
                      <a:lnTo>
                        <a:pt x="1169988" y="71438"/>
                      </a:lnTo>
                      <a:lnTo>
                        <a:pt x="1189037" y="92074"/>
                      </a:lnTo>
                      <a:lnTo>
                        <a:pt x="1211262" y="128587"/>
                      </a:lnTo>
                      <a:lnTo>
                        <a:pt x="1212850" y="131762"/>
                      </a:lnTo>
                      <a:lnTo>
                        <a:pt x="1223962" y="166687"/>
                      </a:lnTo>
                      <a:lnTo>
                        <a:pt x="1230312" y="209549"/>
                      </a:lnTo>
                      <a:lnTo>
                        <a:pt x="1230312" y="617537"/>
                      </a:lnTo>
                      <a:lnTo>
                        <a:pt x="1255713" y="636587"/>
                      </a:lnTo>
                      <a:lnTo>
                        <a:pt x="1255713" y="636588"/>
                      </a:lnTo>
                      <a:lnTo>
                        <a:pt x="1298575" y="669924"/>
                      </a:lnTo>
                      <a:lnTo>
                        <a:pt x="1298575" y="669925"/>
                      </a:lnTo>
                      <a:lnTo>
                        <a:pt x="1341438" y="703262"/>
                      </a:lnTo>
                      <a:lnTo>
                        <a:pt x="1341438" y="703263"/>
                      </a:lnTo>
                      <a:lnTo>
                        <a:pt x="1384300" y="735012"/>
                      </a:lnTo>
                      <a:lnTo>
                        <a:pt x="1411288" y="755649"/>
                      </a:lnTo>
                      <a:lnTo>
                        <a:pt x="1423988" y="769937"/>
                      </a:lnTo>
                      <a:lnTo>
                        <a:pt x="1427163" y="787400"/>
                      </a:lnTo>
                      <a:lnTo>
                        <a:pt x="1427163" y="787400"/>
                      </a:lnTo>
                      <a:lnTo>
                        <a:pt x="1428750" y="787400"/>
                      </a:lnTo>
                      <a:lnTo>
                        <a:pt x="1428750" y="788988"/>
                      </a:lnTo>
                      <a:lnTo>
                        <a:pt x="1427162" y="788988"/>
                      </a:lnTo>
                      <a:lnTo>
                        <a:pt x="1427162" y="787405"/>
                      </a:lnTo>
                      <a:lnTo>
                        <a:pt x="1423988" y="803275"/>
                      </a:lnTo>
                      <a:lnTo>
                        <a:pt x="1411288" y="817563"/>
                      </a:lnTo>
                      <a:lnTo>
                        <a:pt x="1384300" y="838200"/>
                      </a:lnTo>
                      <a:lnTo>
                        <a:pt x="1384300" y="838200"/>
                      </a:lnTo>
                      <a:lnTo>
                        <a:pt x="1341438" y="871536"/>
                      </a:lnTo>
                      <a:lnTo>
                        <a:pt x="1341438" y="871538"/>
                      </a:lnTo>
                      <a:lnTo>
                        <a:pt x="1298575" y="904875"/>
                      </a:lnTo>
                      <a:lnTo>
                        <a:pt x="1255713" y="936624"/>
                      </a:lnTo>
                      <a:lnTo>
                        <a:pt x="1255713" y="936625"/>
                      </a:lnTo>
                      <a:lnTo>
                        <a:pt x="1230312" y="955675"/>
                      </a:lnTo>
                      <a:lnTo>
                        <a:pt x="1230312" y="2940050"/>
                      </a:lnTo>
                      <a:lnTo>
                        <a:pt x="1223962" y="2982913"/>
                      </a:lnTo>
                      <a:lnTo>
                        <a:pt x="1212850" y="3016250"/>
                      </a:lnTo>
                      <a:lnTo>
                        <a:pt x="1211262" y="3021013"/>
                      </a:lnTo>
                      <a:lnTo>
                        <a:pt x="1189037" y="3055938"/>
                      </a:lnTo>
                      <a:lnTo>
                        <a:pt x="1169988" y="3076574"/>
                      </a:lnTo>
                      <a:lnTo>
                        <a:pt x="1169988" y="3076575"/>
                      </a:lnTo>
                      <a:lnTo>
                        <a:pt x="1158875" y="3087688"/>
                      </a:lnTo>
                      <a:lnTo>
                        <a:pt x="1123950" y="3111500"/>
                      </a:lnTo>
                      <a:lnTo>
                        <a:pt x="1123950" y="3111501"/>
                      </a:lnTo>
                      <a:lnTo>
                        <a:pt x="1123950" y="3113088"/>
                      </a:lnTo>
                      <a:lnTo>
                        <a:pt x="1082674" y="3132138"/>
                      </a:lnTo>
                      <a:lnTo>
                        <a:pt x="1081087" y="3132138"/>
                      </a:lnTo>
                      <a:lnTo>
                        <a:pt x="1081087" y="3132138"/>
                      </a:lnTo>
                      <a:lnTo>
                        <a:pt x="1038225" y="3144837"/>
                      </a:lnTo>
                      <a:lnTo>
                        <a:pt x="1038225" y="3144838"/>
                      </a:lnTo>
                      <a:lnTo>
                        <a:pt x="995363" y="3148013"/>
                      </a:lnTo>
                      <a:lnTo>
                        <a:pt x="995362" y="3148013"/>
                      </a:lnTo>
                      <a:lnTo>
                        <a:pt x="990600" y="3148013"/>
                      </a:lnTo>
                      <a:lnTo>
                        <a:pt x="952500" y="3148013"/>
                      </a:lnTo>
                      <a:lnTo>
                        <a:pt x="909638" y="3148013"/>
                      </a:lnTo>
                      <a:lnTo>
                        <a:pt x="909637" y="3148013"/>
                      </a:lnTo>
                      <a:lnTo>
                        <a:pt x="866775" y="3148013"/>
                      </a:lnTo>
                      <a:lnTo>
                        <a:pt x="822325" y="3148013"/>
                      </a:lnTo>
                      <a:lnTo>
                        <a:pt x="777875" y="3148013"/>
                      </a:lnTo>
                      <a:lnTo>
                        <a:pt x="735013" y="3148013"/>
                      </a:lnTo>
                      <a:lnTo>
                        <a:pt x="735012" y="3148013"/>
                      </a:lnTo>
                      <a:lnTo>
                        <a:pt x="692150" y="3148013"/>
                      </a:lnTo>
                      <a:lnTo>
                        <a:pt x="649288" y="3148013"/>
                      </a:lnTo>
                      <a:lnTo>
                        <a:pt x="649287" y="3148013"/>
                      </a:lnTo>
                      <a:lnTo>
                        <a:pt x="606425" y="3148013"/>
                      </a:lnTo>
                      <a:lnTo>
                        <a:pt x="563562" y="3148013"/>
                      </a:lnTo>
                      <a:lnTo>
                        <a:pt x="519113" y="3148013"/>
                      </a:lnTo>
                      <a:lnTo>
                        <a:pt x="519112" y="3148013"/>
                      </a:lnTo>
                      <a:lnTo>
                        <a:pt x="476250" y="3148013"/>
                      </a:lnTo>
                      <a:lnTo>
                        <a:pt x="431800" y="3148013"/>
                      </a:lnTo>
                      <a:lnTo>
                        <a:pt x="388938" y="3148013"/>
                      </a:lnTo>
                      <a:lnTo>
                        <a:pt x="388937" y="3148013"/>
                      </a:lnTo>
                      <a:lnTo>
                        <a:pt x="346075" y="3148013"/>
                      </a:lnTo>
                      <a:lnTo>
                        <a:pt x="303212" y="3148013"/>
                      </a:lnTo>
                      <a:lnTo>
                        <a:pt x="258763" y="3148013"/>
                      </a:lnTo>
                      <a:lnTo>
                        <a:pt x="258762" y="3148013"/>
                      </a:lnTo>
                      <a:lnTo>
                        <a:pt x="238125" y="3148013"/>
                      </a:lnTo>
                      <a:lnTo>
                        <a:pt x="215900" y="3146426"/>
                      </a:lnTo>
                      <a:lnTo>
                        <a:pt x="215900" y="3146425"/>
                      </a:lnTo>
                      <a:lnTo>
                        <a:pt x="190499" y="3144838"/>
                      </a:lnTo>
                      <a:lnTo>
                        <a:pt x="173037" y="3140075"/>
                      </a:lnTo>
                      <a:lnTo>
                        <a:pt x="173037" y="3140075"/>
                      </a:lnTo>
                      <a:lnTo>
                        <a:pt x="146050" y="3132138"/>
                      </a:lnTo>
                      <a:lnTo>
                        <a:pt x="130175" y="3124200"/>
                      </a:lnTo>
                      <a:lnTo>
                        <a:pt x="106362" y="3113088"/>
                      </a:lnTo>
                      <a:lnTo>
                        <a:pt x="85725" y="3100388"/>
                      </a:lnTo>
                      <a:lnTo>
                        <a:pt x="85725" y="3100387"/>
                      </a:lnTo>
                      <a:lnTo>
                        <a:pt x="69850" y="3087687"/>
                      </a:lnTo>
                      <a:lnTo>
                        <a:pt x="42862" y="3059112"/>
                      </a:lnTo>
                      <a:lnTo>
                        <a:pt x="42862" y="3059110"/>
                      </a:lnTo>
                      <a:lnTo>
                        <a:pt x="41275" y="3055937"/>
                      </a:lnTo>
                      <a:lnTo>
                        <a:pt x="19050" y="3021012"/>
                      </a:lnTo>
                      <a:lnTo>
                        <a:pt x="4762" y="2982912"/>
                      </a:lnTo>
                      <a:lnTo>
                        <a:pt x="0" y="2940050"/>
                      </a:lnTo>
                      <a:lnTo>
                        <a:pt x="0" y="1049337"/>
                      </a:lnTo>
                      <a:lnTo>
                        <a:pt x="0" y="209549"/>
                      </a:lnTo>
                      <a:lnTo>
                        <a:pt x="4762" y="166687"/>
                      </a:lnTo>
                      <a:lnTo>
                        <a:pt x="19050" y="128587"/>
                      </a:lnTo>
                      <a:lnTo>
                        <a:pt x="41275" y="92074"/>
                      </a:lnTo>
                      <a:lnTo>
                        <a:pt x="42862" y="90488"/>
                      </a:lnTo>
                      <a:lnTo>
                        <a:pt x="42862" y="90487"/>
                      </a:lnTo>
                      <a:lnTo>
                        <a:pt x="69850" y="60324"/>
                      </a:lnTo>
                      <a:lnTo>
                        <a:pt x="85725" y="49212"/>
                      </a:lnTo>
                      <a:lnTo>
                        <a:pt x="85725" y="49212"/>
                      </a:lnTo>
                      <a:lnTo>
                        <a:pt x="106362" y="34925"/>
                      </a:lnTo>
                      <a:lnTo>
                        <a:pt x="130175" y="25400"/>
                      </a:lnTo>
                      <a:lnTo>
                        <a:pt x="146050" y="15875"/>
                      </a:lnTo>
                      <a:lnTo>
                        <a:pt x="173037" y="9525"/>
                      </a:lnTo>
                      <a:lnTo>
                        <a:pt x="173037" y="9525"/>
                      </a:lnTo>
                      <a:lnTo>
                        <a:pt x="190499" y="4762"/>
                      </a:lnTo>
                      <a:lnTo>
                        <a:pt x="215900" y="3175"/>
                      </a:lnTo>
                      <a:close/>
                    </a:path>
                  </a:pathLst>
                </a:custGeom>
                <a:solidFill>
                  <a:schemeClr val="accent2"/>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Freeform 72"/>
                <p:cNvSpPr/>
                <p:nvPr/>
              </p:nvSpPr>
              <p:spPr bwMode="auto">
                <a:xfrm>
                  <a:off x="7221" y="2646"/>
                  <a:ext cx="1034" cy="3070"/>
                </a:xfrm>
                <a:custGeom>
                  <a:avLst/>
                  <a:gdLst>
                    <a:gd name="T0" fmla="*/ 0 w 377"/>
                    <a:gd name="T1" fmla="*/ 0 h 1119"/>
                    <a:gd name="T2" fmla="*/ 259 w 377"/>
                    <a:gd name="T3" fmla="*/ 37 h 1119"/>
                    <a:gd name="T4" fmla="*/ 283 w 377"/>
                    <a:gd name="T5" fmla="*/ 42 h 1119"/>
                    <a:gd name="T6" fmla="*/ 306 w 377"/>
                    <a:gd name="T7" fmla="*/ 50 h 1119"/>
                    <a:gd name="T8" fmla="*/ 326 w 377"/>
                    <a:gd name="T9" fmla="*/ 60 h 1119"/>
                    <a:gd name="T10" fmla="*/ 344 w 377"/>
                    <a:gd name="T11" fmla="*/ 72 h 1119"/>
                    <a:gd name="T12" fmla="*/ 358 w 377"/>
                    <a:gd name="T13" fmla="*/ 86 h 1119"/>
                    <a:gd name="T14" fmla="*/ 369 w 377"/>
                    <a:gd name="T15" fmla="*/ 101 h 1119"/>
                    <a:gd name="T16" fmla="*/ 375 w 377"/>
                    <a:gd name="T17" fmla="*/ 119 h 1119"/>
                    <a:gd name="T18" fmla="*/ 377 w 377"/>
                    <a:gd name="T19" fmla="*/ 140 h 1119"/>
                    <a:gd name="T20" fmla="*/ 377 w 377"/>
                    <a:gd name="T21" fmla="*/ 968 h 1119"/>
                    <a:gd name="T22" fmla="*/ 375 w 377"/>
                    <a:gd name="T23" fmla="*/ 988 h 1119"/>
                    <a:gd name="T24" fmla="*/ 369 w 377"/>
                    <a:gd name="T25" fmla="*/ 1007 h 1119"/>
                    <a:gd name="T26" fmla="*/ 358 w 377"/>
                    <a:gd name="T27" fmla="*/ 1022 h 1119"/>
                    <a:gd name="T28" fmla="*/ 344 w 377"/>
                    <a:gd name="T29" fmla="*/ 1036 h 1119"/>
                    <a:gd name="T30" fmla="*/ 327 w 377"/>
                    <a:gd name="T31" fmla="*/ 1048 h 1119"/>
                    <a:gd name="T32" fmla="*/ 307 w 377"/>
                    <a:gd name="T33" fmla="*/ 1058 h 1119"/>
                    <a:gd name="T34" fmla="*/ 284 w 377"/>
                    <a:gd name="T35" fmla="*/ 1066 h 1119"/>
                    <a:gd name="T36" fmla="*/ 259 w 377"/>
                    <a:gd name="T37" fmla="*/ 1071 h 1119"/>
                    <a:gd name="T38" fmla="*/ 0 w 377"/>
                    <a:gd name="T39" fmla="*/ 1119 h 1119"/>
                    <a:gd name="T40" fmla="*/ 0 w 377"/>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1119">
                      <a:moveTo>
                        <a:pt x="0" y="0"/>
                      </a:moveTo>
                      <a:lnTo>
                        <a:pt x="259" y="37"/>
                      </a:lnTo>
                      <a:lnTo>
                        <a:pt x="283" y="42"/>
                      </a:lnTo>
                      <a:lnTo>
                        <a:pt x="306" y="50"/>
                      </a:lnTo>
                      <a:lnTo>
                        <a:pt x="326" y="60"/>
                      </a:lnTo>
                      <a:lnTo>
                        <a:pt x="344" y="72"/>
                      </a:lnTo>
                      <a:lnTo>
                        <a:pt x="358" y="86"/>
                      </a:lnTo>
                      <a:lnTo>
                        <a:pt x="369" y="101"/>
                      </a:lnTo>
                      <a:lnTo>
                        <a:pt x="375" y="119"/>
                      </a:lnTo>
                      <a:lnTo>
                        <a:pt x="377" y="140"/>
                      </a:lnTo>
                      <a:lnTo>
                        <a:pt x="377" y="968"/>
                      </a:lnTo>
                      <a:lnTo>
                        <a:pt x="375"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91440" tIns="45720" rIns="91440" bIns="45720" numCol="1" anchor="t" anchorCtr="0" compatLnSpc="1"/>
                <a:lstStyle/>
                <a:p>
                  <a:endParaRPr lang="zh-CN" altLang="en-US">
                    <a:solidFill>
                      <a:srgbClr val="009882"/>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15" name="文本框 64"/>
              <p:cNvSpPr txBox="1"/>
              <p:nvPr/>
            </p:nvSpPr>
            <p:spPr>
              <a:xfrm>
                <a:off x="6618" y="5241"/>
                <a:ext cx="2102" cy="145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导热系数</a:t>
                </a:r>
                <a:r>
                  <a:rPr lang="el-GR" altLang="zh-CN" dirty="0">
                    <a:latin typeface="微软雅黑" panose="020B0503020204020204" pitchFamily="34" charset="-122"/>
                    <a:ea typeface="微软雅黑" panose="020B0503020204020204" pitchFamily="34" charset="-122"/>
                    <a:cs typeface="微软雅黑" panose="020B0503020204020204" pitchFamily="34" charset="-122"/>
                    <a:sym typeface="+mn-ea"/>
                  </a:rPr>
                  <a:t>λ</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为常数、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无内热源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68"/>
              <p:cNvSpPr txBox="1"/>
              <p:nvPr/>
            </p:nvSpPr>
            <p:spPr>
              <a:xfrm>
                <a:off x="6813" y="2453"/>
                <a:ext cx="648" cy="2325"/>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简化形式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II</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mc:AlternateContent xmlns:mc="http://schemas.openxmlformats.org/markup-compatibility/2006">
          <mc:Choice xmlns:a14="http://schemas.microsoft.com/office/drawing/2010/main" Requires="a14">
            <p:sp>
              <p:nvSpPr>
                <p:cNvPr id="13" name="矩形 75"/>
                <p:cNvSpPr/>
                <p:nvPr/>
              </p:nvSpPr>
              <p:spPr>
                <a:xfrm>
                  <a:off x="5361" y="9210"/>
                  <a:ext cx="4649" cy="1149"/>
                </a:xfrm>
                <a:prstGeom prst="rect">
                  <a:avLst/>
                </a:prstGeom>
                <a:ln w="19050">
                  <a:solidFill>
                    <a:srgbClr val="FF0000"/>
                  </a:solid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ea typeface="Cambria Math" panose="02040503050406030204" pitchFamily="18" charset="0"/>
                              </a:rPr>
                              <m:t>𝜕𝜏</m:t>
                            </m:r>
                          </m:den>
                        </m:f>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𝛼</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e>
                        </m:d>
                      </m:oMath>
                    </m:oMathPara>
                  </a14:m>
                  <a:endParaRPr lang="zh-CN" altLang="en-US" dirty="0"/>
                </a:p>
              </p:txBody>
            </p:sp>
          </mc:Choice>
          <mc:Fallback>
            <p:sp>
              <p:nvSpPr>
                <p:cNvPr id="13" name="矩形 75"/>
                <p:cNvSpPr>
                  <a:spLocks noRot="1" noChangeAspect="1" noMove="1" noResize="1" noEditPoints="1" noAdjustHandles="1" noChangeArrowheads="1" noChangeShapeType="1" noTextEdit="1"/>
                </p:cNvSpPr>
                <p:nvPr/>
              </p:nvSpPr>
              <p:spPr>
                <a:xfrm>
                  <a:off x="5361" y="9210"/>
                  <a:ext cx="4649" cy="1149"/>
                </a:xfrm>
                <a:prstGeom prst="rect">
                  <a:avLst/>
                </a:prstGeom>
                <a:blipFill rotWithShape="1">
                  <a:blip r:embed="rId2"/>
                </a:blipFill>
                <a:ln w="19050">
                  <a:solidFill>
                    <a:srgbClr val="FF0000"/>
                  </a:solidFill>
                </a:ln>
              </p:spPr>
              <p:txBody>
                <a:bodyPr/>
                <a:lstStyle/>
                <a:p>
                  <a:r>
                    <a:rPr lang="zh-CN" altLang="en-US">
                      <a:noFill/>
                    </a:rPr>
                    <a:t> </a:t>
                  </a:r>
                </a:p>
              </p:txBody>
            </p:sp>
          </mc:Fallback>
        </mc:AlternateContent>
      </p:grpSp>
      <p:grpSp>
        <p:nvGrpSpPr>
          <p:cNvPr id="19" name="组合 4"/>
          <p:cNvGrpSpPr/>
          <p:nvPr/>
        </p:nvGrpSpPr>
        <p:grpSpPr>
          <a:xfrm>
            <a:off x="6401435" y="1091565"/>
            <a:ext cx="2951480" cy="5053330"/>
            <a:chOff x="10081" y="1719"/>
            <a:chExt cx="4648" cy="7958"/>
          </a:xfrm>
        </p:grpSpPr>
        <p:grpSp>
          <p:nvGrpSpPr>
            <p:cNvPr id="20" name="组合 72"/>
            <p:cNvGrpSpPr/>
            <p:nvPr/>
          </p:nvGrpSpPr>
          <p:grpSpPr>
            <a:xfrm>
              <a:off x="11385" y="1719"/>
              <a:ext cx="2472" cy="5440"/>
              <a:chOff x="11385" y="1719"/>
              <a:chExt cx="2472" cy="5440"/>
            </a:xfrm>
          </p:grpSpPr>
          <p:grpSp>
            <p:nvGrpSpPr>
              <p:cNvPr id="23" name="组合 60"/>
              <p:cNvGrpSpPr/>
              <p:nvPr/>
            </p:nvGrpSpPr>
            <p:grpSpPr>
              <a:xfrm>
                <a:off x="11385" y="1719"/>
                <a:ext cx="2472" cy="5440"/>
                <a:chOff x="10971" y="2284"/>
                <a:chExt cx="2472" cy="5440"/>
              </a:xfrm>
            </p:grpSpPr>
            <p:sp>
              <p:nvSpPr>
                <p:cNvPr id="26" name="任意多边形 198"/>
                <p:cNvSpPr>
                  <a:spLocks noChangeArrowheads="1"/>
                </p:cNvSpPr>
                <p:nvPr/>
              </p:nvSpPr>
              <p:spPr bwMode="auto">
                <a:xfrm>
                  <a:off x="10971" y="2284"/>
                  <a:ext cx="2472" cy="5440"/>
                </a:xfrm>
                <a:custGeom>
                  <a:avLst/>
                  <a:gdLst>
                    <a:gd name="connsiteX0" fmla="*/ 1428750 w 1430338"/>
                    <a:gd name="connsiteY0" fmla="*/ 787400 h 3148013"/>
                    <a:gd name="connsiteX1" fmla="*/ 1430338 w 1430338"/>
                    <a:gd name="connsiteY1" fmla="*/ 787400 h 3148013"/>
                    <a:gd name="connsiteX2" fmla="*/ 1430338 w 1430338"/>
                    <a:gd name="connsiteY2" fmla="*/ 788988 h 3148013"/>
                    <a:gd name="connsiteX3" fmla="*/ 1428750 w 1430338"/>
                    <a:gd name="connsiteY3" fmla="*/ 788988 h 3148013"/>
                    <a:gd name="connsiteX4" fmla="*/ 239712 w 1430338"/>
                    <a:gd name="connsiteY4" fmla="*/ 0 h 3148013"/>
                    <a:gd name="connsiteX5" fmla="*/ 260350 w 1430338"/>
                    <a:gd name="connsiteY5" fmla="*/ 0 h 3148013"/>
                    <a:gd name="connsiteX6" fmla="*/ 303212 w 1430338"/>
                    <a:gd name="connsiteY6" fmla="*/ 0 h 3148013"/>
                    <a:gd name="connsiteX7" fmla="*/ 303213 w 1430338"/>
                    <a:gd name="connsiteY7" fmla="*/ 0 h 3148013"/>
                    <a:gd name="connsiteX8" fmla="*/ 346075 w 1430338"/>
                    <a:gd name="connsiteY8" fmla="*/ 0 h 3148013"/>
                    <a:gd name="connsiteX9" fmla="*/ 392112 w 1430338"/>
                    <a:gd name="connsiteY9" fmla="*/ 0 h 3148013"/>
                    <a:gd name="connsiteX10" fmla="*/ 392113 w 1430338"/>
                    <a:gd name="connsiteY10" fmla="*/ 0 h 3148013"/>
                    <a:gd name="connsiteX11" fmla="*/ 434975 w 1430338"/>
                    <a:gd name="connsiteY11" fmla="*/ 0 h 3148013"/>
                    <a:gd name="connsiteX12" fmla="*/ 477837 w 1430338"/>
                    <a:gd name="connsiteY12" fmla="*/ 0 h 3148013"/>
                    <a:gd name="connsiteX13" fmla="*/ 477838 w 1430338"/>
                    <a:gd name="connsiteY13" fmla="*/ 0 h 3148013"/>
                    <a:gd name="connsiteX14" fmla="*/ 520700 w 1430338"/>
                    <a:gd name="connsiteY14" fmla="*/ 0 h 3148013"/>
                    <a:gd name="connsiteX15" fmla="*/ 563562 w 1430338"/>
                    <a:gd name="connsiteY15" fmla="*/ 0 h 3148013"/>
                    <a:gd name="connsiteX16" fmla="*/ 563563 w 1430338"/>
                    <a:gd name="connsiteY16" fmla="*/ 0 h 3148013"/>
                    <a:gd name="connsiteX17" fmla="*/ 606425 w 1430338"/>
                    <a:gd name="connsiteY17" fmla="*/ 0 h 3148013"/>
                    <a:gd name="connsiteX18" fmla="*/ 649287 w 1430338"/>
                    <a:gd name="connsiteY18" fmla="*/ 0 h 3148013"/>
                    <a:gd name="connsiteX19" fmla="*/ 649288 w 1430338"/>
                    <a:gd name="connsiteY19" fmla="*/ 0 h 3148013"/>
                    <a:gd name="connsiteX20" fmla="*/ 693737 w 1430338"/>
                    <a:gd name="connsiteY20" fmla="*/ 0 h 3148013"/>
                    <a:gd name="connsiteX21" fmla="*/ 738187 w 1430338"/>
                    <a:gd name="connsiteY21" fmla="*/ 0 h 3148013"/>
                    <a:gd name="connsiteX22" fmla="*/ 781050 w 1430338"/>
                    <a:gd name="connsiteY22" fmla="*/ 0 h 3148013"/>
                    <a:gd name="connsiteX23" fmla="*/ 823912 w 1430338"/>
                    <a:gd name="connsiteY23" fmla="*/ 0 h 3148013"/>
                    <a:gd name="connsiteX24" fmla="*/ 823913 w 1430338"/>
                    <a:gd name="connsiteY24" fmla="*/ 0 h 3148013"/>
                    <a:gd name="connsiteX25" fmla="*/ 866775 w 1430338"/>
                    <a:gd name="connsiteY25" fmla="*/ 0 h 3148013"/>
                    <a:gd name="connsiteX26" fmla="*/ 909637 w 1430338"/>
                    <a:gd name="connsiteY26" fmla="*/ 0 h 3148013"/>
                    <a:gd name="connsiteX27" fmla="*/ 909638 w 1430338"/>
                    <a:gd name="connsiteY27" fmla="*/ 0 h 3148013"/>
                    <a:gd name="connsiteX28" fmla="*/ 952500 w 1430338"/>
                    <a:gd name="connsiteY28" fmla="*/ 0 h 3148013"/>
                    <a:gd name="connsiteX29" fmla="*/ 990600 w 1430338"/>
                    <a:gd name="connsiteY29" fmla="*/ 0 h 3148013"/>
                    <a:gd name="connsiteX30" fmla="*/ 996950 w 1430338"/>
                    <a:gd name="connsiteY30" fmla="*/ 0 h 3148013"/>
                    <a:gd name="connsiteX31" fmla="*/ 1039812 w 1430338"/>
                    <a:gd name="connsiteY31" fmla="*/ 4762 h 3148013"/>
                    <a:gd name="connsiteX32" fmla="*/ 1039812 w 1430338"/>
                    <a:gd name="connsiteY32" fmla="*/ 4762 h 3148013"/>
                    <a:gd name="connsiteX33" fmla="*/ 1082675 w 1430338"/>
                    <a:gd name="connsiteY33" fmla="*/ 15874 h 3148013"/>
                    <a:gd name="connsiteX34" fmla="*/ 1082675 w 1430338"/>
                    <a:gd name="connsiteY34" fmla="*/ 15875 h 3148013"/>
                    <a:gd name="connsiteX35" fmla="*/ 1084262 w 1430338"/>
                    <a:gd name="connsiteY35" fmla="*/ 15875 h 3148013"/>
                    <a:gd name="connsiteX36" fmla="*/ 1125537 w 1430338"/>
                    <a:gd name="connsiteY36" fmla="*/ 34925 h 3148013"/>
                    <a:gd name="connsiteX37" fmla="*/ 1127125 w 1430338"/>
                    <a:gd name="connsiteY37" fmla="*/ 36512 h 3148013"/>
                    <a:gd name="connsiteX38" fmla="*/ 1127125 w 1430338"/>
                    <a:gd name="connsiteY38" fmla="*/ 36512 h 3148013"/>
                    <a:gd name="connsiteX39" fmla="*/ 1160463 w 1430338"/>
                    <a:gd name="connsiteY39" fmla="*/ 60324 h 3148013"/>
                    <a:gd name="connsiteX40" fmla="*/ 1169988 w 1430338"/>
                    <a:gd name="connsiteY40" fmla="*/ 71437 h 3148013"/>
                    <a:gd name="connsiteX41" fmla="*/ 1169988 w 1430338"/>
                    <a:gd name="connsiteY41" fmla="*/ 71438 h 3148013"/>
                    <a:gd name="connsiteX42" fmla="*/ 1189037 w 1430338"/>
                    <a:gd name="connsiteY42" fmla="*/ 92074 h 3148013"/>
                    <a:gd name="connsiteX43" fmla="*/ 1211262 w 1430338"/>
                    <a:gd name="connsiteY43" fmla="*/ 128587 h 3148013"/>
                    <a:gd name="connsiteX44" fmla="*/ 1212850 w 1430338"/>
                    <a:gd name="connsiteY44" fmla="*/ 131762 h 3148013"/>
                    <a:gd name="connsiteX45" fmla="*/ 1225550 w 1430338"/>
                    <a:gd name="connsiteY45" fmla="*/ 166687 h 3148013"/>
                    <a:gd name="connsiteX46" fmla="*/ 1230312 w 1430338"/>
                    <a:gd name="connsiteY46" fmla="*/ 209549 h 3148013"/>
                    <a:gd name="connsiteX47" fmla="*/ 1230312 w 1430338"/>
                    <a:gd name="connsiteY47" fmla="*/ 617537 h 3148013"/>
                    <a:gd name="connsiteX48" fmla="*/ 1255713 w 1430338"/>
                    <a:gd name="connsiteY48" fmla="*/ 636587 h 3148013"/>
                    <a:gd name="connsiteX49" fmla="*/ 1255713 w 1430338"/>
                    <a:gd name="connsiteY49" fmla="*/ 636588 h 3148013"/>
                    <a:gd name="connsiteX50" fmla="*/ 1300162 w 1430338"/>
                    <a:gd name="connsiteY50" fmla="*/ 669924 h 3148013"/>
                    <a:gd name="connsiteX51" fmla="*/ 1300162 w 1430338"/>
                    <a:gd name="connsiteY51" fmla="*/ 669925 h 3148013"/>
                    <a:gd name="connsiteX52" fmla="*/ 1343025 w 1430338"/>
                    <a:gd name="connsiteY52" fmla="*/ 703262 h 3148013"/>
                    <a:gd name="connsiteX53" fmla="*/ 1343025 w 1430338"/>
                    <a:gd name="connsiteY53" fmla="*/ 703262 h 3148013"/>
                    <a:gd name="connsiteX54" fmla="*/ 1385888 w 1430338"/>
                    <a:gd name="connsiteY54" fmla="*/ 735012 h 3148013"/>
                    <a:gd name="connsiteX55" fmla="*/ 1385888 w 1430338"/>
                    <a:gd name="connsiteY55" fmla="*/ 735013 h 3148013"/>
                    <a:gd name="connsiteX56" fmla="*/ 1412875 w 1430338"/>
                    <a:gd name="connsiteY56" fmla="*/ 755649 h 3148013"/>
                    <a:gd name="connsiteX57" fmla="*/ 1425575 w 1430338"/>
                    <a:gd name="connsiteY57" fmla="*/ 769937 h 3148013"/>
                    <a:gd name="connsiteX58" fmla="*/ 1428750 w 1430338"/>
                    <a:gd name="connsiteY58" fmla="*/ 787399 h 3148013"/>
                    <a:gd name="connsiteX59" fmla="*/ 1425575 w 1430338"/>
                    <a:gd name="connsiteY59" fmla="*/ 803275 h 3148013"/>
                    <a:gd name="connsiteX60" fmla="*/ 1412875 w 1430338"/>
                    <a:gd name="connsiteY60" fmla="*/ 817562 h 3148013"/>
                    <a:gd name="connsiteX61" fmla="*/ 1385888 w 1430338"/>
                    <a:gd name="connsiteY61" fmla="*/ 836611 h 3148013"/>
                    <a:gd name="connsiteX62" fmla="*/ 1385888 w 1430338"/>
                    <a:gd name="connsiteY62" fmla="*/ 836612 h 3148013"/>
                    <a:gd name="connsiteX63" fmla="*/ 1343025 w 1430338"/>
                    <a:gd name="connsiteY63" fmla="*/ 871537 h 3148013"/>
                    <a:gd name="connsiteX64" fmla="*/ 1343025 w 1430338"/>
                    <a:gd name="connsiteY64" fmla="*/ 871538 h 3148013"/>
                    <a:gd name="connsiteX65" fmla="*/ 1300162 w 1430338"/>
                    <a:gd name="connsiteY65" fmla="*/ 904875 h 3148013"/>
                    <a:gd name="connsiteX66" fmla="*/ 1255713 w 1430338"/>
                    <a:gd name="connsiteY66" fmla="*/ 936624 h 3148013"/>
                    <a:gd name="connsiteX67" fmla="*/ 1255713 w 1430338"/>
                    <a:gd name="connsiteY67" fmla="*/ 936625 h 3148013"/>
                    <a:gd name="connsiteX68" fmla="*/ 1230312 w 1430338"/>
                    <a:gd name="connsiteY68" fmla="*/ 955675 h 3148013"/>
                    <a:gd name="connsiteX69" fmla="*/ 1230312 w 1430338"/>
                    <a:gd name="connsiteY69" fmla="*/ 2940050 h 3148013"/>
                    <a:gd name="connsiteX70" fmla="*/ 1225550 w 1430338"/>
                    <a:gd name="connsiteY70" fmla="*/ 2982913 h 3148013"/>
                    <a:gd name="connsiteX71" fmla="*/ 1212850 w 1430338"/>
                    <a:gd name="connsiteY71" fmla="*/ 3016250 h 3148013"/>
                    <a:gd name="connsiteX72" fmla="*/ 1211262 w 1430338"/>
                    <a:gd name="connsiteY72" fmla="*/ 3021013 h 3148013"/>
                    <a:gd name="connsiteX73" fmla="*/ 1189037 w 1430338"/>
                    <a:gd name="connsiteY73" fmla="*/ 3055938 h 3148013"/>
                    <a:gd name="connsiteX74" fmla="*/ 1169988 w 1430338"/>
                    <a:gd name="connsiteY74" fmla="*/ 3076574 h 3148013"/>
                    <a:gd name="connsiteX75" fmla="*/ 1169988 w 1430338"/>
                    <a:gd name="connsiteY75" fmla="*/ 3076575 h 3148013"/>
                    <a:gd name="connsiteX76" fmla="*/ 1160463 w 1430338"/>
                    <a:gd name="connsiteY76" fmla="*/ 3087688 h 3148013"/>
                    <a:gd name="connsiteX77" fmla="*/ 1127125 w 1430338"/>
                    <a:gd name="connsiteY77" fmla="*/ 3111500 h 3148013"/>
                    <a:gd name="connsiteX78" fmla="*/ 1127125 w 1430338"/>
                    <a:gd name="connsiteY78" fmla="*/ 3111501 h 3148013"/>
                    <a:gd name="connsiteX79" fmla="*/ 1125537 w 1430338"/>
                    <a:gd name="connsiteY79" fmla="*/ 3113088 h 3148013"/>
                    <a:gd name="connsiteX80" fmla="*/ 1084262 w 1430338"/>
                    <a:gd name="connsiteY80" fmla="*/ 3132138 h 3148013"/>
                    <a:gd name="connsiteX81" fmla="*/ 1082675 w 1430338"/>
                    <a:gd name="connsiteY81" fmla="*/ 3132138 h 3148013"/>
                    <a:gd name="connsiteX82" fmla="*/ 1082675 w 1430338"/>
                    <a:gd name="connsiteY82" fmla="*/ 3132137 h 3148013"/>
                    <a:gd name="connsiteX83" fmla="*/ 1039813 w 1430338"/>
                    <a:gd name="connsiteY83" fmla="*/ 3144837 h 3148013"/>
                    <a:gd name="connsiteX84" fmla="*/ 1039813 w 1430338"/>
                    <a:gd name="connsiteY84" fmla="*/ 3144838 h 3148013"/>
                    <a:gd name="connsiteX85" fmla="*/ 996950 w 1430338"/>
                    <a:gd name="connsiteY85" fmla="*/ 3148013 h 3148013"/>
                    <a:gd name="connsiteX86" fmla="*/ 990600 w 1430338"/>
                    <a:gd name="connsiteY86" fmla="*/ 3148013 h 3148013"/>
                    <a:gd name="connsiteX87" fmla="*/ 952500 w 1430338"/>
                    <a:gd name="connsiteY87" fmla="*/ 3148013 h 3148013"/>
                    <a:gd name="connsiteX88" fmla="*/ 909638 w 1430338"/>
                    <a:gd name="connsiteY88" fmla="*/ 3148013 h 3148013"/>
                    <a:gd name="connsiteX89" fmla="*/ 909637 w 1430338"/>
                    <a:gd name="connsiteY89" fmla="*/ 3148013 h 3148013"/>
                    <a:gd name="connsiteX90" fmla="*/ 866775 w 1430338"/>
                    <a:gd name="connsiteY90" fmla="*/ 3148013 h 3148013"/>
                    <a:gd name="connsiteX91" fmla="*/ 823913 w 1430338"/>
                    <a:gd name="connsiteY91" fmla="*/ 3148013 h 3148013"/>
                    <a:gd name="connsiteX92" fmla="*/ 823912 w 1430338"/>
                    <a:gd name="connsiteY92" fmla="*/ 3148013 h 3148013"/>
                    <a:gd name="connsiteX93" fmla="*/ 781050 w 1430338"/>
                    <a:gd name="connsiteY93" fmla="*/ 3148013 h 3148013"/>
                    <a:gd name="connsiteX94" fmla="*/ 738187 w 1430338"/>
                    <a:gd name="connsiteY94" fmla="*/ 3148013 h 3148013"/>
                    <a:gd name="connsiteX95" fmla="*/ 693737 w 1430338"/>
                    <a:gd name="connsiteY95" fmla="*/ 3148013 h 3148013"/>
                    <a:gd name="connsiteX96" fmla="*/ 649288 w 1430338"/>
                    <a:gd name="connsiteY96" fmla="*/ 3148013 h 3148013"/>
                    <a:gd name="connsiteX97" fmla="*/ 649287 w 1430338"/>
                    <a:gd name="connsiteY97" fmla="*/ 3148013 h 3148013"/>
                    <a:gd name="connsiteX98" fmla="*/ 606425 w 1430338"/>
                    <a:gd name="connsiteY98" fmla="*/ 3148013 h 3148013"/>
                    <a:gd name="connsiteX99" fmla="*/ 563563 w 1430338"/>
                    <a:gd name="connsiteY99" fmla="*/ 3148013 h 3148013"/>
                    <a:gd name="connsiteX100" fmla="*/ 563562 w 1430338"/>
                    <a:gd name="connsiteY100" fmla="*/ 3148013 h 3148013"/>
                    <a:gd name="connsiteX101" fmla="*/ 520700 w 1430338"/>
                    <a:gd name="connsiteY101" fmla="*/ 3148013 h 3148013"/>
                    <a:gd name="connsiteX102" fmla="*/ 477838 w 1430338"/>
                    <a:gd name="connsiteY102" fmla="*/ 3148013 h 3148013"/>
                    <a:gd name="connsiteX103" fmla="*/ 477837 w 1430338"/>
                    <a:gd name="connsiteY103" fmla="*/ 3148013 h 3148013"/>
                    <a:gd name="connsiteX104" fmla="*/ 434975 w 1430338"/>
                    <a:gd name="connsiteY104" fmla="*/ 3148013 h 3148013"/>
                    <a:gd name="connsiteX105" fmla="*/ 392113 w 1430338"/>
                    <a:gd name="connsiteY105" fmla="*/ 3148013 h 3148013"/>
                    <a:gd name="connsiteX106" fmla="*/ 392112 w 1430338"/>
                    <a:gd name="connsiteY106" fmla="*/ 3148013 h 3148013"/>
                    <a:gd name="connsiteX107" fmla="*/ 346075 w 1430338"/>
                    <a:gd name="connsiteY107" fmla="*/ 3148013 h 3148013"/>
                    <a:gd name="connsiteX108" fmla="*/ 303213 w 1430338"/>
                    <a:gd name="connsiteY108" fmla="*/ 3148013 h 3148013"/>
                    <a:gd name="connsiteX109" fmla="*/ 303212 w 1430338"/>
                    <a:gd name="connsiteY109" fmla="*/ 3148013 h 3148013"/>
                    <a:gd name="connsiteX110" fmla="*/ 260350 w 1430338"/>
                    <a:gd name="connsiteY110" fmla="*/ 3148013 h 3148013"/>
                    <a:gd name="connsiteX111" fmla="*/ 239712 w 1430338"/>
                    <a:gd name="connsiteY111" fmla="*/ 3148013 h 3148013"/>
                    <a:gd name="connsiteX112" fmla="*/ 217487 w 1430338"/>
                    <a:gd name="connsiteY112" fmla="*/ 3146426 h 3148013"/>
                    <a:gd name="connsiteX113" fmla="*/ 217487 w 1430338"/>
                    <a:gd name="connsiteY113" fmla="*/ 3146425 h 3148013"/>
                    <a:gd name="connsiteX114" fmla="*/ 192087 w 1430338"/>
                    <a:gd name="connsiteY114" fmla="*/ 3144838 h 3148013"/>
                    <a:gd name="connsiteX115" fmla="*/ 174625 w 1430338"/>
                    <a:gd name="connsiteY115" fmla="*/ 3140075 h 3148013"/>
                    <a:gd name="connsiteX116" fmla="*/ 146049 w 1430338"/>
                    <a:gd name="connsiteY116" fmla="*/ 3132138 h 3148013"/>
                    <a:gd name="connsiteX117" fmla="*/ 131762 w 1430338"/>
                    <a:gd name="connsiteY117" fmla="*/ 3124200 h 3148013"/>
                    <a:gd name="connsiteX118" fmla="*/ 131762 w 1430338"/>
                    <a:gd name="connsiteY118" fmla="*/ 3124200 h 3148013"/>
                    <a:gd name="connsiteX119" fmla="*/ 106362 w 1430338"/>
                    <a:gd name="connsiteY119" fmla="*/ 3113088 h 3148013"/>
                    <a:gd name="connsiteX120" fmla="*/ 88900 w 1430338"/>
                    <a:gd name="connsiteY120" fmla="*/ 3100388 h 3148013"/>
                    <a:gd name="connsiteX121" fmla="*/ 88900 w 1430338"/>
                    <a:gd name="connsiteY121" fmla="*/ 3100387 h 3148013"/>
                    <a:gd name="connsiteX122" fmla="*/ 71437 w 1430338"/>
                    <a:gd name="connsiteY122" fmla="*/ 3087687 h 3148013"/>
                    <a:gd name="connsiteX123" fmla="*/ 44450 w 1430338"/>
                    <a:gd name="connsiteY123" fmla="*/ 3059112 h 3148013"/>
                    <a:gd name="connsiteX124" fmla="*/ 41275 w 1430338"/>
                    <a:gd name="connsiteY124" fmla="*/ 3055937 h 3148013"/>
                    <a:gd name="connsiteX125" fmla="*/ 19050 w 1430338"/>
                    <a:gd name="connsiteY125" fmla="*/ 3021012 h 3148013"/>
                    <a:gd name="connsiteX126" fmla="*/ 4762 w 1430338"/>
                    <a:gd name="connsiteY126" fmla="*/ 2982912 h 3148013"/>
                    <a:gd name="connsiteX127" fmla="*/ 0 w 1430338"/>
                    <a:gd name="connsiteY127" fmla="*/ 2940050 h 3148013"/>
                    <a:gd name="connsiteX128" fmla="*/ 0 w 1430338"/>
                    <a:gd name="connsiteY128" fmla="*/ 209549 h 3148013"/>
                    <a:gd name="connsiteX129" fmla="*/ 4762 w 1430338"/>
                    <a:gd name="connsiteY129" fmla="*/ 166687 h 3148013"/>
                    <a:gd name="connsiteX130" fmla="*/ 19050 w 1430338"/>
                    <a:gd name="connsiteY130" fmla="*/ 128587 h 3148013"/>
                    <a:gd name="connsiteX131" fmla="*/ 41275 w 1430338"/>
                    <a:gd name="connsiteY131" fmla="*/ 92074 h 3148013"/>
                    <a:gd name="connsiteX132" fmla="*/ 44450 w 1430338"/>
                    <a:gd name="connsiteY132" fmla="*/ 90487 h 3148013"/>
                    <a:gd name="connsiteX133" fmla="*/ 71437 w 1430338"/>
                    <a:gd name="connsiteY133" fmla="*/ 60324 h 3148013"/>
                    <a:gd name="connsiteX134" fmla="*/ 88900 w 1430338"/>
                    <a:gd name="connsiteY134" fmla="*/ 49212 h 3148013"/>
                    <a:gd name="connsiteX135" fmla="*/ 88900 w 1430338"/>
                    <a:gd name="connsiteY135" fmla="*/ 49212 h 3148013"/>
                    <a:gd name="connsiteX136" fmla="*/ 106362 w 1430338"/>
                    <a:gd name="connsiteY136" fmla="*/ 34925 h 3148013"/>
                    <a:gd name="connsiteX137" fmla="*/ 131762 w 1430338"/>
                    <a:gd name="connsiteY137" fmla="*/ 25400 h 3148013"/>
                    <a:gd name="connsiteX138" fmla="*/ 131762 w 1430338"/>
                    <a:gd name="connsiteY138" fmla="*/ 25400 h 3148013"/>
                    <a:gd name="connsiteX139" fmla="*/ 146049 w 1430338"/>
                    <a:gd name="connsiteY139" fmla="*/ 15875 h 3148013"/>
                    <a:gd name="connsiteX140" fmla="*/ 174625 w 1430338"/>
                    <a:gd name="connsiteY140" fmla="*/ 9525 h 3148013"/>
                    <a:gd name="connsiteX141" fmla="*/ 192087 w 1430338"/>
                    <a:gd name="connsiteY141" fmla="*/ 4762 h 3148013"/>
                    <a:gd name="connsiteX142" fmla="*/ 217487 w 1430338"/>
                    <a:gd name="connsiteY142"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430338" h="3148013">
                      <a:moveTo>
                        <a:pt x="1428750" y="787400"/>
                      </a:moveTo>
                      <a:lnTo>
                        <a:pt x="1430338" y="787400"/>
                      </a:lnTo>
                      <a:lnTo>
                        <a:pt x="1430338" y="788988"/>
                      </a:lnTo>
                      <a:lnTo>
                        <a:pt x="1428750" y="788988"/>
                      </a:lnTo>
                      <a:close/>
                      <a:moveTo>
                        <a:pt x="239712" y="0"/>
                      </a:moveTo>
                      <a:lnTo>
                        <a:pt x="260350" y="0"/>
                      </a:lnTo>
                      <a:lnTo>
                        <a:pt x="303212" y="0"/>
                      </a:lnTo>
                      <a:lnTo>
                        <a:pt x="303213" y="0"/>
                      </a:lnTo>
                      <a:lnTo>
                        <a:pt x="346075" y="0"/>
                      </a:lnTo>
                      <a:lnTo>
                        <a:pt x="392112" y="0"/>
                      </a:lnTo>
                      <a:lnTo>
                        <a:pt x="392113" y="0"/>
                      </a:lnTo>
                      <a:lnTo>
                        <a:pt x="434975" y="0"/>
                      </a:lnTo>
                      <a:lnTo>
                        <a:pt x="477837" y="0"/>
                      </a:lnTo>
                      <a:lnTo>
                        <a:pt x="477838" y="0"/>
                      </a:lnTo>
                      <a:lnTo>
                        <a:pt x="520700" y="0"/>
                      </a:lnTo>
                      <a:lnTo>
                        <a:pt x="563562" y="0"/>
                      </a:lnTo>
                      <a:lnTo>
                        <a:pt x="563563" y="0"/>
                      </a:lnTo>
                      <a:lnTo>
                        <a:pt x="606425" y="0"/>
                      </a:lnTo>
                      <a:lnTo>
                        <a:pt x="649287" y="0"/>
                      </a:lnTo>
                      <a:lnTo>
                        <a:pt x="649288" y="0"/>
                      </a:lnTo>
                      <a:lnTo>
                        <a:pt x="693737" y="0"/>
                      </a:lnTo>
                      <a:lnTo>
                        <a:pt x="738187" y="0"/>
                      </a:lnTo>
                      <a:lnTo>
                        <a:pt x="781050" y="0"/>
                      </a:lnTo>
                      <a:lnTo>
                        <a:pt x="823912" y="0"/>
                      </a:lnTo>
                      <a:lnTo>
                        <a:pt x="823913" y="0"/>
                      </a:lnTo>
                      <a:lnTo>
                        <a:pt x="866775" y="0"/>
                      </a:lnTo>
                      <a:lnTo>
                        <a:pt x="909637" y="0"/>
                      </a:lnTo>
                      <a:lnTo>
                        <a:pt x="909638" y="0"/>
                      </a:lnTo>
                      <a:lnTo>
                        <a:pt x="952500" y="0"/>
                      </a:lnTo>
                      <a:lnTo>
                        <a:pt x="990600" y="0"/>
                      </a:lnTo>
                      <a:lnTo>
                        <a:pt x="996950" y="0"/>
                      </a:lnTo>
                      <a:lnTo>
                        <a:pt x="1039812" y="4762"/>
                      </a:lnTo>
                      <a:lnTo>
                        <a:pt x="1039812" y="4762"/>
                      </a:lnTo>
                      <a:lnTo>
                        <a:pt x="1082675" y="15874"/>
                      </a:lnTo>
                      <a:lnTo>
                        <a:pt x="1082675" y="15875"/>
                      </a:lnTo>
                      <a:lnTo>
                        <a:pt x="1084262" y="15875"/>
                      </a:lnTo>
                      <a:lnTo>
                        <a:pt x="1125537" y="34925"/>
                      </a:lnTo>
                      <a:lnTo>
                        <a:pt x="1127125" y="36512"/>
                      </a:lnTo>
                      <a:lnTo>
                        <a:pt x="1127125" y="36512"/>
                      </a:lnTo>
                      <a:lnTo>
                        <a:pt x="1160463" y="60324"/>
                      </a:lnTo>
                      <a:lnTo>
                        <a:pt x="1169988" y="71437"/>
                      </a:lnTo>
                      <a:lnTo>
                        <a:pt x="1169988" y="71438"/>
                      </a:lnTo>
                      <a:lnTo>
                        <a:pt x="1189037" y="92074"/>
                      </a:lnTo>
                      <a:lnTo>
                        <a:pt x="1211262" y="128587"/>
                      </a:lnTo>
                      <a:lnTo>
                        <a:pt x="1212850" y="131762"/>
                      </a:lnTo>
                      <a:lnTo>
                        <a:pt x="1225550" y="166687"/>
                      </a:lnTo>
                      <a:lnTo>
                        <a:pt x="1230312" y="209549"/>
                      </a:lnTo>
                      <a:lnTo>
                        <a:pt x="1230312" y="617537"/>
                      </a:lnTo>
                      <a:lnTo>
                        <a:pt x="1255713" y="636587"/>
                      </a:lnTo>
                      <a:lnTo>
                        <a:pt x="1255713" y="636588"/>
                      </a:lnTo>
                      <a:lnTo>
                        <a:pt x="1300162" y="669924"/>
                      </a:lnTo>
                      <a:lnTo>
                        <a:pt x="1300162" y="669925"/>
                      </a:lnTo>
                      <a:lnTo>
                        <a:pt x="1343025" y="703262"/>
                      </a:lnTo>
                      <a:lnTo>
                        <a:pt x="1343025" y="703262"/>
                      </a:lnTo>
                      <a:lnTo>
                        <a:pt x="1385888" y="735012"/>
                      </a:lnTo>
                      <a:lnTo>
                        <a:pt x="1385888" y="735013"/>
                      </a:lnTo>
                      <a:lnTo>
                        <a:pt x="1412875" y="755649"/>
                      </a:lnTo>
                      <a:lnTo>
                        <a:pt x="1425575" y="769937"/>
                      </a:lnTo>
                      <a:lnTo>
                        <a:pt x="1428750" y="787399"/>
                      </a:lnTo>
                      <a:lnTo>
                        <a:pt x="1425575" y="803275"/>
                      </a:lnTo>
                      <a:lnTo>
                        <a:pt x="1412875" y="817562"/>
                      </a:lnTo>
                      <a:lnTo>
                        <a:pt x="1385888" y="836611"/>
                      </a:lnTo>
                      <a:lnTo>
                        <a:pt x="1385888" y="836612"/>
                      </a:lnTo>
                      <a:lnTo>
                        <a:pt x="1343025" y="871537"/>
                      </a:lnTo>
                      <a:lnTo>
                        <a:pt x="1343025" y="871538"/>
                      </a:lnTo>
                      <a:lnTo>
                        <a:pt x="1300162" y="904875"/>
                      </a:lnTo>
                      <a:lnTo>
                        <a:pt x="1255713" y="936624"/>
                      </a:lnTo>
                      <a:lnTo>
                        <a:pt x="1255713" y="936625"/>
                      </a:lnTo>
                      <a:lnTo>
                        <a:pt x="1230312" y="955675"/>
                      </a:lnTo>
                      <a:lnTo>
                        <a:pt x="1230312" y="2940050"/>
                      </a:lnTo>
                      <a:lnTo>
                        <a:pt x="1225550" y="2982913"/>
                      </a:lnTo>
                      <a:lnTo>
                        <a:pt x="1212850" y="3016250"/>
                      </a:lnTo>
                      <a:lnTo>
                        <a:pt x="1211262" y="3021013"/>
                      </a:lnTo>
                      <a:lnTo>
                        <a:pt x="1189037" y="3055938"/>
                      </a:lnTo>
                      <a:lnTo>
                        <a:pt x="1169988" y="3076574"/>
                      </a:lnTo>
                      <a:lnTo>
                        <a:pt x="1169988" y="3076575"/>
                      </a:lnTo>
                      <a:lnTo>
                        <a:pt x="1160463" y="3087688"/>
                      </a:lnTo>
                      <a:lnTo>
                        <a:pt x="1127125" y="3111500"/>
                      </a:lnTo>
                      <a:lnTo>
                        <a:pt x="1127125" y="3111501"/>
                      </a:lnTo>
                      <a:lnTo>
                        <a:pt x="1125537" y="3113088"/>
                      </a:lnTo>
                      <a:lnTo>
                        <a:pt x="1084262" y="3132138"/>
                      </a:lnTo>
                      <a:lnTo>
                        <a:pt x="1082675" y="3132138"/>
                      </a:lnTo>
                      <a:lnTo>
                        <a:pt x="1082675" y="3132137"/>
                      </a:lnTo>
                      <a:lnTo>
                        <a:pt x="1039813" y="3144837"/>
                      </a:lnTo>
                      <a:lnTo>
                        <a:pt x="1039813" y="3144838"/>
                      </a:lnTo>
                      <a:lnTo>
                        <a:pt x="996950" y="3148013"/>
                      </a:lnTo>
                      <a:lnTo>
                        <a:pt x="990600" y="3148013"/>
                      </a:lnTo>
                      <a:lnTo>
                        <a:pt x="952500" y="3148013"/>
                      </a:lnTo>
                      <a:lnTo>
                        <a:pt x="909638" y="3148013"/>
                      </a:lnTo>
                      <a:lnTo>
                        <a:pt x="909637" y="3148013"/>
                      </a:lnTo>
                      <a:lnTo>
                        <a:pt x="866775" y="3148013"/>
                      </a:lnTo>
                      <a:lnTo>
                        <a:pt x="823913" y="3148013"/>
                      </a:lnTo>
                      <a:lnTo>
                        <a:pt x="823912" y="3148013"/>
                      </a:lnTo>
                      <a:lnTo>
                        <a:pt x="781050" y="3148013"/>
                      </a:lnTo>
                      <a:lnTo>
                        <a:pt x="738187" y="3148013"/>
                      </a:lnTo>
                      <a:lnTo>
                        <a:pt x="693737" y="3148013"/>
                      </a:lnTo>
                      <a:lnTo>
                        <a:pt x="649288" y="3148013"/>
                      </a:lnTo>
                      <a:lnTo>
                        <a:pt x="649287" y="3148013"/>
                      </a:lnTo>
                      <a:lnTo>
                        <a:pt x="606425" y="3148013"/>
                      </a:lnTo>
                      <a:lnTo>
                        <a:pt x="563563" y="3148013"/>
                      </a:lnTo>
                      <a:lnTo>
                        <a:pt x="563562" y="3148013"/>
                      </a:lnTo>
                      <a:lnTo>
                        <a:pt x="520700" y="3148013"/>
                      </a:lnTo>
                      <a:lnTo>
                        <a:pt x="477838" y="3148013"/>
                      </a:lnTo>
                      <a:lnTo>
                        <a:pt x="477837" y="3148013"/>
                      </a:lnTo>
                      <a:lnTo>
                        <a:pt x="434975" y="3148013"/>
                      </a:lnTo>
                      <a:lnTo>
                        <a:pt x="392113" y="3148013"/>
                      </a:lnTo>
                      <a:lnTo>
                        <a:pt x="392112" y="3148013"/>
                      </a:lnTo>
                      <a:lnTo>
                        <a:pt x="346075" y="3148013"/>
                      </a:lnTo>
                      <a:lnTo>
                        <a:pt x="303213" y="3148013"/>
                      </a:lnTo>
                      <a:lnTo>
                        <a:pt x="303212" y="3148013"/>
                      </a:lnTo>
                      <a:lnTo>
                        <a:pt x="260350" y="3148013"/>
                      </a:lnTo>
                      <a:lnTo>
                        <a:pt x="239712" y="3148013"/>
                      </a:lnTo>
                      <a:lnTo>
                        <a:pt x="217487" y="3146426"/>
                      </a:lnTo>
                      <a:lnTo>
                        <a:pt x="217487" y="3146425"/>
                      </a:lnTo>
                      <a:lnTo>
                        <a:pt x="192087" y="3144838"/>
                      </a:lnTo>
                      <a:lnTo>
                        <a:pt x="174625" y="3140075"/>
                      </a:lnTo>
                      <a:lnTo>
                        <a:pt x="146049" y="3132138"/>
                      </a:lnTo>
                      <a:lnTo>
                        <a:pt x="131762" y="3124200"/>
                      </a:lnTo>
                      <a:lnTo>
                        <a:pt x="131762" y="3124200"/>
                      </a:lnTo>
                      <a:lnTo>
                        <a:pt x="106362" y="3113088"/>
                      </a:lnTo>
                      <a:lnTo>
                        <a:pt x="88900" y="3100388"/>
                      </a:lnTo>
                      <a:lnTo>
                        <a:pt x="88900" y="3100387"/>
                      </a:lnTo>
                      <a:lnTo>
                        <a:pt x="71437" y="3087687"/>
                      </a:lnTo>
                      <a:lnTo>
                        <a:pt x="44450" y="3059112"/>
                      </a:lnTo>
                      <a:lnTo>
                        <a:pt x="41275" y="3055937"/>
                      </a:lnTo>
                      <a:lnTo>
                        <a:pt x="19050" y="3021012"/>
                      </a:lnTo>
                      <a:lnTo>
                        <a:pt x="4762" y="2982912"/>
                      </a:lnTo>
                      <a:lnTo>
                        <a:pt x="0" y="2940050"/>
                      </a:lnTo>
                      <a:lnTo>
                        <a:pt x="0" y="209549"/>
                      </a:lnTo>
                      <a:lnTo>
                        <a:pt x="4762" y="166687"/>
                      </a:lnTo>
                      <a:lnTo>
                        <a:pt x="19050" y="128587"/>
                      </a:lnTo>
                      <a:lnTo>
                        <a:pt x="41275" y="92074"/>
                      </a:lnTo>
                      <a:lnTo>
                        <a:pt x="44450" y="90487"/>
                      </a:lnTo>
                      <a:lnTo>
                        <a:pt x="71437" y="60324"/>
                      </a:lnTo>
                      <a:lnTo>
                        <a:pt x="88900" y="49212"/>
                      </a:lnTo>
                      <a:lnTo>
                        <a:pt x="88900" y="49212"/>
                      </a:lnTo>
                      <a:lnTo>
                        <a:pt x="106362" y="34925"/>
                      </a:lnTo>
                      <a:lnTo>
                        <a:pt x="131762" y="25400"/>
                      </a:lnTo>
                      <a:lnTo>
                        <a:pt x="131762" y="25400"/>
                      </a:lnTo>
                      <a:lnTo>
                        <a:pt x="146049" y="15875"/>
                      </a:lnTo>
                      <a:lnTo>
                        <a:pt x="174625" y="9525"/>
                      </a:lnTo>
                      <a:lnTo>
                        <a:pt x="192087" y="4762"/>
                      </a:lnTo>
                      <a:lnTo>
                        <a:pt x="217487" y="3175"/>
                      </a:lnTo>
                      <a:close/>
                    </a:path>
                  </a:pathLst>
                </a:custGeom>
                <a:solidFill>
                  <a:schemeClr val="accent3"/>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Freeform 107"/>
                <p:cNvSpPr/>
                <p:nvPr/>
              </p:nvSpPr>
              <p:spPr bwMode="auto">
                <a:xfrm>
                  <a:off x="10971" y="2646"/>
                  <a:ext cx="1037" cy="3070"/>
                </a:xfrm>
                <a:custGeom>
                  <a:avLst/>
                  <a:gdLst>
                    <a:gd name="T0" fmla="*/ 0 w 378"/>
                    <a:gd name="T1" fmla="*/ 0 h 1119"/>
                    <a:gd name="T2" fmla="*/ 260 w 378"/>
                    <a:gd name="T3" fmla="*/ 37 h 1119"/>
                    <a:gd name="T4" fmla="*/ 285 w 378"/>
                    <a:gd name="T5" fmla="*/ 42 h 1119"/>
                    <a:gd name="T6" fmla="*/ 306 w 378"/>
                    <a:gd name="T7" fmla="*/ 50 h 1119"/>
                    <a:gd name="T8" fmla="*/ 327 w 378"/>
                    <a:gd name="T9" fmla="*/ 60 h 1119"/>
                    <a:gd name="T10" fmla="*/ 344 w 378"/>
                    <a:gd name="T11" fmla="*/ 72 h 1119"/>
                    <a:gd name="T12" fmla="*/ 358 w 378"/>
                    <a:gd name="T13" fmla="*/ 86 h 1119"/>
                    <a:gd name="T14" fmla="*/ 369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9 w 378"/>
                    <a:gd name="T27" fmla="*/ 1022 h 1119"/>
                    <a:gd name="T28" fmla="*/ 345 w 378"/>
                    <a:gd name="T29" fmla="*/ 1036 h 1119"/>
                    <a:gd name="T30" fmla="*/ 328 w 378"/>
                    <a:gd name="T31" fmla="*/ 1048 h 1119"/>
                    <a:gd name="T32" fmla="*/ 307 w 378"/>
                    <a:gd name="T33" fmla="*/ 1058 h 1119"/>
                    <a:gd name="T34" fmla="*/ 285 w 378"/>
                    <a:gd name="T35" fmla="*/ 1066 h 1119"/>
                    <a:gd name="T36" fmla="*/ 260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60" y="37"/>
                      </a:lnTo>
                      <a:lnTo>
                        <a:pt x="285" y="42"/>
                      </a:lnTo>
                      <a:lnTo>
                        <a:pt x="306" y="50"/>
                      </a:lnTo>
                      <a:lnTo>
                        <a:pt x="327" y="60"/>
                      </a:lnTo>
                      <a:lnTo>
                        <a:pt x="344" y="72"/>
                      </a:lnTo>
                      <a:lnTo>
                        <a:pt x="358" y="86"/>
                      </a:lnTo>
                      <a:lnTo>
                        <a:pt x="369" y="101"/>
                      </a:lnTo>
                      <a:lnTo>
                        <a:pt x="376" y="119"/>
                      </a:lnTo>
                      <a:lnTo>
                        <a:pt x="378" y="140"/>
                      </a:lnTo>
                      <a:lnTo>
                        <a:pt x="378" y="968"/>
                      </a:lnTo>
                      <a:lnTo>
                        <a:pt x="376" y="988"/>
                      </a:lnTo>
                      <a:lnTo>
                        <a:pt x="369" y="1007"/>
                      </a:lnTo>
                      <a:lnTo>
                        <a:pt x="359" y="1022"/>
                      </a:lnTo>
                      <a:lnTo>
                        <a:pt x="345" y="1036"/>
                      </a:lnTo>
                      <a:lnTo>
                        <a:pt x="328" y="1048"/>
                      </a:lnTo>
                      <a:lnTo>
                        <a:pt x="307" y="1058"/>
                      </a:lnTo>
                      <a:lnTo>
                        <a:pt x="285" y="1066"/>
                      </a:lnTo>
                      <a:lnTo>
                        <a:pt x="260"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91440" tIns="45720" rIns="91440" bIns="45720" numCol="1" anchor="t" anchorCtr="0" compatLnSpc="1"/>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24" name="文本框 67"/>
              <p:cNvSpPr txBox="1"/>
              <p:nvPr/>
            </p:nvSpPr>
            <p:spPr>
              <a:xfrm>
                <a:off x="11585" y="2520"/>
                <a:ext cx="648" cy="2325"/>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简化形式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III</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71"/>
              <p:cNvSpPr txBox="1"/>
              <p:nvPr/>
            </p:nvSpPr>
            <p:spPr>
              <a:xfrm>
                <a:off x="11385" y="5354"/>
                <a:ext cx="2260" cy="1016"/>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sym typeface="+mn-ea"/>
                  </a:rPr>
                  <a:t>常物性、</a:t>
                </a:r>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稳态</a:t>
                </a:r>
                <a:endParaRPr lang="zh-CN" altLang="en-US" dirty="0">
                  <a:latin typeface="微软雅黑" panose="020B0503020204020204" pitchFamily="34" charset="-122"/>
                  <a:ea typeface="微软雅黑" panose="020B0503020204020204" pitchFamily="34" charset="-122"/>
                  <a:sym typeface="+mn-ea"/>
                </a:endParaRPr>
              </a:p>
            </p:txBody>
          </p:sp>
        </p:grpSp>
        <mc:AlternateContent xmlns:mc="http://schemas.openxmlformats.org/markup-compatibility/2006">
          <mc:Choice xmlns:a14="http://schemas.microsoft.com/office/drawing/2010/main" Requires="a14">
            <p:sp>
              <p:nvSpPr>
                <p:cNvPr id="21" name="矩形 76"/>
                <p:cNvSpPr/>
                <p:nvPr/>
              </p:nvSpPr>
              <p:spPr>
                <a:xfrm>
                  <a:off x="10081" y="7826"/>
                  <a:ext cx="4649" cy="1151"/>
                </a:xfrm>
                <a:prstGeom prst="rect">
                  <a:avLst/>
                </a:prstGeom>
                <a:ln w="19050">
                  <a:solidFill>
                    <a:srgbClr val="FF0000"/>
                  </a:solid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m:rPr>
                                    <m:sty m:val="p"/>
                                  </m:rPr>
                                  <a:rPr lang="el-GR" altLang="zh-CN" i="1" smtClean="0">
                                    <a:latin typeface="Cambria Math" panose="02040503050406030204" pitchFamily="18" charset="0"/>
                                    <a:ea typeface="Cambria Math" panose="02040503050406030204" pitchFamily="18" charset="0"/>
                                  </a:rPr>
                                  <m:t>Φ</m:t>
                                </m:r>
                              </m:e>
                            </m:acc>
                          </m:num>
                          <m:den>
                            <m:r>
                              <a:rPr lang="zh-CN" altLang="en-US" i="1" smtClean="0">
                                <a:latin typeface="Cambria Math" panose="02040503050406030204" pitchFamily="18" charset="0"/>
                              </a:rPr>
                              <m:t>𝜆</m:t>
                            </m:r>
                          </m:den>
                        </m:f>
                        <m:r>
                          <a:rPr lang="en-US" altLang="zh-CN" i="1">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p:sp>
              <p:nvSpPr>
                <p:cNvPr id="21" name="矩形 76"/>
                <p:cNvSpPr>
                  <a:spLocks noRot="1" noChangeAspect="1" noMove="1" noResize="1" noEditPoints="1" noAdjustHandles="1" noChangeArrowheads="1" noChangeShapeType="1" noTextEdit="1"/>
                </p:cNvSpPr>
                <p:nvPr/>
              </p:nvSpPr>
              <p:spPr>
                <a:xfrm>
                  <a:off x="10081" y="7826"/>
                  <a:ext cx="4649" cy="1151"/>
                </a:xfrm>
                <a:prstGeom prst="rect">
                  <a:avLst/>
                </a:prstGeom>
                <a:blipFill rotWithShape="1">
                  <a:blip r:embed="rId3"/>
                </a:blipFill>
                <a:ln w="19050">
                  <a:solidFill>
                    <a:srgbClr val="FF0000"/>
                  </a:solidFill>
                </a:ln>
              </p:spPr>
              <p:txBody>
                <a:bodyPr/>
                <a:lstStyle/>
                <a:p>
                  <a:r>
                    <a:rPr lang="zh-CN" altLang="en-US">
                      <a:noFill/>
                    </a:rPr>
                    <a:t> </a:t>
                  </a:r>
                </a:p>
              </p:txBody>
            </p:sp>
          </mc:Fallback>
        </mc:AlternateContent>
        <p:sp>
          <p:nvSpPr>
            <p:cNvPr id="22" name="文本框 77"/>
            <p:cNvSpPr txBox="1"/>
            <p:nvPr/>
          </p:nvSpPr>
          <p:spPr>
            <a:xfrm>
              <a:off x="10586" y="9097"/>
              <a:ext cx="3640" cy="580"/>
            </a:xfrm>
            <a:prstGeom prst="rect">
              <a:avLst/>
            </a:prstGeom>
            <a:noFill/>
          </p:spPr>
          <p:txBody>
            <a:bodyPr wrap="square" rtlCol="0">
              <a:spAutoFit/>
            </a:bodyPr>
            <a:lstStyle/>
            <a:p>
              <a:pPr algn="ctr"/>
              <a:r>
                <a:rPr lang="zh-CN" altLang="en-US" dirty="0">
                  <a:latin typeface="Calibri" panose="020F0502020204030204" pitchFamily="34" charset="0"/>
                  <a:ea typeface="黑体" panose="02010609060101010101" pitchFamily="2" charset="-122"/>
                </a:rPr>
                <a:t>泊松</a:t>
              </a:r>
              <a:r>
                <a:rPr lang="en-US" altLang="zh-CN" dirty="0">
                  <a:latin typeface="Calibri" panose="020F0502020204030204" pitchFamily="34" charset="0"/>
                  <a:ea typeface="黑体" panose="02010609060101010101" pitchFamily="2" charset="-122"/>
                </a:rPr>
                <a:t>(Poisson)</a:t>
              </a:r>
              <a:r>
                <a:rPr lang="zh-CN" altLang="en-US" dirty="0">
                  <a:latin typeface="Calibri" panose="020F0502020204030204" pitchFamily="34" charset="0"/>
                  <a:ea typeface="黑体" panose="02010609060101010101" pitchFamily="2" charset="-122"/>
                </a:rPr>
                <a:t>方程</a:t>
              </a:r>
              <a:endParaRPr lang="zh-CN" altLang="en-US" dirty="0">
                <a:latin typeface="Calibri" panose="020F0502020204030204" pitchFamily="34" charset="0"/>
                <a:ea typeface="黑体" panose="02010609060101010101" pitchFamily="2" charset="-122"/>
              </a:endParaRPr>
            </a:p>
          </p:txBody>
        </p:sp>
      </p:grpSp>
      <p:grpSp>
        <p:nvGrpSpPr>
          <p:cNvPr id="28" name="组合 5"/>
          <p:cNvGrpSpPr/>
          <p:nvPr/>
        </p:nvGrpSpPr>
        <p:grpSpPr>
          <a:xfrm>
            <a:off x="9513570" y="1809115"/>
            <a:ext cx="2951480" cy="5166995"/>
            <a:chOff x="14982" y="2849"/>
            <a:chExt cx="4648" cy="8137"/>
          </a:xfrm>
        </p:grpSpPr>
        <p:grpSp>
          <p:nvGrpSpPr>
            <p:cNvPr id="29" name="组合 74"/>
            <p:cNvGrpSpPr/>
            <p:nvPr/>
          </p:nvGrpSpPr>
          <p:grpSpPr>
            <a:xfrm>
              <a:off x="16246" y="2849"/>
              <a:ext cx="2164" cy="5440"/>
              <a:chOff x="16156" y="1719"/>
              <a:chExt cx="2164" cy="5440"/>
            </a:xfrm>
          </p:grpSpPr>
          <p:grpSp>
            <p:nvGrpSpPr>
              <p:cNvPr id="32" name="组合 61"/>
              <p:cNvGrpSpPr/>
              <p:nvPr/>
            </p:nvGrpSpPr>
            <p:grpSpPr>
              <a:xfrm>
                <a:off x="16158" y="1719"/>
                <a:ext cx="2123" cy="5440"/>
                <a:chOff x="14625" y="2284"/>
                <a:chExt cx="2123" cy="5440"/>
              </a:xfrm>
            </p:grpSpPr>
            <p:sp>
              <p:nvSpPr>
                <p:cNvPr id="35" name="任意多边形 168"/>
                <p:cNvSpPr/>
                <p:nvPr/>
              </p:nvSpPr>
              <p:spPr bwMode="auto">
                <a:xfrm>
                  <a:off x="14625" y="2284"/>
                  <a:ext cx="2123" cy="5440"/>
                </a:xfrm>
                <a:custGeom>
                  <a:avLst/>
                  <a:gdLst>
                    <a:gd name="connsiteX0" fmla="*/ 239712 w 1228725"/>
                    <a:gd name="connsiteY0" fmla="*/ 0 h 3148013"/>
                    <a:gd name="connsiteX1" fmla="*/ 252412 w 1228725"/>
                    <a:gd name="connsiteY1" fmla="*/ 0 h 3148013"/>
                    <a:gd name="connsiteX2" fmla="*/ 296862 w 1228725"/>
                    <a:gd name="connsiteY2" fmla="*/ 0 h 3148013"/>
                    <a:gd name="connsiteX3" fmla="*/ 339725 w 1228725"/>
                    <a:gd name="connsiteY3" fmla="*/ 0 h 3148013"/>
                    <a:gd name="connsiteX4" fmla="*/ 381000 w 1228725"/>
                    <a:gd name="connsiteY4" fmla="*/ 0 h 3148013"/>
                    <a:gd name="connsiteX5" fmla="*/ 423862 w 1228725"/>
                    <a:gd name="connsiteY5" fmla="*/ 0 h 3148013"/>
                    <a:gd name="connsiteX6" fmla="*/ 423863 w 1228725"/>
                    <a:gd name="connsiteY6" fmla="*/ 0 h 3148013"/>
                    <a:gd name="connsiteX7" fmla="*/ 465137 w 1228725"/>
                    <a:gd name="connsiteY7" fmla="*/ 0 h 3148013"/>
                    <a:gd name="connsiteX8" fmla="*/ 508000 w 1228725"/>
                    <a:gd name="connsiteY8" fmla="*/ 0 h 3148013"/>
                    <a:gd name="connsiteX9" fmla="*/ 550862 w 1228725"/>
                    <a:gd name="connsiteY9" fmla="*/ 0 h 3148013"/>
                    <a:gd name="connsiteX10" fmla="*/ 550863 w 1228725"/>
                    <a:gd name="connsiteY10" fmla="*/ 0 h 3148013"/>
                    <a:gd name="connsiteX11" fmla="*/ 592137 w 1228725"/>
                    <a:gd name="connsiteY11" fmla="*/ 0 h 3148013"/>
                    <a:gd name="connsiteX12" fmla="*/ 635000 w 1228725"/>
                    <a:gd name="connsiteY12" fmla="*/ 0 h 3148013"/>
                    <a:gd name="connsiteX13" fmla="*/ 676275 w 1228725"/>
                    <a:gd name="connsiteY13" fmla="*/ 0 h 3148013"/>
                    <a:gd name="connsiteX14" fmla="*/ 720725 w 1228725"/>
                    <a:gd name="connsiteY14" fmla="*/ 0 h 3148013"/>
                    <a:gd name="connsiteX15" fmla="*/ 763587 w 1228725"/>
                    <a:gd name="connsiteY15" fmla="*/ 0 h 3148013"/>
                    <a:gd name="connsiteX16" fmla="*/ 763588 w 1228725"/>
                    <a:gd name="connsiteY16" fmla="*/ 0 h 3148013"/>
                    <a:gd name="connsiteX17" fmla="*/ 804862 w 1228725"/>
                    <a:gd name="connsiteY17" fmla="*/ 0 h 3148013"/>
                    <a:gd name="connsiteX18" fmla="*/ 847725 w 1228725"/>
                    <a:gd name="connsiteY18" fmla="*/ 0 h 3148013"/>
                    <a:gd name="connsiteX19" fmla="*/ 889000 w 1228725"/>
                    <a:gd name="connsiteY19" fmla="*/ 0 h 3148013"/>
                    <a:gd name="connsiteX20" fmla="*/ 931862 w 1228725"/>
                    <a:gd name="connsiteY20" fmla="*/ 0 h 3148013"/>
                    <a:gd name="connsiteX21" fmla="*/ 931863 w 1228725"/>
                    <a:gd name="connsiteY21" fmla="*/ 0 h 3148013"/>
                    <a:gd name="connsiteX22" fmla="*/ 974725 w 1228725"/>
                    <a:gd name="connsiteY22" fmla="*/ 0 h 3148013"/>
                    <a:gd name="connsiteX23" fmla="*/ 989013 w 1228725"/>
                    <a:gd name="connsiteY23" fmla="*/ 0 h 3148013"/>
                    <a:gd name="connsiteX24" fmla="*/ 1016000 w 1228725"/>
                    <a:gd name="connsiteY24" fmla="*/ 3175 h 3148013"/>
                    <a:gd name="connsiteX25" fmla="*/ 1036638 w 1228725"/>
                    <a:gd name="connsiteY25" fmla="*/ 4762 h 3148013"/>
                    <a:gd name="connsiteX26" fmla="*/ 1058862 w 1228725"/>
                    <a:gd name="connsiteY26" fmla="*/ 11112 h 3148013"/>
                    <a:gd name="connsiteX27" fmla="*/ 1058862 w 1228725"/>
                    <a:gd name="connsiteY27" fmla="*/ 11112 h 3148013"/>
                    <a:gd name="connsiteX28" fmla="*/ 1081087 w 1228725"/>
                    <a:gd name="connsiteY28" fmla="*/ 15874 h 3148013"/>
                    <a:gd name="connsiteX29" fmla="*/ 1100137 w 1228725"/>
                    <a:gd name="connsiteY29" fmla="*/ 25399 h 3148013"/>
                    <a:gd name="connsiteX30" fmla="*/ 1100137 w 1228725"/>
                    <a:gd name="connsiteY30" fmla="*/ 25400 h 3148013"/>
                    <a:gd name="connsiteX31" fmla="*/ 1123949 w 1228725"/>
                    <a:gd name="connsiteY31" fmla="*/ 34925 h 3148013"/>
                    <a:gd name="connsiteX32" fmla="*/ 1144587 w 1228725"/>
                    <a:gd name="connsiteY32" fmla="*/ 50800 h 3148013"/>
                    <a:gd name="connsiteX33" fmla="*/ 1158875 w 1228725"/>
                    <a:gd name="connsiteY33" fmla="*/ 60325 h 3148013"/>
                    <a:gd name="connsiteX34" fmla="*/ 1187450 w 1228725"/>
                    <a:gd name="connsiteY34" fmla="*/ 90488 h 3148013"/>
                    <a:gd name="connsiteX35" fmla="*/ 1187450 w 1228725"/>
                    <a:gd name="connsiteY35" fmla="*/ 90487 h 3148013"/>
                    <a:gd name="connsiteX36" fmla="*/ 1189037 w 1228725"/>
                    <a:gd name="connsiteY36" fmla="*/ 92075 h 3148013"/>
                    <a:gd name="connsiteX37" fmla="*/ 1209675 w 1228725"/>
                    <a:gd name="connsiteY37" fmla="*/ 128587 h 3148013"/>
                    <a:gd name="connsiteX38" fmla="*/ 1222375 w 1228725"/>
                    <a:gd name="connsiteY38" fmla="*/ 166687 h 3148013"/>
                    <a:gd name="connsiteX39" fmla="*/ 1228725 w 1228725"/>
                    <a:gd name="connsiteY39" fmla="*/ 209550 h 3148013"/>
                    <a:gd name="connsiteX40" fmla="*/ 1228725 w 1228725"/>
                    <a:gd name="connsiteY40" fmla="*/ 2940050 h 3148013"/>
                    <a:gd name="connsiteX41" fmla="*/ 1222375 w 1228725"/>
                    <a:gd name="connsiteY41" fmla="*/ 2982912 h 3148013"/>
                    <a:gd name="connsiteX42" fmla="*/ 1209675 w 1228725"/>
                    <a:gd name="connsiteY42" fmla="*/ 3021012 h 3148013"/>
                    <a:gd name="connsiteX43" fmla="*/ 1189037 w 1228725"/>
                    <a:gd name="connsiteY43" fmla="*/ 3055937 h 3148013"/>
                    <a:gd name="connsiteX44" fmla="*/ 1187450 w 1228725"/>
                    <a:gd name="connsiteY44" fmla="*/ 3059112 h 3148013"/>
                    <a:gd name="connsiteX45" fmla="*/ 1187450 w 1228725"/>
                    <a:gd name="connsiteY45" fmla="*/ 3059113 h 3148013"/>
                    <a:gd name="connsiteX46" fmla="*/ 1158875 w 1228725"/>
                    <a:gd name="connsiteY46" fmla="*/ 3087688 h 3148013"/>
                    <a:gd name="connsiteX47" fmla="*/ 1144587 w 1228725"/>
                    <a:gd name="connsiteY47" fmla="*/ 3097213 h 3148013"/>
                    <a:gd name="connsiteX48" fmla="*/ 1144587 w 1228725"/>
                    <a:gd name="connsiteY48" fmla="*/ 3097213 h 3148013"/>
                    <a:gd name="connsiteX49" fmla="*/ 1123949 w 1228725"/>
                    <a:gd name="connsiteY49" fmla="*/ 3113088 h 3148013"/>
                    <a:gd name="connsiteX50" fmla="*/ 1100137 w 1228725"/>
                    <a:gd name="connsiteY50" fmla="*/ 3124200 h 3148013"/>
                    <a:gd name="connsiteX51" fmla="*/ 1081087 w 1228725"/>
                    <a:gd name="connsiteY51" fmla="*/ 3132138 h 3148013"/>
                    <a:gd name="connsiteX52" fmla="*/ 1058863 w 1228725"/>
                    <a:gd name="connsiteY52" fmla="*/ 3136900 h 3148013"/>
                    <a:gd name="connsiteX53" fmla="*/ 1036638 w 1228725"/>
                    <a:gd name="connsiteY53" fmla="*/ 3144838 h 3148013"/>
                    <a:gd name="connsiteX54" fmla="*/ 1016000 w 1228725"/>
                    <a:gd name="connsiteY54" fmla="*/ 3146425 h 3148013"/>
                    <a:gd name="connsiteX55" fmla="*/ 1016000 w 1228725"/>
                    <a:gd name="connsiteY55" fmla="*/ 3146426 h 3148013"/>
                    <a:gd name="connsiteX56" fmla="*/ 989013 w 1228725"/>
                    <a:gd name="connsiteY56" fmla="*/ 3148013 h 3148013"/>
                    <a:gd name="connsiteX57" fmla="*/ 974725 w 1228725"/>
                    <a:gd name="connsiteY57" fmla="*/ 3148013 h 3148013"/>
                    <a:gd name="connsiteX58" fmla="*/ 931863 w 1228725"/>
                    <a:gd name="connsiteY58" fmla="*/ 3148013 h 3148013"/>
                    <a:gd name="connsiteX59" fmla="*/ 931862 w 1228725"/>
                    <a:gd name="connsiteY59" fmla="*/ 3148013 h 3148013"/>
                    <a:gd name="connsiteX60" fmla="*/ 889000 w 1228725"/>
                    <a:gd name="connsiteY60" fmla="*/ 3148013 h 3148013"/>
                    <a:gd name="connsiteX61" fmla="*/ 847725 w 1228725"/>
                    <a:gd name="connsiteY61" fmla="*/ 3148013 h 3148013"/>
                    <a:gd name="connsiteX62" fmla="*/ 804862 w 1228725"/>
                    <a:gd name="connsiteY62" fmla="*/ 3148013 h 3148013"/>
                    <a:gd name="connsiteX63" fmla="*/ 763588 w 1228725"/>
                    <a:gd name="connsiteY63" fmla="*/ 3148013 h 3148013"/>
                    <a:gd name="connsiteX64" fmla="*/ 763587 w 1228725"/>
                    <a:gd name="connsiteY64" fmla="*/ 3148013 h 3148013"/>
                    <a:gd name="connsiteX65" fmla="*/ 720725 w 1228725"/>
                    <a:gd name="connsiteY65" fmla="*/ 3148013 h 3148013"/>
                    <a:gd name="connsiteX66" fmla="*/ 676275 w 1228725"/>
                    <a:gd name="connsiteY66" fmla="*/ 3148013 h 3148013"/>
                    <a:gd name="connsiteX67" fmla="*/ 635000 w 1228725"/>
                    <a:gd name="connsiteY67" fmla="*/ 3148013 h 3148013"/>
                    <a:gd name="connsiteX68" fmla="*/ 592137 w 1228725"/>
                    <a:gd name="connsiteY68" fmla="*/ 3148013 h 3148013"/>
                    <a:gd name="connsiteX69" fmla="*/ 550863 w 1228725"/>
                    <a:gd name="connsiteY69" fmla="*/ 3148013 h 3148013"/>
                    <a:gd name="connsiteX70" fmla="*/ 550862 w 1228725"/>
                    <a:gd name="connsiteY70" fmla="*/ 3148013 h 3148013"/>
                    <a:gd name="connsiteX71" fmla="*/ 508000 w 1228725"/>
                    <a:gd name="connsiteY71" fmla="*/ 3148013 h 3148013"/>
                    <a:gd name="connsiteX72" fmla="*/ 465137 w 1228725"/>
                    <a:gd name="connsiteY72" fmla="*/ 3148013 h 3148013"/>
                    <a:gd name="connsiteX73" fmla="*/ 423863 w 1228725"/>
                    <a:gd name="connsiteY73" fmla="*/ 3148013 h 3148013"/>
                    <a:gd name="connsiteX74" fmla="*/ 423862 w 1228725"/>
                    <a:gd name="connsiteY74" fmla="*/ 3148013 h 3148013"/>
                    <a:gd name="connsiteX75" fmla="*/ 381000 w 1228725"/>
                    <a:gd name="connsiteY75" fmla="*/ 3148013 h 3148013"/>
                    <a:gd name="connsiteX76" fmla="*/ 339725 w 1228725"/>
                    <a:gd name="connsiteY76" fmla="*/ 3148013 h 3148013"/>
                    <a:gd name="connsiteX77" fmla="*/ 296862 w 1228725"/>
                    <a:gd name="connsiteY77" fmla="*/ 3148013 h 3148013"/>
                    <a:gd name="connsiteX78" fmla="*/ 252412 w 1228725"/>
                    <a:gd name="connsiteY78" fmla="*/ 3148013 h 3148013"/>
                    <a:gd name="connsiteX79" fmla="*/ 239712 w 1228725"/>
                    <a:gd name="connsiteY79" fmla="*/ 3148013 h 3148013"/>
                    <a:gd name="connsiteX80" fmla="*/ 211137 w 1228725"/>
                    <a:gd name="connsiteY80" fmla="*/ 3146426 h 3148013"/>
                    <a:gd name="connsiteX81" fmla="*/ 211137 w 1228725"/>
                    <a:gd name="connsiteY81" fmla="*/ 3146425 h 3148013"/>
                    <a:gd name="connsiteX82" fmla="*/ 190500 w 1228725"/>
                    <a:gd name="connsiteY82" fmla="*/ 3144838 h 3148013"/>
                    <a:gd name="connsiteX83" fmla="*/ 168275 w 1228725"/>
                    <a:gd name="connsiteY83" fmla="*/ 3136900 h 3148013"/>
                    <a:gd name="connsiteX84" fmla="*/ 146049 w 1228725"/>
                    <a:gd name="connsiteY84" fmla="*/ 3132138 h 3148013"/>
                    <a:gd name="connsiteX85" fmla="*/ 125412 w 1228725"/>
                    <a:gd name="connsiteY85" fmla="*/ 3124200 h 3148013"/>
                    <a:gd name="connsiteX86" fmla="*/ 104774 w 1228725"/>
                    <a:gd name="connsiteY86" fmla="*/ 3113088 h 3148013"/>
                    <a:gd name="connsiteX87" fmla="*/ 84137 w 1228725"/>
                    <a:gd name="connsiteY87" fmla="*/ 3097213 h 3148013"/>
                    <a:gd name="connsiteX88" fmla="*/ 68263 w 1228725"/>
                    <a:gd name="connsiteY88" fmla="*/ 3087688 h 3148013"/>
                    <a:gd name="connsiteX89" fmla="*/ 41275 w 1228725"/>
                    <a:gd name="connsiteY89" fmla="*/ 3059113 h 3148013"/>
                    <a:gd name="connsiteX90" fmla="*/ 41275 w 1228725"/>
                    <a:gd name="connsiteY90" fmla="*/ 3059112 h 3148013"/>
                    <a:gd name="connsiteX91" fmla="*/ 39687 w 1228725"/>
                    <a:gd name="connsiteY91" fmla="*/ 3055937 h 3148013"/>
                    <a:gd name="connsiteX92" fmla="*/ 19050 w 1228725"/>
                    <a:gd name="connsiteY92" fmla="*/ 3021012 h 3148013"/>
                    <a:gd name="connsiteX93" fmla="*/ 3175 w 1228725"/>
                    <a:gd name="connsiteY93" fmla="*/ 2982912 h 3148013"/>
                    <a:gd name="connsiteX94" fmla="*/ 0 w 1228725"/>
                    <a:gd name="connsiteY94" fmla="*/ 2940050 h 3148013"/>
                    <a:gd name="connsiteX95" fmla="*/ 0 w 1228725"/>
                    <a:gd name="connsiteY95" fmla="*/ 209550 h 3148013"/>
                    <a:gd name="connsiteX96" fmla="*/ 3175 w 1228725"/>
                    <a:gd name="connsiteY96" fmla="*/ 166687 h 3148013"/>
                    <a:gd name="connsiteX97" fmla="*/ 19050 w 1228725"/>
                    <a:gd name="connsiteY97" fmla="*/ 128587 h 3148013"/>
                    <a:gd name="connsiteX98" fmla="*/ 39687 w 1228725"/>
                    <a:gd name="connsiteY98" fmla="*/ 92075 h 3148013"/>
                    <a:gd name="connsiteX99" fmla="*/ 41275 w 1228725"/>
                    <a:gd name="connsiteY99" fmla="*/ 90487 h 3148013"/>
                    <a:gd name="connsiteX100" fmla="*/ 41275 w 1228725"/>
                    <a:gd name="connsiteY100" fmla="*/ 90488 h 3148013"/>
                    <a:gd name="connsiteX101" fmla="*/ 68263 w 1228725"/>
                    <a:gd name="connsiteY101" fmla="*/ 60325 h 3148013"/>
                    <a:gd name="connsiteX102" fmla="*/ 84137 w 1228725"/>
                    <a:gd name="connsiteY102" fmla="*/ 50801 h 3148013"/>
                    <a:gd name="connsiteX103" fmla="*/ 84137 w 1228725"/>
                    <a:gd name="connsiteY103" fmla="*/ 50800 h 3148013"/>
                    <a:gd name="connsiteX104" fmla="*/ 104774 w 1228725"/>
                    <a:gd name="connsiteY104" fmla="*/ 34925 h 3148013"/>
                    <a:gd name="connsiteX105" fmla="*/ 125412 w 1228725"/>
                    <a:gd name="connsiteY105" fmla="*/ 25400 h 3148013"/>
                    <a:gd name="connsiteX106" fmla="*/ 125412 w 1228725"/>
                    <a:gd name="connsiteY106" fmla="*/ 25399 h 3148013"/>
                    <a:gd name="connsiteX107" fmla="*/ 146049 w 1228725"/>
                    <a:gd name="connsiteY107" fmla="*/ 15874 h 3148013"/>
                    <a:gd name="connsiteX108" fmla="*/ 168275 w 1228725"/>
                    <a:gd name="connsiteY108" fmla="*/ 11112 h 3148013"/>
                    <a:gd name="connsiteX109" fmla="*/ 168275 w 1228725"/>
                    <a:gd name="connsiteY109" fmla="*/ 11112 h 3148013"/>
                    <a:gd name="connsiteX110" fmla="*/ 190500 w 1228725"/>
                    <a:gd name="connsiteY110" fmla="*/ 4762 h 3148013"/>
                    <a:gd name="connsiteX111" fmla="*/ 211137 w 1228725"/>
                    <a:gd name="connsiteY111"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28725" h="3148013">
                      <a:moveTo>
                        <a:pt x="239712" y="0"/>
                      </a:moveTo>
                      <a:lnTo>
                        <a:pt x="252412" y="0"/>
                      </a:lnTo>
                      <a:lnTo>
                        <a:pt x="296862" y="0"/>
                      </a:lnTo>
                      <a:lnTo>
                        <a:pt x="339725" y="0"/>
                      </a:lnTo>
                      <a:lnTo>
                        <a:pt x="381000" y="0"/>
                      </a:lnTo>
                      <a:lnTo>
                        <a:pt x="423862" y="0"/>
                      </a:lnTo>
                      <a:lnTo>
                        <a:pt x="423863" y="0"/>
                      </a:lnTo>
                      <a:lnTo>
                        <a:pt x="465137" y="0"/>
                      </a:lnTo>
                      <a:lnTo>
                        <a:pt x="508000" y="0"/>
                      </a:lnTo>
                      <a:lnTo>
                        <a:pt x="550862" y="0"/>
                      </a:lnTo>
                      <a:lnTo>
                        <a:pt x="550863" y="0"/>
                      </a:lnTo>
                      <a:lnTo>
                        <a:pt x="592137" y="0"/>
                      </a:lnTo>
                      <a:lnTo>
                        <a:pt x="635000" y="0"/>
                      </a:lnTo>
                      <a:lnTo>
                        <a:pt x="676275" y="0"/>
                      </a:lnTo>
                      <a:lnTo>
                        <a:pt x="720725" y="0"/>
                      </a:lnTo>
                      <a:lnTo>
                        <a:pt x="763587" y="0"/>
                      </a:lnTo>
                      <a:lnTo>
                        <a:pt x="763588" y="0"/>
                      </a:lnTo>
                      <a:lnTo>
                        <a:pt x="804862" y="0"/>
                      </a:lnTo>
                      <a:lnTo>
                        <a:pt x="847725" y="0"/>
                      </a:lnTo>
                      <a:lnTo>
                        <a:pt x="889000" y="0"/>
                      </a:lnTo>
                      <a:lnTo>
                        <a:pt x="931862" y="0"/>
                      </a:lnTo>
                      <a:lnTo>
                        <a:pt x="931863" y="0"/>
                      </a:lnTo>
                      <a:lnTo>
                        <a:pt x="974725" y="0"/>
                      </a:lnTo>
                      <a:lnTo>
                        <a:pt x="989013" y="0"/>
                      </a:lnTo>
                      <a:lnTo>
                        <a:pt x="1016000" y="3175"/>
                      </a:lnTo>
                      <a:lnTo>
                        <a:pt x="1036638" y="4762"/>
                      </a:lnTo>
                      <a:lnTo>
                        <a:pt x="1058862" y="11112"/>
                      </a:lnTo>
                      <a:lnTo>
                        <a:pt x="1058862" y="11112"/>
                      </a:lnTo>
                      <a:lnTo>
                        <a:pt x="1081087" y="15874"/>
                      </a:lnTo>
                      <a:lnTo>
                        <a:pt x="1100137" y="25399"/>
                      </a:lnTo>
                      <a:lnTo>
                        <a:pt x="1100137" y="25400"/>
                      </a:lnTo>
                      <a:lnTo>
                        <a:pt x="1123949" y="34925"/>
                      </a:lnTo>
                      <a:lnTo>
                        <a:pt x="1144587" y="50800"/>
                      </a:lnTo>
                      <a:lnTo>
                        <a:pt x="1158875" y="60325"/>
                      </a:lnTo>
                      <a:lnTo>
                        <a:pt x="1187450" y="90488"/>
                      </a:lnTo>
                      <a:lnTo>
                        <a:pt x="1187450" y="90487"/>
                      </a:lnTo>
                      <a:lnTo>
                        <a:pt x="1189037" y="92075"/>
                      </a:lnTo>
                      <a:lnTo>
                        <a:pt x="1209675" y="128587"/>
                      </a:lnTo>
                      <a:lnTo>
                        <a:pt x="1222375" y="166687"/>
                      </a:lnTo>
                      <a:lnTo>
                        <a:pt x="1228725" y="209550"/>
                      </a:lnTo>
                      <a:lnTo>
                        <a:pt x="1228725" y="2940050"/>
                      </a:lnTo>
                      <a:lnTo>
                        <a:pt x="1222375" y="2982912"/>
                      </a:lnTo>
                      <a:lnTo>
                        <a:pt x="1209675" y="3021012"/>
                      </a:lnTo>
                      <a:lnTo>
                        <a:pt x="1189037" y="3055937"/>
                      </a:lnTo>
                      <a:lnTo>
                        <a:pt x="1187450" y="3059112"/>
                      </a:lnTo>
                      <a:lnTo>
                        <a:pt x="1187450" y="3059113"/>
                      </a:lnTo>
                      <a:lnTo>
                        <a:pt x="1158875" y="3087688"/>
                      </a:lnTo>
                      <a:lnTo>
                        <a:pt x="1144587" y="3097213"/>
                      </a:lnTo>
                      <a:lnTo>
                        <a:pt x="1144587" y="3097213"/>
                      </a:lnTo>
                      <a:lnTo>
                        <a:pt x="1123949" y="3113088"/>
                      </a:lnTo>
                      <a:lnTo>
                        <a:pt x="1100137" y="3124200"/>
                      </a:lnTo>
                      <a:lnTo>
                        <a:pt x="1081087" y="3132138"/>
                      </a:lnTo>
                      <a:lnTo>
                        <a:pt x="1058863" y="3136900"/>
                      </a:lnTo>
                      <a:lnTo>
                        <a:pt x="1036638" y="3144838"/>
                      </a:lnTo>
                      <a:lnTo>
                        <a:pt x="1016000" y="3146425"/>
                      </a:lnTo>
                      <a:lnTo>
                        <a:pt x="1016000" y="3146426"/>
                      </a:lnTo>
                      <a:lnTo>
                        <a:pt x="989013" y="3148013"/>
                      </a:lnTo>
                      <a:lnTo>
                        <a:pt x="974725" y="3148013"/>
                      </a:lnTo>
                      <a:lnTo>
                        <a:pt x="931863" y="3148013"/>
                      </a:lnTo>
                      <a:lnTo>
                        <a:pt x="931862" y="3148013"/>
                      </a:lnTo>
                      <a:lnTo>
                        <a:pt x="889000" y="3148013"/>
                      </a:lnTo>
                      <a:lnTo>
                        <a:pt x="847725" y="3148013"/>
                      </a:lnTo>
                      <a:lnTo>
                        <a:pt x="804862" y="3148013"/>
                      </a:lnTo>
                      <a:lnTo>
                        <a:pt x="763588" y="3148013"/>
                      </a:lnTo>
                      <a:lnTo>
                        <a:pt x="763587" y="3148013"/>
                      </a:lnTo>
                      <a:lnTo>
                        <a:pt x="720725" y="3148013"/>
                      </a:lnTo>
                      <a:lnTo>
                        <a:pt x="676275" y="3148013"/>
                      </a:lnTo>
                      <a:lnTo>
                        <a:pt x="635000" y="3148013"/>
                      </a:lnTo>
                      <a:lnTo>
                        <a:pt x="592137" y="3148013"/>
                      </a:lnTo>
                      <a:lnTo>
                        <a:pt x="550863" y="3148013"/>
                      </a:lnTo>
                      <a:lnTo>
                        <a:pt x="550862" y="3148013"/>
                      </a:lnTo>
                      <a:lnTo>
                        <a:pt x="508000" y="3148013"/>
                      </a:lnTo>
                      <a:lnTo>
                        <a:pt x="465137" y="3148013"/>
                      </a:lnTo>
                      <a:lnTo>
                        <a:pt x="423863" y="3148013"/>
                      </a:lnTo>
                      <a:lnTo>
                        <a:pt x="423862" y="3148013"/>
                      </a:lnTo>
                      <a:lnTo>
                        <a:pt x="381000" y="3148013"/>
                      </a:lnTo>
                      <a:lnTo>
                        <a:pt x="339725" y="3148013"/>
                      </a:lnTo>
                      <a:lnTo>
                        <a:pt x="296862" y="3148013"/>
                      </a:lnTo>
                      <a:lnTo>
                        <a:pt x="252412" y="3148013"/>
                      </a:lnTo>
                      <a:lnTo>
                        <a:pt x="239712" y="3148013"/>
                      </a:lnTo>
                      <a:lnTo>
                        <a:pt x="211137" y="3146426"/>
                      </a:lnTo>
                      <a:lnTo>
                        <a:pt x="211137" y="3146425"/>
                      </a:lnTo>
                      <a:lnTo>
                        <a:pt x="190500" y="3144838"/>
                      </a:lnTo>
                      <a:lnTo>
                        <a:pt x="168275" y="3136900"/>
                      </a:lnTo>
                      <a:lnTo>
                        <a:pt x="146049" y="3132138"/>
                      </a:lnTo>
                      <a:lnTo>
                        <a:pt x="125412" y="3124200"/>
                      </a:lnTo>
                      <a:lnTo>
                        <a:pt x="104774" y="3113088"/>
                      </a:lnTo>
                      <a:lnTo>
                        <a:pt x="84137" y="3097213"/>
                      </a:lnTo>
                      <a:lnTo>
                        <a:pt x="68263" y="3087688"/>
                      </a:lnTo>
                      <a:lnTo>
                        <a:pt x="41275" y="3059113"/>
                      </a:lnTo>
                      <a:lnTo>
                        <a:pt x="41275" y="3059112"/>
                      </a:lnTo>
                      <a:lnTo>
                        <a:pt x="39687" y="3055937"/>
                      </a:lnTo>
                      <a:lnTo>
                        <a:pt x="19050" y="3021012"/>
                      </a:lnTo>
                      <a:lnTo>
                        <a:pt x="3175" y="2982912"/>
                      </a:lnTo>
                      <a:lnTo>
                        <a:pt x="0" y="2940050"/>
                      </a:lnTo>
                      <a:lnTo>
                        <a:pt x="0" y="209550"/>
                      </a:lnTo>
                      <a:lnTo>
                        <a:pt x="3175" y="166687"/>
                      </a:lnTo>
                      <a:lnTo>
                        <a:pt x="19050" y="128587"/>
                      </a:lnTo>
                      <a:lnTo>
                        <a:pt x="39687" y="92075"/>
                      </a:lnTo>
                      <a:lnTo>
                        <a:pt x="41275" y="90487"/>
                      </a:lnTo>
                      <a:lnTo>
                        <a:pt x="41275" y="90488"/>
                      </a:lnTo>
                      <a:lnTo>
                        <a:pt x="68263" y="60325"/>
                      </a:lnTo>
                      <a:lnTo>
                        <a:pt x="84137" y="50801"/>
                      </a:lnTo>
                      <a:lnTo>
                        <a:pt x="84137" y="50800"/>
                      </a:lnTo>
                      <a:lnTo>
                        <a:pt x="104774" y="34925"/>
                      </a:lnTo>
                      <a:lnTo>
                        <a:pt x="125412" y="25400"/>
                      </a:lnTo>
                      <a:lnTo>
                        <a:pt x="125412" y="25399"/>
                      </a:lnTo>
                      <a:lnTo>
                        <a:pt x="146049" y="15874"/>
                      </a:lnTo>
                      <a:lnTo>
                        <a:pt x="168275" y="11112"/>
                      </a:lnTo>
                      <a:lnTo>
                        <a:pt x="168275" y="11112"/>
                      </a:lnTo>
                      <a:lnTo>
                        <a:pt x="190500" y="4762"/>
                      </a:lnTo>
                      <a:lnTo>
                        <a:pt x="211137" y="3175"/>
                      </a:lnTo>
                      <a:close/>
                    </a:path>
                  </a:pathLst>
                </a:custGeom>
                <a:solidFill>
                  <a:srgbClr val="92D050"/>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6" name="Freeform 137"/>
                <p:cNvSpPr/>
                <p:nvPr/>
              </p:nvSpPr>
              <p:spPr bwMode="auto">
                <a:xfrm>
                  <a:off x="14625" y="2646"/>
                  <a:ext cx="1031" cy="3070"/>
                </a:xfrm>
                <a:custGeom>
                  <a:avLst/>
                  <a:gdLst>
                    <a:gd name="T0" fmla="*/ 0 w 376"/>
                    <a:gd name="T1" fmla="*/ 0 h 1119"/>
                    <a:gd name="T2" fmla="*/ 259 w 376"/>
                    <a:gd name="T3" fmla="*/ 37 h 1119"/>
                    <a:gd name="T4" fmla="*/ 283 w 376"/>
                    <a:gd name="T5" fmla="*/ 42 h 1119"/>
                    <a:gd name="T6" fmla="*/ 305 w 376"/>
                    <a:gd name="T7" fmla="*/ 50 h 1119"/>
                    <a:gd name="T8" fmla="*/ 325 w 376"/>
                    <a:gd name="T9" fmla="*/ 60 h 1119"/>
                    <a:gd name="T10" fmla="*/ 343 w 376"/>
                    <a:gd name="T11" fmla="*/ 72 h 1119"/>
                    <a:gd name="T12" fmla="*/ 357 w 376"/>
                    <a:gd name="T13" fmla="*/ 86 h 1119"/>
                    <a:gd name="T14" fmla="*/ 368 w 376"/>
                    <a:gd name="T15" fmla="*/ 101 h 1119"/>
                    <a:gd name="T16" fmla="*/ 374 w 376"/>
                    <a:gd name="T17" fmla="*/ 119 h 1119"/>
                    <a:gd name="T18" fmla="*/ 376 w 376"/>
                    <a:gd name="T19" fmla="*/ 140 h 1119"/>
                    <a:gd name="T20" fmla="*/ 376 w 376"/>
                    <a:gd name="T21" fmla="*/ 968 h 1119"/>
                    <a:gd name="T22" fmla="*/ 374 w 376"/>
                    <a:gd name="T23" fmla="*/ 988 h 1119"/>
                    <a:gd name="T24" fmla="*/ 368 w 376"/>
                    <a:gd name="T25" fmla="*/ 1007 h 1119"/>
                    <a:gd name="T26" fmla="*/ 358 w 376"/>
                    <a:gd name="T27" fmla="*/ 1022 h 1119"/>
                    <a:gd name="T28" fmla="*/ 344 w 376"/>
                    <a:gd name="T29" fmla="*/ 1036 h 1119"/>
                    <a:gd name="T30" fmla="*/ 327 w 376"/>
                    <a:gd name="T31" fmla="*/ 1048 h 1119"/>
                    <a:gd name="T32" fmla="*/ 306 w 376"/>
                    <a:gd name="T33" fmla="*/ 1058 h 1119"/>
                    <a:gd name="T34" fmla="*/ 284 w 376"/>
                    <a:gd name="T35" fmla="*/ 1066 h 1119"/>
                    <a:gd name="T36" fmla="*/ 259 w 376"/>
                    <a:gd name="T37" fmla="*/ 1071 h 1119"/>
                    <a:gd name="T38" fmla="*/ 0 w 376"/>
                    <a:gd name="T39" fmla="*/ 1119 h 1119"/>
                    <a:gd name="T40" fmla="*/ 0 w 376"/>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1119">
                      <a:moveTo>
                        <a:pt x="0" y="0"/>
                      </a:moveTo>
                      <a:lnTo>
                        <a:pt x="259" y="37"/>
                      </a:lnTo>
                      <a:lnTo>
                        <a:pt x="283" y="42"/>
                      </a:lnTo>
                      <a:lnTo>
                        <a:pt x="305" y="50"/>
                      </a:lnTo>
                      <a:lnTo>
                        <a:pt x="325" y="60"/>
                      </a:lnTo>
                      <a:lnTo>
                        <a:pt x="343" y="72"/>
                      </a:lnTo>
                      <a:lnTo>
                        <a:pt x="357" y="86"/>
                      </a:lnTo>
                      <a:lnTo>
                        <a:pt x="368" y="101"/>
                      </a:lnTo>
                      <a:lnTo>
                        <a:pt x="374" y="119"/>
                      </a:lnTo>
                      <a:lnTo>
                        <a:pt x="376" y="140"/>
                      </a:lnTo>
                      <a:lnTo>
                        <a:pt x="376" y="968"/>
                      </a:lnTo>
                      <a:lnTo>
                        <a:pt x="374" y="988"/>
                      </a:lnTo>
                      <a:lnTo>
                        <a:pt x="368" y="1007"/>
                      </a:lnTo>
                      <a:lnTo>
                        <a:pt x="358" y="1022"/>
                      </a:lnTo>
                      <a:lnTo>
                        <a:pt x="344" y="1036"/>
                      </a:lnTo>
                      <a:lnTo>
                        <a:pt x="327" y="1048"/>
                      </a:lnTo>
                      <a:lnTo>
                        <a:pt x="306"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91440" tIns="45720" rIns="91440" bIns="45720" numCol="1" anchor="t" anchorCtr="0" compatLnSpc="1"/>
                <a:lstStyle/>
                <a:p>
                  <a:endParaRPr lang="zh-CN" altLang="en-US">
                    <a:solidFill>
                      <a:srgbClr val="009882"/>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33" name="文本框 66"/>
              <p:cNvSpPr txBox="1"/>
              <p:nvPr/>
            </p:nvSpPr>
            <p:spPr>
              <a:xfrm>
                <a:off x="16346" y="2454"/>
                <a:ext cx="648" cy="2325"/>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简化形式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IV</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73"/>
              <p:cNvSpPr txBox="1"/>
              <p:nvPr/>
            </p:nvSpPr>
            <p:spPr>
              <a:xfrm>
                <a:off x="16156" y="5354"/>
                <a:ext cx="2164" cy="1452"/>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sym typeface="+mn-ea"/>
                  </a:rPr>
                  <a:t>常物性、</a:t>
                </a:r>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无内热源、稳态</a:t>
                </a:r>
                <a:endParaRPr lang="zh-CN" altLang="en-US" dirty="0">
                  <a:latin typeface="微软雅黑" panose="020B0503020204020204" pitchFamily="34" charset="-122"/>
                  <a:ea typeface="微软雅黑" panose="020B0503020204020204" pitchFamily="34" charset="-122"/>
                  <a:sym typeface="+mn-ea"/>
                </a:endParaRPr>
              </a:p>
            </p:txBody>
          </p:sp>
        </p:grpSp>
        <mc:AlternateContent xmlns:mc="http://schemas.openxmlformats.org/markup-compatibility/2006">
          <mc:Choice xmlns:a14="http://schemas.microsoft.com/office/drawing/2010/main" Requires="a14">
            <p:sp>
              <p:nvSpPr>
                <p:cNvPr id="30" name="矩形 78"/>
                <p:cNvSpPr/>
                <p:nvPr/>
              </p:nvSpPr>
              <p:spPr>
                <a:xfrm>
                  <a:off x="14982" y="9210"/>
                  <a:ext cx="4649" cy="1095"/>
                </a:xfrm>
                <a:prstGeom prst="rect">
                  <a:avLst/>
                </a:prstGeom>
                <a:ln w="19050">
                  <a:solidFill>
                    <a:srgbClr val="FF0000"/>
                  </a:solid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𝑡</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p:sp>
              <p:nvSpPr>
                <p:cNvPr id="30" name="矩形 78"/>
                <p:cNvSpPr>
                  <a:spLocks noRot="1" noChangeAspect="1" noMove="1" noResize="1" noEditPoints="1" noAdjustHandles="1" noChangeArrowheads="1" noChangeShapeType="1" noTextEdit="1"/>
                </p:cNvSpPr>
                <p:nvPr/>
              </p:nvSpPr>
              <p:spPr>
                <a:xfrm>
                  <a:off x="14982" y="9210"/>
                  <a:ext cx="4649" cy="1095"/>
                </a:xfrm>
                <a:prstGeom prst="rect">
                  <a:avLst/>
                </a:prstGeom>
                <a:blipFill rotWithShape="1">
                  <a:blip r:embed="rId4"/>
                </a:blipFill>
                <a:ln w="19050">
                  <a:solidFill>
                    <a:srgbClr val="FF0000"/>
                  </a:solidFill>
                </a:ln>
              </p:spPr>
              <p:txBody>
                <a:bodyPr/>
                <a:lstStyle/>
                <a:p>
                  <a:r>
                    <a:rPr lang="zh-CN" altLang="en-US">
                      <a:noFill/>
                    </a:rPr>
                    <a:t> </a:t>
                  </a:r>
                </a:p>
              </p:txBody>
            </p:sp>
          </mc:Fallback>
        </mc:AlternateContent>
        <p:sp>
          <p:nvSpPr>
            <p:cNvPr id="31" name="文本框 79"/>
            <p:cNvSpPr txBox="1"/>
            <p:nvPr/>
          </p:nvSpPr>
          <p:spPr>
            <a:xfrm>
              <a:off x="15420" y="10404"/>
              <a:ext cx="3886" cy="582"/>
            </a:xfrm>
            <a:prstGeom prst="rect">
              <a:avLst/>
            </a:prstGeom>
            <a:noFill/>
          </p:spPr>
          <p:txBody>
            <a:bodyPr wrap="square" rtlCol="0">
              <a:spAutoFit/>
            </a:bodyPr>
            <a:lstStyle/>
            <a:p>
              <a:r>
                <a:rPr lang="zh-CN" altLang="en-US" dirty="0">
                  <a:latin typeface="Calibri" panose="020F0502020204030204" pitchFamily="34" charset="0"/>
                  <a:ea typeface="黑体" panose="02010609060101010101" pitchFamily="2" charset="-122"/>
                </a:rPr>
                <a:t>拉普拉斯</a:t>
              </a:r>
              <a:r>
                <a:rPr lang="en-US" altLang="zh-CN" dirty="0">
                  <a:latin typeface="Calibri" panose="020F0502020204030204" pitchFamily="34" charset="0"/>
                  <a:ea typeface="黑体" panose="02010609060101010101" pitchFamily="2" charset="-122"/>
                </a:rPr>
                <a:t>(Laplace)</a:t>
              </a:r>
              <a:r>
                <a:rPr lang="zh-CN" altLang="en-US" dirty="0">
                  <a:latin typeface="Calibri" panose="020F0502020204030204" pitchFamily="34" charset="0"/>
                  <a:ea typeface="黑体" panose="02010609060101010101" pitchFamily="2" charset="-122"/>
                </a:rPr>
                <a:t>方程</a:t>
              </a:r>
              <a:endParaRPr lang="zh-CN" altLang="en-US" dirty="0">
                <a:latin typeface="Calibri" panose="020F0502020204030204" pitchFamily="34" charset="0"/>
                <a:ea typeface="黑体" panose="02010609060101010101" pitchFamily="2" charset="-122"/>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定解条件</a:t>
            </a:r>
            <a:endParaRPr lang="zh-CN" altLang="en-US" dirty="0"/>
          </a:p>
          <a:p>
            <a:endParaRPr lang="zh-CN" altLang="en-US" dirty="0"/>
          </a:p>
          <a:p>
            <a:endParaRPr lang="en-US" dirty="0"/>
          </a:p>
        </p:txBody>
      </p:sp>
      <p:sp>
        <p:nvSpPr>
          <p:cNvPr id="3" name="AutoShape 4"/>
          <p:cNvSpPr/>
          <p:nvPr/>
        </p:nvSpPr>
        <p:spPr bwMode="auto">
          <a:xfrm>
            <a:off x="3417363" y="4039865"/>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4" name="AutoShape 6"/>
          <p:cNvSpPr/>
          <p:nvPr/>
        </p:nvSpPr>
        <p:spPr bwMode="auto">
          <a:xfrm>
            <a:off x="5735241" y="5067344"/>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1"/>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Line 19"/>
          <p:cNvSpPr>
            <a:spLocks noChangeShapeType="1"/>
          </p:cNvSpPr>
          <p:nvPr/>
        </p:nvSpPr>
        <p:spPr bwMode="auto">
          <a:xfrm flipH="1">
            <a:off x="4264025" y="3958590"/>
            <a:ext cx="1080135" cy="412115"/>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AutoShape 12"/>
          <p:cNvSpPr/>
          <p:nvPr/>
        </p:nvSpPr>
        <p:spPr bwMode="auto">
          <a:xfrm>
            <a:off x="5644702" y="2311446"/>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Line 18"/>
          <p:cNvSpPr>
            <a:spLocks noChangeShapeType="1"/>
          </p:cNvSpPr>
          <p:nvPr/>
        </p:nvSpPr>
        <p:spPr bwMode="auto">
          <a:xfrm>
            <a:off x="4267200" y="4382770"/>
            <a:ext cx="1199515" cy="1065530"/>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Line 19"/>
          <p:cNvSpPr>
            <a:spLocks noChangeShapeType="1"/>
          </p:cNvSpPr>
          <p:nvPr/>
        </p:nvSpPr>
        <p:spPr bwMode="auto">
          <a:xfrm flipV="1">
            <a:off x="4270375" y="2666365"/>
            <a:ext cx="1059815" cy="1720215"/>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AutoShape 21"/>
          <p:cNvSpPr/>
          <p:nvPr/>
        </p:nvSpPr>
        <p:spPr bwMode="auto">
          <a:xfrm>
            <a:off x="5230332" y="2535792"/>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0" name="AutoShape 22"/>
          <p:cNvSpPr/>
          <p:nvPr/>
        </p:nvSpPr>
        <p:spPr bwMode="auto">
          <a:xfrm>
            <a:off x="5351006" y="5282482"/>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1" name="AutoShape 25"/>
          <p:cNvSpPr/>
          <p:nvPr/>
        </p:nvSpPr>
        <p:spPr bwMode="auto">
          <a:xfrm>
            <a:off x="4167415" y="4255002"/>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2" name="TextBox 24"/>
          <p:cNvSpPr txBox="1"/>
          <p:nvPr/>
        </p:nvSpPr>
        <p:spPr>
          <a:xfrm>
            <a:off x="-52070" y="3616325"/>
            <a:ext cx="3524250" cy="1568450"/>
          </a:xfrm>
          <a:prstGeom prst="rect">
            <a:avLst/>
          </a:prstGeom>
          <a:noFill/>
        </p:spPr>
        <p:txBody>
          <a:bodyPr wrap="square" rtlCol="0">
            <a:spAutoFit/>
          </a:bodyPr>
          <a:lstStyle/>
          <a:p>
            <a:pPr marL="342900" indent="-342900" algn="ctr">
              <a:buFont typeface="Arial" panose="020B0604020202020204" pitchFamily="34" charset="0"/>
              <a:buChar char="•"/>
            </a:pPr>
            <a:r>
              <a:rPr lang="zh-CN" altLang="en-US" sz="2400" dirty="0">
                <a:latin typeface="Agency FB" panose="020B0503020202020204" pitchFamily="34" charset="0"/>
                <a:ea typeface="微软雅黑" panose="020B0503020204020204" pitchFamily="34" charset="-122"/>
                <a:sym typeface="Agency FB" panose="020B0503020202020204" pitchFamily="34" charset="0"/>
              </a:rPr>
              <a:t>边界条件</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a:p>
            <a:pPr algn="ctr"/>
            <a:r>
              <a:rPr lang="zh-CN" altLang="en-US" sz="2400" dirty="0">
                <a:latin typeface="Agency FB" panose="020B0503020202020204" pitchFamily="34" charset="0"/>
                <a:ea typeface="微软雅黑" panose="020B0503020204020204" pitchFamily="34" charset="-122"/>
                <a:sym typeface="Agency FB" panose="020B0503020202020204" pitchFamily="34" charset="0"/>
              </a:rPr>
              <a:t>（</a:t>
            </a:r>
            <a:r>
              <a:rPr lang="zh-CN" altLang="en-US" sz="2400" dirty="0">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boundary condition</a:t>
            </a:r>
            <a:r>
              <a:rPr lang="zh-CN" altLang="en-US" sz="2400" dirty="0">
                <a:latin typeface="Agency FB" panose="020B0503020202020204" pitchFamily="34" charset="0"/>
                <a:ea typeface="微软雅黑" panose="020B0503020204020204" pitchFamily="34" charset="-122"/>
                <a:sym typeface="Agency FB" panose="020B0503020202020204" pitchFamily="34" charset="0"/>
              </a:rPr>
              <a:t>）</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a:p>
            <a:pPr algn="ctr"/>
            <a:r>
              <a:rPr lang="zh-CN" altLang="en-US" sz="2400" dirty="0">
                <a:latin typeface="Agency FB" panose="020B0503020202020204" pitchFamily="34" charset="0"/>
                <a:ea typeface="微软雅黑" panose="020B0503020204020204" pitchFamily="34" charset="-122"/>
                <a:sym typeface="Agency FB" panose="020B0503020202020204" pitchFamily="34" charset="0"/>
              </a:rPr>
              <a:t>导热物体边界上温度或换热情况</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3" name="TextBox 24"/>
          <p:cNvSpPr txBox="1"/>
          <p:nvPr/>
        </p:nvSpPr>
        <p:spPr>
          <a:xfrm>
            <a:off x="6331748" y="2378349"/>
            <a:ext cx="2011680" cy="460375"/>
          </a:xfrm>
          <a:prstGeom prst="rect">
            <a:avLst/>
          </a:prstGeom>
          <a:noFill/>
        </p:spPr>
        <p:txBody>
          <a:bodyPr wrap="none" rtlCol="0">
            <a:spAutoFit/>
          </a:bodyPr>
          <a:lstStyle/>
          <a:p>
            <a:pPr algn="l"/>
            <a:r>
              <a:rPr lang="zh-CN" altLang="en-US" sz="2400" b="1" dirty="0">
                <a:solidFill>
                  <a:srgbClr val="00B0F0"/>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Dirichlet</a:t>
            </a:r>
            <a:r>
              <a:rPr lang="zh-CN" altLang="en-US" sz="2400" b="1" dirty="0">
                <a:solidFill>
                  <a:srgbClr val="00B0F0"/>
                </a:solidFill>
                <a:latin typeface="Agency FB" panose="020B0503020202020204" pitchFamily="34" charset="0"/>
                <a:ea typeface="微软雅黑" panose="020B0503020204020204" pitchFamily="34" charset="-122"/>
                <a:sym typeface="Agency FB" panose="020B0503020202020204" pitchFamily="34" charset="0"/>
              </a:rPr>
              <a:t>条件</a:t>
            </a:r>
            <a:endParaRPr lang="zh-CN" altLang="en-US" sz="2400" b="1" dirty="0">
              <a:solidFill>
                <a:srgbClr val="00B0F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 name="TextBox 24"/>
          <p:cNvSpPr txBox="1"/>
          <p:nvPr/>
        </p:nvSpPr>
        <p:spPr>
          <a:xfrm>
            <a:off x="6417263" y="5142126"/>
            <a:ext cx="1655445" cy="460375"/>
          </a:xfrm>
          <a:prstGeom prst="rect">
            <a:avLst/>
          </a:prstGeom>
          <a:noFill/>
        </p:spPr>
        <p:txBody>
          <a:bodyPr wrap="none" rtlCol="0">
            <a:spAutoFit/>
          </a:bodyPr>
          <a:lstStyle/>
          <a:p>
            <a:pPr algn="l"/>
            <a:r>
              <a:rPr lang="zh-CN" altLang="en-US" sz="24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Robin</a:t>
            </a:r>
            <a:r>
              <a:rPr lang="zh-CN" altLang="en-US" sz="2400" b="1" dirty="0">
                <a:solidFill>
                  <a:schemeClr val="accent6">
                    <a:lumMod val="75000"/>
                  </a:schemeClr>
                </a:solidFill>
                <a:latin typeface="Agency FB" panose="020B0503020202020204" pitchFamily="34" charset="0"/>
                <a:ea typeface="微软雅黑" panose="020B0503020204020204" pitchFamily="34" charset="-122"/>
                <a:sym typeface="Agency FB" panose="020B0503020202020204" pitchFamily="34" charset="0"/>
              </a:rPr>
              <a:t>条件</a:t>
            </a:r>
            <a:endParaRPr lang="zh-CN" altLang="en-US" sz="2400" b="1" dirty="0">
              <a:solidFill>
                <a:schemeClr val="accent6">
                  <a:lumMod val="7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AutoShape 12"/>
          <p:cNvSpPr/>
          <p:nvPr/>
        </p:nvSpPr>
        <p:spPr bwMode="auto">
          <a:xfrm>
            <a:off x="5654153" y="3603138"/>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92D050"/>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6" name="AutoShape 21"/>
          <p:cNvSpPr/>
          <p:nvPr/>
        </p:nvSpPr>
        <p:spPr bwMode="auto">
          <a:xfrm>
            <a:off x="5239783" y="3827484"/>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0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7" name="TextBox 24"/>
          <p:cNvSpPr txBox="1"/>
          <p:nvPr/>
        </p:nvSpPr>
        <p:spPr>
          <a:xfrm>
            <a:off x="6341199" y="3670041"/>
            <a:ext cx="2181225" cy="460375"/>
          </a:xfrm>
          <a:prstGeom prst="rect">
            <a:avLst/>
          </a:prstGeom>
          <a:noFill/>
        </p:spPr>
        <p:txBody>
          <a:bodyPr wrap="none" rtlCol="0">
            <a:spAutoFit/>
          </a:bodyPr>
          <a:lstStyle/>
          <a:p>
            <a:pPr algn="l"/>
            <a:r>
              <a:rPr lang="zh-CN" altLang="en-US" sz="2400" b="1" dirty="0">
                <a:solidFill>
                  <a:srgbClr val="92D050"/>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Neumann</a:t>
            </a:r>
            <a:r>
              <a:rPr lang="zh-CN" altLang="en-US" sz="2400" b="1" dirty="0">
                <a:solidFill>
                  <a:srgbClr val="92D050"/>
                </a:solidFill>
                <a:latin typeface="Agency FB" panose="020B0503020202020204" pitchFamily="34" charset="0"/>
                <a:ea typeface="微软雅黑" panose="020B0503020204020204" pitchFamily="34" charset="-122"/>
                <a:sym typeface="Agency FB" panose="020B0503020202020204" pitchFamily="34" charset="0"/>
              </a:rPr>
              <a:t>条件</a:t>
            </a:r>
            <a:endParaRPr lang="zh-CN" altLang="en-US" sz="2400" b="1" dirty="0">
              <a:solidFill>
                <a:srgbClr val="92D05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文本框 7"/>
          <p:cNvSpPr txBox="1"/>
          <p:nvPr/>
        </p:nvSpPr>
        <p:spPr>
          <a:xfrm>
            <a:off x="982980" y="880110"/>
            <a:ext cx="7498080" cy="460375"/>
          </a:xfrm>
          <a:prstGeom prst="rect">
            <a:avLst/>
          </a:prstGeom>
          <a:noFill/>
        </p:spPr>
        <p:txBody>
          <a:bodyPr wrap="none" rtlCol="0" anchor="t">
            <a:spAutoFit/>
          </a:bodyPr>
          <a:lstStyle/>
          <a:p>
            <a:r>
              <a:rPr lang="zh-CN" altLang="en-US" sz="2400" kern="0" dirty="0">
                <a:latin typeface="微软雅黑" panose="020B0503020204020204" pitchFamily="34" charset="-122"/>
                <a:ea typeface="微软雅黑" panose="020B0503020204020204" pitchFamily="34" charset="-122"/>
                <a:sym typeface="+mn-ea"/>
              </a:rPr>
              <a:t>导热微分方程式的求解需要以表征特定问题的附加条件</a:t>
            </a:r>
            <a:endParaRPr lang="zh-CN" altLang="en-US" sz="2400" kern="0" dirty="0">
              <a:latin typeface="微软雅黑" panose="020B0503020204020204" pitchFamily="34" charset="-122"/>
              <a:ea typeface="微软雅黑" panose="020B0503020204020204" pitchFamily="34" charset="-122"/>
              <a:sym typeface="+mn-ea"/>
            </a:endParaRPr>
          </a:p>
        </p:txBody>
      </p:sp>
      <p:sp>
        <p:nvSpPr>
          <p:cNvPr id="19" name="文本框 8"/>
          <p:cNvSpPr txBox="1"/>
          <p:nvPr/>
        </p:nvSpPr>
        <p:spPr>
          <a:xfrm>
            <a:off x="-52070" y="1343025"/>
            <a:ext cx="8310245" cy="645160"/>
          </a:xfrm>
          <a:prstGeom prst="rect">
            <a:avLst/>
          </a:prstGeom>
          <a:noFill/>
        </p:spPr>
        <p:txBody>
          <a:bodyPr wrap="none" rtlCol="0" anchor="t">
            <a:spAutoFit/>
          </a:bodyPr>
          <a:lstStyle/>
          <a:p>
            <a:pPr lvl="2" indent="-342900" eaLnBrk="1" hangingPunct="1">
              <a:lnSpc>
                <a:spcPct val="150000"/>
              </a:lnSpc>
              <a:buFont typeface="Arial" panose="020B0604020202020204" pitchFamily="34" charset="0"/>
              <a:buChar char="•"/>
              <a:defRPr/>
            </a:pPr>
            <a:r>
              <a:rPr lang="zh-CN" altLang="en-US" sz="2400" kern="0" dirty="0">
                <a:latin typeface="+mn-ea"/>
                <a:ea typeface="+mn-ea"/>
                <a:cs typeface="+mn-ea"/>
                <a:sym typeface="+mn-ea"/>
              </a:rPr>
              <a:t>初始条件（</a:t>
            </a:r>
            <a:r>
              <a:rPr lang="en-US" altLang="zh-CN" sz="2400" kern="0" dirty="0">
                <a:latin typeface="+mn-ea"/>
                <a:ea typeface="+mn-ea"/>
                <a:cs typeface="+mn-ea"/>
                <a:sym typeface="+mn-ea"/>
              </a:rPr>
              <a:t>initial condition</a:t>
            </a:r>
            <a:r>
              <a:rPr lang="zh-CN" altLang="en-US" sz="2400" kern="0" dirty="0">
                <a:latin typeface="+mn-ea"/>
                <a:ea typeface="+mn-ea"/>
                <a:cs typeface="+mn-ea"/>
                <a:sym typeface="+mn-ea"/>
              </a:rPr>
              <a:t>）：初始时刻温度分布</a:t>
            </a:r>
            <a:endParaRPr lang="zh-CN" altLang="en-US" sz="2400">
              <a:latin typeface="+mn-ea"/>
              <a:ea typeface="+mn-ea"/>
              <a:cs typeface="+mn-ea"/>
            </a:endParaRPr>
          </a:p>
        </p:txBody>
      </p:sp>
      <p:sp>
        <p:nvSpPr>
          <p:cNvPr id="20" name="文本框 9"/>
          <p:cNvSpPr txBox="1"/>
          <p:nvPr/>
        </p:nvSpPr>
        <p:spPr>
          <a:xfrm>
            <a:off x="8373745" y="2424430"/>
            <a:ext cx="3237230"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rPr>
              <a:t>规定边界温度保持常数</a:t>
            </a:r>
            <a:endParaRPr lang="zh-CN" altLang="en-US" sz="2000">
              <a:latin typeface="微软雅黑" panose="020B0503020204020204" pitchFamily="34" charset="-122"/>
              <a:ea typeface="微软雅黑" panose="020B0503020204020204" pitchFamily="34" charset="-122"/>
            </a:endParaRPr>
          </a:p>
        </p:txBody>
      </p:sp>
      <p:sp>
        <p:nvSpPr>
          <p:cNvPr id="21" name="文本框 10"/>
          <p:cNvSpPr txBox="1"/>
          <p:nvPr/>
        </p:nvSpPr>
        <p:spPr>
          <a:xfrm>
            <a:off x="11326007" y="2416289"/>
            <a:ext cx="1333500" cy="460375"/>
          </a:xfrm>
          <a:prstGeom prst="rect">
            <a:avLst/>
          </a:prstGeom>
          <a:noFill/>
        </p:spPr>
        <p:txBody>
          <a:bodyPr wrap="none" rtlCol="0">
            <a:spAutoFit/>
          </a:bodyPr>
          <a:lstStyle/>
          <a:p>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r>
              <a:rPr lang="en-US" altLang="zh-CN" sz="2400" dirty="0">
                <a:latin typeface="Times New Roman" panose="02020603050405020304" pitchFamily="18" charset="0"/>
                <a:ea typeface="黑体" panose="02010609060101010101" pitchFamily="2" charset="-122"/>
              </a:rPr>
              <a:t> = </a:t>
            </a:r>
            <a:r>
              <a:rPr lang="zh-CN" altLang="en-US" sz="2400" dirty="0"/>
              <a:t>常数</a:t>
            </a:r>
            <a:endParaRPr lang="zh-CN" altLang="en-US" sz="2400" dirty="0"/>
          </a:p>
        </p:txBody>
      </p:sp>
      <p:grpSp>
        <p:nvGrpSpPr>
          <p:cNvPr id="22" name="组合 1"/>
          <p:cNvGrpSpPr/>
          <p:nvPr/>
        </p:nvGrpSpPr>
        <p:grpSpPr>
          <a:xfrm>
            <a:off x="8015605" y="3731895"/>
            <a:ext cx="4289425" cy="1216660"/>
            <a:chOff x="12623" y="5877"/>
            <a:chExt cx="6755" cy="1916"/>
          </a:xfrm>
        </p:grpSpPr>
        <p:sp>
          <p:nvSpPr>
            <p:cNvPr id="23" name="文本框 11"/>
            <p:cNvSpPr txBox="1"/>
            <p:nvPr/>
          </p:nvSpPr>
          <p:spPr>
            <a:xfrm>
              <a:off x="13490" y="5877"/>
              <a:ext cx="5888" cy="628"/>
            </a:xfrm>
            <a:prstGeom prst="rect">
              <a:avLst/>
            </a:prstGeom>
            <a:noFill/>
          </p:spPr>
          <p:txBody>
            <a:bodyPr wrap="none" rtlCol="0" anchor="t">
              <a:spAutoFit/>
            </a:bodyPr>
            <a:lstStyle/>
            <a:p>
              <a:r>
                <a:rPr lang="zh-CN" altLang="en-US" sz="2000" kern="0" dirty="0">
                  <a:latin typeface="微软雅黑" panose="020B0503020204020204" pitchFamily="34" charset="-122"/>
                  <a:ea typeface="微软雅黑" panose="020B0503020204020204" pitchFamily="34" charset="-122"/>
                  <a:sym typeface="+mn-ea"/>
                </a:rPr>
                <a:t>规定边界上的热流密度保持定值</a:t>
              </a:r>
              <a:endParaRPr lang="zh-CN" altLang="en-US" sz="2000" kern="0" dirty="0">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24" name="文本框 25"/>
                <p:cNvSpPr txBox="1"/>
                <p:nvPr/>
              </p:nvSpPr>
              <p:spPr>
                <a:xfrm>
                  <a:off x="12623" y="6605"/>
                  <a:ext cx="4680" cy="11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𝑛</m:t>
                                    </m:r>
                                  </m:den>
                                </m:f>
                              </m:e>
                            </m:d>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常数</m:t>
                        </m:r>
                      </m:oMath>
                    </m:oMathPara>
                  </a14:m>
                  <a:endParaRPr lang="zh-CN" altLang="en-US" sz="2400" dirty="0"/>
                </a:p>
              </p:txBody>
            </p:sp>
          </mc:Choice>
          <mc:Fallback>
            <p:sp>
              <p:nvSpPr>
                <p:cNvPr id="24" name="文本框 25"/>
                <p:cNvSpPr txBox="1">
                  <a:spLocks noRot="1" noChangeAspect="1" noMove="1" noResize="1" noEditPoints="1" noAdjustHandles="1" noChangeArrowheads="1" noChangeShapeType="1" noTextEdit="1"/>
                </p:cNvSpPr>
                <p:nvPr/>
              </p:nvSpPr>
              <p:spPr>
                <a:xfrm>
                  <a:off x="12623" y="6605"/>
                  <a:ext cx="4680" cy="1189"/>
                </a:xfrm>
                <a:prstGeom prst="rect">
                  <a:avLst/>
                </a:prstGeom>
                <a:blipFill rotWithShape="1">
                  <a:blip r:embed="rId1"/>
                </a:blipFill>
              </p:spPr>
              <p:txBody>
                <a:bodyPr/>
                <a:lstStyle/>
                <a:p>
                  <a:r>
                    <a:rPr lang="zh-CN" altLang="en-US">
                      <a:noFill/>
                    </a:rPr>
                    <a:t> </a:t>
                  </a:r>
                </a:p>
              </p:txBody>
            </p:sp>
          </mc:Fallback>
        </mc:AlternateContent>
      </p:grpSp>
      <p:sp>
        <p:nvSpPr>
          <p:cNvPr id="25" name="文本框 28"/>
          <p:cNvSpPr txBox="1"/>
          <p:nvPr/>
        </p:nvSpPr>
        <p:spPr>
          <a:xfrm>
            <a:off x="8150225" y="5220335"/>
            <a:ext cx="4648835" cy="706755"/>
          </a:xfrm>
          <a:prstGeom prst="rect">
            <a:avLst/>
          </a:prstGeom>
          <a:noFill/>
        </p:spPr>
        <p:txBody>
          <a:bodyPr wrap="square" rtlCol="0" anchor="t">
            <a:spAutoFit/>
          </a:bodyPr>
          <a:lstStyle/>
          <a:p>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sym typeface="+mn-ea"/>
              </a:rPr>
              <a:t>规定了边界上物体与周围流体间的表面传热系数</a:t>
            </a:r>
            <a:r>
              <a:rPr lang="en-US" altLang="zh-CN" sz="2000" i="1" kern="0" dirty="0">
                <a:latin typeface="微软雅黑" panose="020B0503020204020204" pitchFamily="34" charset="-122"/>
                <a:ea typeface="微软雅黑" panose="020B0503020204020204" pitchFamily="34" charset="-122"/>
                <a:cs typeface="微软雅黑" panose="020B0503020204020204" pitchFamily="34" charset="-122"/>
                <a:sym typeface="+mn-ea"/>
              </a:rPr>
              <a:t>h</a:t>
            </a:r>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sym typeface="+mn-ea"/>
              </a:rPr>
              <a:t>及周围流体的温度</a:t>
            </a:r>
            <a:r>
              <a:rPr lang="en-US" altLang="zh-CN" sz="2000" i="1" kern="0" dirty="0" err="1">
                <a:latin typeface="微软雅黑" panose="020B0503020204020204" pitchFamily="34" charset="-122"/>
                <a:ea typeface="微软雅黑" panose="020B0503020204020204" pitchFamily="34" charset="-122"/>
                <a:cs typeface="微软雅黑" panose="020B0503020204020204" pitchFamily="34" charset="-122"/>
                <a:sym typeface="+mn-ea"/>
              </a:rPr>
              <a:t>t</a:t>
            </a:r>
            <a:r>
              <a:rPr lang="en-US" altLang="zh-CN" sz="2000" i="1" kern="0" baseline="-25000" dirty="0" err="1">
                <a:latin typeface="微软雅黑" panose="020B0503020204020204" pitchFamily="34" charset="-122"/>
                <a:ea typeface="微软雅黑" panose="020B0503020204020204" pitchFamily="34" charset="-122"/>
                <a:cs typeface="微软雅黑" panose="020B0503020204020204" pitchFamily="34" charset="-122"/>
                <a:sym typeface="+mn-ea"/>
              </a:rPr>
              <a:t>f</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6" name="组合 3"/>
          <p:cNvGrpSpPr/>
          <p:nvPr/>
        </p:nvGrpSpPr>
        <p:grpSpPr>
          <a:xfrm>
            <a:off x="6043930" y="5812790"/>
            <a:ext cx="5786120" cy="1438275"/>
            <a:chOff x="9518" y="9154"/>
            <a:chExt cx="9112" cy="2265"/>
          </a:xfrm>
        </p:grpSpPr>
        <mc:AlternateContent xmlns:mc="http://schemas.openxmlformats.org/markup-compatibility/2006">
          <mc:Choice xmlns:a14="http://schemas.microsoft.com/office/drawing/2010/main" Requires="a14">
            <p:sp>
              <p:nvSpPr>
                <p:cNvPr id="27" name="文本框 29"/>
                <p:cNvSpPr txBox="1"/>
                <p:nvPr/>
              </p:nvSpPr>
              <p:spPr>
                <a:xfrm>
                  <a:off x="9558" y="9154"/>
                  <a:ext cx="4739" cy="11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𝑛</m:t>
                                    </m:r>
                                  </m:den>
                                </m:f>
                              </m:e>
                            </m:d>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ℎ</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e>
                        </m:d>
                      </m:oMath>
                    </m:oMathPara>
                  </a14:m>
                  <a:endParaRPr lang="zh-CN" altLang="en-US" sz="2400" dirty="0"/>
                </a:p>
              </p:txBody>
            </p:sp>
          </mc:Choice>
          <mc:Fallback>
            <p:sp>
              <p:nvSpPr>
                <p:cNvPr id="27" name="文本框 29"/>
                <p:cNvSpPr txBox="1">
                  <a:spLocks noRot="1" noChangeAspect="1" noMove="1" noResize="1" noEditPoints="1" noAdjustHandles="1" noChangeArrowheads="1" noChangeShapeType="1" noTextEdit="1"/>
                </p:cNvSpPr>
                <p:nvPr/>
              </p:nvSpPr>
              <p:spPr>
                <a:xfrm>
                  <a:off x="9558" y="9154"/>
                  <a:ext cx="4739" cy="1189"/>
                </a:xfrm>
                <a:prstGeom prst="rect">
                  <a:avLst/>
                </a:prstGeom>
                <a:blipFill rotWithShape="1">
                  <a:blip r:embed="rId2"/>
                </a:blipFill>
              </p:spPr>
              <p:txBody>
                <a:bodyPr/>
                <a:lstStyle/>
                <a:p>
                  <a:r>
                    <a:rPr lang="zh-CN" altLang="en-US">
                      <a:noFill/>
                    </a:rPr>
                    <a:t> </a:t>
                  </a:r>
                </a:p>
              </p:txBody>
            </p:sp>
          </mc:Fallback>
        </mc:AlternateContent>
        <p:sp>
          <p:nvSpPr>
            <p:cNvPr id="28" name="文本框 30"/>
            <p:cNvSpPr txBox="1"/>
            <p:nvPr/>
          </p:nvSpPr>
          <p:spPr>
            <a:xfrm>
              <a:off x="14322" y="9457"/>
              <a:ext cx="4309"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（物体被冷却情况）</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9" name="文本框 31"/>
                <p:cNvSpPr txBox="1"/>
                <p:nvPr/>
              </p:nvSpPr>
              <p:spPr>
                <a:xfrm>
                  <a:off x="9518" y="10231"/>
                  <a:ext cx="4756" cy="11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𝑛</m:t>
                                    </m:r>
                                  </m:den>
                                </m:f>
                              </m:e>
                            </m:d>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ℎ</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e>
                        </m:d>
                      </m:oMath>
                    </m:oMathPara>
                  </a14:m>
                  <a:endParaRPr lang="zh-CN" altLang="en-US" sz="2400" dirty="0"/>
                </a:p>
              </p:txBody>
            </p:sp>
          </mc:Choice>
          <mc:Fallback>
            <p:sp>
              <p:nvSpPr>
                <p:cNvPr id="29" name="文本框 31"/>
                <p:cNvSpPr txBox="1">
                  <a:spLocks noRot="1" noChangeAspect="1" noMove="1" noResize="1" noEditPoints="1" noAdjustHandles="1" noChangeArrowheads="1" noChangeShapeType="1" noTextEdit="1"/>
                </p:cNvSpPr>
                <p:nvPr/>
              </p:nvSpPr>
              <p:spPr>
                <a:xfrm>
                  <a:off x="9518" y="10231"/>
                  <a:ext cx="4756" cy="1189"/>
                </a:xfrm>
                <a:prstGeom prst="rect">
                  <a:avLst/>
                </a:prstGeom>
                <a:blipFill rotWithShape="1">
                  <a:blip r:embed="rId3"/>
                </a:blipFill>
              </p:spPr>
              <p:txBody>
                <a:bodyPr/>
                <a:lstStyle/>
                <a:p>
                  <a:r>
                    <a:rPr lang="zh-CN" altLang="en-US">
                      <a:noFill/>
                    </a:rPr>
                    <a:t> </a:t>
                  </a:r>
                </a:p>
              </p:txBody>
            </p:sp>
          </mc:Fallback>
        </mc:AlternateContent>
        <p:sp>
          <p:nvSpPr>
            <p:cNvPr id="30" name="文本框 32"/>
            <p:cNvSpPr txBox="1"/>
            <p:nvPr/>
          </p:nvSpPr>
          <p:spPr>
            <a:xfrm>
              <a:off x="14282" y="10534"/>
              <a:ext cx="4309"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（物体被加热情况）</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p:bldP spid="13" grpId="0"/>
      <p:bldP spid="14" grpId="0"/>
      <p:bldP spid="15" grpId="0" bldLvl="0" animBg="1"/>
      <p:bldP spid="16" grpId="0" bldLvl="0" animBg="1"/>
      <p:bldP spid="17" grpId="0"/>
      <p:bldP spid="18" grpId="0"/>
      <p:bldP spid="18" grpId="1"/>
      <p:bldP spid="19" grpId="0"/>
      <p:bldP spid="19" grpId="1"/>
      <p:bldP spid="20" grpId="0"/>
      <p:bldP spid="20" grpId="1"/>
      <p:bldP spid="21" grpId="0"/>
      <p:bldP spid="21"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33031" y="2963462"/>
            <a:ext cx="1728093" cy="1421928"/>
          </a:xfrm>
        </p:spPr>
        <p:txBody>
          <a:bodyPr/>
          <a:lstStyle/>
          <a:p>
            <a:r>
              <a:rPr lang="en-US" altLang="zh-CN" dirty="0">
                <a:solidFill>
                  <a:schemeClr val="accent1"/>
                </a:solidFill>
                <a:latin typeface="Agency FB" panose="020B0503020202020204" pitchFamily="34" charset="0"/>
                <a:ea typeface="微软雅黑" panose="020B0503020204020204" pitchFamily="34" charset="-122"/>
                <a:sym typeface="Agency FB" panose="020B0503020202020204" pitchFamily="34" charset="0"/>
              </a:rPr>
              <a:t>02</a:t>
            </a:r>
            <a:endParaRPr lang="zh-CN" altLang="en-US" dirty="0">
              <a:solidFill>
                <a:schemeClr val="accent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文本占位符 2"/>
          <p:cNvSpPr>
            <a:spLocks noGrp="1"/>
          </p:cNvSpPr>
          <p:nvPr>
            <p:ph type="body" sz="quarter" idx="13"/>
          </p:nvPr>
        </p:nvSpPr>
        <p:spPr>
          <a:xfrm>
            <a:off x="5925185" y="2752090"/>
            <a:ext cx="6206490" cy="686435"/>
          </a:xfrm>
        </p:spPr>
        <p:txBody>
          <a:bodyPr/>
          <a:lstStyle/>
          <a:p>
            <a:r>
              <a:rPr lang="zh-CN" altLang="en-US" dirty="0">
                <a:solidFill>
                  <a:schemeClr val="accent1"/>
                </a:solidFill>
                <a:latin typeface="Agency FB" panose="020B0503020202020204" pitchFamily="34" charset="0"/>
                <a:ea typeface="微软雅黑" panose="020B0503020204020204" pitchFamily="34" charset="-122"/>
                <a:cs typeface="+mn-ea"/>
                <a:sym typeface="Agency FB" panose="020B0503020202020204" pitchFamily="34" charset="0"/>
              </a:rPr>
              <a:t>热传导</a:t>
            </a:r>
            <a:endParaRPr lang="zh-CN" altLang="en-US" dirty="0">
              <a:solidFill>
                <a:schemeClr val="accent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热传导</a:t>
            </a:r>
            <a:endParaRPr lang="en-US" dirty="0"/>
          </a:p>
        </p:txBody>
      </p:sp>
      <p:sp>
        <p:nvSpPr>
          <p:cNvPr id="3" name="MH_Other_1"/>
          <p:cNvSpPr/>
          <p:nvPr/>
        </p:nvSpPr>
        <p:spPr bwMode="auto">
          <a:xfrm>
            <a:off x="3505177" y="2032149"/>
            <a:ext cx="4984298" cy="2493281"/>
          </a:xfrm>
          <a:custGeom>
            <a:avLst/>
            <a:gdLst>
              <a:gd name="T0" fmla="*/ 1633211 w 3744416"/>
              <a:gd name="T1" fmla="*/ 0 h 1872208"/>
              <a:gd name="T2" fmla="*/ 3266422 w 3744416"/>
              <a:gd name="T3" fmla="*/ 1634694 h 1872208"/>
              <a:gd name="T4" fmla="*/ 0 w 3744416"/>
              <a:gd name="T5" fmla="*/ 1634694 h 1872208"/>
              <a:gd name="T6" fmla="*/ 163321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9525" cap="flat" cmpd="sng">
            <a:solidFill>
              <a:srgbClr val="404040"/>
            </a:solidFill>
            <a:miter lim="800000"/>
          </a:ln>
          <a:effectLst>
            <a:outerShdw blurRad="177800" dist="2032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MH_Other_2"/>
          <p:cNvSpPr>
            <a:spLocks noChangeArrowheads="1"/>
          </p:cNvSpPr>
          <p:nvPr/>
        </p:nvSpPr>
        <p:spPr bwMode="auto">
          <a:xfrm>
            <a:off x="3846814" y="2452974"/>
            <a:ext cx="4217310" cy="4217311"/>
          </a:xfrm>
          <a:prstGeom prst="ellipse">
            <a:avLst/>
          </a:prstGeom>
          <a:solidFill>
            <a:srgbClr val="51B4C6"/>
          </a:solidFill>
          <a:ln>
            <a:noFill/>
          </a:ln>
          <a:effectLst>
            <a:outerShdw blurRad="177800" dist="203200" dir="2700000" algn="ctr" rotWithShape="0">
              <a:srgbClr val="000000">
                <a:alpha val="43137"/>
              </a:srgbClr>
            </a:outerShdw>
          </a:effectLst>
        </p:spPr>
        <p:txBody>
          <a:bodyPr lIns="95096" tIns="49557" rIns="95096" bIns="49557"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MH_Other_4"/>
          <p:cNvSpPr/>
          <p:nvPr/>
        </p:nvSpPr>
        <p:spPr bwMode="auto">
          <a:xfrm flipV="1">
            <a:off x="6170517" y="3198722"/>
            <a:ext cx="1076953" cy="1638055"/>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MH_Other_5"/>
          <p:cNvSpPr/>
          <p:nvPr/>
        </p:nvSpPr>
        <p:spPr bwMode="auto">
          <a:xfrm flipH="1" flipV="1">
            <a:off x="4671004" y="3195128"/>
            <a:ext cx="1079216" cy="1638055"/>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MH_SubTitle_1"/>
          <p:cNvSpPr>
            <a:spLocks noChangeArrowheads="1"/>
          </p:cNvSpPr>
          <p:nvPr/>
        </p:nvSpPr>
        <p:spPr bwMode="auto">
          <a:xfrm>
            <a:off x="3025527" y="3758442"/>
            <a:ext cx="1533978" cy="1533978"/>
          </a:xfrm>
          <a:prstGeom prst="ellipse">
            <a:avLst/>
          </a:prstGeom>
          <a:solidFill>
            <a:schemeClr val="accent2"/>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85"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MH_SubTitle_3"/>
          <p:cNvSpPr>
            <a:spLocks noChangeArrowheads="1"/>
          </p:cNvSpPr>
          <p:nvPr/>
        </p:nvSpPr>
        <p:spPr bwMode="auto">
          <a:xfrm>
            <a:off x="7435149" y="3758442"/>
            <a:ext cx="1533978" cy="1533978"/>
          </a:xfrm>
          <a:prstGeom prst="ellipse">
            <a:avLst/>
          </a:prstGeom>
          <a:solidFill>
            <a:srgbClr val="F7BE52"/>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85"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9" name="组合 4"/>
          <p:cNvGrpSpPr/>
          <p:nvPr/>
        </p:nvGrpSpPr>
        <p:grpSpPr>
          <a:xfrm>
            <a:off x="2314462" y="1072871"/>
            <a:ext cx="7365728" cy="1814504"/>
            <a:chOff x="395536" y="2924944"/>
            <a:chExt cx="3744416" cy="2088232"/>
          </a:xfrm>
        </p:grpSpPr>
        <p:sp>
          <p:nvSpPr>
            <p:cNvPr id="10" name="圆角矩形 3"/>
            <p:cNvSpPr/>
            <p:nvPr/>
          </p:nvSpPr>
          <p:spPr bwMode="auto">
            <a:xfrm>
              <a:off x="395536" y="2924944"/>
              <a:ext cx="3744416" cy="2088232"/>
            </a:xfrm>
            <a:prstGeom prst="roundRect">
              <a:avLst/>
            </a:prstGeom>
            <a:solidFill>
              <a:srgbClr val="ACF8D3"/>
            </a:solidFill>
            <a:ln>
              <a:solidFill>
                <a:srgbClr val="23CD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1" name="文本框 1"/>
            <p:cNvSpPr txBox="1"/>
            <p:nvPr/>
          </p:nvSpPr>
          <p:spPr>
            <a:xfrm>
              <a:off x="524103" y="3098675"/>
              <a:ext cx="3485268" cy="1806452"/>
            </a:xfrm>
            <a:prstGeom prst="rect">
              <a:avLst/>
            </a:prstGeom>
            <a:noFill/>
          </p:spPr>
          <p:txBody>
            <a:bodyPr wrap="square">
              <a:spAutoFit/>
            </a:bodyPr>
            <a:lstStyle/>
            <a:p>
              <a:pPr>
                <a:defRPr/>
              </a:pPr>
              <a:r>
                <a:rPr lang="zh-CN" altLang="en-US" sz="2400" b="1" dirty="0">
                  <a:latin typeface="+mj-ea"/>
                  <a:ea typeface="+mj-ea"/>
                </a:rPr>
                <a:t>定义：</a:t>
              </a:r>
              <a:endParaRPr lang="en-US" altLang="zh-CN" sz="2400" b="1" dirty="0">
                <a:latin typeface="+mj-ea"/>
                <a:ea typeface="+mj-ea"/>
              </a:endParaRPr>
            </a:p>
            <a:p>
              <a:pPr>
                <a:defRPr/>
              </a:pPr>
              <a:r>
                <a:rPr lang="zh-CN" altLang="en-US" sz="2400" dirty="0">
                  <a:latin typeface="+mj-ea"/>
                  <a:ea typeface="+mj-ea"/>
                </a:rPr>
                <a:t>物体各部分之间不发生相对位移时，依靠</a:t>
              </a:r>
              <a:r>
                <a:rPr lang="zh-CN" altLang="en-US" sz="2400" dirty="0">
                  <a:solidFill>
                    <a:srgbClr val="FF0000"/>
                  </a:solidFill>
                  <a:latin typeface="+mj-ea"/>
                  <a:ea typeface="+mj-ea"/>
                </a:rPr>
                <a:t>分子、原子及自由电子等微观粒子的热运动</a:t>
              </a:r>
              <a:r>
                <a:rPr lang="zh-CN" altLang="en-US" sz="2400" dirty="0">
                  <a:latin typeface="+mj-ea"/>
                  <a:ea typeface="+mj-ea"/>
                </a:rPr>
                <a:t>所导致的热量传递过程</a:t>
              </a:r>
              <a:endParaRPr lang="zh-CN" altLang="en-US" sz="2400" dirty="0">
                <a:latin typeface="+mj-ea"/>
                <a:ea typeface="+mj-ea"/>
              </a:endParaRPr>
            </a:p>
          </p:txBody>
        </p:sp>
      </p:grpSp>
      <p:grpSp>
        <p:nvGrpSpPr>
          <p:cNvPr id="12" name="组合 16"/>
          <p:cNvGrpSpPr/>
          <p:nvPr/>
        </p:nvGrpSpPr>
        <p:grpSpPr>
          <a:xfrm>
            <a:off x="-39765" y="4133629"/>
            <a:ext cx="3412182" cy="2511744"/>
            <a:chOff x="1403648" y="4293096"/>
            <a:chExt cx="2602418" cy="1872208"/>
          </a:xfrm>
        </p:grpSpPr>
        <p:sp>
          <p:nvSpPr>
            <p:cNvPr id="13" name="矩形 1"/>
            <p:cNvSpPr/>
            <p:nvPr/>
          </p:nvSpPr>
          <p:spPr bwMode="auto">
            <a:xfrm>
              <a:off x="1799692" y="4293096"/>
              <a:ext cx="1728192" cy="1872208"/>
            </a:xfrm>
            <a:prstGeom prst="rect">
              <a:avLst/>
            </a:prstGeom>
            <a:gradFill flip="none" rotWithShape="1">
              <a:gsLst>
                <a:gs pos="0">
                  <a:srgbClr val="FF0000"/>
                </a:gs>
                <a:gs pos="100000">
                  <a:srgbClr val="00B0F0"/>
                </a:gs>
              </a:gsLst>
              <a:lin ang="0" scaled="1"/>
              <a:tileRect/>
            </a:gradFill>
            <a:ln w="25400"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4" name="矩形 7"/>
            <p:cNvSpPr/>
            <p:nvPr/>
          </p:nvSpPr>
          <p:spPr>
            <a:xfrm>
              <a:off x="1752273" y="4582869"/>
              <a:ext cx="1809671" cy="481763"/>
            </a:xfrm>
            <a:prstGeom prst="rect">
              <a:avLst/>
            </a:prstGeom>
          </p:spPr>
          <p:txBody>
            <a:bodyPr wrap="none">
              <a:spAutoFit/>
            </a:bodyPr>
            <a:lstStyle/>
            <a:p>
              <a:r>
                <a:rPr lang="en-US" altLang="zh-CN" sz="3600" u="wavyHeavy" dirty="0">
                  <a:solidFill>
                    <a:srgbClr val="FFC000"/>
                  </a:solidFill>
                  <a:ea typeface="等线" panose="02010600030101010101" pitchFamily="2" charset="-122"/>
                  <a:cs typeface="Times New Roman" panose="02020603050405020304" pitchFamily="18" charset="0"/>
                </a:rPr>
                <a:t>                     </a:t>
              </a:r>
              <a:endParaRPr lang="zh-CN" altLang="en-US" sz="3600" u="wavyHeavy" dirty="0">
                <a:solidFill>
                  <a:srgbClr val="FFC000"/>
                </a:solidFill>
              </a:endParaRPr>
            </a:p>
          </p:txBody>
        </p:sp>
        <p:cxnSp>
          <p:nvCxnSpPr>
            <p:cNvPr id="15" name="直接连接符 9"/>
            <p:cNvCxnSpPr/>
            <p:nvPr/>
          </p:nvCxnSpPr>
          <p:spPr bwMode="auto">
            <a:xfrm>
              <a:off x="3455876" y="5013176"/>
              <a:ext cx="72008" cy="0"/>
            </a:xfrm>
            <a:prstGeom prst="line">
              <a:avLst/>
            </a:prstGeom>
            <a:solidFill>
              <a:srgbClr val="FFFFCC"/>
            </a:solidFill>
            <a:ln w="25400" cap="flat" cmpd="sng" algn="ctr">
              <a:solidFill>
                <a:srgbClr val="FFC000"/>
              </a:solidFill>
              <a:prstDash val="solid"/>
              <a:round/>
              <a:headEnd type="none" w="med" len="med"/>
              <a:tailEnd type="triangle" w="med" len="med"/>
            </a:ln>
            <a:effectLst/>
          </p:spPr>
        </p:cxnSp>
        <p:sp>
          <p:nvSpPr>
            <p:cNvPr id="16" name="文本框 10"/>
            <p:cNvSpPr txBox="1"/>
            <p:nvPr/>
          </p:nvSpPr>
          <p:spPr>
            <a:xfrm>
              <a:off x="1403648" y="4711054"/>
              <a:ext cx="504056" cy="344117"/>
            </a:xfrm>
            <a:prstGeom prst="rect">
              <a:avLst/>
            </a:prstGeom>
            <a:noFill/>
          </p:spPr>
          <p:txBody>
            <a:bodyPr wrap="square" rtlCol="0">
              <a:spAutoFit/>
            </a:bodyPr>
            <a:lstStyle/>
            <a:p>
              <a:r>
                <a:rPr lang="en-US" altLang="zh-CN" sz="2400" dirty="0"/>
                <a:t>T</a:t>
              </a:r>
              <a:r>
                <a:rPr lang="en-US" altLang="zh-CN" sz="2400" baseline="-25000" dirty="0"/>
                <a:t>H</a:t>
              </a:r>
              <a:endParaRPr lang="zh-CN" altLang="en-US" sz="2400" baseline="-25000" dirty="0"/>
            </a:p>
          </p:txBody>
        </p:sp>
        <p:sp>
          <p:nvSpPr>
            <p:cNvPr id="17" name="文本框 12"/>
            <p:cNvSpPr txBox="1"/>
            <p:nvPr/>
          </p:nvSpPr>
          <p:spPr>
            <a:xfrm>
              <a:off x="3502010" y="4711054"/>
              <a:ext cx="504056" cy="344117"/>
            </a:xfrm>
            <a:prstGeom prst="rect">
              <a:avLst/>
            </a:prstGeom>
            <a:noFill/>
          </p:spPr>
          <p:txBody>
            <a:bodyPr wrap="square" rtlCol="0">
              <a:spAutoFit/>
            </a:bodyPr>
            <a:lstStyle/>
            <a:p>
              <a:r>
                <a:rPr lang="en-US" altLang="zh-CN" sz="2400" dirty="0"/>
                <a:t>T</a:t>
              </a:r>
              <a:r>
                <a:rPr lang="en-US" altLang="zh-CN" sz="2400" baseline="-25000" dirty="0"/>
                <a:t>C</a:t>
              </a:r>
              <a:endParaRPr lang="zh-CN" altLang="en-US" sz="2400" baseline="-25000" dirty="0"/>
            </a:p>
          </p:txBody>
        </p:sp>
      </p:grpSp>
      <p:grpSp>
        <p:nvGrpSpPr>
          <p:cNvPr id="18" name="组合 26"/>
          <p:cNvGrpSpPr/>
          <p:nvPr/>
        </p:nvGrpSpPr>
        <p:grpSpPr>
          <a:xfrm>
            <a:off x="9020568" y="4226779"/>
            <a:ext cx="3834712" cy="1818386"/>
            <a:chOff x="4535996" y="4660173"/>
            <a:chExt cx="3492388" cy="1376295"/>
          </a:xfrm>
        </p:grpSpPr>
        <p:sp>
          <p:nvSpPr>
            <p:cNvPr id="19" name="立方体 14"/>
            <p:cNvSpPr/>
            <p:nvPr/>
          </p:nvSpPr>
          <p:spPr bwMode="auto">
            <a:xfrm>
              <a:off x="4952329" y="4668316"/>
              <a:ext cx="1512168" cy="1368152"/>
            </a:xfrm>
            <a:prstGeom prst="cube">
              <a:avLst/>
            </a:prstGeom>
            <a:gradFill>
              <a:gsLst>
                <a:gs pos="0">
                  <a:srgbClr val="FF0000"/>
                </a:gs>
                <a:gs pos="100000">
                  <a:srgbClr val="AC88BA"/>
                </a:gs>
              </a:gsLst>
              <a:lin ang="0" scaled="1"/>
            </a:gra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0" name="立方体 17"/>
            <p:cNvSpPr/>
            <p:nvPr/>
          </p:nvSpPr>
          <p:spPr bwMode="auto">
            <a:xfrm>
              <a:off x="6084168" y="4660173"/>
              <a:ext cx="1512168" cy="1368152"/>
            </a:xfrm>
            <a:prstGeom prst="cube">
              <a:avLst/>
            </a:prstGeom>
            <a:gradFill>
              <a:gsLst>
                <a:gs pos="0">
                  <a:srgbClr val="9992C7"/>
                </a:gs>
                <a:gs pos="100000">
                  <a:srgbClr val="00B0F0"/>
                </a:gs>
              </a:gsLst>
              <a:lin ang="0" scaled="1"/>
            </a:gra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1" name="矩形 22"/>
            <p:cNvSpPr/>
            <p:nvPr/>
          </p:nvSpPr>
          <p:spPr>
            <a:xfrm>
              <a:off x="4902796" y="4885678"/>
              <a:ext cx="2730312" cy="489193"/>
            </a:xfrm>
            <a:prstGeom prst="rect">
              <a:avLst/>
            </a:prstGeom>
          </p:spPr>
          <p:txBody>
            <a:bodyPr wrap="none">
              <a:spAutoFit/>
            </a:bodyPr>
            <a:lstStyle/>
            <a:p>
              <a:r>
                <a:rPr lang="en-US" altLang="zh-CN" sz="3600" u="wavyHeavy" dirty="0">
                  <a:solidFill>
                    <a:srgbClr val="FFC000"/>
                  </a:solidFill>
                  <a:ea typeface="等线" panose="02010600030101010101" pitchFamily="2" charset="-122"/>
                  <a:cs typeface="Times New Roman" panose="02020603050405020304" pitchFamily="18" charset="0"/>
                </a:rPr>
                <a:t>                           </a:t>
              </a:r>
              <a:endParaRPr lang="zh-CN" altLang="en-US" sz="3600" u="wavyHeavy" dirty="0">
                <a:solidFill>
                  <a:srgbClr val="FFC000"/>
                </a:solidFill>
              </a:endParaRPr>
            </a:p>
          </p:txBody>
        </p:sp>
        <p:cxnSp>
          <p:nvCxnSpPr>
            <p:cNvPr id="22" name="直接连接符 23"/>
            <p:cNvCxnSpPr/>
            <p:nvPr/>
          </p:nvCxnSpPr>
          <p:spPr bwMode="auto">
            <a:xfrm>
              <a:off x="7524328" y="5331543"/>
              <a:ext cx="72008" cy="0"/>
            </a:xfrm>
            <a:prstGeom prst="line">
              <a:avLst/>
            </a:prstGeom>
            <a:solidFill>
              <a:srgbClr val="FFFFCC"/>
            </a:solidFill>
            <a:ln w="25400" cap="flat" cmpd="sng" algn="ctr">
              <a:solidFill>
                <a:srgbClr val="FFC000"/>
              </a:solidFill>
              <a:prstDash val="solid"/>
              <a:round/>
              <a:headEnd type="none" w="med" len="med"/>
              <a:tailEnd type="triangle" w="med" len="med"/>
            </a:ln>
            <a:effectLst/>
          </p:spPr>
        </p:cxnSp>
        <p:sp>
          <p:nvSpPr>
            <p:cNvPr id="23" name="文本框 24"/>
            <p:cNvSpPr txBox="1"/>
            <p:nvPr/>
          </p:nvSpPr>
          <p:spPr>
            <a:xfrm>
              <a:off x="4535996" y="5029421"/>
              <a:ext cx="504056" cy="349424"/>
            </a:xfrm>
            <a:prstGeom prst="rect">
              <a:avLst/>
            </a:prstGeom>
            <a:noFill/>
          </p:spPr>
          <p:txBody>
            <a:bodyPr wrap="square" rtlCol="0">
              <a:spAutoFit/>
            </a:bodyPr>
            <a:lstStyle/>
            <a:p>
              <a:r>
                <a:rPr lang="en-US" altLang="zh-CN" sz="2400" dirty="0"/>
                <a:t>T</a:t>
              </a:r>
              <a:r>
                <a:rPr lang="en-US" altLang="zh-CN" sz="2400" baseline="-25000" dirty="0"/>
                <a:t>H</a:t>
              </a:r>
              <a:endParaRPr lang="zh-CN" altLang="en-US" sz="2400" baseline="-25000" dirty="0"/>
            </a:p>
          </p:txBody>
        </p:sp>
        <p:sp>
          <p:nvSpPr>
            <p:cNvPr id="24" name="文本框 25"/>
            <p:cNvSpPr txBox="1"/>
            <p:nvPr/>
          </p:nvSpPr>
          <p:spPr>
            <a:xfrm>
              <a:off x="7524328" y="5029421"/>
              <a:ext cx="504056" cy="349424"/>
            </a:xfrm>
            <a:prstGeom prst="rect">
              <a:avLst/>
            </a:prstGeom>
            <a:noFill/>
          </p:spPr>
          <p:txBody>
            <a:bodyPr wrap="square" rtlCol="0">
              <a:spAutoFit/>
            </a:bodyPr>
            <a:lstStyle/>
            <a:p>
              <a:r>
                <a:rPr lang="en-US" altLang="zh-CN" sz="2400" dirty="0"/>
                <a:t>T</a:t>
              </a:r>
              <a:r>
                <a:rPr lang="en-US" altLang="zh-CN" sz="2400" baseline="-25000" dirty="0"/>
                <a:t>C</a:t>
              </a:r>
              <a:endParaRPr lang="zh-CN" altLang="en-US" sz="2400" baseline="-25000" dirty="0"/>
            </a:p>
          </p:txBody>
        </p:sp>
      </p:grpSp>
    </p:spTree>
  </p:cSld>
  <p:clrMapOvr>
    <a:masterClrMapping/>
  </p:clrMapOvr>
  <p:timing>
    <p:tnLst>
      <p:par>
        <p:cTn id="1" dur="indefinite" restart="never" nodeType="tmRoot"/>
      </p:par>
    </p:tnLst>
    <p:bldLst>
      <p:bldP spid="3" grpId="0" animBg="1"/>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导热基本定律</a:t>
            </a:r>
            <a:endParaRPr lang="en-US" dirty="0"/>
          </a:p>
        </p:txBody>
      </p:sp>
      <p:grpSp>
        <p:nvGrpSpPr>
          <p:cNvPr id="4" name="组合 3"/>
          <p:cNvGrpSpPr/>
          <p:nvPr/>
        </p:nvGrpSpPr>
        <p:grpSpPr>
          <a:xfrm>
            <a:off x="1793875" y="6174105"/>
            <a:ext cx="5210810" cy="725170"/>
            <a:chOff x="2825" y="9723"/>
            <a:chExt cx="8206" cy="1142"/>
          </a:xfrm>
        </p:grpSpPr>
        <mc:AlternateContent xmlns:mc="http://schemas.openxmlformats.org/markup-compatibility/2006">
          <mc:Choice xmlns:a14="http://schemas.microsoft.com/office/drawing/2010/main" Requires="a14">
            <p:sp>
              <p:nvSpPr>
                <p:cNvPr id="5" name="文本框 11"/>
                <p:cNvSpPr txBox="1"/>
                <p:nvPr/>
              </p:nvSpPr>
              <p:spPr>
                <a:xfrm>
                  <a:off x="7063" y="9723"/>
                  <a:ext cx="3969" cy="11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b="0" i="1" smtClean="0">
                                <a:latin typeface="Cambria Math" panose="02040503050406030204" pitchFamily="18" charset="0"/>
                                <a:ea typeface="Cambria Math" panose="02040503050406030204" pitchFamily="18" charset="0"/>
                              </a:rPr>
                              <m:t>𝐴</m:t>
                            </m:r>
                          </m:den>
                        </m:f>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𝑑𝑡</m:t>
                            </m:r>
                          </m:num>
                          <m:den>
                            <m:r>
                              <a:rPr lang="en-US" altLang="zh-CN" sz="2400" b="0" i="1" smtClean="0">
                                <a:latin typeface="Cambria Math" panose="02040503050406030204" pitchFamily="18" charset="0"/>
                                <a:ea typeface="Cambria Math" panose="02040503050406030204" pitchFamily="18" charset="0"/>
                              </a:rPr>
                              <m:t>𝑑𝑥</m:t>
                            </m:r>
                          </m:den>
                        </m:f>
                      </m:oMath>
                    </m:oMathPara>
                  </a14:m>
                  <a:endParaRPr lang="zh-CN" altLang="en-US" sz="2400" dirty="0"/>
                </a:p>
              </p:txBody>
            </p:sp>
          </mc:Choice>
          <mc:Fallback>
            <p:sp>
              <p:nvSpPr>
                <p:cNvPr id="5" name="文本框 11"/>
                <p:cNvSpPr txBox="1">
                  <a:spLocks noRot="1" noChangeAspect="1" noMove="1" noResize="1" noEditPoints="1" noAdjustHandles="1" noChangeArrowheads="1" noChangeShapeType="1" noTextEdit="1"/>
                </p:cNvSpPr>
                <p:nvPr/>
              </p:nvSpPr>
              <p:spPr>
                <a:xfrm>
                  <a:off x="7063" y="9723"/>
                  <a:ext cx="3969" cy="1143"/>
                </a:xfrm>
                <a:prstGeom prst="rect">
                  <a:avLst/>
                </a:prstGeom>
                <a:blipFill rotWithShape="1">
                  <a:blip r:embed="rId1"/>
                </a:blipFill>
              </p:spPr>
              <p:txBody>
                <a:bodyPr/>
                <a:lstStyle/>
                <a:p>
                  <a:r>
                    <a:rPr lang="zh-CN" altLang="en-US">
                      <a:noFill/>
                    </a:rPr>
                    <a:t> </a:t>
                  </a:r>
                </a:p>
              </p:txBody>
            </p:sp>
          </mc:Fallback>
        </mc:AlternateContent>
        <p:sp>
          <p:nvSpPr>
            <p:cNvPr id="6" name="矩形 9"/>
            <p:cNvSpPr/>
            <p:nvPr/>
          </p:nvSpPr>
          <p:spPr>
            <a:xfrm>
              <a:off x="2825" y="9931"/>
              <a:ext cx="4168" cy="727"/>
            </a:xfrm>
            <a:prstGeom prst="rect">
              <a:avLst/>
            </a:prstGeom>
          </p:spPr>
          <p:txBody>
            <a:bodyPr wrap="none">
              <a:spAutoFit/>
            </a:bodyPr>
            <a:lstStyle/>
            <a:p>
              <a:r>
                <a:rPr lang="zh-CN" altLang="en-US" sz="2400" dirty="0">
                  <a:latin typeface="+mn-ea"/>
                  <a:ea typeface="+mn-ea"/>
                </a:rPr>
                <a:t>热流密度或导热量</a:t>
              </a:r>
              <a:endParaRPr lang="zh-CN" altLang="en-US" sz="2400" dirty="0">
                <a:latin typeface="+mn-ea"/>
                <a:ea typeface="+mn-ea"/>
              </a:endParaRPr>
            </a:p>
          </p:txBody>
        </p:sp>
      </p:grpSp>
      <p:sp>
        <p:nvSpPr>
          <p:cNvPr id="7" name="云形标注 13"/>
          <p:cNvSpPr/>
          <p:nvPr/>
        </p:nvSpPr>
        <p:spPr bwMode="auto">
          <a:xfrm>
            <a:off x="6789416" y="4480421"/>
            <a:ext cx="4104456" cy="2239163"/>
          </a:xfrm>
          <a:prstGeom prst="cloudCallout">
            <a:avLst>
              <a:gd name="adj1" fmla="val -69458"/>
              <a:gd name="adj2" fmla="val -67999"/>
            </a:avLst>
          </a:prstGeom>
          <a:solidFill>
            <a:srgbClr val="ACF8D3"/>
          </a:solidFill>
          <a:ln w="25400" cap="flat" cmpd="sng" algn="ctr">
            <a:solidFill>
              <a:srgbClr val="00B0F0"/>
            </a:solidFill>
            <a:prstDash val="solid"/>
            <a:round/>
            <a:headEnd type="none" w="med" len="med"/>
            <a:tailEnd type="none" w="med" len="med"/>
          </a:ln>
          <a:effectLst/>
        </p:spPr>
        <p:txBody>
          <a:bodyPr vert="horz" wrap="none" lIns="90000" tIns="46800" rIns="90000" bIns="46800" numCol="1" rtlCol="0" anchor="ctr" anchorCtr="0" compatLnSpc="1"/>
          <a:lstStyle/>
          <a:p>
            <a:pPr marR="0" algn="ctr" defTabSz="914400" rtl="0" eaLnBrk="1" fontAlgn="base" latinLnBrk="0" hangingPunct="1">
              <a:lnSpc>
                <a:spcPct val="100000"/>
              </a:lnSpc>
              <a:spcBef>
                <a:spcPct val="0"/>
              </a:spcBef>
              <a:spcAft>
                <a:spcPct val="0"/>
              </a:spcAft>
              <a:buClrTx/>
              <a:buSzTx/>
            </a:pPr>
            <a:r>
              <a:rPr kumimoji="0" lang="zh-CN" altLang="en-US" sz="2400" b="0" i="0" u="none" strike="noStrike" cap="none" normalizeH="0" baseline="0" dirty="0">
                <a:ln>
                  <a:noFill/>
                </a:ln>
                <a:solidFill>
                  <a:schemeClr val="tx1"/>
                </a:solidFill>
                <a:effectLst/>
                <a:latin typeface="+mn-ea"/>
                <a:ea typeface="+mn-ea"/>
              </a:rPr>
              <a:t>导热系数是表征材料</a:t>
            </a:r>
            <a:endParaRPr kumimoji="0" lang="en-US" altLang="zh-CN" sz="2400" b="0" i="0" u="none" strike="noStrike" cap="none" normalizeH="0" baseline="0" dirty="0">
              <a:ln>
                <a:noFill/>
              </a:ln>
              <a:solidFill>
                <a:schemeClr val="tx1"/>
              </a:solidFill>
              <a:effectLst/>
              <a:latin typeface="+mn-ea"/>
              <a:ea typeface="+mn-ea"/>
            </a:endParaRPr>
          </a:p>
          <a:p>
            <a:pPr marL="0" marR="0" indent="0" algn="ctr" defTabSz="914400" rtl="0" eaLnBrk="1" fontAlgn="base" latinLnBrk="0" hangingPunct="1">
              <a:lnSpc>
                <a:spcPct val="100000"/>
              </a:lnSpc>
              <a:spcBef>
                <a:spcPct val="0"/>
              </a:spcBef>
              <a:spcAft>
                <a:spcPts val="600"/>
              </a:spcAft>
              <a:buClrTx/>
              <a:buSzTx/>
              <a:buFontTx/>
              <a:buNone/>
            </a:pPr>
            <a:r>
              <a:rPr kumimoji="0" lang="zh-CN" altLang="en-US" sz="2400" b="0" i="0" u="none" strike="noStrike" cap="none" normalizeH="0" baseline="0" dirty="0">
                <a:ln>
                  <a:noFill/>
                </a:ln>
                <a:solidFill>
                  <a:schemeClr val="tx1"/>
                </a:solidFill>
                <a:effectLst/>
                <a:latin typeface="+mn-ea"/>
                <a:ea typeface="+mn-ea"/>
              </a:rPr>
              <a:t>导热性能优劣的参数</a:t>
            </a:r>
            <a:r>
              <a:rPr lang="zh-CN" altLang="en-US" sz="2400" dirty="0">
                <a:latin typeface="+mn-ea"/>
                <a:ea typeface="+mn-ea"/>
              </a:rPr>
              <a:t>，</a:t>
            </a:r>
            <a:endParaRPr lang="en-US" altLang="zh-CN" sz="2400" dirty="0">
              <a:latin typeface="+mn-ea"/>
              <a:ea typeface="+mn-ea"/>
            </a:endParaRPr>
          </a:p>
          <a:p>
            <a:pPr marL="0" marR="0" indent="0" algn="ctr" defTabSz="914400" rtl="0" eaLnBrk="1" fontAlgn="base" latinLnBrk="0" hangingPunct="1">
              <a:lnSpc>
                <a:spcPct val="100000"/>
              </a:lnSpc>
              <a:spcBef>
                <a:spcPct val="0"/>
              </a:spcBef>
              <a:spcAft>
                <a:spcPts val="600"/>
              </a:spcAft>
              <a:buClrTx/>
              <a:buSzTx/>
              <a:buFontTx/>
              <a:buNone/>
            </a:pPr>
            <a:r>
              <a:rPr lang="zh-CN" altLang="en-US" sz="2400" dirty="0">
                <a:latin typeface="+mn-ea"/>
                <a:ea typeface="+mn-ea"/>
              </a:rPr>
              <a:t>与材料和温度有关</a:t>
            </a:r>
            <a:endParaRPr kumimoji="0" lang="zh-CN" altLang="en-US" sz="2400" b="0" i="0" u="none" strike="noStrike" cap="none" normalizeH="0" baseline="0" dirty="0">
              <a:ln>
                <a:noFill/>
              </a:ln>
              <a:solidFill>
                <a:schemeClr val="tx1"/>
              </a:solidFill>
              <a:effectLst/>
              <a:latin typeface="+mn-ea"/>
              <a:ea typeface="+mn-ea"/>
            </a:endParaRPr>
          </a:p>
        </p:txBody>
      </p:sp>
      <p:sp>
        <p:nvSpPr>
          <p:cNvPr id="8" name="横卷形 14"/>
          <p:cNvSpPr/>
          <p:nvPr/>
        </p:nvSpPr>
        <p:spPr bwMode="auto">
          <a:xfrm>
            <a:off x="8013551" y="885842"/>
            <a:ext cx="3888432" cy="1536194"/>
          </a:xfrm>
          <a:prstGeom prst="horizontalScroll">
            <a:avLst/>
          </a:prstGeom>
          <a:solidFill>
            <a:srgbClr val="FFC000"/>
          </a:soli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dirty="0">
                <a:latin typeface="+mn-ea"/>
                <a:ea typeface="+mn-ea"/>
              </a:rPr>
              <a:t>负号表示热量传递方向</a:t>
            </a:r>
            <a:endParaRPr lang="en-US" altLang="zh-CN" sz="2400" dirty="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2400" dirty="0">
                <a:latin typeface="+mn-ea"/>
                <a:ea typeface="+mn-ea"/>
              </a:rPr>
              <a:t>与温度升高方向相反</a:t>
            </a:r>
            <a:endParaRPr kumimoji="0" lang="zh-CN" altLang="en-US" sz="2400" b="0" i="0" u="none" strike="noStrike" cap="none" normalizeH="0" baseline="0" dirty="0">
              <a:ln>
                <a:noFill/>
              </a:ln>
              <a:solidFill>
                <a:schemeClr val="tx1"/>
              </a:solidFill>
              <a:effectLst/>
              <a:latin typeface="+mn-ea"/>
              <a:ea typeface="+mn-ea"/>
            </a:endParaRPr>
          </a:p>
        </p:txBody>
      </p:sp>
      <p:grpSp>
        <p:nvGrpSpPr>
          <p:cNvPr id="9" name="组合 2"/>
          <p:cNvGrpSpPr/>
          <p:nvPr/>
        </p:nvGrpSpPr>
        <p:grpSpPr>
          <a:xfrm>
            <a:off x="392430" y="1706880"/>
            <a:ext cx="6856095" cy="705485"/>
            <a:chOff x="618" y="2688"/>
            <a:chExt cx="10797" cy="1111"/>
          </a:xfrm>
        </p:grpSpPr>
        <p:sp>
          <p:nvSpPr>
            <p:cNvPr id="10" name="Rectangle 3"/>
            <p:cNvSpPr txBox="1">
              <a:spLocks noChangeArrowheads="1"/>
            </p:cNvSpPr>
            <p:nvPr/>
          </p:nvSpPr>
          <p:spPr bwMode="auto">
            <a:xfrm>
              <a:off x="618" y="2779"/>
              <a:ext cx="3832" cy="1021"/>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400050" lvl="1" indent="0" eaLnBrk="1" hangingPunct="1">
                <a:lnSpc>
                  <a:spcPct val="150000"/>
                </a:lnSpc>
                <a:buNone/>
                <a:defRPr/>
              </a:pPr>
              <a:r>
                <a:rPr lang="zh-CN" altLang="en-US" sz="2400" kern="0" dirty="0">
                  <a:latin typeface="+mn-ea"/>
                  <a:ea typeface="+mn-ea"/>
                </a:rPr>
                <a:t>傅里叶定律</a:t>
              </a:r>
              <a:endParaRPr lang="en-US" altLang="zh-CN" sz="2400" kern="0" dirty="0">
                <a:latin typeface="+mn-ea"/>
                <a:ea typeface="+mn-ea"/>
              </a:endParaRPr>
            </a:p>
          </p:txBody>
        </p:sp>
        <mc:AlternateContent xmlns:mc="http://schemas.openxmlformats.org/markup-compatibility/2006">
          <mc:Choice xmlns:a14="http://schemas.microsoft.com/office/drawing/2010/main" Requires="a14">
            <p:sp>
              <p:nvSpPr>
                <p:cNvPr id="11" name="文本框 4"/>
                <p:cNvSpPr txBox="1"/>
                <p:nvPr/>
              </p:nvSpPr>
              <p:spPr>
                <a:xfrm>
                  <a:off x="4049" y="2688"/>
                  <a:ext cx="2948" cy="110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𝐴</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𝑑𝑡</m:t>
                            </m:r>
                          </m:num>
                          <m:den>
                            <m:r>
                              <a:rPr lang="en-US" altLang="zh-CN" sz="2400" b="0" i="1" smtClean="0">
                                <a:latin typeface="Cambria Math" panose="02040503050406030204" pitchFamily="18" charset="0"/>
                                <a:ea typeface="Cambria Math" panose="02040503050406030204" pitchFamily="18" charset="0"/>
                              </a:rPr>
                              <m:t>𝑑𝑥</m:t>
                            </m:r>
                          </m:den>
                        </m:f>
                      </m:oMath>
                    </m:oMathPara>
                  </a14:m>
                  <a:endParaRPr lang="zh-CN" altLang="en-US" sz="2400" dirty="0"/>
                </a:p>
              </p:txBody>
            </p:sp>
          </mc:Choice>
          <mc:Fallback>
            <p:sp>
              <p:nvSpPr>
                <p:cNvPr id="11" name="文本框 4"/>
                <p:cNvSpPr txBox="1">
                  <a:spLocks noRot="1" noChangeAspect="1" noMove="1" noResize="1" noEditPoints="1" noAdjustHandles="1" noChangeArrowheads="1" noChangeShapeType="1" noTextEdit="1"/>
                </p:cNvSpPr>
                <p:nvPr/>
              </p:nvSpPr>
              <p:spPr>
                <a:xfrm>
                  <a:off x="4049" y="2688"/>
                  <a:ext cx="2948" cy="1104"/>
                </a:xfrm>
                <a:prstGeom prst="rect">
                  <a:avLst/>
                </a:prstGeom>
                <a:blipFill rotWithShape="1">
                  <a:blip r:embed="rId2"/>
                </a:blipFill>
              </p:spPr>
              <p:txBody>
                <a:bodyPr/>
                <a:lstStyle/>
                <a:p>
                  <a:r>
                    <a:rPr lang="zh-CN" altLang="en-US">
                      <a:noFill/>
                    </a:rPr>
                    <a:t> </a:t>
                  </a:r>
                </a:p>
              </p:txBody>
            </p:sp>
          </mc:Fallback>
        </mc:AlternateContent>
        <p:sp>
          <p:nvSpPr>
            <p:cNvPr id="12" name="矩形 18"/>
            <p:cNvSpPr/>
            <p:nvPr/>
          </p:nvSpPr>
          <p:spPr>
            <a:xfrm>
              <a:off x="7247" y="2926"/>
              <a:ext cx="4168" cy="727"/>
            </a:xfrm>
            <a:prstGeom prst="rect">
              <a:avLst/>
            </a:prstGeom>
          </p:spPr>
          <p:txBody>
            <a:bodyPr wrap="none">
              <a:spAutoFit/>
            </a:bodyPr>
            <a:lstStyle/>
            <a:p>
              <a:r>
                <a:rPr lang="zh-CN" altLang="en-US" sz="2400" dirty="0">
                  <a:latin typeface="+mn-ea"/>
                  <a:ea typeface="+mn-ea"/>
                </a:rPr>
                <a:t>（一维稳态导热）</a:t>
              </a:r>
              <a:endParaRPr lang="zh-CN" altLang="en-US" sz="2400" dirty="0">
                <a:latin typeface="+mn-ea"/>
                <a:ea typeface="+mn-ea"/>
              </a:endParaRPr>
            </a:p>
          </p:txBody>
        </p:sp>
      </p:grpSp>
      <p:grpSp>
        <p:nvGrpSpPr>
          <p:cNvPr id="13" name="组合 4"/>
          <p:cNvGrpSpPr/>
          <p:nvPr/>
        </p:nvGrpSpPr>
        <p:grpSpPr>
          <a:xfrm>
            <a:off x="635000" y="2694305"/>
            <a:ext cx="10979150" cy="3343910"/>
            <a:chOff x="1000" y="4243"/>
            <a:chExt cx="17290" cy="5266"/>
          </a:xfrm>
        </p:grpSpPr>
        <mc:AlternateContent xmlns:mc="http://schemas.openxmlformats.org/markup-compatibility/2006">
          <mc:Choice xmlns:a14="http://schemas.microsoft.com/office/drawing/2010/main" Requires="a14">
            <p:sp>
              <p:nvSpPr>
                <p:cNvPr id="14" name="文本框 8"/>
                <p:cNvSpPr txBox="1"/>
                <p:nvPr/>
              </p:nvSpPr>
              <p:spPr>
                <a:xfrm>
                  <a:off x="1000" y="8585"/>
                  <a:ext cx="12888" cy="925"/>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r>
                        <a:rPr lang="en-US" altLang="zh-CN" sz="2400" i="1" smtClean="0">
                          <a:latin typeface="Cambria Math" panose="02040503050406030204" pitchFamily="18" charset="0"/>
                          <a:ea typeface="+mn-ea"/>
                        </a:rPr>
                        <m:t>𝑑</m:t>
                      </m:r>
                      <m:r>
                        <a:rPr lang="en-US" altLang="zh-CN" sz="2400" b="0" i="1" smtClean="0">
                          <a:latin typeface="Cambria Math" panose="02040503050406030204" pitchFamily="18" charset="0"/>
                          <a:ea typeface="+mn-ea"/>
                        </a:rPr>
                        <m:t>𝑥</m:t>
                      </m:r>
                      <m:r>
                        <a:rPr lang="en-US" altLang="zh-CN" sz="2400" i="1">
                          <a:latin typeface="Cambria Math" panose="02040503050406030204" pitchFamily="18" charset="0"/>
                          <a:ea typeface="+mn-ea"/>
                        </a:rPr>
                        <m:t>=</m:t>
                      </m:r>
                    </m:oMath>
                  </a14:m>
                  <a:r>
                    <a:rPr lang="zh-CN" altLang="en-US" sz="2400" dirty="0">
                      <a:ea typeface="+mn-ea"/>
                    </a:rPr>
                    <a:t> 距离差，单位：</a:t>
                  </a:r>
                  <a:r>
                    <a:rPr lang="en-US" altLang="zh-CN" sz="2400" dirty="0">
                      <a:ea typeface="+mn-ea"/>
                    </a:rPr>
                    <a:t>m</a:t>
                  </a:r>
                  <a:endParaRPr lang="en-US" altLang="zh-CN" sz="2400" dirty="0">
                    <a:ea typeface="+mn-ea"/>
                  </a:endParaRPr>
                </a:p>
              </p:txBody>
            </p:sp>
          </mc:Choice>
          <mc:Fallback>
            <p:sp>
              <p:nvSpPr>
                <p:cNvPr id="14" name="文本框 8"/>
                <p:cNvSpPr txBox="1">
                  <a:spLocks noRot="1" noChangeAspect="1" noMove="1" noResize="1" noEditPoints="1" noAdjustHandles="1" noChangeArrowheads="1" noChangeShapeType="1" noTextEdit="1"/>
                </p:cNvSpPr>
                <p:nvPr/>
              </p:nvSpPr>
              <p:spPr>
                <a:xfrm>
                  <a:off x="1000" y="8585"/>
                  <a:ext cx="12888" cy="92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2"/>
                <p:cNvSpPr txBox="1"/>
                <p:nvPr/>
              </p:nvSpPr>
              <p:spPr>
                <a:xfrm>
                  <a:off x="1000" y="7499"/>
                  <a:ext cx="12888" cy="925"/>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r>
                        <a:rPr lang="en-US" altLang="zh-CN" sz="2400" i="1">
                          <a:latin typeface="Cambria Math" panose="02040503050406030204" pitchFamily="18" charset="0"/>
                          <a:ea typeface="+mn-ea"/>
                        </a:rPr>
                        <m:t>𝑑𝑡</m:t>
                      </m:r>
                      <m:r>
                        <a:rPr lang="en-US" altLang="zh-CN" sz="2400" i="1" smtClean="0">
                          <a:latin typeface="Cambria Math" panose="02040503050406030204" pitchFamily="18" charset="0"/>
                          <a:ea typeface="+mn-ea"/>
                        </a:rPr>
                        <m:t>=</m:t>
                      </m:r>
                    </m:oMath>
                  </a14:m>
                  <a:r>
                    <a:rPr lang="zh-CN" altLang="en-US" sz="2400" dirty="0">
                      <a:ea typeface="+mn-ea"/>
                    </a:rPr>
                    <a:t> 温度差，单位：</a:t>
                  </a:r>
                  <a:r>
                    <a:rPr lang="en-US" altLang="zh-CN" sz="2400" dirty="0">
                      <a:ea typeface="+mn-ea"/>
                    </a:rPr>
                    <a:t>K</a:t>
                  </a:r>
                  <a:endParaRPr lang="en-US" altLang="zh-CN" sz="2400" dirty="0">
                    <a:ea typeface="+mn-ea"/>
                  </a:endParaRPr>
                </a:p>
              </p:txBody>
            </p:sp>
          </mc:Choice>
          <mc:Fallback>
            <p:sp>
              <p:nvSpPr>
                <p:cNvPr id="15" name="文本框 12"/>
                <p:cNvSpPr txBox="1">
                  <a:spLocks noRot="1" noChangeAspect="1" noMove="1" noResize="1" noEditPoints="1" noAdjustHandles="1" noChangeArrowheads="1" noChangeShapeType="1" noTextEdit="1"/>
                </p:cNvSpPr>
                <p:nvPr/>
              </p:nvSpPr>
              <p:spPr>
                <a:xfrm>
                  <a:off x="1000" y="7499"/>
                  <a:ext cx="12888" cy="92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000" y="6413"/>
                  <a:ext cx="12888" cy="925"/>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r>
                        <a:rPr lang="en-US" altLang="zh-CN" sz="2400" i="1">
                          <a:latin typeface="Cambria Math" panose="02040503050406030204" pitchFamily="18" charset="0"/>
                          <a:ea typeface="+mn-ea"/>
                        </a:rPr>
                        <m:t>𝐴</m:t>
                      </m:r>
                      <m:r>
                        <a:rPr lang="en-US" altLang="zh-CN" sz="2400" b="0" i="0" smtClean="0">
                          <a:latin typeface="Cambria Math" panose="02040503050406030204" pitchFamily="18" charset="0"/>
                          <a:ea typeface="+mn-ea"/>
                        </a:rPr>
                        <m:t>=</m:t>
                      </m:r>
                    </m:oMath>
                  </a14:m>
                  <a:r>
                    <a:rPr lang="zh-CN" altLang="en-US" sz="2400" dirty="0">
                      <a:ea typeface="+mn-ea"/>
                    </a:rPr>
                    <a:t> 热量通过面积，单位：</a:t>
                  </a:r>
                  <a:r>
                    <a:rPr lang="en-US" altLang="zh-CN" sz="2400" dirty="0">
                      <a:ea typeface="+mn-ea"/>
                    </a:rPr>
                    <a:t>m</a:t>
                  </a:r>
                  <a:r>
                    <a:rPr lang="en-US" altLang="zh-CN" sz="2400" baseline="30000" dirty="0">
                      <a:ea typeface="+mn-ea"/>
                    </a:rPr>
                    <a:t>2</a:t>
                  </a:r>
                  <a:endParaRPr lang="en-US" altLang="zh-CN" sz="2400" baseline="30000" dirty="0">
                    <a:ea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1000" y="6413"/>
                  <a:ext cx="12888" cy="92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000" y="5329"/>
                  <a:ext cx="14945" cy="924"/>
                </a:xfrm>
                <a:prstGeom prst="rect">
                  <a:avLst/>
                </a:prstGeom>
                <a:noFill/>
              </p:spPr>
              <p:txBody>
                <a:bodyPr wrap="square" rtlCol="0">
                  <a:spAutoFit/>
                </a:bodyPr>
                <a:lstStyle/>
                <a:p>
                  <a:pPr>
                    <a:lnSpc>
                      <a:spcPct val="150000"/>
                    </a:lnSpc>
                  </a:pPr>
                  <a14:m>
                    <m:oMath xmlns:m="http://schemas.openxmlformats.org/officeDocument/2006/math">
                      <m:r>
                        <a:rPr lang="zh-CN" altLang="en-US" sz="2400" i="1">
                          <a:latin typeface="Cambria Math" panose="02040503050406030204" pitchFamily="18" charset="0"/>
                          <a:ea typeface="+mn-ea"/>
                        </a:rPr>
                        <m:t>𝜆</m:t>
                      </m:r>
                      <m:r>
                        <a:rPr lang="en-US" altLang="zh-CN" sz="2400" i="1" smtClean="0">
                          <a:latin typeface="Cambria Math" panose="02040503050406030204" pitchFamily="18" charset="0"/>
                          <a:ea typeface="+mn-ea"/>
                        </a:rPr>
                        <m:t>=</m:t>
                      </m:r>
                    </m:oMath>
                  </a14:m>
                  <a:r>
                    <a:rPr lang="zh-CN" altLang="en-US" sz="2400" dirty="0">
                      <a:ea typeface="+mn-ea"/>
                    </a:rPr>
                    <a:t> 热导率，或者导热系数 </a:t>
                  </a:r>
                  <a:r>
                    <a:rPr lang="en-US" altLang="zh-CN" sz="2400" dirty="0">
                      <a:ea typeface="+mn-ea"/>
                    </a:rPr>
                    <a:t>(thermal conductivity)</a:t>
                  </a:r>
                  <a:r>
                    <a:rPr lang="zh-CN" altLang="en-US" sz="2400" dirty="0">
                      <a:ea typeface="+mn-ea"/>
                    </a:rPr>
                    <a:t>，单位：</a:t>
                  </a:r>
                  <a:r>
                    <a:rPr lang="en-US" altLang="zh-CN" sz="2400" dirty="0">
                      <a:ea typeface="+mn-ea"/>
                    </a:rPr>
                    <a:t>W/(</a:t>
                  </a:r>
                  <a:r>
                    <a:rPr lang="en-US" altLang="zh-CN" sz="2400" dirty="0" err="1">
                      <a:ea typeface="+mn-ea"/>
                    </a:rPr>
                    <a:t>m</a:t>
                  </a:r>
                  <a:r>
                    <a:rPr lang="en-US" altLang="zh-CN" sz="2400" dirty="0" err="1">
                      <a:ea typeface="+mn-ea"/>
                      <a:sym typeface="Wingdings" panose="05000000000000000000" pitchFamily="2" charset="2"/>
                    </a:rPr>
                    <a:t>K</a:t>
                  </a:r>
                  <a:r>
                    <a:rPr lang="en-US" altLang="zh-CN" sz="2400" dirty="0">
                      <a:ea typeface="+mn-ea"/>
                      <a:sym typeface="Wingdings" panose="05000000000000000000" pitchFamily="2" charset="2"/>
                    </a:rPr>
                    <a:t>)</a:t>
                  </a:r>
                  <a:endParaRPr lang="en-US" altLang="zh-CN" sz="2400" dirty="0">
                    <a:ea typeface="+mn-ea"/>
                    <a:sym typeface="Wingdings" panose="05000000000000000000" pitchFamily="2" charset="2"/>
                  </a:endParaRPr>
                </a:p>
              </p:txBody>
            </p:sp>
          </mc:Choice>
          <mc:Fallback>
            <p:sp>
              <p:nvSpPr>
                <p:cNvPr id="17" name="文本框 16"/>
                <p:cNvSpPr txBox="1">
                  <a:spLocks noRot="1" noChangeAspect="1" noMove="1" noResize="1" noEditPoints="1" noAdjustHandles="1" noChangeArrowheads="1" noChangeShapeType="1" noTextEdit="1"/>
                </p:cNvSpPr>
                <p:nvPr/>
              </p:nvSpPr>
              <p:spPr>
                <a:xfrm>
                  <a:off x="1000" y="5329"/>
                  <a:ext cx="14945" cy="92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000" y="4243"/>
                  <a:ext cx="17290" cy="925"/>
                </a:xfrm>
                <a:prstGeom prst="rect">
                  <a:avLst/>
                </a:prstGeom>
                <a:noFill/>
              </p:spPr>
              <p:txBody>
                <a:bodyPr wrap="square" rtlCol="0">
                  <a:spAutoFit/>
                </a:bodyPr>
                <a:lstStyle/>
                <a:p>
                  <a:pPr>
                    <a:lnSpc>
                      <a:spcPct val="150000"/>
                    </a:lnSpc>
                  </a:pPr>
                  <a14:m>
                    <m:oMath xmlns:m="http://schemas.openxmlformats.org/officeDocument/2006/math">
                      <m:r>
                        <m:rPr>
                          <m:sty m:val="p"/>
                        </m:rPr>
                        <a:rPr lang="el-GR" altLang="zh-CN" sz="2400" i="1" smtClean="0">
                          <a:latin typeface="Cambria Math" panose="02040503050406030204" pitchFamily="18" charset="0"/>
                          <a:ea typeface="+mn-ea"/>
                        </a:rPr>
                        <m:t>Φ</m:t>
                      </m:r>
                      <m:r>
                        <a:rPr lang="en-US" altLang="zh-CN" sz="2400" b="0" i="1" smtClean="0">
                          <a:latin typeface="Cambria Math" panose="02040503050406030204" pitchFamily="18" charset="0"/>
                          <a:ea typeface="+mn-ea"/>
                        </a:rPr>
                        <m:t>= </m:t>
                      </m:r>
                    </m:oMath>
                  </a14:m>
                  <a:r>
                    <a:rPr lang="zh-CN" altLang="en-US" sz="2400" dirty="0">
                      <a:ea typeface="+mn-ea"/>
                    </a:rPr>
                    <a:t>热流量 </a:t>
                  </a:r>
                  <a:r>
                    <a:rPr lang="en-US" altLang="zh-CN" sz="2400" dirty="0">
                      <a:ea typeface="+mn-ea"/>
                    </a:rPr>
                    <a:t>(heat transfer rate)</a:t>
                  </a:r>
                  <a:r>
                    <a:rPr lang="zh-CN" altLang="en-US" sz="2400" dirty="0">
                      <a:ea typeface="+mn-ea"/>
                    </a:rPr>
                    <a:t>，单位时间内通过某一给定面积的热量，单位：</a:t>
                  </a:r>
                  <a:r>
                    <a:rPr lang="en-US" altLang="zh-CN" sz="2400" dirty="0">
                      <a:ea typeface="+mn-ea"/>
                    </a:rPr>
                    <a:t>W</a:t>
                  </a:r>
                  <a:endParaRPr lang="en-US" altLang="zh-CN" sz="2400" dirty="0">
                    <a:ea typeface="+mn-ea"/>
                  </a:endParaRPr>
                </a:p>
              </p:txBody>
            </p:sp>
          </mc:Choice>
          <mc:Fallback>
            <p:sp>
              <p:nvSpPr>
                <p:cNvPr id="18" name="文本框 17"/>
                <p:cNvSpPr txBox="1">
                  <a:spLocks noRot="1" noChangeAspect="1" noMove="1" noResize="1" noEditPoints="1" noAdjustHandles="1" noChangeArrowheads="1" noChangeShapeType="1" noTextEdit="1"/>
                </p:cNvSpPr>
                <p:nvPr/>
              </p:nvSpPr>
              <p:spPr>
                <a:xfrm>
                  <a:off x="1000" y="4243"/>
                  <a:ext cx="17290" cy="925"/>
                </a:xfrm>
                <a:prstGeom prst="rect">
                  <a:avLst/>
                </a:prstGeom>
                <a:blipFill rotWithShape="1">
                  <a:blip r:embed="rId7"/>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625058" y="3474759"/>
            <a:ext cx="1423472" cy="1163395"/>
          </a:xfrm>
          <a:prstGeom prst="rect">
            <a:avLst/>
          </a:prstGeom>
          <a:noFill/>
        </p:spPr>
        <p:txBody>
          <a:bodyPr wrap="square" rtlCol="0">
            <a:spAutoFit/>
          </a:bodyPr>
          <a:lstStyle/>
          <a:p>
            <a:pPr algn="ctr"/>
            <a:r>
              <a:rPr lang="en-US" altLang="zh-CN" sz="6960" dirty="0">
                <a:solidFill>
                  <a:srgbClr val="F17475"/>
                </a:solidFill>
                <a:latin typeface="Agency FB" panose="020B0503020202020204" pitchFamily="34" charset="0"/>
                <a:ea typeface="微软雅黑" panose="020B0503020204020204" pitchFamily="34" charset="-122"/>
                <a:sym typeface="Agency FB" panose="020B0503020202020204" pitchFamily="34" charset="0"/>
              </a:rPr>
              <a:t>01</a:t>
            </a:r>
            <a:endParaRPr lang="en-US" altLang="zh-CN" sz="6960" dirty="0">
              <a:solidFill>
                <a:srgbClr val="F17475"/>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7" name="文本框 16"/>
          <p:cNvSpPr txBox="1"/>
          <p:nvPr/>
        </p:nvSpPr>
        <p:spPr>
          <a:xfrm>
            <a:off x="4993371" y="3476642"/>
            <a:ext cx="1423472" cy="1163395"/>
          </a:xfrm>
          <a:prstGeom prst="rect">
            <a:avLst/>
          </a:prstGeom>
          <a:noFill/>
        </p:spPr>
        <p:txBody>
          <a:bodyPr wrap="square" rtlCol="0">
            <a:spAutoFit/>
          </a:bodyPr>
          <a:lstStyle/>
          <a:p>
            <a:pPr algn="ctr"/>
            <a:r>
              <a:rPr lang="en-US" altLang="zh-CN" sz="6960" dirty="0">
                <a:solidFill>
                  <a:schemeClr val="accent1"/>
                </a:solidFill>
                <a:latin typeface="Agency FB" panose="020B0503020202020204" pitchFamily="34" charset="0"/>
                <a:ea typeface="微软雅黑" panose="020B0503020204020204" pitchFamily="34" charset="-122"/>
                <a:sym typeface="Agency FB" panose="020B0503020202020204" pitchFamily="34" charset="0"/>
              </a:rPr>
              <a:t>02</a:t>
            </a:r>
            <a:endParaRPr lang="zh-CN" altLang="en-US" sz="6960" dirty="0">
              <a:solidFill>
                <a:schemeClr val="accent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文本框 17"/>
          <p:cNvSpPr txBox="1"/>
          <p:nvPr/>
        </p:nvSpPr>
        <p:spPr>
          <a:xfrm>
            <a:off x="7234501" y="3476642"/>
            <a:ext cx="1423472" cy="1163395"/>
          </a:xfrm>
          <a:prstGeom prst="rect">
            <a:avLst/>
          </a:prstGeom>
          <a:noFill/>
        </p:spPr>
        <p:txBody>
          <a:bodyPr wrap="square" rtlCol="0">
            <a:spAutoFit/>
          </a:bodyPr>
          <a:lstStyle/>
          <a:p>
            <a:pPr algn="ctr"/>
            <a:r>
              <a:rPr lang="en-US" altLang="zh-CN" sz="6960" dirty="0">
                <a:solidFill>
                  <a:srgbClr val="92D050"/>
                </a:solidFill>
                <a:latin typeface="Agency FB" panose="020B0503020202020204" pitchFamily="34" charset="0"/>
                <a:ea typeface="微软雅黑" panose="020B0503020204020204" pitchFamily="34" charset="-122"/>
                <a:sym typeface="Agency FB" panose="020B0503020202020204" pitchFamily="34" charset="0"/>
              </a:rPr>
              <a:t>03</a:t>
            </a:r>
            <a:endParaRPr lang="zh-CN" altLang="en-US" sz="6960" dirty="0">
              <a:solidFill>
                <a:srgbClr val="92D05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9" name="文本框 18"/>
          <p:cNvSpPr txBox="1"/>
          <p:nvPr/>
        </p:nvSpPr>
        <p:spPr>
          <a:xfrm>
            <a:off x="9475629" y="3476642"/>
            <a:ext cx="1423472" cy="1163395"/>
          </a:xfrm>
          <a:prstGeom prst="rect">
            <a:avLst/>
          </a:prstGeom>
          <a:noFill/>
        </p:spPr>
        <p:txBody>
          <a:bodyPr wrap="square" rtlCol="0">
            <a:spAutoFit/>
          </a:bodyPr>
          <a:lstStyle/>
          <a:p>
            <a:pPr algn="ctr"/>
            <a:r>
              <a:rPr lang="en-US" altLang="zh-CN" sz="6960" dirty="0">
                <a:solidFill>
                  <a:schemeClr val="accent3"/>
                </a:solidFill>
                <a:latin typeface="Agency FB" panose="020B0503020202020204" pitchFamily="34" charset="0"/>
                <a:ea typeface="微软雅黑" panose="020B0503020204020204" pitchFamily="34" charset="-122"/>
                <a:sym typeface="Agency FB" panose="020B0503020202020204" pitchFamily="34" charset="0"/>
              </a:rPr>
              <a:t>04</a:t>
            </a:r>
            <a:endParaRPr lang="zh-CN" altLang="en-US" sz="6960" dirty="0">
              <a:solidFill>
                <a:schemeClr val="accent3"/>
              </a:solidFill>
              <a:latin typeface="Agency FB" panose="020B0503020202020204" pitchFamily="34" charset="0"/>
              <a:ea typeface="微软雅黑" panose="020B0503020204020204" pitchFamily="34" charset="-122"/>
              <a:sym typeface="Agency FB" panose="020B0503020202020204" pitchFamily="34" charset="0"/>
            </a:endParaRPr>
          </a:p>
        </p:txBody>
      </p:sp>
      <p:cxnSp>
        <p:nvCxnSpPr>
          <p:cNvPr id="21" name="直接连接符 20"/>
          <p:cNvCxnSpPr/>
          <p:nvPr/>
        </p:nvCxnSpPr>
        <p:spPr>
          <a:xfrm flipH="1">
            <a:off x="4505901" y="3528320"/>
            <a:ext cx="12424" cy="906891"/>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212699" y="3528318"/>
            <a:ext cx="12424" cy="906891"/>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799101" y="3528320"/>
            <a:ext cx="12424" cy="906891"/>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092302" y="3528320"/>
            <a:ext cx="12424" cy="906891"/>
          </a:xfrm>
          <a:prstGeom prst="line">
            <a:avLst/>
          </a:prstGeom>
          <a:ln w="9525">
            <a:solidFill>
              <a:srgbClr val="6E6E6E"/>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385503" y="3528320"/>
            <a:ext cx="12424" cy="9068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 y="0"/>
            <a:ext cx="12858751" cy="3400556"/>
          </a:xfrm>
          <a:prstGeom prst="rect">
            <a:avLst/>
          </a:prstGeom>
          <a:blipFill dpi="0" rotWithShape="1">
            <a:blip r:embed="rId1">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36" name="矩形 35"/>
          <p:cNvSpPr/>
          <p:nvPr/>
        </p:nvSpPr>
        <p:spPr>
          <a:xfrm>
            <a:off x="4498485" y="4840588"/>
            <a:ext cx="2175571" cy="523220"/>
          </a:xfrm>
          <a:prstGeom prst="rect">
            <a:avLst/>
          </a:prstGeom>
        </p:spPr>
        <p:txBody>
          <a:bodyPr wrap="square">
            <a:spAutoFit/>
          </a:bodyPr>
          <a:lstStyle/>
          <a:p>
            <a:pPr algn="ctr"/>
            <a:r>
              <a:rPr lang="zh-CN" altLang="en-US" sz="2800" dirty="0">
                <a:solidFill>
                  <a:schemeClr val="accent1"/>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热传导</a:t>
            </a:r>
            <a:endParaRPr lang="zh-CN" altLang="en-US" sz="2800" dirty="0">
              <a:solidFill>
                <a:schemeClr val="accent1"/>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endParaRPr>
          </a:p>
        </p:txBody>
      </p:sp>
      <p:sp>
        <p:nvSpPr>
          <p:cNvPr id="38" name="矩形 37"/>
          <p:cNvSpPr/>
          <p:nvPr/>
        </p:nvSpPr>
        <p:spPr>
          <a:xfrm>
            <a:off x="7059746" y="4840587"/>
            <a:ext cx="1938443" cy="523220"/>
          </a:xfrm>
          <a:prstGeom prst="rect">
            <a:avLst/>
          </a:prstGeom>
        </p:spPr>
        <p:txBody>
          <a:bodyPr wrap="square">
            <a:spAutoFit/>
          </a:bodyPr>
          <a:lstStyle/>
          <a:p>
            <a:pPr algn="ctr"/>
            <a:r>
              <a:rPr lang="zh-CN" altLang="en-US" sz="2800" dirty="0">
                <a:solidFill>
                  <a:srgbClr val="92D050"/>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热对流</a:t>
            </a:r>
            <a:endParaRPr lang="zh-CN" altLang="en-US" sz="2800" dirty="0">
              <a:solidFill>
                <a:srgbClr val="92D050"/>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endParaRPr>
          </a:p>
        </p:txBody>
      </p:sp>
      <p:sp>
        <p:nvSpPr>
          <p:cNvPr id="40" name="矩形 39"/>
          <p:cNvSpPr/>
          <p:nvPr/>
        </p:nvSpPr>
        <p:spPr>
          <a:xfrm>
            <a:off x="9324908" y="4840588"/>
            <a:ext cx="1676847" cy="523220"/>
          </a:xfrm>
          <a:prstGeom prst="rect">
            <a:avLst/>
          </a:prstGeom>
        </p:spPr>
        <p:txBody>
          <a:bodyPr wrap="square">
            <a:spAutoFit/>
          </a:bodyPr>
          <a:lstStyle/>
          <a:p>
            <a:pPr algn="ctr"/>
            <a:r>
              <a:rPr lang="zh-CN" altLang="en-US" sz="2800" dirty="0">
                <a:solidFill>
                  <a:schemeClr val="accent3"/>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热辐射</a:t>
            </a:r>
            <a:endParaRPr lang="zh-CN" altLang="en-US" sz="2800" dirty="0">
              <a:solidFill>
                <a:schemeClr val="accent3"/>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endParaRPr>
          </a:p>
        </p:txBody>
      </p:sp>
      <p:sp>
        <p:nvSpPr>
          <p:cNvPr id="42" name="文本框 41"/>
          <p:cNvSpPr txBox="1"/>
          <p:nvPr/>
        </p:nvSpPr>
        <p:spPr>
          <a:xfrm>
            <a:off x="884238" y="156474"/>
            <a:ext cx="1483098" cy="871008"/>
          </a:xfrm>
          <a:prstGeom prst="rect">
            <a:avLst/>
          </a:prstGeom>
          <a:noFill/>
        </p:spPr>
        <p:txBody>
          <a:bodyPr wrap="none" rtlCol="0">
            <a:spAutoFit/>
          </a:bodyPr>
          <a:lstStyle/>
          <a:p>
            <a:r>
              <a:rPr lang="zh-CN" altLang="en-US" sz="5060" b="1" dirty="0">
                <a:solidFill>
                  <a:srgbClr val="0070C0"/>
                </a:solidFill>
                <a:latin typeface="Agency FB" panose="020B0503020202020204" pitchFamily="34" charset="0"/>
                <a:ea typeface="微软雅黑" panose="020B0503020204020204" pitchFamily="34" charset="-122"/>
                <a:sym typeface="Agency FB" panose="020B0503020202020204" pitchFamily="34" charset="0"/>
              </a:rPr>
              <a:t>目录</a:t>
            </a:r>
            <a:endParaRPr lang="zh-CN" altLang="en-US" sz="5060" b="1" dirty="0">
              <a:solidFill>
                <a:srgbClr val="0070C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43" name="文本框 42"/>
          <p:cNvSpPr txBox="1"/>
          <p:nvPr/>
        </p:nvSpPr>
        <p:spPr>
          <a:xfrm>
            <a:off x="365922" y="955614"/>
            <a:ext cx="2519731" cy="584775"/>
          </a:xfrm>
          <a:prstGeom prst="rect">
            <a:avLst/>
          </a:prstGeom>
          <a:noFill/>
        </p:spPr>
        <p:txBody>
          <a:bodyPr wrap="square" rtlCol="0">
            <a:spAutoFit/>
          </a:bodyPr>
          <a:lstStyle/>
          <a:p>
            <a:r>
              <a:rPr lang="en-US" altLang="zh-CN" sz="3200" dirty="0">
                <a:solidFill>
                  <a:srgbClr val="0070C0"/>
                </a:solidFill>
                <a:latin typeface="Agency FB" panose="020B0503020202020204" pitchFamily="34" charset="0"/>
                <a:ea typeface="微软雅黑" panose="020B0503020204020204" pitchFamily="34" charset="-122"/>
                <a:sym typeface="Agency FB" panose="020B0503020202020204" pitchFamily="34" charset="0"/>
              </a:rPr>
              <a:t>CONTENTS</a:t>
            </a:r>
            <a:endParaRPr lang="en-US" altLang="zh-CN" sz="3200" dirty="0">
              <a:solidFill>
                <a:srgbClr val="0070C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矩形 2"/>
          <p:cNvSpPr/>
          <p:nvPr/>
        </p:nvSpPr>
        <p:spPr>
          <a:xfrm>
            <a:off x="1981897" y="4840586"/>
            <a:ext cx="2265163" cy="954107"/>
          </a:xfrm>
          <a:prstGeom prst="rect">
            <a:avLst/>
          </a:prstGeom>
        </p:spPr>
        <p:txBody>
          <a:bodyPr wrap="square">
            <a:spAutoFit/>
          </a:bodyPr>
          <a:lstStyle/>
          <a:p>
            <a:pPr algn="ctr"/>
            <a:r>
              <a:rPr lang="zh-CN" altLang="en-US" sz="2800" dirty="0">
                <a:solidFill>
                  <a:srgbClr val="F17475"/>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rPr>
              <a:t>传热学基础知识</a:t>
            </a:r>
            <a:endParaRPr lang="zh-CN" altLang="en-US" sz="2800" dirty="0">
              <a:solidFill>
                <a:srgbClr val="F17475"/>
              </a:solidFill>
              <a:latin typeface="Agency FB" panose="020B0503020202020204" pitchFamily="34" charset="0"/>
              <a:ea typeface="微软雅黑" panose="020B0503020204020204" pitchFamily="34" charset="-122"/>
              <a:cs typeface="Times New Roman" panose="02020603050405020304" pitchFamily="18" charset="0"/>
              <a:sym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bldLst>
      <p:bldP spid="16" grpId="0"/>
      <p:bldP spid="17" grpId="0"/>
      <p:bldP spid="18" grpId="0"/>
      <p:bldP spid="19" grpId="0"/>
      <p:bldP spid="36" grpId="0"/>
      <p:bldP spid="38" grpId="0"/>
      <p:bldP spid="40" grpId="0"/>
      <p:bldP spid="42" grpId="0"/>
      <p:bldP spid="43"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热阻定义及相关概念</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9" name="文本框 68"/>
          <p:cNvSpPr txBox="1"/>
          <p:nvPr/>
        </p:nvSpPr>
        <p:spPr>
          <a:xfrm>
            <a:off x="1029335" y="1023620"/>
            <a:ext cx="1126299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热阻</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202124"/>
                </a:solidFill>
                <a:latin typeface="微软雅黑" panose="020B0503020204020204" pitchFamily="34" charset="-122"/>
                <a:ea typeface="微软雅黑" panose="020B0503020204020204" pitchFamily="34" charset="-122"/>
              </a:rPr>
              <a:t>当有热量在物体上传输时，在物体两端温度差与热源的功率之间的比值</a:t>
            </a:r>
            <a:endParaRPr lang="zh-CN" altLang="en-US" sz="2400" dirty="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65550" y="2400300"/>
            <a:ext cx="3807460" cy="3436620"/>
          </a:xfrm>
          <a:prstGeom prst="rect">
            <a:avLst/>
          </a:prstGeom>
        </p:spPr>
      </p:pic>
      <p:grpSp>
        <p:nvGrpSpPr>
          <p:cNvPr id="10" name="组合 9"/>
          <p:cNvGrpSpPr/>
          <p:nvPr/>
        </p:nvGrpSpPr>
        <p:grpSpPr>
          <a:xfrm>
            <a:off x="1317625" y="2917190"/>
            <a:ext cx="2232660" cy="2245995"/>
            <a:chOff x="2301" y="5261"/>
            <a:chExt cx="3516" cy="3537"/>
          </a:xfrm>
        </p:grpSpPr>
        <mc:AlternateContent xmlns:mc="http://schemas.openxmlformats.org/markup-compatibility/2006">
          <mc:Choice xmlns:a14="http://schemas.microsoft.com/office/drawing/2010/main" Requires="a14">
            <p:sp>
              <p:nvSpPr>
                <p:cNvPr id="38" name="文本框 37"/>
                <p:cNvSpPr txBox="1"/>
                <p:nvPr/>
              </p:nvSpPr>
              <p:spPr>
                <a:xfrm>
                  <a:off x="2301" y="5261"/>
                  <a:ext cx="3516" cy="117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a:solidFill>
                                  <a:srgbClr val="FF0000"/>
                                </a:solidFill>
                                <a:latin typeface="Cambria Math" panose="02040503050406030204" pitchFamily="18" charset="0"/>
                                <a:ea typeface="Cambria Math" panose="02040503050406030204" pitchFamily="18" charset="0"/>
                              </a:rPr>
                              <m:t>1</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𝑤</m:t>
                            </m:r>
                            <m:r>
                              <a:rPr lang="en-US" altLang="zh-CN" sz="2400" i="1">
                                <a:solidFill>
                                  <a:srgbClr val="FF0000"/>
                                </a:solidFill>
                                <a:latin typeface="Cambria Math" panose="02040503050406030204" pitchFamily="18" charset="0"/>
                                <a:ea typeface="Cambria Math" panose="02040503050406030204" pitchFamily="18" charset="0"/>
                              </a:rPr>
                              <m:t>1</m:t>
                            </m:r>
                          </m:sub>
                        </m:sSub>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smtClean="0">
                                <a:solidFill>
                                  <a:srgbClr val="FF0000"/>
                                </a:solidFill>
                                <a:latin typeface="Cambria Math" panose="02040503050406030204" pitchFamily="18" charset="0"/>
                                <a:ea typeface="Cambria Math" panose="02040503050406030204" pitchFamily="18" charset="0"/>
                              </a:rPr>
                            </m:ctrlPr>
                          </m:fPr>
                          <m:num>
                            <m:r>
                              <m:rPr>
                                <m:sty m:val="p"/>
                              </m:rPr>
                              <a:rPr lang="el-GR" altLang="zh-CN" sz="2400" i="1">
                                <a:solidFill>
                                  <a:srgbClr val="FF0000"/>
                                </a:solidFill>
                                <a:latin typeface="Cambria Math" panose="02040503050406030204" pitchFamily="18" charset="0"/>
                                <a:ea typeface="Cambria Math" panose="02040503050406030204" pitchFamily="18" charset="0"/>
                              </a:rPr>
                              <m:t>Φ</m:t>
                            </m:r>
                          </m:num>
                          <m:den>
                            <m:r>
                              <a:rPr lang="en-US" altLang="zh-CN" sz="2400" i="1">
                                <a:solidFill>
                                  <a:srgbClr val="FF0000"/>
                                </a:solidFill>
                                <a:latin typeface="Cambria Math" panose="02040503050406030204" pitchFamily="18" charset="0"/>
                                <a:ea typeface="Cambria Math" panose="02040503050406030204" pitchFamily="18" charset="0"/>
                              </a:rPr>
                              <m:t>𝐴</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ℎ</m:t>
                                </m:r>
                              </m:e>
                              <m:sub>
                                <m:r>
                                  <a:rPr lang="en-US" altLang="zh-CN" sz="2400" i="1">
                                    <a:solidFill>
                                      <a:srgbClr val="FF0000"/>
                                    </a:solidFill>
                                    <a:latin typeface="Cambria Math" panose="02040503050406030204" pitchFamily="18" charset="0"/>
                                    <a:ea typeface="Cambria Math" panose="02040503050406030204" pitchFamily="18" charset="0"/>
                                  </a:rPr>
                                  <m:t>1</m:t>
                                </m:r>
                              </m:sub>
                            </m:sSub>
                          </m:den>
                        </m:f>
                      </m:oMath>
                    </m:oMathPara>
                  </a14:m>
                  <a:endParaRPr lang="en-US" altLang="zh-CN" sz="2400" i="1" dirty="0">
                    <a:solidFill>
                      <a:srgbClr val="FF0000"/>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2301" y="5261"/>
                  <a:ext cx="3516" cy="117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414" y="7622"/>
                  <a:ext cx="3239" cy="11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𝑅</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2414" y="7622"/>
                  <a:ext cx="3239" cy="1177"/>
                </a:xfrm>
                <a:prstGeom prst="rect">
                  <a:avLst/>
                </a:prstGeom>
                <a:blipFill rotWithShape="1">
                  <a:blip r:embed="rId3"/>
                </a:blipFill>
              </p:spPr>
              <p:txBody>
                <a:bodyPr/>
                <a:lstStyle/>
                <a:p>
                  <a:r>
                    <a:rPr lang="zh-CN" altLang="en-US">
                      <a:noFill/>
                    </a:rPr>
                    <a:t> </a:t>
                  </a:r>
                </a:p>
              </p:txBody>
            </p:sp>
          </mc:Fallback>
        </mc:AlternateContent>
        <p:sp>
          <p:nvSpPr>
            <p:cNvPr id="5" name="下箭头 4"/>
            <p:cNvSpPr/>
            <p:nvPr/>
          </p:nvSpPr>
          <p:spPr>
            <a:xfrm>
              <a:off x="3435" y="6488"/>
              <a:ext cx="1021" cy="124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11" name="组合 10"/>
          <p:cNvGrpSpPr/>
          <p:nvPr/>
        </p:nvGrpSpPr>
        <p:grpSpPr>
          <a:xfrm>
            <a:off x="7726045" y="2917190"/>
            <a:ext cx="2103120" cy="2251710"/>
            <a:chOff x="12393" y="5261"/>
            <a:chExt cx="3312" cy="3546"/>
          </a:xfrm>
        </p:grpSpPr>
        <mc:AlternateContent xmlns:mc="http://schemas.openxmlformats.org/markup-compatibility/2006">
          <mc:Choice xmlns:a14="http://schemas.microsoft.com/office/drawing/2010/main" Requires="a14">
            <p:sp>
              <p:nvSpPr>
                <p:cNvPr id="41" name="文本框 40"/>
                <p:cNvSpPr txBox="1"/>
                <p:nvPr/>
              </p:nvSpPr>
              <p:spPr>
                <a:xfrm>
                  <a:off x="12393" y="5261"/>
                  <a:ext cx="3312" cy="11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b="0" i="1" smtClean="0">
                                <a:solidFill>
                                  <a:srgbClr val="00B050"/>
                                </a:solidFill>
                                <a:latin typeface="Cambria Math" panose="02040503050406030204" pitchFamily="18" charset="0"/>
                                <a:ea typeface="Cambria Math" panose="02040503050406030204" pitchFamily="18" charset="0"/>
                              </a:rPr>
                              <m:t>𝑤</m:t>
                            </m:r>
                            <m:r>
                              <a:rPr lang="en-US" altLang="zh-CN" sz="2400" b="0" i="1" smtClean="0">
                                <a:solidFill>
                                  <a:srgbClr val="00B050"/>
                                </a:solidFill>
                                <a:latin typeface="Cambria Math" panose="02040503050406030204" pitchFamily="18" charset="0"/>
                                <a:ea typeface="Cambria Math" panose="02040503050406030204" pitchFamily="18" charset="0"/>
                              </a:rPr>
                              <m:t>2</m:t>
                            </m:r>
                          </m:sub>
                        </m:sSub>
                        <m:r>
                          <a:rPr lang="en-US" altLang="zh-CN" sz="2400" i="1">
                            <a:solidFill>
                              <a:srgbClr val="00B050"/>
                            </a:solidFill>
                            <a:latin typeface="Cambria Math" panose="02040503050406030204" pitchFamily="18" charset="0"/>
                            <a:ea typeface="Cambria Math" panose="02040503050406030204" pitchFamily="18" charset="0"/>
                          </a:rPr>
                          <m:t>−</m:t>
                        </m:r>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b="0" i="1" smtClean="0">
                                <a:solidFill>
                                  <a:srgbClr val="00B050"/>
                                </a:solidFill>
                                <a:latin typeface="Cambria Math" panose="02040503050406030204" pitchFamily="18" charset="0"/>
                                <a:ea typeface="Cambria Math" panose="02040503050406030204" pitchFamily="18" charset="0"/>
                              </a:rPr>
                              <m:t>𝑓</m:t>
                            </m:r>
                            <m:r>
                              <a:rPr lang="en-US" altLang="zh-CN" sz="2400" b="0" i="1" smtClean="0">
                                <a:solidFill>
                                  <a:srgbClr val="00B050"/>
                                </a:solidFill>
                                <a:latin typeface="Cambria Math" panose="02040503050406030204" pitchFamily="18" charset="0"/>
                                <a:ea typeface="Cambria Math" panose="02040503050406030204" pitchFamily="18" charset="0"/>
                              </a:rPr>
                              <m:t>2</m:t>
                            </m:r>
                          </m:sub>
                        </m:sSub>
                        <m:r>
                          <a:rPr lang="en-US" altLang="zh-CN" sz="2400" i="1">
                            <a:solidFill>
                              <a:srgbClr val="00B050"/>
                            </a:solidFill>
                            <a:latin typeface="Cambria Math" panose="02040503050406030204" pitchFamily="18" charset="0"/>
                            <a:ea typeface="Cambria Math" panose="02040503050406030204" pitchFamily="18" charset="0"/>
                          </a:rPr>
                          <m:t>=</m:t>
                        </m:r>
                        <m:f>
                          <m:fPr>
                            <m:ctrlPr>
                              <a:rPr lang="en-US" altLang="zh-CN" sz="2400" i="1" smtClean="0">
                                <a:solidFill>
                                  <a:srgbClr val="00B050"/>
                                </a:solidFill>
                                <a:latin typeface="Cambria Math" panose="02040503050406030204" pitchFamily="18" charset="0"/>
                                <a:ea typeface="Cambria Math" panose="02040503050406030204" pitchFamily="18" charset="0"/>
                              </a:rPr>
                            </m:ctrlPr>
                          </m:fPr>
                          <m:num>
                            <m:r>
                              <m:rPr>
                                <m:sty m:val="p"/>
                              </m:rPr>
                              <a:rPr lang="el-GR" altLang="zh-CN" sz="2400" i="1">
                                <a:solidFill>
                                  <a:srgbClr val="00B050"/>
                                </a:solidFill>
                                <a:latin typeface="Cambria Math" panose="02040503050406030204" pitchFamily="18" charset="0"/>
                                <a:ea typeface="Cambria Math" panose="02040503050406030204" pitchFamily="18" charset="0"/>
                              </a:rPr>
                              <m:t>Φ</m:t>
                            </m:r>
                          </m:num>
                          <m:den>
                            <m:r>
                              <a:rPr lang="en-US" altLang="zh-CN" sz="2400" i="1">
                                <a:solidFill>
                                  <a:srgbClr val="00B050"/>
                                </a:solidFill>
                                <a:latin typeface="Cambria Math" panose="02040503050406030204" pitchFamily="18" charset="0"/>
                                <a:ea typeface="Cambria Math" panose="02040503050406030204" pitchFamily="18" charset="0"/>
                              </a:rPr>
                              <m:t>𝐴</m:t>
                            </m:r>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ℎ</m:t>
                                </m:r>
                              </m:e>
                              <m:sub>
                                <m:r>
                                  <a:rPr lang="en-US" altLang="zh-CN" sz="2400" b="0" i="1" smtClean="0">
                                    <a:solidFill>
                                      <a:srgbClr val="00B050"/>
                                    </a:solidFill>
                                    <a:latin typeface="Cambria Math" panose="02040503050406030204" pitchFamily="18" charset="0"/>
                                    <a:ea typeface="Cambria Math" panose="02040503050406030204" pitchFamily="18" charset="0"/>
                                  </a:rPr>
                                  <m:t>2</m:t>
                                </m:r>
                              </m:sub>
                            </m:sSub>
                          </m:den>
                        </m:f>
                      </m:oMath>
                    </m:oMathPara>
                  </a14:m>
                  <a:endParaRPr lang="en-US" altLang="zh-CN" sz="2400" b="0" i="1" dirty="0">
                    <a:solidFill>
                      <a:srgbClr val="00B050"/>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12393" y="5261"/>
                  <a:ext cx="3312" cy="117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2482" y="7631"/>
                  <a:ext cx="3223" cy="11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𝑅</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2</m:t>
                                </m:r>
                              </m:sub>
                            </m:sSub>
                          </m:den>
                        </m:f>
                      </m:oMath>
                    </m:oMathPara>
                  </a14:m>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12482" y="7631"/>
                  <a:ext cx="3223" cy="1177"/>
                </a:xfrm>
                <a:prstGeom prst="rect">
                  <a:avLst/>
                </a:prstGeom>
                <a:blipFill rotWithShape="1">
                  <a:blip r:embed="rId5"/>
                </a:blipFill>
              </p:spPr>
              <p:txBody>
                <a:bodyPr/>
                <a:lstStyle/>
                <a:p>
                  <a:r>
                    <a:rPr lang="zh-CN" altLang="en-US">
                      <a:noFill/>
                    </a:rPr>
                    <a:t> </a:t>
                  </a:r>
                </a:p>
              </p:txBody>
            </p:sp>
          </mc:Fallback>
        </mc:AlternateContent>
        <p:sp>
          <p:nvSpPr>
            <p:cNvPr id="6" name="下箭头 5"/>
            <p:cNvSpPr/>
            <p:nvPr/>
          </p:nvSpPr>
          <p:spPr>
            <a:xfrm>
              <a:off x="13414" y="6374"/>
              <a:ext cx="1021" cy="124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12" name="组合 11"/>
          <p:cNvGrpSpPr/>
          <p:nvPr/>
        </p:nvGrpSpPr>
        <p:grpSpPr>
          <a:xfrm>
            <a:off x="3045460" y="5928995"/>
            <a:ext cx="5272405" cy="767715"/>
            <a:chOff x="5022" y="10004"/>
            <a:chExt cx="8303" cy="1209"/>
          </a:xfrm>
        </p:grpSpPr>
        <mc:AlternateContent xmlns:mc="http://schemas.openxmlformats.org/markup-compatibility/2006">
          <mc:Choice xmlns:a14="http://schemas.microsoft.com/office/drawing/2010/main" Requires="a14">
            <p:sp>
              <p:nvSpPr>
                <p:cNvPr id="39" name="文本框 38"/>
                <p:cNvSpPr txBox="1"/>
                <p:nvPr/>
              </p:nvSpPr>
              <p:spPr>
                <a:xfrm>
                  <a:off x="5022" y="10004"/>
                  <a:ext cx="3641" cy="11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3"/>
                                </a:solidFill>
                                <a:latin typeface="Cambria Math" panose="02040503050406030204" pitchFamily="18" charset="0"/>
                                <a:ea typeface="Cambria Math" panose="02040503050406030204" pitchFamily="18" charset="0"/>
                              </a:rPr>
                            </m:ctrlPr>
                          </m:sSubPr>
                          <m:e>
                            <m:r>
                              <a:rPr lang="en-US" altLang="zh-CN" sz="2400" i="1">
                                <a:solidFill>
                                  <a:schemeClr val="accent3"/>
                                </a:solidFill>
                                <a:latin typeface="Cambria Math" panose="02040503050406030204" pitchFamily="18" charset="0"/>
                                <a:ea typeface="Cambria Math" panose="02040503050406030204" pitchFamily="18" charset="0"/>
                              </a:rPr>
                              <m:t>𝑡</m:t>
                            </m:r>
                          </m:e>
                          <m:sub>
                            <m:r>
                              <a:rPr lang="en-US" altLang="zh-CN" sz="2400" i="1">
                                <a:solidFill>
                                  <a:schemeClr val="accent3"/>
                                </a:solidFill>
                                <a:latin typeface="Cambria Math" panose="02040503050406030204" pitchFamily="18" charset="0"/>
                                <a:ea typeface="Cambria Math" panose="02040503050406030204" pitchFamily="18" charset="0"/>
                              </a:rPr>
                              <m:t>𝑤</m:t>
                            </m:r>
                            <m:r>
                              <a:rPr lang="en-US" altLang="zh-CN" sz="2400" i="1">
                                <a:solidFill>
                                  <a:schemeClr val="accent3"/>
                                </a:solidFill>
                                <a:latin typeface="Cambria Math" panose="02040503050406030204" pitchFamily="18" charset="0"/>
                                <a:ea typeface="Cambria Math" panose="02040503050406030204" pitchFamily="18" charset="0"/>
                              </a:rPr>
                              <m:t>1</m:t>
                            </m:r>
                          </m:sub>
                        </m:sSub>
                        <m:r>
                          <a:rPr lang="en-US" altLang="zh-CN" sz="2400" i="1">
                            <a:solidFill>
                              <a:schemeClr val="accent3"/>
                            </a:solidFill>
                            <a:latin typeface="Cambria Math" panose="02040503050406030204" pitchFamily="18" charset="0"/>
                            <a:ea typeface="Cambria Math" panose="02040503050406030204" pitchFamily="18" charset="0"/>
                          </a:rPr>
                          <m:t>−</m:t>
                        </m:r>
                        <m:sSub>
                          <m:sSubPr>
                            <m:ctrlPr>
                              <a:rPr lang="en-US" altLang="zh-CN" sz="2400" i="1">
                                <a:solidFill>
                                  <a:schemeClr val="accent3"/>
                                </a:solidFill>
                                <a:latin typeface="Cambria Math" panose="02040503050406030204" pitchFamily="18" charset="0"/>
                                <a:ea typeface="Cambria Math" panose="02040503050406030204" pitchFamily="18" charset="0"/>
                              </a:rPr>
                            </m:ctrlPr>
                          </m:sSubPr>
                          <m:e>
                            <m:r>
                              <a:rPr lang="en-US" altLang="zh-CN" sz="2400" i="1">
                                <a:solidFill>
                                  <a:schemeClr val="accent3"/>
                                </a:solidFill>
                                <a:latin typeface="Cambria Math" panose="02040503050406030204" pitchFamily="18" charset="0"/>
                                <a:ea typeface="Cambria Math" panose="02040503050406030204" pitchFamily="18" charset="0"/>
                              </a:rPr>
                              <m:t>𝑡</m:t>
                            </m:r>
                          </m:e>
                          <m:sub>
                            <m:r>
                              <a:rPr lang="en-US" altLang="zh-CN" sz="2400" i="1">
                                <a:solidFill>
                                  <a:schemeClr val="accent3"/>
                                </a:solidFill>
                                <a:latin typeface="Cambria Math" panose="02040503050406030204" pitchFamily="18" charset="0"/>
                                <a:ea typeface="Cambria Math" panose="02040503050406030204" pitchFamily="18" charset="0"/>
                              </a:rPr>
                              <m:t>𝑤</m:t>
                            </m:r>
                            <m:r>
                              <a:rPr lang="en-US" altLang="zh-CN" sz="2400" i="1">
                                <a:solidFill>
                                  <a:schemeClr val="accent3"/>
                                </a:solidFill>
                                <a:latin typeface="Cambria Math" panose="02040503050406030204" pitchFamily="18" charset="0"/>
                                <a:ea typeface="Cambria Math" panose="02040503050406030204" pitchFamily="18" charset="0"/>
                              </a:rPr>
                              <m:t>2</m:t>
                            </m:r>
                          </m:sub>
                        </m:sSub>
                        <m:r>
                          <a:rPr lang="en-US" altLang="zh-CN" sz="2400" i="1">
                            <a:solidFill>
                              <a:schemeClr val="accent3"/>
                            </a:solidFill>
                            <a:latin typeface="Cambria Math" panose="02040503050406030204" pitchFamily="18" charset="0"/>
                            <a:ea typeface="Cambria Math" panose="02040503050406030204" pitchFamily="18" charset="0"/>
                          </a:rPr>
                          <m:t>=</m:t>
                        </m:r>
                        <m:f>
                          <m:fPr>
                            <m:ctrlPr>
                              <a:rPr lang="en-US" altLang="zh-CN" sz="2400" i="1" smtClean="0">
                                <a:solidFill>
                                  <a:schemeClr val="accent3"/>
                                </a:solidFill>
                                <a:latin typeface="Cambria Math" panose="02040503050406030204" pitchFamily="18" charset="0"/>
                                <a:ea typeface="Cambria Math" panose="02040503050406030204" pitchFamily="18" charset="0"/>
                              </a:rPr>
                            </m:ctrlPr>
                          </m:fPr>
                          <m:num>
                            <m:r>
                              <m:rPr>
                                <m:sty m:val="p"/>
                              </m:rPr>
                              <a:rPr lang="el-GR" altLang="zh-CN" sz="2400" i="1">
                                <a:solidFill>
                                  <a:schemeClr val="accent3"/>
                                </a:solidFill>
                                <a:latin typeface="Cambria Math" panose="02040503050406030204" pitchFamily="18" charset="0"/>
                                <a:ea typeface="Cambria Math" panose="02040503050406030204" pitchFamily="18" charset="0"/>
                              </a:rPr>
                              <m:t>Φ</m:t>
                            </m:r>
                          </m:num>
                          <m:den>
                            <m:r>
                              <a:rPr lang="en-US" altLang="zh-CN" sz="2400" i="1">
                                <a:solidFill>
                                  <a:schemeClr val="accent3"/>
                                </a:solidFill>
                                <a:latin typeface="Cambria Math" panose="02040503050406030204" pitchFamily="18" charset="0"/>
                                <a:ea typeface="Cambria Math" panose="02040503050406030204" pitchFamily="18" charset="0"/>
                              </a:rPr>
                              <m:t>𝐴</m:t>
                            </m:r>
                            <m:r>
                              <a:rPr lang="zh-CN" altLang="en-US" sz="2400" i="1">
                                <a:solidFill>
                                  <a:schemeClr val="accent3"/>
                                </a:solidFill>
                                <a:latin typeface="Cambria Math" panose="02040503050406030204" pitchFamily="18" charset="0"/>
                                <a:ea typeface="Cambria Math" panose="02040503050406030204" pitchFamily="18" charset="0"/>
                              </a:rPr>
                              <m:t>𝜆</m:t>
                            </m:r>
                            <m:r>
                              <a:rPr lang="en-US" altLang="zh-CN" sz="2400" b="0" i="1" smtClean="0">
                                <a:solidFill>
                                  <a:schemeClr val="accent3"/>
                                </a:solidFill>
                                <a:latin typeface="Cambria Math" panose="02040503050406030204" pitchFamily="18" charset="0"/>
                                <a:ea typeface="Cambria Math" panose="02040503050406030204" pitchFamily="18" charset="0"/>
                              </a:rPr>
                              <m:t>/</m:t>
                            </m:r>
                            <m:r>
                              <a:rPr lang="zh-CN" altLang="en-US" sz="2400" i="1">
                                <a:solidFill>
                                  <a:schemeClr val="accent3"/>
                                </a:solidFill>
                                <a:latin typeface="Cambria Math" panose="02040503050406030204" pitchFamily="18" charset="0"/>
                                <a:ea typeface="Cambria Math" panose="02040503050406030204" pitchFamily="18" charset="0"/>
                              </a:rPr>
                              <m:t>𝛿</m:t>
                            </m:r>
                          </m:den>
                        </m:f>
                      </m:oMath>
                    </m:oMathPara>
                  </a14:m>
                  <a:endParaRPr lang="zh-CN" altLang="en-US" sz="2400" i="1" dirty="0">
                    <a:solidFill>
                      <a:schemeClr val="accent3"/>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5022" y="10004"/>
                  <a:ext cx="3641" cy="1176"/>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0579" y="10117"/>
                  <a:ext cx="2746" cy="10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𝑅</m:t>
                            </m:r>
                          </m:e>
                          <m:sub>
                            <m:r>
                              <a:rPr lang="en-US" altLang="zh-CN" sz="2400" b="0" i="1" smtClean="0">
                                <a:latin typeface="Cambria Math" panose="02040503050406030204" pitchFamily="18" charset="0"/>
                                <a:ea typeface="Cambria Math" panose="02040503050406030204" pitchFamily="18" charset="0"/>
                                <a:cs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𝛿</m:t>
                            </m:r>
                          </m:num>
                          <m:den>
                            <m:r>
                              <a:rPr lang="en-US" altLang="zh-CN" sz="2400" b="0" i="1" smtClean="0">
                                <a:latin typeface="Cambria Math" panose="02040503050406030204" pitchFamily="18" charset="0"/>
                                <a:ea typeface="Cambria Math" panose="02040503050406030204" pitchFamily="18" charset="0"/>
                              </a:rPr>
                              <m:t>𝐴</m:t>
                            </m:r>
                            <m:r>
                              <a:rPr lang="zh-CN" altLang="el-GR" sz="2400" i="1" smtClean="0">
                                <a:latin typeface="Cambria Math" panose="02040503050406030204" pitchFamily="18" charset="0"/>
                                <a:ea typeface="Cambria Math" panose="02040503050406030204" pitchFamily="18" charset="0"/>
                              </a:rPr>
                              <m:t>𝜆</m:t>
                            </m:r>
                          </m:den>
                        </m:f>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0579" y="10117"/>
                  <a:ext cx="2746" cy="1096"/>
                </a:xfrm>
                <a:prstGeom prst="rect">
                  <a:avLst/>
                </a:prstGeom>
                <a:blipFill rotWithShape="1">
                  <a:blip r:embed="rId7"/>
                </a:blipFill>
              </p:spPr>
              <p:txBody>
                <a:bodyPr/>
                <a:lstStyle/>
                <a:p>
                  <a:r>
                    <a:rPr lang="zh-CN" altLang="en-US">
                      <a:noFill/>
                    </a:rPr>
                    <a:t> </a:t>
                  </a:r>
                </a:p>
              </p:txBody>
            </p:sp>
          </mc:Fallback>
        </mc:AlternateContent>
        <p:sp>
          <p:nvSpPr>
            <p:cNvPr id="9" name="下箭头 8"/>
            <p:cNvSpPr/>
            <p:nvPr/>
          </p:nvSpPr>
          <p:spPr>
            <a:xfrm rot="16200000">
              <a:off x="9383" y="10003"/>
              <a:ext cx="1021" cy="124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69" grpId="0"/>
      <p:bldP spid="6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热阻定义及相关概念</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855" y="3616325"/>
            <a:ext cx="3807460" cy="3436620"/>
          </a:xfrm>
          <a:prstGeom prst="rect">
            <a:avLst/>
          </a:prstGeom>
        </p:spPr>
      </p:pic>
      <p:grpSp>
        <p:nvGrpSpPr>
          <p:cNvPr id="20" name="组合 19"/>
          <p:cNvGrpSpPr/>
          <p:nvPr/>
        </p:nvGrpSpPr>
        <p:grpSpPr>
          <a:xfrm>
            <a:off x="3869055" y="1023620"/>
            <a:ext cx="8235315" cy="3167380"/>
            <a:chOff x="6093" y="1612"/>
            <a:chExt cx="12969" cy="4988"/>
          </a:xfrm>
        </p:grpSpPr>
        <mc:AlternateContent xmlns:mc="http://schemas.openxmlformats.org/markup-compatibility/2006">
          <mc:Choice xmlns:a14="http://schemas.microsoft.com/office/drawing/2010/main" Requires="a14">
            <p:sp>
              <p:nvSpPr>
                <p:cNvPr id="38" name="文本框 37"/>
                <p:cNvSpPr txBox="1"/>
                <p:nvPr/>
              </p:nvSpPr>
              <p:spPr>
                <a:xfrm>
                  <a:off x="6156" y="1612"/>
                  <a:ext cx="3516" cy="117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i="1">
                                <a:latin typeface="Cambria Math" panose="02040503050406030204" pitchFamily="18" charset="0"/>
                                <a:ea typeface="Cambria Math" panose="02040503050406030204" pitchFamily="18" charset="0"/>
                              </a:rPr>
                              <m:t>𝐴</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38" name="文本框 37"/>
                <p:cNvSpPr txBox="1">
                  <a:spLocks noRot="1" noChangeAspect="1" noMove="1" noResize="1" noEditPoints="1" noAdjustHandles="1" noChangeArrowheads="1" noChangeShapeType="1" noTextEdit="1"/>
                </p:cNvSpPr>
                <p:nvPr/>
              </p:nvSpPr>
              <p:spPr>
                <a:xfrm>
                  <a:off x="6156" y="1612"/>
                  <a:ext cx="3516" cy="117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6258" y="5355"/>
                  <a:ext cx="3312" cy="11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i="1">
                                <a:latin typeface="Cambria Math" panose="02040503050406030204" pitchFamily="18" charset="0"/>
                                <a:ea typeface="Cambria Math" panose="02040503050406030204" pitchFamily="18" charset="0"/>
                              </a:rPr>
                              <m:t>𝐴</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ℎ</m:t>
                                </m:r>
                              </m:e>
                              <m:sub>
                                <m:r>
                                  <a:rPr lang="en-US" altLang="zh-CN" sz="2400" b="0" i="1" smtClean="0">
                                    <a:latin typeface="Cambria Math" panose="02040503050406030204" pitchFamily="18" charset="0"/>
                                    <a:ea typeface="Cambria Math" panose="02040503050406030204" pitchFamily="18" charset="0"/>
                                  </a:rPr>
                                  <m:t>2</m:t>
                                </m:r>
                              </m:sub>
                            </m:sSub>
                          </m:den>
                        </m:f>
                      </m:oMath>
                    </m:oMathPara>
                  </a14:m>
                  <a:endParaRPr lang="zh-CN" altLang="en-US" sz="2400" dirty="0"/>
                </a:p>
              </p:txBody>
            </p:sp>
          </mc:Choice>
          <mc:Fallback>
            <p:sp>
              <p:nvSpPr>
                <p:cNvPr id="41" name="文本框 40"/>
                <p:cNvSpPr txBox="1">
                  <a:spLocks noRot="1" noChangeAspect="1" noMove="1" noResize="1" noEditPoints="1" noAdjustHandles="1" noChangeArrowheads="1" noChangeShapeType="1" noTextEdit="1"/>
                </p:cNvSpPr>
                <p:nvPr/>
              </p:nvSpPr>
              <p:spPr>
                <a:xfrm>
                  <a:off x="6258" y="5355"/>
                  <a:ext cx="3312" cy="117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6093" y="3482"/>
                  <a:ext cx="3641" cy="11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i="1">
                                <a:latin typeface="Cambria Math" panose="02040503050406030204" pitchFamily="18" charset="0"/>
                                <a:ea typeface="Cambria Math" panose="02040503050406030204" pitchFamily="18" charset="0"/>
                              </a:rPr>
                              <m:t>𝐴</m:t>
                            </m:r>
                            <m:r>
                              <a:rPr lang="zh-CN" altLang="en-US" sz="2400" i="1">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𝛿</m:t>
                            </m:r>
                          </m:den>
                        </m:f>
                      </m:oMath>
                    </m:oMathPara>
                  </a14:m>
                  <a:endParaRPr lang="zh-CN" altLang="en-US" sz="2400" dirty="0"/>
                </a:p>
              </p:txBody>
            </p:sp>
          </mc:Choice>
          <mc:Fallback>
            <p:sp>
              <p:nvSpPr>
                <p:cNvPr id="39" name="文本框 38"/>
                <p:cNvSpPr txBox="1">
                  <a:spLocks noRot="1" noChangeAspect="1" noMove="1" noResize="1" noEditPoints="1" noAdjustHandles="1" noChangeArrowheads="1" noChangeShapeType="1" noTextEdit="1"/>
                </p:cNvSpPr>
                <p:nvPr/>
              </p:nvSpPr>
              <p:spPr>
                <a:xfrm>
                  <a:off x="6093" y="3482"/>
                  <a:ext cx="3641" cy="1176"/>
                </a:xfrm>
                <a:prstGeom prst="rect">
                  <a:avLst/>
                </a:prstGeom>
                <a:blipFill rotWithShape="1">
                  <a:blip r:embed="rId4"/>
                </a:blipFill>
              </p:spPr>
              <p:txBody>
                <a:bodyPr/>
                <a:lstStyle/>
                <a:p>
                  <a:r>
                    <a:rPr lang="zh-CN" altLang="en-US">
                      <a:noFill/>
                    </a:rPr>
                    <a:t> </a:t>
                  </a:r>
                </a:p>
              </p:txBody>
            </p:sp>
          </mc:Fallback>
        </mc:AlternateContent>
        <p:sp>
          <p:nvSpPr>
            <p:cNvPr id="13" name="右大括号 12"/>
            <p:cNvSpPr/>
            <p:nvPr/>
          </p:nvSpPr>
          <p:spPr>
            <a:xfrm>
              <a:off x="9842" y="1612"/>
              <a:ext cx="567" cy="4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4" name="矩形 13"/>
                <p:cNvSpPr/>
                <p:nvPr/>
              </p:nvSpPr>
              <p:spPr>
                <a:xfrm>
                  <a:off x="10806" y="3427"/>
                  <a:ext cx="8256" cy="13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Φ</m:t>
                        </m:r>
                        <m:d>
                          <m:dPr>
                            <m:ctrlPr>
                              <a:rPr lang="en-US" altLang="zh-CN" sz="2400" i="1" smtClean="0">
                                <a:latin typeface="Cambria Math" panose="02040503050406030204" pitchFamily="18" charset="0"/>
                                <a:ea typeface="Cambria Math" panose="02040503050406030204" pitchFamily="18" charset="0"/>
                              </a:rPr>
                            </m:ctrlPr>
                          </m:dPr>
                          <m:e>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𝐴</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1</m:t>
                                    </m:r>
                                  </m:sub>
                                </m:sSub>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ea typeface="Cambria Math" panose="02040503050406030204" pitchFamily="18" charset="0"/>
                                  </a:rPr>
                                  <m:t>𝐴</m:t>
                                </m:r>
                                <m:r>
                                  <a:rPr lang="zh-CN" altLang="el-GR" sz="2400" i="1">
                                    <a:latin typeface="Cambria Math" panose="02040503050406030204" pitchFamily="18" charset="0"/>
                                    <a:ea typeface="Cambria Math" panose="02040503050406030204" pitchFamily="18" charset="0"/>
                                  </a:rPr>
                                  <m:t>𝜆</m:t>
                                </m:r>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𝐴</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2</m:t>
                                    </m:r>
                                  </m:sub>
                                </m:sSub>
                              </m:den>
                            </m:f>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i="1">
                                <a:latin typeface="Cambria Math" panose="02040503050406030204" pitchFamily="18" charset="0"/>
                                <a:ea typeface="Cambria Math" panose="02040503050406030204" pitchFamily="18" charset="0"/>
                              </a:rPr>
                              <m:t>𝐴</m:t>
                            </m:r>
                            <m:r>
                              <a:rPr lang="en-US" altLang="zh-CN" sz="2400" i="1">
                                <a:solidFill>
                                  <a:srgbClr val="FF0000"/>
                                </a:solidFill>
                                <a:latin typeface="Cambria Math" panose="02040503050406030204" pitchFamily="18" charset="0"/>
                                <a:ea typeface="Cambria Math" panose="02040503050406030204" pitchFamily="18" charset="0"/>
                              </a:rPr>
                              <m:t>𝑘</m:t>
                            </m:r>
                          </m:den>
                        </m:f>
                      </m:oMath>
                    </m:oMathPara>
                  </a14:m>
                  <a:endParaRPr lang="zh-CN"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10806" y="3427"/>
                  <a:ext cx="8256" cy="1335"/>
                </a:xfrm>
                <a:prstGeom prst="rect">
                  <a:avLst/>
                </a:prstGeom>
                <a:blipFill rotWithShape="1">
                  <a:blip r:embed="rId5"/>
                </a:blipFill>
              </p:spPr>
              <p:txBody>
                <a:bodyPr/>
                <a:lstStyle/>
                <a:p>
                  <a:r>
                    <a:rPr lang="zh-CN" altLang="en-US">
                      <a:noFill/>
                    </a:rPr>
                    <a:t> </a:t>
                  </a:r>
                </a:p>
              </p:txBody>
            </p:sp>
          </mc:Fallback>
        </mc:AlternateContent>
      </p:grpSp>
      <p:grpSp>
        <p:nvGrpSpPr>
          <p:cNvPr id="21" name="组合 20"/>
          <p:cNvGrpSpPr/>
          <p:nvPr/>
        </p:nvGrpSpPr>
        <p:grpSpPr>
          <a:xfrm>
            <a:off x="7366000" y="3183890"/>
            <a:ext cx="3521075" cy="2936240"/>
            <a:chOff x="11600" y="5014"/>
            <a:chExt cx="5545" cy="4624"/>
          </a:xfrm>
        </p:grpSpPr>
        <p:sp>
          <p:nvSpPr>
            <p:cNvPr id="16" name="圆角矩形标注 15"/>
            <p:cNvSpPr/>
            <p:nvPr/>
          </p:nvSpPr>
          <p:spPr>
            <a:xfrm>
              <a:off x="11600" y="5014"/>
              <a:ext cx="5443" cy="4624"/>
            </a:xfrm>
            <a:prstGeom prst="wedgeRoundRectCallout">
              <a:avLst>
                <a:gd name="adj1" fmla="val 80332"/>
                <a:gd name="adj2" fmla="val -57093"/>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1827" y="5222"/>
              <a:ext cx="5318" cy="4215"/>
            </a:xfrm>
            <a:prstGeom prst="rect">
              <a:avLst/>
            </a:prstGeom>
            <a:noFill/>
          </p:spPr>
          <p:txBody>
            <a:bodyPr wrap="square" rtlCol="0">
              <a:spAutoFit/>
            </a:bodyPr>
            <a:lstStyle/>
            <a:p>
              <a:pPr algn="l"/>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传热系数</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k</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表征传热过程强烈程度的标尺</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不仅取决于传热过程的流体的种类，还与过程本身有关（流速大小、有无相变）</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2" name="组合 21"/>
          <p:cNvGrpSpPr/>
          <p:nvPr/>
        </p:nvGrpSpPr>
        <p:grpSpPr>
          <a:xfrm>
            <a:off x="7153275" y="6280150"/>
            <a:ext cx="2601595" cy="687070"/>
            <a:chOff x="11265" y="9890"/>
            <a:chExt cx="4097" cy="1082"/>
          </a:xfrm>
        </p:grpSpPr>
        <mc:AlternateContent xmlns:mc="http://schemas.openxmlformats.org/markup-compatibility/2006">
          <mc:Choice xmlns:a14="http://schemas.microsoft.com/office/drawing/2010/main" Requires="a14">
            <p:sp>
              <p:nvSpPr>
                <p:cNvPr id="18" name="文本框 17"/>
                <p:cNvSpPr txBox="1"/>
                <p:nvPr/>
              </p:nvSpPr>
              <p:spPr>
                <a:xfrm>
                  <a:off x="11265" y="9890"/>
                  <a:ext cx="2045" cy="10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𝐴𝑘</m:t>
                            </m:r>
                          </m:den>
                        </m:f>
                      </m:oMath>
                    </m:oMathPara>
                  </a14:m>
                  <a:endParaRPr lang="zh-CN" altLang="en-US" sz="2400" dirty="0"/>
                </a:p>
              </p:txBody>
            </p:sp>
          </mc:Choice>
          <mc:Fallback>
            <p:sp>
              <p:nvSpPr>
                <p:cNvPr id="18" name="文本框 17"/>
                <p:cNvSpPr txBox="1">
                  <a:spLocks noRot="1" noChangeAspect="1" noMove="1" noResize="1" noEditPoints="1" noAdjustHandles="1" noChangeArrowheads="1" noChangeShapeType="1" noTextEdit="1"/>
                </p:cNvSpPr>
                <p:nvPr/>
              </p:nvSpPr>
              <p:spPr>
                <a:xfrm>
                  <a:off x="11265" y="9890"/>
                  <a:ext cx="2045" cy="1082"/>
                </a:xfrm>
                <a:prstGeom prst="rect">
                  <a:avLst/>
                </a:prstGeom>
                <a:blipFill rotWithShape="1">
                  <a:blip r:embed="rId6"/>
                </a:blipFill>
              </p:spPr>
              <p:txBody>
                <a:bodyPr/>
                <a:lstStyle/>
                <a:p>
                  <a:r>
                    <a:rPr lang="zh-CN" altLang="en-US">
                      <a:noFill/>
                    </a:rPr>
                    <a:t> </a:t>
                  </a:r>
                </a:p>
              </p:txBody>
            </p:sp>
          </mc:Fallback>
        </mc:AlternateContent>
        <p:sp>
          <p:nvSpPr>
            <p:cNvPr id="19" name="文本框 18"/>
            <p:cNvSpPr txBox="1"/>
            <p:nvPr/>
          </p:nvSpPr>
          <p:spPr>
            <a:xfrm>
              <a:off x="12620" y="10118"/>
              <a:ext cx="2742" cy="725"/>
            </a:xfrm>
            <a:prstGeom prst="rect">
              <a:avLst/>
            </a:prstGeom>
            <a:noFill/>
          </p:spPr>
          <p:txBody>
            <a:bodyPr wrap="square" rtlCol="0">
              <a:spAutoFit/>
            </a:bodyPr>
            <a:lstStyle/>
            <a:p>
              <a:pPr algn="l"/>
              <a:r>
                <a:rPr lang="zh-CN" sz="2400">
                  <a:latin typeface="微软雅黑" panose="020B0503020204020204" pitchFamily="34" charset="-122"/>
                  <a:ea typeface="微软雅黑" panose="020B0503020204020204" pitchFamily="34" charset="-122"/>
                  <a:cs typeface="微软雅黑" panose="020B0503020204020204" pitchFamily="34" charset="-122"/>
                </a:rPr>
                <a:t>总传热热阻</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热阻的串联性质</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70" name="Shape 1752"/>
          <p:cNvSpPr/>
          <p:nvPr>
            <p:custDataLst>
              <p:tags r:id="rId1"/>
            </p:custDataLst>
          </p:nvPr>
        </p:nvSpPr>
        <p:spPr>
          <a:xfrm>
            <a:off x="5700608" y="183362"/>
            <a:ext cx="1047750" cy="2523847"/>
          </a:xfrm>
          <a:prstGeom prst="rect">
            <a:avLst/>
          </a:prstGeom>
          <a:gradFill>
            <a:gsLst>
              <a:gs pos="0">
                <a:srgbClr val="FFFFFF"/>
              </a:gs>
              <a:gs pos="54000">
                <a:srgbClr val="FFFFFF">
                  <a:alpha val="75000"/>
                </a:srgbClr>
              </a:gs>
              <a:gs pos="100000">
                <a:srgbClr val="FFFFFF">
                  <a:alpha val="0"/>
                </a:srgbClr>
              </a:gs>
            </a:gsLst>
            <a:lin ang="5400000"/>
          </a:gradFill>
          <a:ln w="12700">
            <a:miter lim="400000"/>
          </a:ln>
        </p:spPr>
        <p:txBody>
          <a:bodyPr lIns="0" tIns="0" rIns="0" bIns="0" anchor="ctr"/>
          <a:lstStyle/>
          <a:p>
            <a:pPr lvl="0" algn="ctr">
              <a:defRPr>
                <a:solidFill>
                  <a:srgbClr val="FFFFFF"/>
                </a:solidFill>
              </a:defRPr>
            </a:pPr>
            <a:endParaRPr sz="1600"/>
          </a:p>
        </p:txBody>
      </p:sp>
      <p:grpSp>
        <p:nvGrpSpPr>
          <p:cNvPr id="44" name="组合 43"/>
          <p:cNvGrpSpPr/>
          <p:nvPr/>
        </p:nvGrpSpPr>
        <p:grpSpPr>
          <a:xfrm>
            <a:off x="6486525" y="2884170"/>
            <a:ext cx="5414010" cy="641350"/>
            <a:chOff x="10215" y="4542"/>
            <a:chExt cx="8526" cy="1010"/>
          </a:xfrm>
        </p:grpSpPr>
        <p:sp>
          <p:nvSpPr>
            <p:cNvPr id="192" name="Shape 1767"/>
            <p:cNvSpPr/>
            <p:nvPr>
              <p:custDataLst>
                <p:tags r:id="rId2"/>
              </p:custDataLst>
            </p:nvPr>
          </p:nvSpPr>
          <p:spPr>
            <a:xfrm rot="10800000" flipH="1">
              <a:off x="10215" y="4942"/>
              <a:ext cx="3291" cy="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404040"/>
              </a:solidFill>
              <a:prstDash val="sysDash"/>
              <a:miter lim="800000"/>
            </a:ln>
            <a:effectLst/>
          </p:spPr>
          <p:txBody>
            <a:bodyPr wrap="square" lIns="0" tIns="0" rIns="0" bIns="0" numCol="1" anchor="ctr">
              <a:noAutofit/>
            </a:bodyPr>
            <a:lstStyle/>
            <a:p>
              <a:pPr lvl="0"/>
              <a:endParaRPr sz="1600"/>
            </a:p>
          </p:txBody>
        </p:sp>
        <p:sp>
          <p:nvSpPr>
            <p:cNvPr id="193" name="Shape 1768"/>
            <p:cNvSpPr/>
            <p:nvPr>
              <p:custDataLst>
                <p:tags r:id="rId3"/>
              </p:custDataLst>
            </p:nvPr>
          </p:nvSpPr>
          <p:spPr>
            <a:xfrm>
              <a:off x="13355" y="4819"/>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DCD4F"/>
            </a:solidFill>
            <a:ln w="12700" cap="flat">
              <a:noFill/>
              <a:miter lim="400000"/>
            </a:ln>
            <a:effectLst/>
          </p:spPr>
          <p:txBody>
            <a:bodyPr wrap="square" lIns="0" tIns="0" rIns="0" bIns="0" numCol="1" anchor="ctr">
              <a:noAutofit/>
            </a:bodyPr>
            <a:lstStyle/>
            <a:p>
              <a:pPr lvl="0" algn="ctr">
                <a:defRPr>
                  <a:solidFill>
                    <a:srgbClr val="FFFFFF"/>
                  </a:solidFill>
                </a:defRPr>
              </a:pPr>
              <a:endParaRPr sz="1600"/>
            </a:p>
          </p:txBody>
        </p:sp>
        <p:sp>
          <p:nvSpPr>
            <p:cNvPr id="191" name="文本框 190"/>
            <p:cNvSpPr txBox="1"/>
            <p:nvPr>
              <p:custDataLst>
                <p:tags r:id="rId4"/>
              </p:custDataLst>
            </p:nvPr>
          </p:nvSpPr>
          <p:spPr>
            <a:xfrm>
              <a:off x="13905" y="4542"/>
              <a:ext cx="4836" cy="754"/>
            </a:xfrm>
            <a:prstGeom prst="rect">
              <a:avLst/>
            </a:prstGeom>
            <a:noFill/>
            <a:ln w="12700" cap="flat">
              <a:noFill/>
              <a:miter lim="400000"/>
            </a:ln>
            <a:effectLst/>
          </p:spPr>
          <p:txBody>
            <a:bodyPr wrap="square" lIns="90000" tIns="46800" rIns="90000" bIns="46800" numCol="1" anchor="ctr" anchorCtr="0">
              <a:normAutofit/>
            </a:bodyPr>
            <a:lstStyle>
              <a:defPPr>
                <a:defRPr lang="zh-CN"/>
              </a:defPPr>
              <a:lvl1pPr lvl="0">
                <a:defRPr sz="2400" b="0"/>
              </a:lvl1pPr>
            </a:lstStyle>
            <a:p>
              <a:r>
                <a:rPr lang="zh-CN" altLang="en-US" dirty="0">
                  <a:latin typeface="Arial" panose="020B0604020202020204" pitchFamily="34" charset="0"/>
                  <a:ea typeface="黑体" panose="02010609060101010101" pitchFamily="2" charset="-122"/>
                  <a:cs typeface="+mn-ea"/>
                </a:rPr>
                <a:t>热阻的串联性质</a:t>
              </a:r>
              <a:endParaRPr lang="zh-CN" altLang="en-US" dirty="0">
                <a:latin typeface="Arial" panose="020B0604020202020204" pitchFamily="34" charset="0"/>
                <a:ea typeface="黑体" panose="02010609060101010101" pitchFamily="2" charset="-122"/>
                <a:cs typeface="+mn-ea"/>
              </a:endParaRPr>
            </a:p>
          </p:txBody>
        </p:sp>
      </p:grpSp>
      <p:grpSp>
        <p:nvGrpSpPr>
          <p:cNvPr id="34" name="组合 33"/>
          <p:cNvGrpSpPr/>
          <p:nvPr/>
        </p:nvGrpSpPr>
        <p:grpSpPr>
          <a:xfrm>
            <a:off x="568325" y="2513330"/>
            <a:ext cx="5304155" cy="631825"/>
            <a:chOff x="895" y="3958"/>
            <a:chExt cx="8353" cy="995"/>
          </a:xfrm>
        </p:grpSpPr>
        <p:sp>
          <p:nvSpPr>
            <p:cNvPr id="210" name="Shape 1755"/>
            <p:cNvSpPr/>
            <p:nvPr>
              <p:custDataLst>
                <p:tags r:id="rId5"/>
              </p:custDataLst>
            </p:nvPr>
          </p:nvSpPr>
          <p:spPr>
            <a:xfrm>
              <a:off x="5916" y="4335"/>
              <a:ext cx="3332" cy="6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595959"/>
              </a:solidFill>
              <a:prstDash val="sysDash"/>
              <a:miter lim="800000"/>
            </a:ln>
            <a:effectLst/>
          </p:spPr>
          <p:txBody>
            <a:bodyPr wrap="square" lIns="0" tIns="0" rIns="0" bIns="0" numCol="1" anchor="ctr">
              <a:noAutofit/>
            </a:bodyPr>
            <a:lstStyle/>
            <a:p>
              <a:pPr lvl="0"/>
              <a:endParaRPr sz="1600"/>
            </a:p>
          </p:txBody>
        </p:sp>
        <p:sp>
          <p:nvSpPr>
            <p:cNvPr id="211" name="Shape 1756"/>
            <p:cNvSpPr/>
            <p:nvPr>
              <p:custDataLst>
                <p:tags r:id="rId6"/>
              </p:custDataLst>
            </p:nvPr>
          </p:nvSpPr>
          <p:spPr>
            <a:xfrm>
              <a:off x="5811" y="4228"/>
              <a:ext cx="256" cy="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673C"/>
            </a:solidFill>
            <a:ln w="12700" cap="flat">
              <a:noFill/>
              <a:miter lim="400000"/>
            </a:ln>
            <a:effectLst/>
          </p:spPr>
          <p:txBody>
            <a:bodyPr wrap="square" lIns="0" tIns="0" rIns="0" bIns="0" numCol="1" anchor="ctr">
              <a:noAutofit/>
            </a:bodyPr>
            <a:lstStyle/>
            <a:p>
              <a:pPr lvl="0" algn="ctr">
                <a:defRPr>
                  <a:solidFill>
                    <a:srgbClr val="FFFFFF"/>
                  </a:solidFill>
                </a:defRPr>
              </a:pPr>
              <a:endParaRPr sz="1600"/>
            </a:p>
          </p:txBody>
        </p:sp>
        <p:sp>
          <p:nvSpPr>
            <p:cNvPr id="208" name="文本框 207"/>
            <p:cNvSpPr txBox="1"/>
            <p:nvPr>
              <p:custDataLst>
                <p:tags r:id="rId7"/>
              </p:custDataLst>
            </p:nvPr>
          </p:nvSpPr>
          <p:spPr>
            <a:xfrm>
              <a:off x="895" y="3958"/>
              <a:ext cx="4835" cy="756"/>
            </a:xfrm>
            <a:prstGeom prst="rect">
              <a:avLst/>
            </a:prstGeom>
            <a:noFill/>
            <a:ln w="12700" cap="flat">
              <a:noFill/>
              <a:miter lim="400000"/>
            </a:ln>
            <a:effectLst/>
          </p:spPr>
          <p:txBody>
            <a:bodyPr wrap="square" lIns="90000" tIns="46800" rIns="90000" bIns="46800" numCol="1" anchor="ctr" anchorCtr="0">
              <a:normAutofit/>
            </a:bodyPr>
            <a:lstStyle>
              <a:defPPr>
                <a:defRPr lang="zh-CN"/>
              </a:defPPr>
              <a:lvl1pPr lvl="0" algn="r">
                <a:defRPr sz="2400" b="0">
                  <a:latin typeface="Arial" panose="020B0604020202020204" pitchFamily="34" charset="0"/>
                </a:defRPr>
              </a:lvl1pPr>
            </a:lstStyle>
            <a:p>
              <a:r>
                <a:rPr lang="zh-CN" altLang="en-US" dirty="0">
                  <a:ea typeface="黑体" panose="02010609060101010101" pitchFamily="2" charset="-122"/>
                  <a:cs typeface="+mn-ea"/>
                </a:rPr>
                <a:t>电阻的串联性质</a:t>
              </a:r>
              <a:endParaRPr lang="zh-CN" altLang="en-US" dirty="0">
                <a:ea typeface="黑体" panose="02010609060101010101" pitchFamily="2" charset="-122"/>
                <a:cs typeface="+mn-ea"/>
              </a:endParaRPr>
            </a:p>
          </p:txBody>
        </p:sp>
      </p:grpSp>
      <p:grpSp>
        <p:nvGrpSpPr>
          <p:cNvPr id="33" name="组合 32"/>
          <p:cNvGrpSpPr/>
          <p:nvPr/>
        </p:nvGrpSpPr>
        <p:grpSpPr>
          <a:xfrm>
            <a:off x="5049520" y="187325"/>
            <a:ext cx="1174750" cy="6858000"/>
            <a:chOff x="7952" y="295"/>
            <a:chExt cx="1850" cy="10800"/>
          </a:xfrm>
        </p:grpSpPr>
        <p:sp>
          <p:nvSpPr>
            <p:cNvPr id="47" name="Shape 1736"/>
            <p:cNvSpPr/>
            <p:nvPr>
              <p:custDataLst>
                <p:tags r:id="rId8"/>
              </p:custDataLst>
            </p:nvPr>
          </p:nvSpPr>
          <p:spPr>
            <a:xfrm>
              <a:off x="7952" y="7863"/>
              <a:ext cx="1850" cy="3232"/>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48" name="Shape 1737"/>
            <p:cNvSpPr/>
            <p:nvPr>
              <p:custDataLst>
                <p:tags r:id="rId9"/>
              </p:custDataLst>
            </p:nvPr>
          </p:nvSpPr>
          <p:spPr>
            <a:xfrm>
              <a:off x="795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11968" y="0"/>
                  </a:lnTo>
                  <a:lnTo>
                    <a:pt x="0" y="21600"/>
                  </a:lnTo>
                  <a:close/>
                </a:path>
              </a:pathLst>
            </a:custGeom>
            <a:solidFill>
              <a:srgbClr val="FFC715">
                <a:lumMod val="75000"/>
              </a:srgbClr>
            </a:solidFill>
            <a:ln w="12700" cap="flat">
              <a:noFill/>
              <a:miter lim="400000"/>
            </a:ln>
            <a:effectLst/>
          </p:spPr>
          <p:txBody>
            <a:bodyPr wrap="square" lIns="0" tIns="0" rIns="0" bIns="0" numCol="1" anchor="t">
              <a:noAutofit/>
            </a:bodyPr>
            <a:lstStyle/>
            <a:p>
              <a:pPr lvl="0"/>
              <a:endParaRPr sz="1600"/>
            </a:p>
          </p:txBody>
        </p:sp>
        <p:sp>
          <p:nvSpPr>
            <p:cNvPr id="49" name="Shape 1738"/>
            <p:cNvSpPr/>
            <p:nvPr>
              <p:custDataLst>
                <p:tags r:id="rId10"/>
              </p:custDataLst>
            </p:nvPr>
          </p:nvSpPr>
          <p:spPr>
            <a:xfrm>
              <a:off x="8977" y="295"/>
              <a:ext cx="825" cy="6038"/>
            </a:xfrm>
            <a:prstGeom prst="rect">
              <a:avLst/>
            </a:prstGeom>
            <a:solidFill>
              <a:srgbClr val="FFC715"/>
            </a:solidFill>
            <a:ln w="12700" cap="flat">
              <a:noFill/>
              <a:miter lim="400000"/>
            </a:ln>
            <a:effectLst/>
          </p:spPr>
          <p:txBody>
            <a:bodyPr wrap="square" lIns="0" tIns="0" rIns="0" bIns="0" numCol="1" anchor="t">
              <a:noAutofit/>
            </a:bodyPr>
            <a:lstStyle/>
            <a:p>
              <a:pPr lvl="0"/>
              <a:endParaRPr sz="1600"/>
            </a:p>
          </p:txBody>
        </p:sp>
        <p:sp>
          <p:nvSpPr>
            <p:cNvPr id="55" name="Oval 78"/>
            <p:cNvSpPr/>
            <p:nvPr>
              <p:custDataLst>
                <p:tags r:id="rId11"/>
              </p:custDataLst>
            </p:nvPr>
          </p:nvSpPr>
          <p:spPr>
            <a:xfrm>
              <a:off x="838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56" name="Shape 1780"/>
            <p:cNvSpPr/>
            <p:nvPr>
              <p:custDataLst>
                <p:tags r:id="rId12"/>
              </p:custDataLst>
            </p:nvPr>
          </p:nvSpPr>
          <p:spPr>
            <a:xfrm>
              <a:off x="8562" y="9184"/>
              <a:ext cx="606" cy="605"/>
            </a:xfrm>
            <a:custGeom>
              <a:avLst/>
              <a:gdLst/>
              <a:ahLst/>
              <a:cxnLst>
                <a:cxn ang="0">
                  <a:pos x="wd2" y="hd2"/>
                </a:cxn>
                <a:cxn ang="5400000">
                  <a:pos x="wd2" y="hd2"/>
                </a:cxn>
                <a:cxn ang="10800000">
                  <a:pos x="wd2" y="hd2"/>
                </a:cxn>
                <a:cxn ang="16200000">
                  <a:pos x="wd2" y="hd2"/>
                </a:cxn>
              </a:cxnLst>
              <a:rect l="0" t="0" r="r" b="b"/>
              <a:pathLst>
                <a:path w="21600" h="21600" extrusionOk="0">
                  <a:moveTo>
                    <a:pt x="20533" y="13214"/>
                  </a:moveTo>
                  <a:cubicBezTo>
                    <a:pt x="17737" y="10419"/>
                    <a:pt x="17737" y="10419"/>
                    <a:pt x="17737" y="10419"/>
                  </a:cubicBezTo>
                  <a:cubicBezTo>
                    <a:pt x="17026" y="9707"/>
                    <a:pt x="16111" y="9352"/>
                    <a:pt x="15044" y="9352"/>
                  </a:cubicBezTo>
                  <a:cubicBezTo>
                    <a:pt x="13976" y="9352"/>
                    <a:pt x="13062" y="9707"/>
                    <a:pt x="12299" y="10470"/>
                  </a:cubicBezTo>
                  <a:cubicBezTo>
                    <a:pt x="11130" y="9352"/>
                    <a:pt x="11130" y="9352"/>
                    <a:pt x="11130" y="9352"/>
                  </a:cubicBezTo>
                  <a:cubicBezTo>
                    <a:pt x="11893" y="8589"/>
                    <a:pt x="12299" y="7624"/>
                    <a:pt x="12299" y="6556"/>
                  </a:cubicBezTo>
                  <a:cubicBezTo>
                    <a:pt x="12299" y="5489"/>
                    <a:pt x="11944" y="4625"/>
                    <a:pt x="11181" y="3863"/>
                  </a:cubicBezTo>
                  <a:cubicBezTo>
                    <a:pt x="8488" y="1118"/>
                    <a:pt x="8488" y="1118"/>
                    <a:pt x="8488" y="1118"/>
                  </a:cubicBezTo>
                  <a:cubicBezTo>
                    <a:pt x="7725" y="356"/>
                    <a:pt x="6810" y="0"/>
                    <a:pt x="5743" y="0"/>
                  </a:cubicBezTo>
                  <a:cubicBezTo>
                    <a:pt x="4727" y="0"/>
                    <a:pt x="3812" y="356"/>
                    <a:pt x="3049" y="1118"/>
                  </a:cubicBezTo>
                  <a:cubicBezTo>
                    <a:pt x="1118" y="3049"/>
                    <a:pt x="1118" y="3049"/>
                    <a:pt x="1118" y="3049"/>
                  </a:cubicBezTo>
                  <a:cubicBezTo>
                    <a:pt x="356" y="3761"/>
                    <a:pt x="0" y="4676"/>
                    <a:pt x="0" y="5743"/>
                  </a:cubicBezTo>
                  <a:cubicBezTo>
                    <a:pt x="0" y="6760"/>
                    <a:pt x="356" y="7674"/>
                    <a:pt x="1118" y="8437"/>
                  </a:cubicBezTo>
                  <a:cubicBezTo>
                    <a:pt x="3863" y="11181"/>
                    <a:pt x="3863" y="11181"/>
                    <a:pt x="3863" y="11181"/>
                  </a:cubicBezTo>
                  <a:cubicBezTo>
                    <a:pt x="4625" y="11944"/>
                    <a:pt x="5489" y="12299"/>
                    <a:pt x="6556" y="12299"/>
                  </a:cubicBezTo>
                  <a:cubicBezTo>
                    <a:pt x="7674" y="12299"/>
                    <a:pt x="8589" y="11893"/>
                    <a:pt x="9352" y="11130"/>
                  </a:cubicBezTo>
                  <a:cubicBezTo>
                    <a:pt x="10470" y="12299"/>
                    <a:pt x="10470" y="12299"/>
                    <a:pt x="10470" y="12299"/>
                  </a:cubicBezTo>
                  <a:cubicBezTo>
                    <a:pt x="9707" y="13062"/>
                    <a:pt x="9352" y="13976"/>
                    <a:pt x="9352" y="15044"/>
                  </a:cubicBezTo>
                  <a:cubicBezTo>
                    <a:pt x="9352" y="16111"/>
                    <a:pt x="9707" y="17026"/>
                    <a:pt x="10419" y="17737"/>
                  </a:cubicBezTo>
                  <a:cubicBezTo>
                    <a:pt x="13163" y="20482"/>
                    <a:pt x="13163" y="20482"/>
                    <a:pt x="13163" y="20482"/>
                  </a:cubicBezTo>
                  <a:cubicBezTo>
                    <a:pt x="13875" y="21244"/>
                    <a:pt x="14790" y="21600"/>
                    <a:pt x="15857" y="21600"/>
                  </a:cubicBezTo>
                  <a:cubicBezTo>
                    <a:pt x="16924" y="21600"/>
                    <a:pt x="17839" y="21244"/>
                    <a:pt x="18551" y="20533"/>
                  </a:cubicBezTo>
                  <a:cubicBezTo>
                    <a:pt x="20482" y="18601"/>
                    <a:pt x="20482" y="18601"/>
                    <a:pt x="20482" y="18601"/>
                  </a:cubicBezTo>
                  <a:cubicBezTo>
                    <a:pt x="21244" y="17839"/>
                    <a:pt x="21600" y="16975"/>
                    <a:pt x="21600" y="15908"/>
                  </a:cubicBezTo>
                  <a:cubicBezTo>
                    <a:pt x="21600" y="14840"/>
                    <a:pt x="21244" y="13926"/>
                    <a:pt x="20533" y="13214"/>
                  </a:cubicBezTo>
                  <a:close/>
                  <a:moveTo>
                    <a:pt x="9352" y="7522"/>
                  </a:moveTo>
                  <a:cubicBezTo>
                    <a:pt x="9301" y="7522"/>
                    <a:pt x="9199" y="7420"/>
                    <a:pt x="9097" y="7268"/>
                  </a:cubicBezTo>
                  <a:cubicBezTo>
                    <a:pt x="8945" y="7115"/>
                    <a:pt x="8843" y="7014"/>
                    <a:pt x="8792" y="7014"/>
                  </a:cubicBezTo>
                  <a:cubicBezTo>
                    <a:pt x="8742" y="6963"/>
                    <a:pt x="8640" y="6861"/>
                    <a:pt x="8538" y="6810"/>
                  </a:cubicBezTo>
                  <a:cubicBezTo>
                    <a:pt x="8437" y="6709"/>
                    <a:pt x="8335" y="6658"/>
                    <a:pt x="8233" y="6607"/>
                  </a:cubicBezTo>
                  <a:cubicBezTo>
                    <a:pt x="8081" y="6607"/>
                    <a:pt x="7979" y="6556"/>
                    <a:pt x="7827" y="6556"/>
                  </a:cubicBezTo>
                  <a:cubicBezTo>
                    <a:pt x="7471" y="6556"/>
                    <a:pt x="7166" y="6709"/>
                    <a:pt x="6963" y="6963"/>
                  </a:cubicBezTo>
                  <a:cubicBezTo>
                    <a:pt x="6709" y="7166"/>
                    <a:pt x="6556" y="7471"/>
                    <a:pt x="6556" y="7827"/>
                  </a:cubicBezTo>
                  <a:cubicBezTo>
                    <a:pt x="6556" y="7979"/>
                    <a:pt x="6607" y="8081"/>
                    <a:pt x="6607" y="8233"/>
                  </a:cubicBezTo>
                  <a:cubicBezTo>
                    <a:pt x="6658" y="8335"/>
                    <a:pt x="6709" y="8437"/>
                    <a:pt x="6810" y="8538"/>
                  </a:cubicBezTo>
                  <a:cubicBezTo>
                    <a:pt x="6861" y="8640"/>
                    <a:pt x="6963" y="8742"/>
                    <a:pt x="7014" y="8792"/>
                  </a:cubicBezTo>
                  <a:cubicBezTo>
                    <a:pt x="7014" y="8843"/>
                    <a:pt x="7115" y="8945"/>
                    <a:pt x="7268" y="9097"/>
                  </a:cubicBezTo>
                  <a:cubicBezTo>
                    <a:pt x="7420" y="9199"/>
                    <a:pt x="7522" y="9301"/>
                    <a:pt x="7522" y="9352"/>
                  </a:cubicBezTo>
                  <a:cubicBezTo>
                    <a:pt x="7268" y="9606"/>
                    <a:pt x="6963" y="9758"/>
                    <a:pt x="6556" y="9758"/>
                  </a:cubicBezTo>
                  <a:cubicBezTo>
                    <a:pt x="6200" y="9758"/>
                    <a:pt x="5896" y="9606"/>
                    <a:pt x="5692" y="9402"/>
                  </a:cubicBezTo>
                  <a:cubicBezTo>
                    <a:pt x="2897" y="6607"/>
                    <a:pt x="2897" y="6607"/>
                    <a:pt x="2897" y="6607"/>
                  </a:cubicBezTo>
                  <a:cubicBezTo>
                    <a:pt x="2694" y="6353"/>
                    <a:pt x="2541" y="6099"/>
                    <a:pt x="2541" y="5743"/>
                  </a:cubicBezTo>
                  <a:cubicBezTo>
                    <a:pt x="2541" y="5387"/>
                    <a:pt x="2643" y="5082"/>
                    <a:pt x="2897" y="4828"/>
                  </a:cubicBezTo>
                  <a:cubicBezTo>
                    <a:pt x="4879" y="2897"/>
                    <a:pt x="4879" y="2897"/>
                    <a:pt x="4879" y="2897"/>
                  </a:cubicBezTo>
                  <a:cubicBezTo>
                    <a:pt x="5133" y="2643"/>
                    <a:pt x="5438" y="2541"/>
                    <a:pt x="5743" y="2541"/>
                  </a:cubicBezTo>
                  <a:cubicBezTo>
                    <a:pt x="6099" y="2541"/>
                    <a:pt x="6404" y="2643"/>
                    <a:pt x="6658" y="2897"/>
                  </a:cubicBezTo>
                  <a:cubicBezTo>
                    <a:pt x="9402" y="5641"/>
                    <a:pt x="9402" y="5641"/>
                    <a:pt x="9402" y="5641"/>
                  </a:cubicBezTo>
                  <a:cubicBezTo>
                    <a:pt x="9656" y="5896"/>
                    <a:pt x="9758" y="6200"/>
                    <a:pt x="9758" y="6556"/>
                  </a:cubicBezTo>
                  <a:cubicBezTo>
                    <a:pt x="9758" y="6912"/>
                    <a:pt x="9606" y="7268"/>
                    <a:pt x="9352" y="7522"/>
                  </a:cubicBezTo>
                  <a:close/>
                  <a:moveTo>
                    <a:pt x="18703" y="16772"/>
                  </a:moveTo>
                  <a:cubicBezTo>
                    <a:pt x="16772" y="18703"/>
                    <a:pt x="16772" y="18703"/>
                    <a:pt x="16772" y="18703"/>
                  </a:cubicBezTo>
                  <a:cubicBezTo>
                    <a:pt x="16518" y="18957"/>
                    <a:pt x="16213" y="19059"/>
                    <a:pt x="15857" y="19059"/>
                  </a:cubicBezTo>
                  <a:cubicBezTo>
                    <a:pt x="15501" y="19059"/>
                    <a:pt x="15196" y="18957"/>
                    <a:pt x="14942" y="18703"/>
                  </a:cubicBezTo>
                  <a:cubicBezTo>
                    <a:pt x="12248" y="15959"/>
                    <a:pt x="12248" y="15959"/>
                    <a:pt x="12248" y="15959"/>
                  </a:cubicBezTo>
                  <a:cubicBezTo>
                    <a:pt x="11994" y="15704"/>
                    <a:pt x="11842" y="15400"/>
                    <a:pt x="11842" y="15044"/>
                  </a:cubicBezTo>
                  <a:cubicBezTo>
                    <a:pt x="11842" y="14688"/>
                    <a:pt x="11994" y="14383"/>
                    <a:pt x="12299" y="14078"/>
                  </a:cubicBezTo>
                  <a:cubicBezTo>
                    <a:pt x="12299" y="14129"/>
                    <a:pt x="12401" y="14231"/>
                    <a:pt x="12553" y="14332"/>
                  </a:cubicBezTo>
                  <a:cubicBezTo>
                    <a:pt x="12655" y="14485"/>
                    <a:pt x="12757" y="14586"/>
                    <a:pt x="12808" y="14637"/>
                  </a:cubicBezTo>
                  <a:cubicBezTo>
                    <a:pt x="12858" y="14688"/>
                    <a:pt x="12960" y="14739"/>
                    <a:pt x="13062" y="14840"/>
                  </a:cubicBezTo>
                  <a:cubicBezTo>
                    <a:pt x="13214" y="14942"/>
                    <a:pt x="13316" y="14993"/>
                    <a:pt x="13417" y="14993"/>
                  </a:cubicBezTo>
                  <a:cubicBezTo>
                    <a:pt x="13519" y="15044"/>
                    <a:pt x="13672" y="15044"/>
                    <a:pt x="13773" y="15044"/>
                  </a:cubicBezTo>
                  <a:cubicBezTo>
                    <a:pt x="14129" y="15044"/>
                    <a:pt x="14434" y="14942"/>
                    <a:pt x="14688" y="14688"/>
                  </a:cubicBezTo>
                  <a:cubicBezTo>
                    <a:pt x="14942" y="14434"/>
                    <a:pt x="15044" y="14129"/>
                    <a:pt x="15044" y="13773"/>
                  </a:cubicBezTo>
                  <a:cubicBezTo>
                    <a:pt x="15044" y="13672"/>
                    <a:pt x="15044" y="13519"/>
                    <a:pt x="14993" y="13417"/>
                  </a:cubicBezTo>
                  <a:cubicBezTo>
                    <a:pt x="14993" y="13316"/>
                    <a:pt x="14942" y="13214"/>
                    <a:pt x="14840" y="13062"/>
                  </a:cubicBezTo>
                  <a:cubicBezTo>
                    <a:pt x="14739" y="12960"/>
                    <a:pt x="14688" y="12858"/>
                    <a:pt x="14637" y="12808"/>
                  </a:cubicBezTo>
                  <a:cubicBezTo>
                    <a:pt x="14586" y="12757"/>
                    <a:pt x="14485" y="12655"/>
                    <a:pt x="14332" y="12553"/>
                  </a:cubicBezTo>
                  <a:cubicBezTo>
                    <a:pt x="14231" y="12401"/>
                    <a:pt x="14129" y="12299"/>
                    <a:pt x="14078" y="12299"/>
                  </a:cubicBezTo>
                  <a:cubicBezTo>
                    <a:pt x="14383" y="11994"/>
                    <a:pt x="14688" y="11893"/>
                    <a:pt x="15044" y="11893"/>
                  </a:cubicBezTo>
                  <a:cubicBezTo>
                    <a:pt x="15400" y="11893"/>
                    <a:pt x="15704" y="11994"/>
                    <a:pt x="15959" y="12248"/>
                  </a:cubicBezTo>
                  <a:cubicBezTo>
                    <a:pt x="18703" y="14993"/>
                    <a:pt x="18703" y="14993"/>
                    <a:pt x="18703" y="14993"/>
                  </a:cubicBezTo>
                  <a:cubicBezTo>
                    <a:pt x="18957" y="15247"/>
                    <a:pt x="19059" y="15552"/>
                    <a:pt x="19059" y="15908"/>
                  </a:cubicBezTo>
                  <a:cubicBezTo>
                    <a:pt x="19059" y="16264"/>
                    <a:pt x="18957" y="16518"/>
                    <a:pt x="18703" y="16772"/>
                  </a:cubicBezTo>
                  <a:close/>
                  <a:moveTo>
                    <a:pt x="18703" y="16772"/>
                  </a:moveTo>
                  <a:cubicBezTo>
                    <a:pt x="18703" y="16772"/>
                    <a:pt x="18703" y="16772"/>
                    <a:pt x="18703" y="16772"/>
                  </a:cubicBezTo>
                </a:path>
              </a:pathLst>
            </a:custGeom>
            <a:solidFill>
              <a:srgbClr val="000000"/>
            </a:solidFill>
            <a:ln w="12700">
              <a:miter lim="400000"/>
            </a:ln>
          </p:spPr>
          <p:txBody>
            <a:bodyPr lIns="0" tIns="0" rIns="0" bIns="0"/>
            <a:lstStyle/>
            <a:p>
              <a:pPr lvl="0"/>
              <a:endParaRPr sz="1600"/>
            </a:p>
          </p:txBody>
        </p:sp>
      </p:grpSp>
      <p:grpSp>
        <p:nvGrpSpPr>
          <p:cNvPr id="43" name="组合 42"/>
          <p:cNvGrpSpPr/>
          <p:nvPr/>
        </p:nvGrpSpPr>
        <p:grpSpPr>
          <a:xfrm>
            <a:off x="6224270" y="187325"/>
            <a:ext cx="1174750" cy="6858000"/>
            <a:chOff x="9802" y="295"/>
            <a:chExt cx="1850" cy="10800"/>
          </a:xfrm>
        </p:grpSpPr>
        <p:sp>
          <p:nvSpPr>
            <p:cNvPr id="51" name="Shape 1740"/>
            <p:cNvSpPr/>
            <p:nvPr>
              <p:custDataLst>
                <p:tags r:id="rId13"/>
              </p:custDataLst>
            </p:nvPr>
          </p:nvSpPr>
          <p:spPr>
            <a:xfrm>
              <a:off x="9802" y="7863"/>
              <a:ext cx="1850" cy="3232"/>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52" name="Shape 1741"/>
            <p:cNvSpPr/>
            <p:nvPr>
              <p:custDataLst>
                <p:tags r:id="rId14"/>
              </p:custDataLst>
            </p:nvPr>
          </p:nvSpPr>
          <p:spPr>
            <a:xfrm>
              <a:off x="9802" y="6333"/>
              <a:ext cx="1850" cy="1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9632" y="0"/>
                  </a:lnTo>
                  <a:lnTo>
                    <a:pt x="0" y="0"/>
                  </a:lnTo>
                  <a:lnTo>
                    <a:pt x="0" y="21600"/>
                  </a:lnTo>
                  <a:close/>
                </a:path>
              </a:pathLst>
            </a:custGeom>
            <a:solidFill>
              <a:srgbClr val="EB673C">
                <a:lumMod val="75000"/>
              </a:srgbClr>
            </a:solidFill>
            <a:ln w="12700" cap="flat">
              <a:noFill/>
              <a:miter lim="400000"/>
            </a:ln>
            <a:effectLst/>
          </p:spPr>
          <p:txBody>
            <a:bodyPr wrap="square" lIns="0" tIns="0" rIns="0" bIns="0" numCol="1" anchor="t">
              <a:noAutofit/>
            </a:bodyPr>
            <a:lstStyle/>
            <a:p>
              <a:pPr lvl="0"/>
              <a:endParaRPr sz="1600"/>
            </a:p>
          </p:txBody>
        </p:sp>
        <p:sp>
          <p:nvSpPr>
            <p:cNvPr id="53" name="Shape 1742"/>
            <p:cNvSpPr/>
            <p:nvPr>
              <p:custDataLst>
                <p:tags r:id="rId15"/>
              </p:custDataLst>
            </p:nvPr>
          </p:nvSpPr>
          <p:spPr>
            <a:xfrm>
              <a:off x="9802" y="295"/>
              <a:ext cx="825" cy="6038"/>
            </a:xfrm>
            <a:prstGeom prst="rect">
              <a:avLst/>
            </a:prstGeom>
            <a:solidFill>
              <a:srgbClr val="EB673C"/>
            </a:solidFill>
            <a:ln w="12700" cap="flat">
              <a:noFill/>
              <a:miter lim="400000"/>
            </a:ln>
            <a:effectLst/>
          </p:spPr>
          <p:txBody>
            <a:bodyPr wrap="square" lIns="0" tIns="0" rIns="0" bIns="0" numCol="1" anchor="t">
              <a:noAutofit/>
            </a:bodyPr>
            <a:lstStyle/>
            <a:p>
              <a:pPr lvl="0"/>
              <a:endParaRPr sz="1600"/>
            </a:p>
          </p:txBody>
        </p:sp>
        <p:sp>
          <p:nvSpPr>
            <p:cNvPr id="58" name="Oval 79"/>
            <p:cNvSpPr/>
            <p:nvPr>
              <p:custDataLst>
                <p:tags r:id="rId16"/>
              </p:custDataLst>
            </p:nvPr>
          </p:nvSpPr>
          <p:spPr>
            <a:xfrm>
              <a:off x="10237" y="8906"/>
              <a:ext cx="980" cy="1090"/>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60" name="Shape 1781"/>
            <p:cNvSpPr/>
            <p:nvPr>
              <p:custDataLst>
                <p:tags r:id="rId17"/>
              </p:custDataLst>
            </p:nvPr>
          </p:nvSpPr>
          <p:spPr>
            <a:xfrm>
              <a:off x="10287" y="9209"/>
              <a:ext cx="537" cy="535"/>
            </a:xfrm>
            <a:custGeom>
              <a:avLst/>
              <a:gdLst/>
              <a:ahLst/>
              <a:cxnLst>
                <a:cxn ang="0">
                  <a:pos x="wd2" y="hd2"/>
                </a:cxn>
                <a:cxn ang="5400000">
                  <a:pos x="wd2" y="hd2"/>
                </a:cxn>
                <a:cxn ang="10800000">
                  <a:pos x="wd2" y="hd2"/>
                </a:cxn>
                <a:cxn ang="16200000">
                  <a:pos x="wd2" y="hd2"/>
                </a:cxn>
              </a:cxnLst>
              <a:rect l="0" t="0" r="r" b="b"/>
              <a:pathLst>
                <a:path w="21600" h="21600" extrusionOk="0">
                  <a:moveTo>
                    <a:pt x="19660" y="16865"/>
                  </a:moveTo>
                  <a:cubicBezTo>
                    <a:pt x="19660" y="16735"/>
                    <a:pt x="19660" y="16670"/>
                    <a:pt x="19531" y="16541"/>
                  </a:cubicBezTo>
                  <a:cubicBezTo>
                    <a:pt x="18949" y="15762"/>
                    <a:pt x="18431" y="15114"/>
                    <a:pt x="18043" y="14595"/>
                  </a:cubicBezTo>
                  <a:cubicBezTo>
                    <a:pt x="18302" y="14141"/>
                    <a:pt x="18431" y="13686"/>
                    <a:pt x="18560" y="13297"/>
                  </a:cubicBezTo>
                  <a:cubicBezTo>
                    <a:pt x="21212" y="12908"/>
                    <a:pt x="21212" y="12908"/>
                    <a:pt x="21212" y="12908"/>
                  </a:cubicBezTo>
                  <a:cubicBezTo>
                    <a:pt x="21277" y="12908"/>
                    <a:pt x="21406" y="12843"/>
                    <a:pt x="21471" y="12714"/>
                  </a:cubicBezTo>
                  <a:cubicBezTo>
                    <a:pt x="21535" y="12584"/>
                    <a:pt x="21600" y="12519"/>
                    <a:pt x="21600" y="12389"/>
                  </a:cubicBezTo>
                  <a:cubicBezTo>
                    <a:pt x="21600" y="9276"/>
                    <a:pt x="21600" y="9276"/>
                    <a:pt x="21600" y="9276"/>
                  </a:cubicBezTo>
                  <a:cubicBezTo>
                    <a:pt x="21600" y="9146"/>
                    <a:pt x="21535" y="9016"/>
                    <a:pt x="21471" y="8951"/>
                  </a:cubicBezTo>
                  <a:cubicBezTo>
                    <a:pt x="21406" y="8822"/>
                    <a:pt x="21277" y="8757"/>
                    <a:pt x="21147" y="8757"/>
                  </a:cubicBezTo>
                  <a:cubicBezTo>
                    <a:pt x="18625" y="8368"/>
                    <a:pt x="18625" y="8368"/>
                    <a:pt x="18625" y="8368"/>
                  </a:cubicBezTo>
                  <a:cubicBezTo>
                    <a:pt x="18496" y="7978"/>
                    <a:pt x="18302" y="7524"/>
                    <a:pt x="18043" y="7005"/>
                  </a:cubicBezTo>
                  <a:cubicBezTo>
                    <a:pt x="18237" y="6746"/>
                    <a:pt x="18431" y="6357"/>
                    <a:pt x="18819" y="5968"/>
                  </a:cubicBezTo>
                  <a:cubicBezTo>
                    <a:pt x="19143" y="5514"/>
                    <a:pt x="19401" y="5254"/>
                    <a:pt x="19531" y="5059"/>
                  </a:cubicBezTo>
                  <a:cubicBezTo>
                    <a:pt x="19595" y="4930"/>
                    <a:pt x="19595" y="4800"/>
                    <a:pt x="19595" y="4735"/>
                  </a:cubicBezTo>
                  <a:cubicBezTo>
                    <a:pt x="19595" y="4411"/>
                    <a:pt x="18819" y="3503"/>
                    <a:pt x="17202" y="2011"/>
                  </a:cubicBezTo>
                  <a:cubicBezTo>
                    <a:pt x="17073" y="1946"/>
                    <a:pt x="16944" y="1881"/>
                    <a:pt x="16814" y="1881"/>
                  </a:cubicBezTo>
                  <a:cubicBezTo>
                    <a:pt x="16685" y="1881"/>
                    <a:pt x="16620" y="1946"/>
                    <a:pt x="16491" y="2011"/>
                  </a:cubicBezTo>
                  <a:cubicBezTo>
                    <a:pt x="14486" y="3503"/>
                    <a:pt x="14486" y="3503"/>
                    <a:pt x="14486" y="3503"/>
                  </a:cubicBezTo>
                  <a:cubicBezTo>
                    <a:pt x="14034" y="3243"/>
                    <a:pt x="13646" y="3114"/>
                    <a:pt x="13257" y="2984"/>
                  </a:cubicBezTo>
                  <a:cubicBezTo>
                    <a:pt x="12869" y="389"/>
                    <a:pt x="12869" y="389"/>
                    <a:pt x="12869" y="389"/>
                  </a:cubicBezTo>
                  <a:cubicBezTo>
                    <a:pt x="12869" y="259"/>
                    <a:pt x="12805" y="195"/>
                    <a:pt x="12675" y="130"/>
                  </a:cubicBezTo>
                  <a:cubicBezTo>
                    <a:pt x="12611" y="0"/>
                    <a:pt x="12481" y="0"/>
                    <a:pt x="12352" y="0"/>
                  </a:cubicBezTo>
                  <a:cubicBezTo>
                    <a:pt x="9248" y="0"/>
                    <a:pt x="9248" y="0"/>
                    <a:pt x="9248" y="0"/>
                  </a:cubicBezTo>
                  <a:cubicBezTo>
                    <a:pt x="8989" y="0"/>
                    <a:pt x="8795" y="130"/>
                    <a:pt x="8731" y="389"/>
                  </a:cubicBezTo>
                  <a:cubicBezTo>
                    <a:pt x="8601" y="908"/>
                    <a:pt x="8472" y="1751"/>
                    <a:pt x="8343" y="2984"/>
                  </a:cubicBezTo>
                  <a:cubicBezTo>
                    <a:pt x="7825" y="3114"/>
                    <a:pt x="7437" y="3308"/>
                    <a:pt x="7049" y="3503"/>
                  </a:cubicBezTo>
                  <a:cubicBezTo>
                    <a:pt x="5109" y="2011"/>
                    <a:pt x="5109" y="2011"/>
                    <a:pt x="5109" y="2011"/>
                  </a:cubicBezTo>
                  <a:cubicBezTo>
                    <a:pt x="4980" y="1946"/>
                    <a:pt x="4850" y="1881"/>
                    <a:pt x="4721" y="1881"/>
                  </a:cubicBezTo>
                  <a:cubicBezTo>
                    <a:pt x="4527" y="1881"/>
                    <a:pt x="4074" y="2205"/>
                    <a:pt x="3428" y="2854"/>
                  </a:cubicBezTo>
                  <a:cubicBezTo>
                    <a:pt x="2716" y="3568"/>
                    <a:pt x="2263" y="4022"/>
                    <a:pt x="2005" y="4411"/>
                  </a:cubicBezTo>
                  <a:cubicBezTo>
                    <a:pt x="1940" y="4476"/>
                    <a:pt x="1875" y="4605"/>
                    <a:pt x="1875" y="4735"/>
                  </a:cubicBezTo>
                  <a:cubicBezTo>
                    <a:pt x="1875" y="4800"/>
                    <a:pt x="1940" y="4930"/>
                    <a:pt x="2005" y="5059"/>
                  </a:cubicBezTo>
                  <a:cubicBezTo>
                    <a:pt x="2651" y="5838"/>
                    <a:pt x="3169" y="6486"/>
                    <a:pt x="3557" y="7005"/>
                  </a:cubicBezTo>
                  <a:cubicBezTo>
                    <a:pt x="3298" y="7459"/>
                    <a:pt x="3104" y="7914"/>
                    <a:pt x="2975" y="8303"/>
                  </a:cubicBezTo>
                  <a:cubicBezTo>
                    <a:pt x="388" y="8692"/>
                    <a:pt x="388" y="8692"/>
                    <a:pt x="388" y="8692"/>
                  </a:cubicBezTo>
                  <a:cubicBezTo>
                    <a:pt x="259" y="8692"/>
                    <a:pt x="194" y="8757"/>
                    <a:pt x="129" y="8886"/>
                  </a:cubicBezTo>
                  <a:cubicBezTo>
                    <a:pt x="65" y="8951"/>
                    <a:pt x="0" y="9081"/>
                    <a:pt x="0" y="9211"/>
                  </a:cubicBezTo>
                  <a:cubicBezTo>
                    <a:pt x="0" y="12324"/>
                    <a:pt x="0" y="12324"/>
                    <a:pt x="0" y="12324"/>
                  </a:cubicBezTo>
                  <a:cubicBezTo>
                    <a:pt x="0" y="12454"/>
                    <a:pt x="65" y="12584"/>
                    <a:pt x="129" y="12649"/>
                  </a:cubicBezTo>
                  <a:cubicBezTo>
                    <a:pt x="194" y="12778"/>
                    <a:pt x="323" y="12843"/>
                    <a:pt x="388" y="12843"/>
                  </a:cubicBezTo>
                  <a:cubicBezTo>
                    <a:pt x="2975" y="13232"/>
                    <a:pt x="2975" y="13232"/>
                    <a:pt x="2975" y="13232"/>
                  </a:cubicBezTo>
                  <a:cubicBezTo>
                    <a:pt x="3104" y="13686"/>
                    <a:pt x="3298" y="14141"/>
                    <a:pt x="3557" y="14595"/>
                  </a:cubicBezTo>
                  <a:cubicBezTo>
                    <a:pt x="3363" y="14854"/>
                    <a:pt x="3104" y="15178"/>
                    <a:pt x="2781" y="15632"/>
                  </a:cubicBezTo>
                  <a:cubicBezTo>
                    <a:pt x="2393" y="16086"/>
                    <a:pt x="2199" y="16411"/>
                    <a:pt x="2069" y="16541"/>
                  </a:cubicBezTo>
                  <a:cubicBezTo>
                    <a:pt x="2005" y="16670"/>
                    <a:pt x="1940" y="16735"/>
                    <a:pt x="1940" y="16865"/>
                  </a:cubicBezTo>
                  <a:cubicBezTo>
                    <a:pt x="1940" y="17189"/>
                    <a:pt x="2781" y="18097"/>
                    <a:pt x="4398" y="19589"/>
                  </a:cubicBezTo>
                  <a:cubicBezTo>
                    <a:pt x="4527" y="19654"/>
                    <a:pt x="4592" y="19719"/>
                    <a:pt x="4721" y="19719"/>
                  </a:cubicBezTo>
                  <a:cubicBezTo>
                    <a:pt x="4915" y="19719"/>
                    <a:pt x="4980" y="19654"/>
                    <a:pt x="5044" y="19589"/>
                  </a:cubicBezTo>
                  <a:cubicBezTo>
                    <a:pt x="7049" y="18097"/>
                    <a:pt x="7049" y="18097"/>
                    <a:pt x="7049" y="18097"/>
                  </a:cubicBezTo>
                  <a:cubicBezTo>
                    <a:pt x="7502" y="18292"/>
                    <a:pt x="7954" y="18486"/>
                    <a:pt x="8343" y="18616"/>
                  </a:cubicBezTo>
                  <a:cubicBezTo>
                    <a:pt x="8731" y="21211"/>
                    <a:pt x="8731" y="21211"/>
                    <a:pt x="8731" y="21211"/>
                  </a:cubicBezTo>
                  <a:cubicBezTo>
                    <a:pt x="8731" y="21276"/>
                    <a:pt x="8795" y="21405"/>
                    <a:pt x="8860" y="21470"/>
                  </a:cubicBezTo>
                  <a:cubicBezTo>
                    <a:pt x="8989" y="21600"/>
                    <a:pt x="9119" y="21600"/>
                    <a:pt x="9248" y="21600"/>
                  </a:cubicBezTo>
                  <a:cubicBezTo>
                    <a:pt x="12352" y="21600"/>
                    <a:pt x="12352" y="21600"/>
                    <a:pt x="12352" y="21600"/>
                  </a:cubicBezTo>
                  <a:cubicBezTo>
                    <a:pt x="12611" y="21600"/>
                    <a:pt x="12805" y="21470"/>
                    <a:pt x="12869" y="21211"/>
                  </a:cubicBezTo>
                  <a:cubicBezTo>
                    <a:pt x="12999" y="20692"/>
                    <a:pt x="13128" y="19784"/>
                    <a:pt x="13257" y="18616"/>
                  </a:cubicBezTo>
                  <a:cubicBezTo>
                    <a:pt x="13710" y="18486"/>
                    <a:pt x="14163" y="18292"/>
                    <a:pt x="14551" y="18097"/>
                  </a:cubicBezTo>
                  <a:cubicBezTo>
                    <a:pt x="16491" y="19589"/>
                    <a:pt x="16491" y="19589"/>
                    <a:pt x="16491" y="19589"/>
                  </a:cubicBezTo>
                  <a:cubicBezTo>
                    <a:pt x="16620" y="19654"/>
                    <a:pt x="16750" y="19719"/>
                    <a:pt x="16814" y="19719"/>
                  </a:cubicBezTo>
                  <a:cubicBezTo>
                    <a:pt x="17073" y="19719"/>
                    <a:pt x="17526" y="19395"/>
                    <a:pt x="18172" y="18681"/>
                  </a:cubicBezTo>
                  <a:cubicBezTo>
                    <a:pt x="18819" y="18032"/>
                    <a:pt x="19272" y="17514"/>
                    <a:pt x="19531" y="17189"/>
                  </a:cubicBezTo>
                  <a:cubicBezTo>
                    <a:pt x="19660" y="17124"/>
                    <a:pt x="19660" y="16995"/>
                    <a:pt x="19660" y="16865"/>
                  </a:cubicBezTo>
                  <a:close/>
                  <a:moveTo>
                    <a:pt x="13840" y="13881"/>
                  </a:moveTo>
                  <a:cubicBezTo>
                    <a:pt x="12999" y="14724"/>
                    <a:pt x="11964" y="15114"/>
                    <a:pt x="10800" y="15114"/>
                  </a:cubicBezTo>
                  <a:cubicBezTo>
                    <a:pt x="9571" y="15114"/>
                    <a:pt x="8601" y="14724"/>
                    <a:pt x="7760" y="13881"/>
                  </a:cubicBezTo>
                  <a:cubicBezTo>
                    <a:pt x="6920" y="13038"/>
                    <a:pt x="6467" y="12000"/>
                    <a:pt x="6467" y="10768"/>
                  </a:cubicBezTo>
                  <a:cubicBezTo>
                    <a:pt x="6467" y="9600"/>
                    <a:pt x="6920" y="8562"/>
                    <a:pt x="7760" y="7719"/>
                  </a:cubicBezTo>
                  <a:cubicBezTo>
                    <a:pt x="8601" y="6876"/>
                    <a:pt x="9571" y="6486"/>
                    <a:pt x="10800" y="6486"/>
                  </a:cubicBezTo>
                  <a:cubicBezTo>
                    <a:pt x="11964" y="6486"/>
                    <a:pt x="12999" y="6876"/>
                    <a:pt x="13840" y="7719"/>
                  </a:cubicBezTo>
                  <a:cubicBezTo>
                    <a:pt x="14680" y="8562"/>
                    <a:pt x="15133" y="9600"/>
                    <a:pt x="15133" y="10768"/>
                  </a:cubicBezTo>
                  <a:cubicBezTo>
                    <a:pt x="15133" y="12000"/>
                    <a:pt x="14680" y="13038"/>
                    <a:pt x="13840" y="13881"/>
                  </a:cubicBezTo>
                  <a:close/>
                  <a:moveTo>
                    <a:pt x="13840" y="13881"/>
                  </a:moveTo>
                  <a:cubicBezTo>
                    <a:pt x="13840" y="13881"/>
                    <a:pt x="13840" y="13881"/>
                    <a:pt x="13840" y="13881"/>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63" name="Shape 1782"/>
            <p:cNvSpPr/>
            <p:nvPr>
              <p:custDataLst>
                <p:tags r:id="rId18"/>
              </p:custDataLst>
            </p:nvPr>
          </p:nvSpPr>
          <p:spPr>
            <a:xfrm>
              <a:off x="10769" y="9537"/>
              <a:ext cx="322" cy="309"/>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0"/>
                    <a:pt x="14185" y="0"/>
                    <a:pt x="14185" y="0"/>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7"/>
                    <a:pt x="0" y="8775"/>
                  </a:cubicBezTo>
                  <a:cubicBezTo>
                    <a:pt x="0" y="12825"/>
                    <a:pt x="0" y="12825"/>
                    <a:pt x="0" y="12825"/>
                  </a:cubicBezTo>
                  <a:cubicBezTo>
                    <a:pt x="0" y="13162"/>
                    <a:pt x="1397" y="13500"/>
                    <a:pt x="4191" y="13725"/>
                  </a:cubicBezTo>
                  <a:cubicBezTo>
                    <a:pt x="4406" y="14287"/>
                    <a:pt x="4728" y="14737"/>
                    <a:pt x="5051" y="15300"/>
                  </a:cubicBezTo>
                  <a:cubicBezTo>
                    <a:pt x="4084" y="17438"/>
                    <a:pt x="3654" y="18788"/>
                    <a:pt x="3654" y="19350"/>
                  </a:cubicBezTo>
                  <a:cubicBezTo>
                    <a:pt x="3654" y="19350"/>
                    <a:pt x="3654" y="19462"/>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225"/>
                    <a:pt x="10639" y="18337"/>
                    <a:pt x="10746" y="18337"/>
                  </a:cubicBezTo>
                  <a:cubicBezTo>
                    <a:pt x="10961" y="18337"/>
                    <a:pt x="11284" y="18225"/>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2"/>
                    <a:pt x="17946" y="19350"/>
                    <a:pt x="17946" y="19350"/>
                  </a:cubicBezTo>
                  <a:cubicBezTo>
                    <a:pt x="17946" y="18788"/>
                    <a:pt x="17516" y="17438"/>
                    <a:pt x="16549" y="15300"/>
                  </a:cubicBezTo>
                  <a:cubicBezTo>
                    <a:pt x="16872" y="14737"/>
                    <a:pt x="17194" y="14287"/>
                    <a:pt x="17409" y="13725"/>
                  </a:cubicBezTo>
                  <a:cubicBezTo>
                    <a:pt x="20203" y="13500"/>
                    <a:pt x="21600" y="13162"/>
                    <a:pt x="21600" y="12825"/>
                  </a:cubicBezTo>
                  <a:cubicBezTo>
                    <a:pt x="21600" y="8775"/>
                    <a:pt x="21600" y="8775"/>
                    <a:pt x="21600" y="8775"/>
                  </a:cubicBezTo>
                  <a:cubicBezTo>
                    <a:pt x="21600" y="8437"/>
                    <a:pt x="20203" y="8100"/>
                    <a:pt x="17409" y="7875"/>
                  </a:cubicBezTo>
                  <a:close/>
                  <a:moveTo>
                    <a:pt x="13325" y="13500"/>
                  </a:moveTo>
                  <a:cubicBezTo>
                    <a:pt x="12681" y="14175"/>
                    <a:pt x="11821" y="14512"/>
                    <a:pt x="10746" y="14512"/>
                  </a:cubicBezTo>
                  <a:cubicBezTo>
                    <a:pt x="9779" y="14512"/>
                    <a:pt x="8919" y="14175"/>
                    <a:pt x="8275" y="13500"/>
                  </a:cubicBezTo>
                  <a:cubicBezTo>
                    <a:pt x="7522" y="12712"/>
                    <a:pt x="7200" y="11812"/>
                    <a:pt x="7200" y="10800"/>
                  </a:cubicBezTo>
                  <a:cubicBezTo>
                    <a:pt x="7200" y="9787"/>
                    <a:pt x="7522" y="8887"/>
                    <a:pt x="8275" y="8100"/>
                  </a:cubicBezTo>
                  <a:cubicBezTo>
                    <a:pt x="9027" y="7425"/>
                    <a:pt x="9779" y="7087"/>
                    <a:pt x="10746" y="7087"/>
                  </a:cubicBezTo>
                  <a:cubicBezTo>
                    <a:pt x="11713" y="7087"/>
                    <a:pt x="12573" y="7425"/>
                    <a:pt x="13325" y="8100"/>
                  </a:cubicBezTo>
                  <a:cubicBezTo>
                    <a:pt x="14078" y="8887"/>
                    <a:pt x="14400" y="9787"/>
                    <a:pt x="14400" y="10800"/>
                  </a:cubicBezTo>
                  <a:cubicBezTo>
                    <a:pt x="14400" y="11812"/>
                    <a:pt x="14078" y="12712"/>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sp>
          <p:nvSpPr>
            <p:cNvPr id="64" name="Shape 1783"/>
            <p:cNvSpPr/>
            <p:nvPr>
              <p:custDataLst>
                <p:tags r:id="rId19"/>
              </p:custDataLst>
            </p:nvPr>
          </p:nvSpPr>
          <p:spPr>
            <a:xfrm>
              <a:off x="10769" y="9108"/>
              <a:ext cx="322" cy="308"/>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112"/>
                    <a:pt x="14185" y="112"/>
                    <a:pt x="14185" y="112"/>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8"/>
                    <a:pt x="0" y="8775"/>
                  </a:cubicBezTo>
                  <a:cubicBezTo>
                    <a:pt x="0" y="12825"/>
                    <a:pt x="0" y="12825"/>
                    <a:pt x="0" y="12825"/>
                  </a:cubicBezTo>
                  <a:cubicBezTo>
                    <a:pt x="0" y="13163"/>
                    <a:pt x="1397" y="13500"/>
                    <a:pt x="4191" y="13725"/>
                  </a:cubicBezTo>
                  <a:cubicBezTo>
                    <a:pt x="4406" y="14288"/>
                    <a:pt x="4728" y="14737"/>
                    <a:pt x="5051" y="15300"/>
                  </a:cubicBezTo>
                  <a:cubicBezTo>
                    <a:pt x="4084" y="17438"/>
                    <a:pt x="3654" y="18788"/>
                    <a:pt x="3654" y="19350"/>
                  </a:cubicBezTo>
                  <a:cubicBezTo>
                    <a:pt x="3654" y="19463"/>
                    <a:pt x="3654" y="19463"/>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338"/>
                    <a:pt x="10639" y="18338"/>
                    <a:pt x="10746" y="18338"/>
                  </a:cubicBezTo>
                  <a:cubicBezTo>
                    <a:pt x="10961" y="18338"/>
                    <a:pt x="11284" y="18338"/>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3"/>
                    <a:pt x="17946" y="19463"/>
                    <a:pt x="17946" y="19350"/>
                  </a:cubicBezTo>
                  <a:cubicBezTo>
                    <a:pt x="17946" y="18788"/>
                    <a:pt x="17516" y="17438"/>
                    <a:pt x="16549" y="15300"/>
                  </a:cubicBezTo>
                  <a:cubicBezTo>
                    <a:pt x="16872" y="14737"/>
                    <a:pt x="17194" y="14288"/>
                    <a:pt x="17409" y="13725"/>
                  </a:cubicBezTo>
                  <a:cubicBezTo>
                    <a:pt x="20203" y="13500"/>
                    <a:pt x="21600" y="13163"/>
                    <a:pt x="21600" y="12825"/>
                  </a:cubicBezTo>
                  <a:cubicBezTo>
                    <a:pt x="21600" y="8775"/>
                    <a:pt x="21600" y="8775"/>
                    <a:pt x="21600" y="8775"/>
                  </a:cubicBezTo>
                  <a:cubicBezTo>
                    <a:pt x="21600" y="8438"/>
                    <a:pt x="20203" y="8100"/>
                    <a:pt x="17409" y="7875"/>
                  </a:cubicBezTo>
                  <a:close/>
                  <a:moveTo>
                    <a:pt x="13325" y="13500"/>
                  </a:moveTo>
                  <a:cubicBezTo>
                    <a:pt x="12681" y="14175"/>
                    <a:pt x="11821" y="14513"/>
                    <a:pt x="10746" y="14513"/>
                  </a:cubicBezTo>
                  <a:cubicBezTo>
                    <a:pt x="9779" y="14513"/>
                    <a:pt x="8919" y="14175"/>
                    <a:pt x="8275" y="13500"/>
                  </a:cubicBezTo>
                  <a:cubicBezTo>
                    <a:pt x="7522" y="12713"/>
                    <a:pt x="7200" y="11813"/>
                    <a:pt x="7200" y="10800"/>
                  </a:cubicBezTo>
                  <a:cubicBezTo>
                    <a:pt x="7200" y="9787"/>
                    <a:pt x="7522" y="8888"/>
                    <a:pt x="8275" y="8100"/>
                  </a:cubicBezTo>
                  <a:cubicBezTo>
                    <a:pt x="9027" y="7425"/>
                    <a:pt x="9779" y="7087"/>
                    <a:pt x="10746" y="7087"/>
                  </a:cubicBezTo>
                  <a:cubicBezTo>
                    <a:pt x="11713" y="7087"/>
                    <a:pt x="12573" y="7425"/>
                    <a:pt x="13325" y="8100"/>
                  </a:cubicBezTo>
                  <a:cubicBezTo>
                    <a:pt x="14078" y="8888"/>
                    <a:pt x="14400" y="9787"/>
                    <a:pt x="14400" y="10800"/>
                  </a:cubicBezTo>
                  <a:cubicBezTo>
                    <a:pt x="14400" y="11813"/>
                    <a:pt x="14078" y="12713"/>
                    <a:pt x="13325" y="13500"/>
                  </a:cubicBezTo>
                  <a:close/>
                  <a:moveTo>
                    <a:pt x="13325" y="13500"/>
                  </a:moveTo>
                  <a:cubicBezTo>
                    <a:pt x="13325" y="13500"/>
                    <a:pt x="13325" y="13500"/>
                    <a:pt x="13325" y="13500"/>
                  </a:cubicBezTo>
                </a:path>
              </a:pathLst>
            </a:custGeom>
            <a:solidFill>
              <a:srgbClr val="000000"/>
            </a:solidFill>
            <a:ln w="12700" cap="flat">
              <a:noFill/>
              <a:miter lim="400000"/>
            </a:ln>
            <a:effectLst/>
          </p:spPr>
          <p:txBody>
            <a:bodyPr wrap="square" lIns="0" tIns="0" rIns="0" bIns="0" numCol="1" anchor="t">
              <a:noAutofit/>
            </a:bodyPr>
            <a:lstStyle/>
            <a:p>
              <a:pPr lvl="0"/>
              <a:endParaRPr sz="1600"/>
            </a:p>
          </p:txBody>
        </p:sp>
      </p:grpSp>
      <p:grpSp>
        <p:nvGrpSpPr>
          <p:cNvPr id="40" name="组合 39"/>
          <p:cNvGrpSpPr/>
          <p:nvPr/>
        </p:nvGrpSpPr>
        <p:grpSpPr>
          <a:xfrm>
            <a:off x="452755" y="3304540"/>
            <a:ext cx="4503420" cy="2459355"/>
            <a:chOff x="713" y="5204"/>
            <a:chExt cx="7092" cy="3873"/>
          </a:xfrm>
        </p:grpSpPr>
        <p:pic>
          <p:nvPicPr>
            <p:cNvPr id="100" name="图片 99"/>
            <p:cNvPicPr/>
            <p:nvPr/>
          </p:nvPicPr>
          <p:blipFill>
            <a:blip r:embed="rId20"/>
            <a:srcRect l="2341" t="42329" r="-130" b="21517"/>
            <a:stretch>
              <a:fillRect/>
            </a:stretch>
          </p:blipFill>
          <p:spPr>
            <a:xfrm>
              <a:off x="713" y="5204"/>
              <a:ext cx="7093" cy="2068"/>
            </a:xfrm>
            <a:prstGeom prst="rect">
              <a:avLst/>
            </a:prstGeom>
            <a:noFill/>
            <a:ln w="9525">
              <a:noFill/>
            </a:ln>
          </p:spPr>
        </p:pic>
        <mc:AlternateContent xmlns:mc="http://schemas.openxmlformats.org/markup-compatibility/2006">
          <mc:Choice xmlns:a14="http://schemas.microsoft.com/office/drawing/2010/main" Requires="a14">
            <p:sp>
              <p:nvSpPr>
                <p:cNvPr id="31" name="文本框 30"/>
                <p:cNvSpPr txBox="1"/>
                <p:nvPr/>
              </p:nvSpPr>
              <p:spPr>
                <a:xfrm>
                  <a:off x="1734" y="8303"/>
                  <a:ext cx="4872" cy="7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Cambria Math" panose="02040503050406030204" pitchFamily="18" charset="0"/>
                          </a:rPr>
                          <m:t>𝑅</m:t>
                        </m:r>
                        <m:r>
                          <a:rPr lang="en-US" altLang="zh-CN" sz="3200" b="0" i="1" smtClean="0">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i="1">
                                <a:latin typeface="Cambria Math" panose="02040503050406030204" pitchFamily="18" charset="0"/>
                                <a:ea typeface="Cambria Math" panose="02040503050406030204" pitchFamily="18" charset="0"/>
                              </a:rPr>
                              <m:t>1</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b="0" i="1" smtClean="0">
                                <a:latin typeface="Cambria Math" panose="02040503050406030204" pitchFamily="18" charset="0"/>
                                <a:ea typeface="Cambria Math" panose="02040503050406030204" pitchFamily="18" charset="0"/>
                              </a:rPr>
                              <m:t>2</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b="0" i="1" smtClean="0">
                                <a:latin typeface="Cambria Math" panose="02040503050406030204" pitchFamily="18" charset="0"/>
                                <a:ea typeface="Cambria Math" panose="02040503050406030204" pitchFamily="18" charset="0"/>
                              </a:rPr>
                              <m:t>3</m:t>
                            </m:r>
                          </m:sub>
                        </m:sSub>
                      </m:oMath>
                    </m:oMathPara>
                  </a14:m>
                  <a:endParaRPr lang="zh-CN" altLang="en-US" sz="3200" dirty="0"/>
                </a:p>
              </p:txBody>
            </p:sp>
          </mc:Choice>
          <mc:Fallback>
            <p:sp>
              <p:nvSpPr>
                <p:cNvPr id="31" name="文本框 30"/>
                <p:cNvSpPr txBox="1">
                  <a:spLocks noRot="1" noChangeAspect="1" noMove="1" noResize="1" noEditPoints="1" noAdjustHandles="1" noChangeArrowheads="1" noChangeShapeType="1" noTextEdit="1"/>
                </p:cNvSpPr>
                <p:nvPr/>
              </p:nvSpPr>
              <p:spPr>
                <a:xfrm>
                  <a:off x="1734" y="8303"/>
                  <a:ext cx="4872" cy="775"/>
                </a:xfrm>
                <a:prstGeom prst="rect">
                  <a:avLst/>
                </a:prstGeom>
                <a:blipFill rotWithShape="1">
                  <a:blip r:embed="rId21"/>
                </a:blipFill>
              </p:spPr>
              <p:txBody>
                <a:bodyPr/>
                <a:lstStyle/>
                <a:p>
                  <a:r>
                    <a:rPr lang="zh-CN" altLang="en-US">
                      <a:noFill/>
                    </a:rPr>
                    <a:t> </a:t>
                  </a:r>
                </a:p>
              </p:txBody>
            </p:sp>
          </mc:Fallback>
        </mc:AlternateContent>
      </p:grpSp>
      <p:grpSp>
        <p:nvGrpSpPr>
          <p:cNvPr id="45" name="组合 44"/>
          <p:cNvGrpSpPr/>
          <p:nvPr/>
        </p:nvGrpSpPr>
        <p:grpSpPr>
          <a:xfrm>
            <a:off x="7293610" y="3688080"/>
            <a:ext cx="5288915" cy="2840990"/>
            <a:chOff x="11486" y="5808"/>
            <a:chExt cx="8329" cy="4474"/>
          </a:xfrm>
        </p:grpSpPr>
        <p:grpSp>
          <p:nvGrpSpPr>
            <p:cNvPr id="30" name="组合 29"/>
            <p:cNvGrpSpPr/>
            <p:nvPr/>
          </p:nvGrpSpPr>
          <p:grpSpPr>
            <a:xfrm>
              <a:off x="11486" y="5808"/>
              <a:ext cx="8329" cy="2489"/>
              <a:chOff x="5458" y="4150"/>
              <a:chExt cx="8329" cy="2489"/>
            </a:xfrm>
          </p:grpSpPr>
          <p:sp>
            <p:nvSpPr>
              <p:cNvPr id="5" name="矩形 4"/>
              <p:cNvSpPr/>
              <p:nvPr/>
            </p:nvSpPr>
            <p:spPr bwMode="auto">
              <a:xfrm>
                <a:off x="6641" y="4846"/>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9" name="矩形 8"/>
              <p:cNvSpPr/>
              <p:nvPr/>
            </p:nvSpPr>
            <p:spPr bwMode="auto">
              <a:xfrm>
                <a:off x="11393" y="4846"/>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0" name="矩形 9"/>
              <p:cNvSpPr/>
              <p:nvPr/>
            </p:nvSpPr>
            <p:spPr bwMode="auto">
              <a:xfrm>
                <a:off x="9015" y="4850"/>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8" name="椭圆 7"/>
              <p:cNvSpPr/>
              <p:nvPr/>
            </p:nvSpPr>
            <p:spPr bwMode="auto">
              <a:xfrm>
                <a:off x="5804" y="4975"/>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 name="椭圆 2"/>
              <p:cNvSpPr/>
              <p:nvPr/>
            </p:nvSpPr>
            <p:spPr bwMode="auto">
              <a:xfrm>
                <a:off x="13296" y="4978"/>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5" name="椭圆 14"/>
              <p:cNvSpPr/>
              <p:nvPr/>
            </p:nvSpPr>
            <p:spPr bwMode="auto">
              <a:xfrm>
                <a:off x="10705" y="4975"/>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 name="椭圆 3"/>
              <p:cNvSpPr/>
              <p:nvPr/>
            </p:nvSpPr>
            <p:spPr bwMode="auto">
              <a:xfrm>
                <a:off x="8331" y="4990"/>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6" name="直接连接符 5"/>
              <p:cNvCxnSpPr>
                <a:stCxn id="8" idx="6"/>
                <a:endCxn id="5" idx="1"/>
              </p:cNvCxnSpPr>
              <p:nvPr/>
            </p:nvCxnSpPr>
            <p:spPr bwMode="auto">
              <a:xfrm>
                <a:off x="5974" y="5060"/>
                <a:ext cx="66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接连接符 10"/>
              <p:cNvCxnSpPr>
                <a:stCxn id="9" idx="3"/>
                <a:endCxn id="3" idx="2"/>
              </p:cNvCxnSpPr>
              <p:nvPr/>
            </p:nvCxnSpPr>
            <p:spPr bwMode="auto">
              <a:xfrm>
                <a:off x="12568" y="5060"/>
                <a:ext cx="728"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直接连接符 11"/>
              <p:cNvCxnSpPr>
                <a:endCxn id="9" idx="1"/>
              </p:cNvCxnSpPr>
              <p:nvPr/>
            </p:nvCxnSpPr>
            <p:spPr bwMode="auto">
              <a:xfrm flipV="1">
                <a:off x="10878" y="5060"/>
                <a:ext cx="514"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连接符 22"/>
              <p:cNvCxnSpPr>
                <a:stCxn id="15" idx="2"/>
                <a:endCxn id="10" idx="3"/>
              </p:cNvCxnSpPr>
              <p:nvPr/>
            </p:nvCxnSpPr>
            <p:spPr bwMode="auto">
              <a:xfrm flipH="1">
                <a:off x="10191" y="5060"/>
                <a:ext cx="514"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连接符 23"/>
              <p:cNvCxnSpPr>
                <a:stCxn id="4" idx="6"/>
                <a:endCxn id="10" idx="1"/>
              </p:cNvCxnSpPr>
              <p:nvPr/>
            </p:nvCxnSpPr>
            <p:spPr bwMode="auto">
              <a:xfrm flipV="1">
                <a:off x="8501" y="5065"/>
                <a:ext cx="514"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24"/>
              <p:cNvCxnSpPr>
                <a:stCxn id="5" idx="3"/>
                <a:endCxn id="4" idx="2"/>
              </p:cNvCxnSpPr>
              <p:nvPr/>
            </p:nvCxnSpPr>
            <p:spPr bwMode="auto">
              <a:xfrm>
                <a:off x="7816" y="5060"/>
                <a:ext cx="514"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5" name="矩形 34"/>
                  <p:cNvSpPr/>
                  <p:nvPr/>
                </p:nvSpPr>
                <p:spPr>
                  <a:xfrm>
                    <a:off x="6736" y="5304"/>
                    <a:ext cx="1384" cy="1321"/>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rPr>
                                  </m:ctrlPr>
                                </m:sSubPr>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35" name="矩形 34"/>
                  <p:cNvSpPr>
                    <a:spLocks noRot="1" noChangeAspect="1" noMove="1" noResize="1" noEditPoints="1" noAdjustHandles="1" noChangeArrowheads="1" noChangeShapeType="1" noTextEdit="1"/>
                  </p:cNvSpPr>
                  <p:nvPr/>
                </p:nvSpPr>
                <p:spPr>
                  <a:xfrm>
                    <a:off x="6736" y="5304"/>
                    <a:ext cx="1384" cy="1321"/>
                  </a:xfrm>
                  <a:prstGeom prst="rect">
                    <a:avLst/>
                  </a:prstGeom>
                  <a:blipFill rotWithShape="1">
                    <a:blip r:embed="rId2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9194" y="5304"/>
                    <a:ext cx="1120" cy="13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𝛿</m:t>
                              </m:r>
                            </m:num>
                            <m:den>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b>
                              </m:sSub>
                              <m:r>
                                <a:rPr lang="zh-CN" altLang="el-GR" sz="2400" i="1" smtClean="0">
                                  <a:latin typeface="Cambria Math" panose="02040503050406030204" pitchFamily="18" charset="0"/>
                                  <a:ea typeface="Cambria Math" panose="02040503050406030204" pitchFamily="18" charset="0"/>
                                </a:rPr>
                                <m:t>𝜆</m:t>
                              </m:r>
                            </m:den>
                          </m:f>
                        </m:oMath>
                      </m:oMathPara>
                    </a14:m>
                    <a:endParaRPr lang="zh-CN" altLang="en-US" sz="2400" dirty="0"/>
                  </a:p>
                </p:txBody>
              </p:sp>
            </mc:Choice>
            <mc:Fallback>
              <p:sp>
                <p:nvSpPr>
                  <p:cNvPr id="36" name="矩形 35"/>
                  <p:cNvSpPr>
                    <a:spLocks noRot="1" noChangeAspect="1" noMove="1" noResize="1" noEditPoints="1" noAdjustHandles="1" noChangeArrowheads="1" noChangeShapeType="1" noTextEdit="1"/>
                  </p:cNvSpPr>
                  <p:nvPr/>
                </p:nvSpPr>
                <p:spPr>
                  <a:xfrm>
                    <a:off x="9194" y="5304"/>
                    <a:ext cx="1120" cy="1335"/>
                  </a:xfrm>
                  <a:prstGeom prst="rect">
                    <a:avLst/>
                  </a:prstGeom>
                  <a:blipFill rotWithShape="1">
                    <a:blip r:embed="rId2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11488" y="5289"/>
                    <a:ext cx="1360" cy="1323"/>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rPr>
                                  </m:ctrlPr>
                                </m:sSubPr>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2</m:t>
                                  </m:r>
                                </m:sub>
                              </m:sSub>
                            </m:den>
                          </m:f>
                        </m:oMath>
                      </m:oMathPara>
                    </a14:m>
                    <a:endParaRPr lang="zh-CN" altLang="en-US" sz="2400" dirty="0"/>
                  </a:p>
                </p:txBody>
              </p:sp>
            </mc:Choice>
            <mc:Fallback>
              <p:sp>
                <p:nvSpPr>
                  <p:cNvPr id="37" name="矩形 36"/>
                  <p:cNvSpPr>
                    <a:spLocks noRot="1" noChangeAspect="1" noMove="1" noResize="1" noEditPoints="1" noAdjustHandles="1" noChangeArrowheads="1" noChangeShapeType="1" noTextEdit="1"/>
                  </p:cNvSpPr>
                  <p:nvPr/>
                </p:nvSpPr>
                <p:spPr>
                  <a:xfrm>
                    <a:off x="11488" y="5289"/>
                    <a:ext cx="1360" cy="1323"/>
                  </a:xfrm>
                  <a:prstGeom prst="rect">
                    <a:avLst/>
                  </a:prstGeom>
                  <a:blipFill rotWithShape="1">
                    <a:blip r:embed="rId2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5458" y="4158"/>
                    <a:ext cx="909" cy="7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5458" y="4158"/>
                    <a:ext cx="909" cy="749"/>
                  </a:xfrm>
                  <a:prstGeom prst="rect">
                    <a:avLst/>
                  </a:prstGeom>
                  <a:blipFill rotWithShape="1">
                    <a:blip r:embed="rId2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12878" y="4150"/>
                    <a:ext cx="909" cy="7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12878" y="4150"/>
                    <a:ext cx="909" cy="749"/>
                  </a:xfrm>
                  <a:prstGeom prst="rect">
                    <a:avLst/>
                  </a:prstGeom>
                  <a:blipFill rotWithShape="1">
                    <a:blip r:embed="rId2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7997" y="4163"/>
                    <a:ext cx="985" cy="7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p:sp>
                <p:nvSpPr>
                  <p:cNvPr id="29" name="矩形 28"/>
                  <p:cNvSpPr>
                    <a:spLocks noRot="1" noChangeAspect="1" noMove="1" noResize="1" noEditPoints="1" noAdjustHandles="1" noChangeArrowheads="1" noChangeShapeType="1" noTextEdit="1"/>
                  </p:cNvSpPr>
                  <p:nvPr/>
                </p:nvSpPr>
                <p:spPr>
                  <a:xfrm>
                    <a:off x="7997" y="4163"/>
                    <a:ext cx="985" cy="725"/>
                  </a:xfrm>
                  <a:prstGeom prst="rect">
                    <a:avLst/>
                  </a:prstGeom>
                  <a:blipFill rotWithShape="1">
                    <a:blip r:embed="rId2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322" y="4158"/>
                    <a:ext cx="985" cy="7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10322" y="4158"/>
                    <a:ext cx="985" cy="725"/>
                  </a:xfrm>
                  <a:prstGeom prst="rect">
                    <a:avLst/>
                  </a:prstGeom>
                  <a:blipFill rotWithShape="1">
                    <a:blip r:embed="rId2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2" name="文本框 31"/>
                <p:cNvSpPr txBox="1"/>
                <p:nvPr/>
              </p:nvSpPr>
              <p:spPr>
                <a:xfrm>
                  <a:off x="12582" y="8691"/>
                  <a:ext cx="6912" cy="15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r>
                              <a:rPr lang="en-US" altLang="zh-CN" sz="3200" b="0" i="1" smtClean="0">
                                <a:latin typeface="Cambria Math" panose="02040503050406030204" pitchFamily="18" charset="0"/>
                                <a:ea typeface="Cambria Math" panose="02040503050406030204" pitchFamily="18" charset="0"/>
                              </a:rPr>
                              <m:t>𝐴𝑘</m:t>
                            </m:r>
                          </m:den>
                        </m:f>
                        <m:r>
                          <a:rPr lang="en-US" altLang="zh-CN" sz="3200" b="0" i="1" smtClean="0">
                            <a:latin typeface="Cambria Math" panose="02040503050406030204" pitchFamily="18" charset="0"/>
                            <a:ea typeface="Cambria Math" panose="02040503050406030204" pitchFamily="18" charset="0"/>
                          </a:rPr>
                          <m:t>=</m:t>
                        </m:r>
                        <m:f>
                          <m:fPr>
                            <m:ctrlPr>
                              <a:rPr lang="en-US" altLang="zh-CN" sz="320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b>
                              <m:sSubPr>
                                <m:ctrlPr>
                                  <a:rPr lang="en-US" altLang="zh-CN" sz="3200" i="1">
                                    <a:latin typeface="Cambria Math" panose="02040503050406030204" pitchFamily="18" charset="0"/>
                                    <a:ea typeface="Cambria Math" panose="02040503050406030204" pitchFamily="18" charset="0"/>
                                  </a:rPr>
                                </m:ctrlPr>
                              </m:sSubPr>
                              <m:e>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3200" i="1">
                                    <a:latin typeface="Cambria Math" panose="02040503050406030204" pitchFamily="18" charset="0"/>
                                    <a:ea typeface="Cambria Math" panose="02040503050406030204" pitchFamily="18" charset="0"/>
                                  </a:rPr>
                                  <m:t>ℎ</m:t>
                                </m:r>
                              </m:e>
                              <m:sub>
                                <m:r>
                                  <a:rPr lang="en-US" altLang="zh-CN" sz="3200" i="1">
                                    <a:latin typeface="Cambria Math" panose="02040503050406030204" pitchFamily="18" charset="0"/>
                                    <a:ea typeface="Cambria Math" panose="02040503050406030204" pitchFamily="18" charset="0"/>
                                  </a:rPr>
                                  <m:t>1</m:t>
                                </m:r>
                              </m:sub>
                            </m:sSub>
                          </m:den>
                        </m:f>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r>
                              <a:rPr lang="zh-CN" altLang="en-US" sz="3200" i="1">
                                <a:latin typeface="Cambria Math" panose="02040503050406030204" pitchFamily="18" charset="0"/>
                                <a:ea typeface="Cambria Math" panose="02040503050406030204" pitchFamily="18" charset="0"/>
                              </a:rPr>
                              <m:t>𝛿</m:t>
                            </m:r>
                          </m:num>
                          <m:den>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2</m:t>
                                </m:r>
                              </m:sub>
                            </m:sSub>
                            <m:r>
                              <a:rPr lang="zh-CN" altLang="el-GR" sz="3200" i="1" smtClean="0">
                                <a:latin typeface="Cambria Math" panose="02040503050406030204" pitchFamily="18" charset="0"/>
                                <a:ea typeface="Cambria Math" panose="02040503050406030204" pitchFamily="18" charset="0"/>
                              </a:rPr>
                              <m:t>𝜆</m:t>
                            </m:r>
                          </m:den>
                        </m:f>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b>
                              <m:sSubPr>
                                <m:ctrlPr>
                                  <a:rPr lang="en-US" altLang="zh-CN" sz="3200" i="1">
                                    <a:latin typeface="Cambria Math" panose="02040503050406030204" pitchFamily="18" charset="0"/>
                                    <a:ea typeface="Cambria Math" panose="02040503050406030204" pitchFamily="18" charset="0"/>
                                  </a:rPr>
                                </m:ctrlPr>
                              </m:sSubPr>
                              <m:e>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3</m:t>
                                    </m:r>
                                  </m:sub>
                                </m:sSub>
                                <m:r>
                                  <a:rPr lang="en-US" altLang="zh-CN" sz="3200" i="1">
                                    <a:latin typeface="Cambria Math" panose="02040503050406030204" pitchFamily="18" charset="0"/>
                                    <a:ea typeface="Cambria Math" panose="02040503050406030204" pitchFamily="18" charset="0"/>
                                  </a:rPr>
                                  <m:t>ℎ</m:t>
                                </m:r>
                              </m:e>
                              <m:sub>
                                <m:r>
                                  <a:rPr lang="en-US" altLang="zh-CN" sz="3200" i="1">
                                    <a:latin typeface="Cambria Math" panose="02040503050406030204" pitchFamily="18" charset="0"/>
                                    <a:ea typeface="Cambria Math" panose="02040503050406030204" pitchFamily="18" charset="0"/>
                                  </a:rPr>
                                  <m:t>2</m:t>
                                </m:r>
                              </m:sub>
                            </m:sSub>
                          </m:den>
                        </m:f>
                      </m:oMath>
                    </m:oMathPara>
                  </a14:m>
                  <a:endParaRPr lang="zh-CN" altLang="en-US" sz="3200" dirty="0"/>
                </a:p>
              </p:txBody>
            </p:sp>
          </mc:Choice>
          <mc:Fallback>
            <p:sp>
              <p:nvSpPr>
                <p:cNvPr id="32" name="文本框 31"/>
                <p:cNvSpPr txBox="1">
                  <a:spLocks noRot="1" noChangeAspect="1" noMove="1" noResize="1" noEditPoints="1" noAdjustHandles="1" noChangeArrowheads="1" noChangeShapeType="1" noTextEdit="1"/>
                </p:cNvSpPr>
                <p:nvPr/>
              </p:nvSpPr>
              <p:spPr>
                <a:xfrm>
                  <a:off x="12582" y="8691"/>
                  <a:ext cx="6912" cy="1591"/>
                </a:xfrm>
                <a:prstGeom prst="rect">
                  <a:avLst/>
                </a:prstGeom>
                <a:blipFill rotWithShape="1">
                  <a:blip r:embed="rId29"/>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热阻的并联性质</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94" name="组合 93"/>
          <p:cNvGrpSpPr/>
          <p:nvPr/>
        </p:nvGrpSpPr>
        <p:grpSpPr>
          <a:xfrm>
            <a:off x="6633845" y="2217420"/>
            <a:ext cx="2343150" cy="3018790"/>
            <a:chOff x="10447" y="3492"/>
            <a:chExt cx="3690" cy="4754"/>
          </a:xfrm>
        </p:grpSpPr>
        <p:sp>
          <p:nvSpPr>
            <p:cNvPr id="18" name="Freeform 6"/>
            <p:cNvSpPr/>
            <p:nvPr>
              <p:custDataLst>
                <p:tags r:id="rId1"/>
              </p:custDataLst>
            </p:nvPr>
          </p:nvSpPr>
          <p:spPr bwMode="auto">
            <a:xfrm>
              <a:off x="10447" y="3492"/>
              <a:ext cx="3690" cy="4754"/>
            </a:xfrm>
            <a:custGeom>
              <a:avLst/>
              <a:gdLst>
                <a:gd name="T0" fmla="*/ 0 w 890"/>
                <a:gd name="T1" fmla="*/ 445 h 1149"/>
                <a:gd name="T2" fmla="*/ 445 w 890"/>
                <a:gd name="T3" fmla="*/ 0 h 1149"/>
                <a:gd name="T4" fmla="*/ 890 w 890"/>
                <a:gd name="T5" fmla="*/ 445 h 1149"/>
                <a:gd name="T6" fmla="*/ 445 w 890"/>
                <a:gd name="T7" fmla="*/ 890 h 1149"/>
                <a:gd name="T8" fmla="*/ 443 w 890"/>
                <a:gd name="T9" fmla="*/ 890 h 1149"/>
                <a:gd name="T10" fmla="*/ 443 w 890"/>
                <a:gd name="T11" fmla="*/ 890 h 1149"/>
                <a:gd name="T12" fmla="*/ 0 w 890"/>
                <a:gd name="T13" fmla="*/ 1149 h 1149"/>
                <a:gd name="T14" fmla="*/ 0 w 890"/>
                <a:gd name="T15" fmla="*/ 445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49">
                  <a:moveTo>
                    <a:pt x="0" y="445"/>
                  </a:moveTo>
                  <a:cubicBezTo>
                    <a:pt x="0" y="199"/>
                    <a:pt x="199" y="0"/>
                    <a:pt x="445" y="0"/>
                  </a:cubicBezTo>
                  <a:cubicBezTo>
                    <a:pt x="691" y="0"/>
                    <a:pt x="890" y="199"/>
                    <a:pt x="890" y="445"/>
                  </a:cubicBezTo>
                  <a:cubicBezTo>
                    <a:pt x="890" y="691"/>
                    <a:pt x="691" y="890"/>
                    <a:pt x="445" y="890"/>
                  </a:cubicBezTo>
                  <a:cubicBezTo>
                    <a:pt x="444" y="890"/>
                    <a:pt x="444" y="890"/>
                    <a:pt x="443" y="890"/>
                  </a:cubicBezTo>
                  <a:cubicBezTo>
                    <a:pt x="443" y="890"/>
                    <a:pt x="443" y="890"/>
                    <a:pt x="443" y="890"/>
                  </a:cubicBezTo>
                  <a:cubicBezTo>
                    <a:pt x="253" y="891"/>
                    <a:pt x="88" y="995"/>
                    <a:pt x="0" y="1149"/>
                  </a:cubicBezTo>
                  <a:cubicBezTo>
                    <a:pt x="0" y="445"/>
                    <a:pt x="0" y="445"/>
                    <a:pt x="0" y="445"/>
                  </a:cubicBezTo>
                </a:path>
              </a:pathLst>
            </a:custGeom>
            <a:solidFill>
              <a:srgbClr val="333333"/>
            </a:solidFill>
            <a:ln>
              <a:noFill/>
            </a:ln>
          </p:spPr>
          <p:txBody>
            <a:bodyPr vert="horz" wrap="square" lIns="91440" tIns="45720" rIns="91440" bIns="45720" numCol="1" anchor="t" anchorCtr="0" compatLnSpc="1"/>
            <a:lstStyle/>
            <a:p>
              <a:pPr algn="ctr"/>
              <a:endParaRPr lang="zh-CN" altLang="en-US" sz="1800"/>
            </a:p>
          </p:txBody>
        </p:sp>
        <p:sp>
          <p:nvSpPr>
            <p:cNvPr id="19" name="Oval 9"/>
            <p:cNvSpPr>
              <a:spLocks noChangeArrowheads="1"/>
            </p:cNvSpPr>
            <p:nvPr>
              <p:custDataLst>
                <p:tags r:id="rId2"/>
              </p:custDataLst>
            </p:nvPr>
          </p:nvSpPr>
          <p:spPr bwMode="auto">
            <a:xfrm>
              <a:off x="10685" y="3734"/>
              <a:ext cx="3210" cy="320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a:p>
          </p:txBody>
        </p:sp>
        <p:sp>
          <p:nvSpPr>
            <p:cNvPr id="2" name="Oval 24"/>
            <p:cNvSpPr>
              <a:spLocks noChangeArrowheads="1"/>
            </p:cNvSpPr>
            <p:nvPr>
              <p:custDataLst>
                <p:tags r:id="rId3"/>
              </p:custDataLst>
            </p:nvPr>
          </p:nvSpPr>
          <p:spPr bwMode="auto">
            <a:xfrm>
              <a:off x="10685" y="3734"/>
              <a:ext cx="3210" cy="3202"/>
            </a:xfrm>
            <a:prstGeom prst="ellipse">
              <a:avLst/>
            </a:prstGeom>
            <a:solidFill>
              <a:schemeClr val="accent3"/>
            </a:solidFill>
            <a:ln>
              <a:noFill/>
            </a:ln>
          </p:spPr>
          <p:txBody>
            <a:bodyPr vert="horz" wrap="square" lIns="91440" tIns="45720" rIns="91440" bIns="45720" numCol="1" anchor="t" anchorCtr="0" compatLnSpc="1"/>
            <a:lstStyle/>
            <a:p>
              <a:pPr algn="ctr"/>
              <a:endParaRPr lang="zh-CN" altLang="en-US" sz="1800"/>
            </a:p>
          </p:txBody>
        </p:sp>
        <p:sp>
          <p:nvSpPr>
            <p:cNvPr id="13" name="Freeform 25"/>
            <p:cNvSpPr/>
            <p:nvPr>
              <p:custDataLst>
                <p:tags r:id="rId4"/>
              </p:custDataLst>
            </p:nvPr>
          </p:nvSpPr>
          <p:spPr bwMode="auto">
            <a:xfrm>
              <a:off x="12292" y="3734"/>
              <a:ext cx="1603" cy="3202"/>
            </a:xfrm>
            <a:custGeom>
              <a:avLst/>
              <a:gdLst>
                <a:gd name="T0" fmla="*/ 0 w 387"/>
                <a:gd name="T1" fmla="*/ 0 h 774"/>
                <a:gd name="T2" fmla="*/ 0 w 387"/>
                <a:gd name="T3" fmla="*/ 774 h 774"/>
                <a:gd name="T4" fmla="*/ 387 w 387"/>
                <a:gd name="T5" fmla="*/ 387 h 774"/>
                <a:gd name="T6" fmla="*/ 0 w 387"/>
                <a:gd name="T7" fmla="*/ 0 h 774"/>
              </a:gdLst>
              <a:ahLst/>
              <a:cxnLst>
                <a:cxn ang="0">
                  <a:pos x="T0" y="T1"/>
                </a:cxn>
                <a:cxn ang="0">
                  <a:pos x="T2" y="T3"/>
                </a:cxn>
                <a:cxn ang="0">
                  <a:pos x="T4" y="T5"/>
                </a:cxn>
                <a:cxn ang="0">
                  <a:pos x="T6" y="T7"/>
                </a:cxn>
              </a:cxnLst>
              <a:rect l="0" t="0" r="r" b="b"/>
              <a:pathLst>
                <a:path w="387" h="774">
                  <a:moveTo>
                    <a:pt x="0" y="0"/>
                  </a:moveTo>
                  <a:cubicBezTo>
                    <a:pt x="0" y="774"/>
                    <a:pt x="0" y="774"/>
                    <a:pt x="0" y="774"/>
                  </a:cubicBezTo>
                  <a:cubicBezTo>
                    <a:pt x="214" y="774"/>
                    <a:pt x="387" y="601"/>
                    <a:pt x="387" y="387"/>
                  </a:cubicBezTo>
                  <a:cubicBezTo>
                    <a:pt x="387" y="173"/>
                    <a:pt x="214" y="0"/>
                    <a:pt x="0" y="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a:p>
          </p:txBody>
        </p:sp>
        <p:sp>
          <p:nvSpPr>
            <p:cNvPr id="14" name="稻壳儿小白白(http://dwz.cn/Wu2UP)"/>
            <p:cNvSpPr>
              <a:spLocks noEditPoints="1"/>
            </p:cNvSpPr>
            <p:nvPr>
              <p:custDataLst>
                <p:tags r:id="rId5"/>
              </p:custDataLst>
            </p:nvPr>
          </p:nvSpPr>
          <p:spPr bwMode="auto">
            <a:xfrm>
              <a:off x="11827" y="4221"/>
              <a:ext cx="810" cy="738"/>
            </a:xfrm>
            <a:custGeom>
              <a:avLst/>
              <a:gdLst>
                <a:gd name="T0" fmla="*/ 212670739 w 929"/>
                <a:gd name="T1" fmla="*/ 55974249 h 850"/>
                <a:gd name="T2" fmla="*/ 198524888 w 929"/>
                <a:gd name="T3" fmla="*/ 42704703 h 850"/>
                <a:gd name="T4" fmla="*/ 124870562 w 929"/>
                <a:gd name="T5" fmla="*/ 118463174 h 850"/>
                <a:gd name="T6" fmla="*/ 118042092 w 929"/>
                <a:gd name="T7" fmla="*/ 121599924 h 850"/>
                <a:gd name="T8" fmla="*/ 118042092 w 929"/>
                <a:gd name="T9" fmla="*/ 121599924 h 850"/>
                <a:gd name="T10" fmla="*/ 110969167 w 929"/>
                <a:gd name="T11" fmla="*/ 118463174 h 850"/>
                <a:gd name="T12" fmla="*/ 72435010 w 929"/>
                <a:gd name="T13" fmla="*/ 79136396 h 850"/>
                <a:gd name="T14" fmla="*/ 17803800 w 929"/>
                <a:gd name="T15" fmla="*/ 136075837 h 850"/>
                <a:gd name="T16" fmla="*/ 10730875 w 929"/>
                <a:gd name="T17" fmla="*/ 139212588 h 850"/>
                <a:gd name="T18" fmla="*/ 4145874 w 929"/>
                <a:gd name="T19" fmla="*/ 136558678 h 850"/>
                <a:gd name="T20" fmla="*/ 3658444 w 929"/>
                <a:gd name="T21" fmla="*/ 122806291 h 850"/>
                <a:gd name="T22" fmla="*/ 65362085 w 929"/>
                <a:gd name="T23" fmla="*/ 58628649 h 850"/>
                <a:gd name="T24" fmla="*/ 72435010 w 929"/>
                <a:gd name="T25" fmla="*/ 55733074 h 850"/>
                <a:gd name="T26" fmla="*/ 72435010 w 929"/>
                <a:gd name="T27" fmla="*/ 55733074 h 850"/>
                <a:gd name="T28" fmla="*/ 79507441 w 929"/>
                <a:gd name="T29" fmla="*/ 58628649 h 850"/>
                <a:gd name="T30" fmla="*/ 118042092 w 929"/>
                <a:gd name="T31" fmla="*/ 97955426 h 850"/>
                <a:gd name="T32" fmla="*/ 184623494 w 929"/>
                <a:gd name="T33" fmla="*/ 29434667 h 850"/>
                <a:gd name="T34" fmla="*/ 170477644 w 929"/>
                <a:gd name="T35" fmla="*/ 16165121 h 850"/>
                <a:gd name="T36" fmla="*/ 226572133 w 929"/>
                <a:gd name="T37" fmla="*/ 0 h 850"/>
                <a:gd name="T38" fmla="*/ 212670739 w 929"/>
                <a:gd name="T39" fmla="*/ 55974249 h 850"/>
                <a:gd name="T40" fmla="*/ 10730875 w 929"/>
                <a:gd name="T41" fmla="*/ 151999783 h 850"/>
                <a:gd name="T42" fmla="*/ 4389836 w 929"/>
                <a:gd name="T43" fmla="*/ 151034591 h 850"/>
                <a:gd name="T44" fmla="*/ 4389836 w 929"/>
                <a:gd name="T45" fmla="*/ 205078947 h 850"/>
                <a:gd name="T46" fmla="*/ 33656397 w 929"/>
                <a:gd name="T47" fmla="*/ 205078947 h 850"/>
                <a:gd name="T48" fmla="*/ 33656397 w 929"/>
                <a:gd name="T49" fmla="*/ 138488571 h 850"/>
                <a:gd name="T50" fmla="*/ 27315358 w 929"/>
                <a:gd name="T51" fmla="*/ 145002756 h 850"/>
                <a:gd name="T52" fmla="*/ 10730875 w 929"/>
                <a:gd name="T53" fmla="*/ 151999783 h 850"/>
                <a:gd name="T54" fmla="*/ 39997436 w 929"/>
                <a:gd name="T55" fmla="*/ 205078947 h 850"/>
                <a:gd name="T56" fmla="*/ 69264491 w 929"/>
                <a:gd name="T57" fmla="*/ 205078947 h 850"/>
                <a:gd name="T58" fmla="*/ 69264491 w 929"/>
                <a:gd name="T59" fmla="*/ 101333352 h 850"/>
                <a:gd name="T60" fmla="*/ 39997436 w 929"/>
                <a:gd name="T61" fmla="*/ 131733211 h 850"/>
                <a:gd name="T62" fmla="*/ 39997436 w 929"/>
                <a:gd name="T63" fmla="*/ 205078947 h 850"/>
                <a:gd name="T64" fmla="*/ 101701571 w 929"/>
                <a:gd name="T65" fmla="*/ 127390093 h 850"/>
                <a:gd name="T66" fmla="*/ 75848998 w 929"/>
                <a:gd name="T67" fmla="*/ 100850511 h 850"/>
                <a:gd name="T68" fmla="*/ 75848998 w 929"/>
                <a:gd name="T69" fmla="*/ 205078947 h 850"/>
                <a:gd name="T70" fmla="*/ 104872091 w 929"/>
                <a:gd name="T71" fmla="*/ 205078947 h 850"/>
                <a:gd name="T72" fmla="*/ 104872091 w 929"/>
                <a:gd name="T73" fmla="*/ 130285668 h 850"/>
                <a:gd name="T74" fmla="*/ 101701571 w 929"/>
                <a:gd name="T75" fmla="*/ 127390093 h 850"/>
                <a:gd name="T76" fmla="*/ 118042092 w 929"/>
                <a:gd name="T77" fmla="*/ 134387120 h 850"/>
                <a:gd name="T78" fmla="*/ 111457092 w 929"/>
                <a:gd name="T79" fmla="*/ 133421928 h 850"/>
                <a:gd name="T80" fmla="*/ 111457092 w 929"/>
                <a:gd name="T81" fmla="*/ 205078947 h 850"/>
                <a:gd name="T82" fmla="*/ 140723653 w 929"/>
                <a:gd name="T83" fmla="*/ 205078947 h 850"/>
                <a:gd name="T84" fmla="*/ 140723653 w 929"/>
                <a:gd name="T85" fmla="*/ 120875908 h 850"/>
                <a:gd name="T86" fmla="*/ 134382614 w 929"/>
                <a:gd name="T87" fmla="*/ 127390093 h 850"/>
                <a:gd name="T88" fmla="*/ 118042092 w 929"/>
                <a:gd name="T89" fmla="*/ 134387120 h 850"/>
                <a:gd name="T90" fmla="*/ 147064691 w 929"/>
                <a:gd name="T91" fmla="*/ 114120547 h 850"/>
                <a:gd name="T92" fmla="*/ 147064691 w 929"/>
                <a:gd name="T93" fmla="*/ 205078947 h 850"/>
                <a:gd name="T94" fmla="*/ 176331252 w 929"/>
                <a:gd name="T95" fmla="*/ 205078947 h 850"/>
                <a:gd name="T96" fmla="*/ 176331252 w 929"/>
                <a:gd name="T97" fmla="*/ 84203039 h 850"/>
                <a:gd name="T98" fmla="*/ 147064691 w 929"/>
                <a:gd name="T99" fmla="*/ 114120547 h 850"/>
                <a:gd name="T100" fmla="*/ 199012813 w 929"/>
                <a:gd name="T101" fmla="*/ 60799717 h 850"/>
                <a:gd name="T102" fmla="*/ 182916253 w 929"/>
                <a:gd name="T103" fmla="*/ 77447679 h 850"/>
                <a:gd name="T104" fmla="*/ 182916253 w 929"/>
                <a:gd name="T105" fmla="*/ 205078947 h 850"/>
                <a:gd name="T106" fmla="*/ 212182814 w 929"/>
                <a:gd name="T107" fmla="*/ 205078947 h 850"/>
                <a:gd name="T108" fmla="*/ 212182814 w 929"/>
                <a:gd name="T109" fmla="*/ 73345737 h 850"/>
                <a:gd name="T110" fmla="*/ 199012813 w 929"/>
                <a:gd name="T111" fmla="*/ 60799717 h 850"/>
                <a:gd name="T112" fmla="*/ 199012813 w 929"/>
                <a:gd name="T113" fmla="*/ 60799717 h 850"/>
                <a:gd name="T114" fmla="*/ 199012813 w 929"/>
                <a:gd name="T115" fmla="*/ 60799717 h 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1pPr>
              <a:lvl2pPr marL="4572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2pPr>
              <a:lvl3pPr marL="9144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3pPr>
              <a:lvl4pPr marL="13716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4pPr>
              <a:lvl5pPr marL="18288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lang="zh-CN" altLang="en-US" sz="1800">
                <a:latin typeface="Calibri" panose="020F0502020204030204" pitchFamily="34" charset="0"/>
                <a:ea typeface="等线" panose="02010600030101010101" pitchFamily="2" charset="-122"/>
              </a:endParaRPr>
            </a:p>
          </p:txBody>
        </p:sp>
        <p:sp>
          <p:nvSpPr>
            <p:cNvPr id="16" name="文本框 15"/>
            <p:cNvSpPr txBox="1"/>
            <p:nvPr>
              <p:custDataLst>
                <p:tags r:id="rId6"/>
              </p:custDataLst>
            </p:nvPr>
          </p:nvSpPr>
          <p:spPr>
            <a:xfrm>
              <a:off x="11026" y="5146"/>
              <a:ext cx="2578" cy="1284"/>
            </a:xfrm>
            <a:prstGeom prst="rect">
              <a:avLst/>
            </a:prstGeom>
            <a:noFill/>
          </p:spPr>
          <p:txBody>
            <a:bodyPr wrap="square" rtlCol="0">
              <a:noAutofit/>
            </a:bodyPr>
            <a:lstStyle/>
            <a:p>
              <a:pPr algn="ctr">
                <a:lnSpc>
                  <a:spcPct val="120000"/>
                </a:lnSpc>
              </a:pPr>
              <a:r>
                <a:rPr lang="zh-CN" altLang="en-US" sz="2400" b="1" spc="150" dirty="0">
                  <a:solidFill>
                    <a:srgbClr val="FFFFFF"/>
                  </a:solidFill>
                  <a:latin typeface="Arial" panose="020B0604020202020204" pitchFamily="34" charset="0"/>
                  <a:ea typeface="微软雅黑" panose="020B0503020204020204" pitchFamily="34" charset="-122"/>
                </a:rPr>
                <a:t>热阻并联性质</a:t>
              </a:r>
              <a:endParaRPr lang="zh-CN" altLang="en-US" sz="2400" b="1" spc="150" dirty="0">
                <a:solidFill>
                  <a:srgbClr val="FFFFFF"/>
                </a:solidFill>
                <a:latin typeface="Arial" panose="020B0604020202020204" pitchFamily="34" charset="0"/>
                <a:ea typeface="微软雅黑" panose="020B0503020204020204" pitchFamily="34" charset="-122"/>
              </a:endParaRPr>
            </a:p>
          </p:txBody>
        </p:sp>
      </p:grpSp>
      <p:sp>
        <p:nvSpPr>
          <p:cNvPr id="17" name="椭圆 16"/>
          <p:cNvSpPr/>
          <p:nvPr>
            <p:custDataLst>
              <p:tags r:id="rId7"/>
            </p:custDataLst>
          </p:nvPr>
        </p:nvSpPr>
        <p:spPr>
          <a:xfrm>
            <a:off x="4390730" y="5159293"/>
            <a:ext cx="4188979" cy="153752"/>
          </a:xfrm>
          <a:prstGeom prst="ellipse">
            <a:avLst/>
          </a:prstGeom>
          <a:solidFill>
            <a:sysClr val="window" lastClr="FFFFFF">
              <a:lumMod val="95000"/>
            </a:sysClr>
          </a:solidFill>
          <a:ln>
            <a:noFill/>
          </a:ln>
        </p:spPr>
        <p:style>
          <a:lnRef idx="2">
            <a:srgbClr val="F1C135">
              <a:shade val="50000"/>
            </a:srgbClr>
          </a:lnRef>
          <a:fillRef idx="1">
            <a:srgbClr val="F1C135"/>
          </a:fillRef>
          <a:effectRef idx="0">
            <a:srgbClr val="F1C135"/>
          </a:effectRef>
          <a:fontRef idx="minor">
            <a:sysClr val="window" lastClr="FFFFFF"/>
          </a:fontRef>
        </p:style>
        <p:txBody>
          <a:bodyPr rtlCol="0" anchor="ctr"/>
          <a:lstStyle/>
          <a:p>
            <a:pPr algn="ctr"/>
            <a:endParaRPr lang="zh-CN" altLang="en-US" sz="1800"/>
          </a:p>
        </p:txBody>
      </p:sp>
      <p:grpSp>
        <p:nvGrpSpPr>
          <p:cNvPr id="92" name="组合 91"/>
          <p:cNvGrpSpPr/>
          <p:nvPr/>
        </p:nvGrpSpPr>
        <p:grpSpPr>
          <a:xfrm>
            <a:off x="4142105" y="1387475"/>
            <a:ext cx="2343150" cy="3016250"/>
            <a:chOff x="6523" y="2185"/>
            <a:chExt cx="3690" cy="4750"/>
          </a:xfrm>
        </p:grpSpPr>
        <p:sp>
          <p:nvSpPr>
            <p:cNvPr id="21" name="Freeform 11"/>
            <p:cNvSpPr/>
            <p:nvPr>
              <p:custDataLst>
                <p:tags r:id="rId8"/>
              </p:custDataLst>
            </p:nvPr>
          </p:nvSpPr>
          <p:spPr bwMode="auto">
            <a:xfrm>
              <a:off x="6523" y="2185"/>
              <a:ext cx="3690" cy="4750"/>
            </a:xfrm>
            <a:custGeom>
              <a:avLst/>
              <a:gdLst>
                <a:gd name="T0" fmla="*/ 890 w 890"/>
                <a:gd name="T1" fmla="*/ 445 h 1148"/>
                <a:gd name="T2" fmla="*/ 445 w 890"/>
                <a:gd name="T3" fmla="*/ 0 h 1148"/>
                <a:gd name="T4" fmla="*/ 0 w 890"/>
                <a:gd name="T5" fmla="*/ 445 h 1148"/>
                <a:gd name="T6" fmla="*/ 445 w 890"/>
                <a:gd name="T7" fmla="*/ 890 h 1148"/>
                <a:gd name="T8" fmla="*/ 447 w 890"/>
                <a:gd name="T9" fmla="*/ 890 h 1148"/>
                <a:gd name="T10" fmla="*/ 447 w 890"/>
                <a:gd name="T11" fmla="*/ 890 h 1148"/>
                <a:gd name="T12" fmla="*/ 890 w 890"/>
                <a:gd name="T13" fmla="*/ 1148 h 1148"/>
                <a:gd name="T14" fmla="*/ 890 w 890"/>
                <a:gd name="T15" fmla="*/ 445 h 1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48">
                  <a:moveTo>
                    <a:pt x="890" y="445"/>
                  </a:moveTo>
                  <a:cubicBezTo>
                    <a:pt x="890" y="199"/>
                    <a:pt x="691" y="0"/>
                    <a:pt x="445" y="0"/>
                  </a:cubicBezTo>
                  <a:cubicBezTo>
                    <a:pt x="199" y="0"/>
                    <a:pt x="0" y="199"/>
                    <a:pt x="0" y="445"/>
                  </a:cubicBezTo>
                  <a:cubicBezTo>
                    <a:pt x="0" y="691"/>
                    <a:pt x="199" y="890"/>
                    <a:pt x="445" y="890"/>
                  </a:cubicBezTo>
                  <a:cubicBezTo>
                    <a:pt x="446" y="890"/>
                    <a:pt x="446" y="890"/>
                    <a:pt x="447" y="890"/>
                  </a:cubicBezTo>
                  <a:cubicBezTo>
                    <a:pt x="447" y="890"/>
                    <a:pt x="447" y="890"/>
                    <a:pt x="447" y="890"/>
                  </a:cubicBezTo>
                  <a:cubicBezTo>
                    <a:pt x="637" y="891"/>
                    <a:pt x="802" y="995"/>
                    <a:pt x="890" y="1148"/>
                  </a:cubicBezTo>
                  <a:cubicBezTo>
                    <a:pt x="890" y="445"/>
                    <a:pt x="890" y="445"/>
                    <a:pt x="890" y="445"/>
                  </a:cubicBezTo>
                </a:path>
              </a:pathLst>
            </a:custGeom>
            <a:solidFill>
              <a:srgbClr val="333333"/>
            </a:solidFill>
            <a:ln>
              <a:noFill/>
            </a:ln>
          </p:spPr>
          <p:txBody>
            <a:bodyPr vert="horz" wrap="square" lIns="91440" tIns="45720" rIns="91440" bIns="45720" numCol="1" anchor="t" anchorCtr="0" compatLnSpc="1"/>
            <a:lstStyle/>
            <a:p>
              <a:pPr algn="ctr"/>
              <a:endParaRPr lang="zh-CN" altLang="en-US" sz="1800"/>
            </a:p>
          </p:txBody>
        </p:sp>
        <p:sp>
          <p:nvSpPr>
            <p:cNvPr id="20" name="Oval 16"/>
            <p:cNvSpPr>
              <a:spLocks noChangeArrowheads="1"/>
            </p:cNvSpPr>
            <p:nvPr>
              <p:custDataLst>
                <p:tags r:id="rId9"/>
              </p:custDataLst>
            </p:nvPr>
          </p:nvSpPr>
          <p:spPr bwMode="auto">
            <a:xfrm>
              <a:off x="6765" y="2427"/>
              <a:ext cx="3210" cy="320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a:p>
          </p:txBody>
        </p:sp>
        <p:sp>
          <p:nvSpPr>
            <p:cNvPr id="22" name="Oval 20"/>
            <p:cNvSpPr>
              <a:spLocks noChangeArrowheads="1"/>
            </p:cNvSpPr>
            <p:nvPr>
              <p:custDataLst>
                <p:tags r:id="rId10"/>
              </p:custDataLst>
            </p:nvPr>
          </p:nvSpPr>
          <p:spPr bwMode="auto">
            <a:xfrm>
              <a:off x="6765" y="2427"/>
              <a:ext cx="3210" cy="3202"/>
            </a:xfrm>
            <a:prstGeom prst="ellipse">
              <a:avLst/>
            </a:prstGeom>
            <a:solidFill>
              <a:srgbClr val="F1C135"/>
            </a:solidFill>
            <a:ln>
              <a:noFill/>
            </a:ln>
          </p:spPr>
          <p:txBody>
            <a:bodyPr vert="horz" wrap="square" lIns="91440" tIns="45720" rIns="91440" bIns="45720" numCol="1" anchor="t" anchorCtr="0" compatLnSpc="1"/>
            <a:lstStyle/>
            <a:p>
              <a:pPr algn="ctr"/>
              <a:endParaRPr lang="zh-CN" altLang="en-US" sz="1800"/>
            </a:p>
          </p:txBody>
        </p:sp>
        <p:sp>
          <p:nvSpPr>
            <p:cNvPr id="27" name="Freeform 21"/>
            <p:cNvSpPr/>
            <p:nvPr>
              <p:custDataLst>
                <p:tags r:id="rId11"/>
              </p:custDataLst>
            </p:nvPr>
          </p:nvSpPr>
          <p:spPr bwMode="auto">
            <a:xfrm>
              <a:off x="8368" y="2427"/>
              <a:ext cx="1607" cy="3202"/>
            </a:xfrm>
            <a:custGeom>
              <a:avLst/>
              <a:gdLst>
                <a:gd name="T0" fmla="*/ 0 w 387"/>
                <a:gd name="T1" fmla="*/ 0 h 774"/>
                <a:gd name="T2" fmla="*/ 0 w 387"/>
                <a:gd name="T3" fmla="*/ 774 h 774"/>
                <a:gd name="T4" fmla="*/ 387 w 387"/>
                <a:gd name="T5" fmla="*/ 387 h 774"/>
                <a:gd name="T6" fmla="*/ 0 w 387"/>
                <a:gd name="T7" fmla="*/ 0 h 774"/>
              </a:gdLst>
              <a:ahLst/>
              <a:cxnLst>
                <a:cxn ang="0">
                  <a:pos x="T0" y="T1"/>
                </a:cxn>
                <a:cxn ang="0">
                  <a:pos x="T2" y="T3"/>
                </a:cxn>
                <a:cxn ang="0">
                  <a:pos x="T4" y="T5"/>
                </a:cxn>
                <a:cxn ang="0">
                  <a:pos x="T6" y="T7"/>
                </a:cxn>
              </a:cxnLst>
              <a:rect l="0" t="0" r="r" b="b"/>
              <a:pathLst>
                <a:path w="387" h="774">
                  <a:moveTo>
                    <a:pt x="0" y="0"/>
                  </a:moveTo>
                  <a:cubicBezTo>
                    <a:pt x="0" y="774"/>
                    <a:pt x="0" y="774"/>
                    <a:pt x="0" y="774"/>
                  </a:cubicBezTo>
                  <a:cubicBezTo>
                    <a:pt x="214" y="774"/>
                    <a:pt x="387" y="601"/>
                    <a:pt x="387" y="387"/>
                  </a:cubicBezTo>
                  <a:cubicBezTo>
                    <a:pt x="387" y="173"/>
                    <a:pt x="214" y="0"/>
                    <a:pt x="0" y="0"/>
                  </a:cubicBezTo>
                  <a:close/>
                </a:path>
              </a:pathLst>
            </a:custGeom>
            <a:solidFill>
              <a:srgbClr val="F1C135">
                <a:lumMod val="75000"/>
              </a:srgbClr>
            </a:solidFill>
            <a:ln>
              <a:noFill/>
            </a:ln>
          </p:spPr>
          <p:txBody>
            <a:bodyPr vert="horz" wrap="square" lIns="91440" tIns="45720" rIns="91440" bIns="45720" numCol="1" anchor="t" anchorCtr="0" compatLnSpc="1"/>
            <a:lstStyle/>
            <a:p>
              <a:pPr algn="ctr"/>
              <a:endParaRPr lang="zh-CN" altLang="en-US" sz="1800" dirty="0"/>
            </a:p>
          </p:txBody>
        </p:sp>
        <p:sp>
          <p:nvSpPr>
            <p:cNvPr id="38" name="稻壳儿小白白(http://dwz.cn/Wu2UP)"/>
            <p:cNvSpPr>
              <a:spLocks noEditPoints="1"/>
            </p:cNvSpPr>
            <p:nvPr>
              <p:custDataLst>
                <p:tags r:id="rId12"/>
              </p:custDataLst>
            </p:nvPr>
          </p:nvSpPr>
          <p:spPr bwMode="auto">
            <a:xfrm>
              <a:off x="7845" y="2903"/>
              <a:ext cx="923" cy="727"/>
            </a:xfrm>
            <a:custGeom>
              <a:avLst/>
              <a:gdLst>
                <a:gd name="T0" fmla="*/ 199176324 w 1152"/>
                <a:gd name="T1" fmla="*/ 106625253 h 908"/>
                <a:gd name="T2" fmla="*/ 235352406 w 1152"/>
                <a:gd name="T3" fmla="*/ 180852853 h 908"/>
                <a:gd name="T4" fmla="*/ 231858251 w 1152"/>
                <a:gd name="T5" fmla="*/ 186183935 h 908"/>
                <a:gd name="T6" fmla="*/ 4933164 w 1152"/>
                <a:gd name="T7" fmla="*/ 186183935 h 908"/>
                <a:gd name="T8" fmla="*/ 1439009 w 1152"/>
                <a:gd name="T9" fmla="*/ 180852853 h 908"/>
                <a:gd name="T10" fmla="*/ 37615092 w 1152"/>
                <a:gd name="T11" fmla="*/ 106625253 h 908"/>
                <a:gd name="T12" fmla="*/ 41109699 w 1152"/>
                <a:gd name="T13" fmla="*/ 104574871 h 908"/>
                <a:gd name="T14" fmla="*/ 72147239 w 1152"/>
                <a:gd name="T15" fmla="*/ 104574871 h 908"/>
                <a:gd name="T16" fmla="*/ 75025258 w 1152"/>
                <a:gd name="T17" fmla="*/ 105805191 h 908"/>
                <a:gd name="T18" fmla="*/ 81396978 w 1152"/>
                <a:gd name="T19" fmla="*/ 112981525 h 908"/>
                <a:gd name="T20" fmla="*/ 87563320 w 1152"/>
                <a:gd name="T21" fmla="*/ 119748054 h 908"/>
                <a:gd name="T22" fmla="*/ 50564817 w 1152"/>
                <a:gd name="T23" fmla="*/ 119748054 h 908"/>
                <a:gd name="T24" fmla="*/ 47276041 w 1152"/>
                <a:gd name="T25" fmla="*/ 121798888 h 908"/>
                <a:gd name="T26" fmla="*/ 23226810 w 1152"/>
                <a:gd name="T27" fmla="*/ 171010299 h 908"/>
                <a:gd name="T28" fmla="*/ 213564605 w 1152"/>
                <a:gd name="T29" fmla="*/ 171010299 h 908"/>
                <a:gd name="T30" fmla="*/ 189515374 w 1152"/>
                <a:gd name="T31" fmla="*/ 121798888 h 908"/>
                <a:gd name="T32" fmla="*/ 186226598 w 1152"/>
                <a:gd name="T33" fmla="*/ 119748054 h 908"/>
                <a:gd name="T34" fmla="*/ 149228096 w 1152"/>
                <a:gd name="T35" fmla="*/ 119748054 h 908"/>
                <a:gd name="T36" fmla="*/ 155394437 w 1152"/>
                <a:gd name="T37" fmla="*/ 112981525 h 908"/>
                <a:gd name="T38" fmla="*/ 161766157 w 1152"/>
                <a:gd name="T39" fmla="*/ 105805191 h 908"/>
                <a:gd name="T40" fmla="*/ 164644176 w 1152"/>
                <a:gd name="T41" fmla="*/ 104574871 h 908"/>
                <a:gd name="T42" fmla="*/ 195681716 w 1152"/>
                <a:gd name="T43" fmla="*/ 104574871 h 908"/>
                <a:gd name="T44" fmla="*/ 199176324 w 1152"/>
                <a:gd name="T45" fmla="*/ 106625253 h 908"/>
                <a:gd name="T46" fmla="*/ 171632485 w 1152"/>
                <a:gd name="T47" fmla="*/ 55978393 h 908"/>
                <a:gd name="T48" fmla="*/ 121890089 w 1152"/>
                <a:gd name="T49" fmla="*/ 142918538 h 908"/>
                <a:gd name="T50" fmla="*/ 114901327 w 1152"/>
                <a:gd name="T51" fmla="*/ 142918538 h 908"/>
                <a:gd name="T52" fmla="*/ 65980898 w 1152"/>
                <a:gd name="T53" fmla="*/ 67050814 h 908"/>
                <a:gd name="T54" fmla="*/ 113256939 w 1152"/>
                <a:gd name="T55" fmla="*/ 3075572 h 908"/>
                <a:gd name="T56" fmla="*/ 171632485 w 1152"/>
                <a:gd name="T57" fmla="*/ 55978393 h 908"/>
                <a:gd name="T58" fmla="*/ 146555908 w 1152"/>
                <a:gd name="T59" fmla="*/ 55978393 h 908"/>
                <a:gd name="T60" fmla="*/ 118395934 w 1152"/>
                <a:gd name="T61" fmla="*/ 27886632 h 908"/>
                <a:gd name="T62" fmla="*/ 90235507 w 1152"/>
                <a:gd name="T63" fmla="*/ 55978393 h 908"/>
                <a:gd name="T64" fmla="*/ 118395934 w 1152"/>
                <a:gd name="T65" fmla="*/ 84069702 h 908"/>
                <a:gd name="T66" fmla="*/ 146555908 w 1152"/>
                <a:gd name="T67" fmla="*/ 55978393 h 908"/>
                <a:gd name="T68" fmla="*/ 146555908 w 1152"/>
                <a:gd name="T69" fmla="*/ 55978393 h 908"/>
                <a:gd name="T70" fmla="*/ 146555908 w 1152"/>
                <a:gd name="T71" fmla="*/ 55978393 h 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1pPr>
              <a:lvl2pPr marL="4572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2pPr>
              <a:lvl3pPr marL="9144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3pPr>
              <a:lvl4pPr marL="13716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4pPr>
              <a:lvl5pPr marL="18288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lang="zh-CN" altLang="en-US" sz="1800">
                <a:latin typeface="Calibri" panose="020F0502020204030204" pitchFamily="34" charset="0"/>
                <a:ea typeface="等线" panose="02010600030101010101" pitchFamily="2" charset="-122"/>
              </a:endParaRPr>
            </a:p>
          </p:txBody>
        </p:sp>
        <p:sp>
          <p:nvSpPr>
            <p:cNvPr id="39" name="文本框 38"/>
            <p:cNvSpPr txBox="1"/>
            <p:nvPr>
              <p:custDataLst>
                <p:tags r:id="rId13"/>
              </p:custDataLst>
            </p:nvPr>
          </p:nvSpPr>
          <p:spPr>
            <a:xfrm>
              <a:off x="7122" y="3863"/>
              <a:ext cx="2578" cy="1284"/>
            </a:xfrm>
            <a:prstGeom prst="rect">
              <a:avLst/>
            </a:prstGeom>
            <a:noFill/>
          </p:spPr>
          <p:txBody>
            <a:bodyPr wrap="square" rtlCol="0">
              <a:noAutofit/>
            </a:bodyPr>
            <a:lstStyle/>
            <a:p>
              <a:pPr algn="ctr">
                <a:lnSpc>
                  <a:spcPct val="120000"/>
                </a:lnSpc>
              </a:pPr>
              <a:r>
                <a:rPr lang="zh-CN" altLang="en-US" sz="2400" b="1" spc="150" dirty="0">
                  <a:solidFill>
                    <a:srgbClr val="FFFFFF"/>
                  </a:solidFill>
                  <a:latin typeface="微软雅黑" panose="020B0503020204020204" pitchFamily="34" charset="-122"/>
                  <a:ea typeface="微软雅黑" panose="020B0503020204020204" pitchFamily="34" charset="-122"/>
                </a:rPr>
                <a:t>电阻并联性质</a:t>
              </a:r>
              <a:endParaRPr lang="zh-CN" altLang="en-US" sz="2400" b="1" spc="150" dirty="0">
                <a:solidFill>
                  <a:srgbClr val="FFFFFF"/>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028700" y="1527810"/>
            <a:ext cx="3236595" cy="4521200"/>
            <a:chOff x="1620" y="2406"/>
            <a:chExt cx="5097" cy="7120"/>
          </a:xfrm>
        </p:grpSpPr>
        <p:grpSp>
          <p:nvGrpSpPr>
            <p:cNvPr id="72" name="组合 71"/>
            <p:cNvGrpSpPr/>
            <p:nvPr/>
          </p:nvGrpSpPr>
          <p:grpSpPr>
            <a:xfrm>
              <a:off x="1620" y="2406"/>
              <a:ext cx="2968" cy="4294"/>
              <a:chOff x="1394" y="1342"/>
              <a:chExt cx="2968" cy="4294"/>
            </a:xfrm>
          </p:grpSpPr>
          <p:sp>
            <p:nvSpPr>
              <p:cNvPr id="46" name="矩形 45"/>
              <p:cNvSpPr/>
              <p:nvPr/>
            </p:nvSpPr>
            <p:spPr>
              <a:xfrm>
                <a:off x="2301" y="2182"/>
                <a:ext cx="1134" cy="453"/>
              </a:xfrm>
              <a:prstGeom prst="rect">
                <a:avLst/>
              </a:prstGeom>
              <a:noFill/>
              <a:ln w="38100">
                <a:solidFill>
                  <a:schemeClr val="tx1"/>
                </a:solidFill>
              </a:ln>
              <a:extLst>
                <a:ext uri="{909E8E84-426E-40DD-AFC4-6F175D3DCCD1}">
                  <a14:hiddenFill xmlns:a14="http://schemas.microsoft.com/office/drawing/2010/main">
                    <a:solidFill>
                      <a:srgbClr val="D9D9D9">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301" y="3345"/>
                <a:ext cx="1134" cy="453"/>
              </a:xfrm>
              <a:prstGeom prst="rect">
                <a:avLst/>
              </a:prstGeom>
              <a:noFill/>
              <a:ln w="38100">
                <a:solidFill>
                  <a:schemeClr val="tx1"/>
                </a:solidFill>
              </a:ln>
              <a:extLst>
                <a:ext uri="{909E8E84-426E-40DD-AFC4-6F175D3DCCD1}">
                  <a14:hiddenFill xmlns:a14="http://schemas.microsoft.com/office/drawing/2010/main">
                    <a:solidFill>
                      <a:srgbClr val="D9D9D9">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301" y="4508"/>
                <a:ext cx="1134" cy="453"/>
              </a:xfrm>
              <a:prstGeom prst="rect">
                <a:avLst/>
              </a:prstGeom>
              <a:noFill/>
              <a:ln w="38100">
                <a:solidFill>
                  <a:schemeClr val="tx1"/>
                </a:solidFill>
              </a:ln>
              <a:extLst>
                <a:ext uri="{909E8E84-426E-40DD-AFC4-6F175D3DCCD1}">
                  <a14:hiddenFill xmlns:a14="http://schemas.microsoft.com/office/drawing/2010/main">
                    <a:solidFill>
                      <a:srgbClr val="D9D9D9">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394" y="5354"/>
                <a:ext cx="283" cy="283"/>
              </a:xfrm>
              <a:prstGeom prst="ellipse">
                <a:avLst/>
              </a:prstGeom>
              <a:noFill/>
              <a:ln w="38100">
                <a:solidFill>
                  <a:schemeClr val="tx1"/>
                </a:solidFill>
              </a:ln>
              <a:extLst>
                <a:ext uri="{909E8E84-426E-40DD-AFC4-6F175D3DCCD1}">
                  <a14:hiddenFill xmlns:a14="http://schemas.microsoft.com/office/drawing/2010/main">
                    <a:solidFill>
                      <a:srgbClr val="D9D9D9">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80" y="5345"/>
                <a:ext cx="283" cy="283"/>
              </a:xfrm>
              <a:prstGeom prst="ellipse">
                <a:avLst/>
              </a:prstGeom>
              <a:noFill/>
              <a:ln w="38100">
                <a:solidFill>
                  <a:schemeClr val="tx1"/>
                </a:solidFill>
              </a:ln>
              <a:extLst>
                <a:ext uri="{909E8E84-426E-40DD-AFC4-6F175D3DCCD1}">
                  <a14:hiddenFill xmlns:a14="http://schemas.microsoft.com/office/drawing/2010/main">
                    <a:solidFill>
                      <a:srgbClr val="D9D9D9">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肘形连接符 60"/>
              <p:cNvCxnSpPr>
                <a:stCxn id="57" idx="0"/>
                <a:endCxn id="46" idx="1"/>
              </p:cNvCxnSpPr>
              <p:nvPr/>
            </p:nvCxnSpPr>
            <p:spPr>
              <a:xfrm rot="16200000">
                <a:off x="446" y="3499"/>
                <a:ext cx="2945" cy="76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57" idx="0"/>
                <a:endCxn id="50" idx="1"/>
              </p:cNvCxnSpPr>
              <p:nvPr/>
            </p:nvCxnSpPr>
            <p:spPr>
              <a:xfrm rot="16200000">
                <a:off x="1028" y="4081"/>
                <a:ext cx="1782" cy="76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肘形连接符 64"/>
              <p:cNvCxnSpPr>
                <a:endCxn id="54" idx="1"/>
              </p:cNvCxnSpPr>
              <p:nvPr/>
            </p:nvCxnSpPr>
            <p:spPr>
              <a:xfrm flipV="1">
                <a:off x="1507" y="4735"/>
                <a:ext cx="794" cy="620"/>
              </a:xfrm>
              <a:prstGeom prst="bentConnector3">
                <a:avLst>
                  <a:gd name="adj1" fmla="val 352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肘形连接符 65"/>
              <p:cNvCxnSpPr/>
              <p:nvPr/>
            </p:nvCxnSpPr>
            <p:spPr>
              <a:xfrm rot="5400000" flipH="1">
                <a:off x="2345" y="3490"/>
                <a:ext cx="2945" cy="76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肘形连接符 66"/>
              <p:cNvCxnSpPr/>
              <p:nvPr/>
            </p:nvCxnSpPr>
            <p:spPr>
              <a:xfrm rot="5400000" flipH="1">
                <a:off x="2927" y="4072"/>
                <a:ext cx="1782" cy="76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肘形连接符 67"/>
              <p:cNvCxnSpPr/>
              <p:nvPr/>
            </p:nvCxnSpPr>
            <p:spPr>
              <a:xfrm flipH="1" flipV="1">
                <a:off x="3406" y="4726"/>
                <a:ext cx="794" cy="620"/>
              </a:xfrm>
              <a:prstGeom prst="bentConnector3">
                <a:avLst>
                  <a:gd name="adj1" fmla="val 12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147" y="1342"/>
                <a:ext cx="764" cy="725"/>
              </a:xfrm>
              <a:prstGeom prst="rect">
                <a:avLst/>
              </a:prstGeom>
              <a:noFill/>
            </p:spPr>
            <p:txBody>
              <a:bodyPr wrap="none" rtlCol="0">
                <a:spAutoFit/>
              </a:bodyPr>
              <a:lstStyle/>
              <a:p>
                <a:r>
                  <a:rPr lang="en-US" altLang="zh-CN" sz="2400" b="1" i="1">
                    <a:solidFill>
                      <a:srgbClr val="0070C0"/>
                    </a:solidFill>
                    <a:latin typeface="Times New Roman" panose="02020603050405020304" pitchFamily="18" charset="0"/>
                    <a:cs typeface="Times New Roman" panose="02020603050405020304" pitchFamily="18" charset="0"/>
                  </a:rPr>
                  <a:t>R</a:t>
                </a:r>
                <a:r>
                  <a:rPr lang="en-US" altLang="zh-CN" sz="2400" b="1" i="1" baseline="-25000">
                    <a:solidFill>
                      <a:srgbClr val="0070C0"/>
                    </a:solidFill>
                    <a:latin typeface="Times New Roman" panose="02020603050405020304" pitchFamily="18" charset="0"/>
                    <a:cs typeface="Times New Roman" panose="02020603050405020304" pitchFamily="18" charset="0"/>
                  </a:rPr>
                  <a:t>1</a:t>
                </a:r>
                <a:endParaRPr lang="en-US" altLang="zh-CN" sz="2400" b="1" i="1" baseline="-25000">
                  <a:solidFill>
                    <a:srgbClr val="0070C0"/>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2188" y="2551"/>
                <a:ext cx="764" cy="725"/>
              </a:xfrm>
              <a:prstGeom prst="rect">
                <a:avLst/>
              </a:prstGeom>
              <a:noFill/>
            </p:spPr>
            <p:txBody>
              <a:bodyPr wrap="none" rtlCol="0">
                <a:spAutoFit/>
              </a:bodyPr>
              <a:lstStyle/>
              <a:p>
                <a:r>
                  <a:rPr lang="en-US" altLang="zh-CN" sz="2400" b="1" i="1">
                    <a:solidFill>
                      <a:srgbClr val="0070C0"/>
                    </a:solidFill>
                    <a:latin typeface="Times New Roman" panose="02020603050405020304" pitchFamily="18" charset="0"/>
                    <a:cs typeface="Times New Roman" panose="02020603050405020304" pitchFamily="18" charset="0"/>
                  </a:rPr>
                  <a:t>R</a:t>
                </a:r>
                <a:r>
                  <a:rPr lang="en-US" altLang="zh-CN" sz="2400" b="1" i="1" baseline="-25000">
                    <a:solidFill>
                      <a:srgbClr val="0070C0"/>
                    </a:solidFill>
                    <a:latin typeface="Times New Roman" panose="02020603050405020304" pitchFamily="18" charset="0"/>
                    <a:cs typeface="Times New Roman" panose="02020603050405020304" pitchFamily="18" charset="0"/>
                  </a:rPr>
                  <a:t>2</a:t>
                </a:r>
                <a:endParaRPr lang="en-US" altLang="zh-CN" sz="2400" b="1" i="1" baseline="-25000">
                  <a:solidFill>
                    <a:srgbClr val="0070C0"/>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2188" y="3801"/>
                <a:ext cx="764" cy="725"/>
              </a:xfrm>
              <a:prstGeom prst="rect">
                <a:avLst/>
              </a:prstGeom>
              <a:noFill/>
            </p:spPr>
            <p:txBody>
              <a:bodyPr wrap="none" rtlCol="0">
                <a:spAutoFit/>
              </a:bodyPr>
              <a:lstStyle/>
              <a:p>
                <a:r>
                  <a:rPr lang="en-US" altLang="zh-CN" sz="2400" b="1" i="1">
                    <a:solidFill>
                      <a:srgbClr val="0070C0"/>
                    </a:solidFill>
                    <a:latin typeface="Times New Roman" panose="02020603050405020304" pitchFamily="18" charset="0"/>
                    <a:cs typeface="Times New Roman" panose="02020603050405020304" pitchFamily="18" charset="0"/>
                  </a:rPr>
                  <a:t>R</a:t>
                </a:r>
                <a:r>
                  <a:rPr lang="en-US" altLang="zh-CN" sz="2400" b="1" i="1" baseline="-25000">
                    <a:solidFill>
                      <a:srgbClr val="0070C0"/>
                    </a:solidFill>
                    <a:latin typeface="Times New Roman" panose="02020603050405020304" pitchFamily="18" charset="0"/>
                    <a:cs typeface="Times New Roman" panose="02020603050405020304" pitchFamily="18" charset="0"/>
                  </a:rPr>
                  <a:t>3</a:t>
                </a:r>
                <a:endParaRPr lang="en-US" altLang="zh-CN" sz="2400" b="1" i="1" baseline="-25000">
                  <a:solidFill>
                    <a:srgbClr val="0070C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73" name="文本框 72"/>
                <p:cNvSpPr txBox="1"/>
                <p:nvPr/>
              </p:nvSpPr>
              <p:spPr>
                <a:xfrm>
                  <a:off x="1847" y="7952"/>
                  <a:ext cx="4871" cy="1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3200" b="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r>
                              <a:rPr lang="en-US" altLang="zh-CN" sz="3200" b="0" i="1" smtClean="0">
                                <a:latin typeface="Cambria Math" panose="02040503050406030204" pitchFamily="18" charset="0"/>
                                <a:ea typeface="Cambria Math" panose="02040503050406030204" pitchFamily="18" charset="0"/>
                              </a:rPr>
                              <m:t>𝑅</m:t>
                            </m:r>
                          </m:den>
                        </m:f>
                        <m:r>
                          <a:rPr lang="en-US" altLang="zh-CN" sz="3200" b="0" i="1" smtClean="0">
                            <a:latin typeface="Cambria Math" panose="02040503050406030204" pitchFamily="18" charset="0"/>
                            <a:ea typeface="Cambria Math" panose="02040503050406030204" pitchFamily="18" charset="0"/>
                          </a:rPr>
                          <m:t>=</m:t>
                        </m:r>
                        <m:f>
                          <m:fPr>
                            <m:ctrlPr>
                              <a:rPr lang="en-US" altLang="zh-CN" sz="3200" i="1" smtClean="0">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i="1">
                                    <a:latin typeface="Cambria Math" panose="02040503050406030204" pitchFamily="18" charset="0"/>
                                    <a:ea typeface="Cambria Math" panose="02040503050406030204" pitchFamily="18" charset="0"/>
                                  </a:rPr>
                                  <m:t>1</m:t>
                                </m:r>
                              </m:sub>
                            </m:sSub>
                          </m:den>
                        </m:f>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i="1">
                                    <a:latin typeface="Cambria Math" panose="02040503050406030204" pitchFamily="18" charset="0"/>
                                    <a:ea typeface="Cambria Math" panose="02040503050406030204" pitchFamily="18" charset="0"/>
                                  </a:rPr>
                                  <m:t>2</m:t>
                                </m:r>
                              </m:sub>
                            </m:sSub>
                          </m:den>
                        </m:f>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1</m:t>
                            </m:r>
                          </m:num>
                          <m:den>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𝑅</m:t>
                                </m:r>
                              </m:e>
                              <m:sub>
                                <m:r>
                                  <a:rPr lang="en-US" altLang="zh-CN" sz="3200" i="1">
                                    <a:latin typeface="Cambria Math" panose="02040503050406030204" pitchFamily="18" charset="0"/>
                                    <a:ea typeface="Cambria Math" panose="02040503050406030204" pitchFamily="18" charset="0"/>
                                  </a:rPr>
                                  <m:t>3</m:t>
                                </m:r>
                              </m:sub>
                            </m:sSub>
                          </m:den>
                        </m:f>
                      </m:oMath>
                    </m:oMathPara>
                  </a14:m>
                  <a:endParaRPr lang="zh-CN" altLang="en-US" sz="3200" dirty="0"/>
                </a:p>
              </p:txBody>
            </p:sp>
          </mc:Choice>
          <mc:Fallback>
            <p:sp>
              <p:nvSpPr>
                <p:cNvPr id="73" name="文本框 72"/>
                <p:cNvSpPr txBox="1">
                  <a:spLocks noRot="1" noChangeAspect="1" noMove="1" noResize="1" noEditPoints="1" noAdjustHandles="1" noChangeArrowheads="1" noChangeShapeType="1" noTextEdit="1"/>
                </p:cNvSpPr>
                <p:nvPr/>
              </p:nvSpPr>
              <p:spPr>
                <a:xfrm>
                  <a:off x="1847" y="7952"/>
                  <a:ext cx="4871" cy="1574"/>
                </a:xfrm>
                <a:prstGeom prst="rect">
                  <a:avLst/>
                </a:prstGeom>
                <a:blipFill rotWithShape="1">
                  <a:blip r:embed="rId14"/>
                </a:blipFill>
              </p:spPr>
              <p:txBody>
                <a:bodyPr/>
                <a:lstStyle/>
                <a:p>
                  <a:r>
                    <a:rPr lang="zh-CN" altLang="en-US">
                      <a:noFill/>
                    </a:rPr>
                    <a:t> </a:t>
                  </a:r>
                </a:p>
              </p:txBody>
            </p:sp>
          </mc:Fallback>
        </mc:AlternateContent>
      </p:grpSp>
      <p:grpSp>
        <p:nvGrpSpPr>
          <p:cNvPr id="95" name="组合 94"/>
          <p:cNvGrpSpPr/>
          <p:nvPr/>
        </p:nvGrpSpPr>
        <p:grpSpPr>
          <a:xfrm>
            <a:off x="8301355" y="1843405"/>
            <a:ext cx="4389755" cy="4205605"/>
            <a:chOff x="13073" y="2903"/>
            <a:chExt cx="6913" cy="6623"/>
          </a:xfrm>
        </p:grpSpPr>
        <p:grpSp>
          <p:nvGrpSpPr>
            <p:cNvPr id="90" name="组合 89"/>
            <p:cNvGrpSpPr/>
            <p:nvPr/>
          </p:nvGrpSpPr>
          <p:grpSpPr>
            <a:xfrm>
              <a:off x="14295" y="2903"/>
              <a:ext cx="5599" cy="4453"/>
              <a:chOff x="6860" y="5017"/>
              <a:chExt cx="5599" cy="4453"/>
            </a:xfrm>
          </p:grpSpPr>
          <p:sp>
            <p:nvSpPr>
              <p:cNvPr id="74" name="矩形 73"/>
              <p:cNvSpPr/>
              <p:nvPr/>
            </p:nvSpPr>
            <p:spPr bwMode="auto">
              <a:xfrm>
                <a:off x="8940" y="5017"/>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75" name="矩形 74"/>
              <p:cNvSpPr/>
              <p:nvPr/>
            </p:nvSpPr>
            <p:spPr bwMode="auto">
              <a:xfrm>
                <a:off x="8948" y="7914"/>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76" name="矩形 75"/>
              <p:cNvSpPr/>
              <p:nvPr/>
            </p:nvSpPr>
            <p:spPr bwMode="auto">
              <a:xfrm>
                <a:off x="8940" y="6463"/>
                <a:ext cx="1176" cy="4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77" name="椭圆 76"/>
              <p:cNvSpPr/>
              <p:nvPr/>
            </p:nvSpPr>
            <p:spPr bwMode="auto">
              <a:xfrm>
                <a:off x="11856" y="6600"/>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78" name="椭圆 77"/>
              <p:cNvSpPr/>
              <p:nvPr/>
            </p:nvSpPr>
            <p:spPr bwMode="auto">
              <a:xfrm>
                <a:off x="7193" y="6603"/>
                <a:ext cx="170" cy="170"/>
              </a:xfrm>
              <a:prstGeom prst="ellipse">
                <a:avLst/>
              </a:prstGeom>
              <a:solidFill>
                <a:schemeClr val="accent5">
                  <a:lumMod val="90000"/>
                </a:schemeClr>
              </a:solidFill>
              <a:ln w="25400" cap="flat" cmpd="sng" algn="ctr">
                <a:solidFill>
                  <a:schemeClr val="accent5">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79" name="直接连接符 78"/>
              <p:cNvCxnSpPr>
                <a:stCxn id="77" idx="2"/>
                <a:endCxn id="76" idx="3"/>
              </p:cNvCxnSpPr>
              <p:nvPr/>
            </p:nvCxnSpPr>
            <p:spPr bwMode="auto">
              <a:xfrm flipH="1" flipV="1">
                <a:off x="10116" y="6678"/>
                <a:ext cx="1741" cy="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直接连接符 79"/>
              <p:cNvCxnSpPr>
                <a:stCxn id="78" idx="6"/>
                <a:endCxn id="76" idx="1"/>
              </p:cNvCxnSpPr>
              <p:nvPr/>
            </p:nvCxnSpPr>
            <p:spPr bwMode="auto">
              <a:xfrm flipV="1">
                <a:off x="7363" y="6678"/>
                <a:ext cx="1577" cy="1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1" name="矩形 80"/>
                  <p:cNvSpPr/>
                  <p:nvPr/>
                </p:nvSpPr>
                <p:spPr>
                  <a:xfrm>
                    <a:off x="9776" y="5221"/>
                    <a:ext cx="1384" cy="1321"/>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rPr>
                                  </m:ctrlPr>
                                </m:sSubPr>
                                <m:e>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81" name="矩形 80"/>
                  <p:cNvSpPr>
                    <a:spLocks noRot="1" noChangeAspect="1" noMove="1" noResize="1" noEditPoints="1" noAdjustHandles="1" noChangeArrowheads="1" noChangeShapeType="1" noTextEdit="1"/>
                  </p:cNvSpPr>
                  <p:nvPr/>
                </p:nvSpPr>
                <p:spPr>
                  <a:xfrm>
                    <a:off x="9776" y="5221"/>
                    <a:ext cx="1384" cy="1321"/>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矩形 81"/>
                  <p:cNvSpPr/>
                  <p:nvPr/>
                </p:nvSpPr>
                <p:spPr>
                  <a:xfrm>
                    <a:off x="9860" y="6731"/>
                    <a:ext cx="1120" cy="13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𝛿</m:t>
                              </m:r>
                            </m:num>
                            <m:den>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2</m:t>
                                  </m:r>
                                </m:sub>
                              </m:sSub>
                              <m:r>
                                <a:rPr lang="zh-CN" altLang="el-GR" sz="2400" i="1" smtClean="0">
                                  <a:latin typeface="Cambria Math" panose="02040503050406030204" pitchFamily="18" charset="0"/>
                                  <a:ea typeface="Cambria Math" panose="02040503050406030204" pitchFamily="18" charset="0"/>
                                </a:rPr>
                                <m:t>𝜆</m:t>
                              </m:r>
                            </m:den>
                          </m:f>
                        </m:oMath>
                      </m:oMathPara>
                    </a14:m>
                    <a:endParaRPr lang="zh-CN" altLang="en-US" sz="2400" dirty="0"/>
                  </a:p>
                </p:txBody>
              </p:sp>
            </mc:Choice>
            <mc:Fallback>
              <p:sp>
                <p:nvSpPr>
                  <p:cNvPr id="82" name="矩形 81"/>
                  <p:cNvSpPr>
                    <a:spLocks noRot="1" noChangeAspect="1" noMove="1" noResize="1" noEditPoints="1" noAdjustHandles="1" noChangeArrowheads="1" noChangeShapeType="1" noTextEdit="1"/>
                  </p:cNvSpPr>
                  <p:nvPr/>
                </p:nvSpPr>
                <p:spPr>
                  <a:xfrm>
                    <a:off x="9860" y="6731"/>
                    <a:ext cx="1120" cy="1335"/>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矩形 82"/>
                  <p:cNvSpPr/>
                  <p:nvPr/>
                </p:nvSpPr>
                <p:spPr>
                  <a:xfrm>
                    <a:off x="9880" y="8147"/>
                    <a:ext cx="1360" cy="1323"/>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b>
                                <m:sSubPr>
                                  <m:ctrlPr>
                                    <a:rPr lang="en-US" altLang="zh-CN"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ℎ</m:t>
                                  </m:r>
                                </m:e>
                                <m:sub>
                                  <m:r>
                                    <a:rPr lang="en-US" altLang="zh-CN" sz="2400" i="1">
                                      <a:latin typeface="Cambria Math" panose="02040503050406030204" pitchFamily="18" charset="0"/>
                                      <a:ea typeface="Cambria Math" panose="02040503050406030204" pitchFamily="18" charset="0"/>
                                    </a:rPr>
                                    <m:t>2</m:t>
                                  </m:r>
                                </m:sub>
                              </m:sSub>
                            </m:den>
                          </m:f>
                        </m:oMath>
                      </m:oMathPara>
                    </a14:m>
                    <a:endParaRPr lang="zh-CN" altLang="en-US" sz="2400" dirty="0"/>
                  </a:p>
                </p:txBody>
              </p:sp>
            </mc:Choice>
            <mc:Fallback>
              <p:sp>
                <p:nvSpPr>
                  <p:cNvPr id="83" name="矩形 82"/>
                  <p:cNvSpPr>
                    <a:spLocks noRot="1" noChangeAspect="1" noMove="1" noResize="1" noEditPoints="1" noAdjustHandles="1" noChangeArrowheads="1" noChangeShapeType="1" noTextEdit="1"/>
                  </p:cNvSpPr>
                  <p:nvPr/>
                </p:nvSpPr>
                <p:spPr>
                  <a:xfrm>
                    <a:off x="9880" y="8147"/>
                    <a:ext cx="1360" cy="1323"/>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p:cNvSpPr/>
                  <p:nvPr/>
                </p:nvSpPr>
                <p:spPr>
                  <a:xfrm>
                    <a:off x="6860" y="5776"/>
                    <a:ext cx="985" cy="7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p:sp>
                <p:nvSpPr>
                  <p:cNvPr id="84" name="矩形 83"/>
                  <p:cNvSpPr>
                    <a:spLocks noRot="1" noChangeAspect="1" noMove="1" noResize="1" noEditPoints="1" noAdjustHandles="1" noChangeArrowheads="1" noChangeShapeType="1" noTextEdit="1"/>
                  </p:cNvSpPr>
                  <p:nvPr/>
                </p:nvSpPr>
                <p:spPr>
                  <a:xfrm>
                    <a:off x="6860" y="5776"/>
                    <a:ext cx="985" cy="725"/>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11474" y="5783"/>
                    <a:ext cx="985" cy="7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p:sp>
                <p:nvSpPr>
                  <p:cNvPr id="85" name="矩形 84"/>
                  <p:cNvSpPr>
                    <a:spLocks noRot="1" noChangeAspect="1" noMove="1" noResize="1" noEditPoints="1" noAdjustHandles="1" noChangeArrowheads="1" noChangeShapeType="1" noTextEdit="1"/>
                  </p:cNvSpPr>
                  <p:nvPr/>
                </p:nvSpPr>
                <p:spPr>
                  <a:xfrm>
                    <a:off x="11474" y="5783"/>
                    <a:ext cx="985" cy="725"/>
                  </a:xfrm>
                  <a:prstGeom prst="rect">
                    <a:avLst/>
                  </a:prstGeom>
                  <a:blipFill rotWithShape="1">
                    <a:blip r:embed="rId19"/>
                  </a:blipFill>
                </p:spPr>
                <p:txBody>
                  <a:bodyPr/>
                  <a:lstStyle/>
                  <a:p>
                    <a:r>
                      <a:rPr lang="zh-CN" altLang="en-US">
                        <a:noFill/>
                      </a:rPr>
                      <a:t> </a:t>
                    </a:r>
                  </a:p>
                </p:txBody>
              </p:sp>
            </mc:Fallback>
          </mc:AlternateContent>
          <p:cxnSp>
            <p:nvCxnSpPr>
              <p:cNvPr id="86" name="肘形连接符 85"/>
              <p:cNvCxnSpPr>
                <a:stCxn id="74" idx="1"/>
              </p:cNvCxnSpPr>
              <p:nvPr/>
            </p:nvCxnSpPr>
            <p:spPr bwMode="auto">
              <a:xfrm rot="10800000" flipV="1">
                <a:off x="8230" y="5232"/>
                <a:ext cx="710" cy="1442"/>
              </a:xfrm>
              <a:prstGeom prst="bentConnector2">
                <a:avLst/>
              </a:prstGeom>
              <a:solidFill>
                <a:srgbClr val="FFFFCC"/>
              </a:solidFill>
              <a:ln w="25400" cap="flat" cmpd="sng" algn="ctr">
                <a:solidFill>
                  <a:schemeClr val="tx1"/>
                </a:solidFill>
                <a:prstDash val="solid"/>
                <a:round/>
                <a:headEnd type="none" w="med" len="med"/>
                <a:tailEnd type="none" w="med" len="med"/>
              </a:ln>
              <a:effectLst/>
            </p:spPr>
          </p:cxnSp>
          <p:cxnSp>
            <p:nvCxnSpPr>
              <p:cNvPr id="87" name="肘形连接符 86"/>
              <p:cNvCxnSpPr>
                <a:stCxn id="74" idx="3"/>
              </p:cNvCxnSpPr>
              <p:nvPr/>
            </p:nvCxnSpPr>
            <p:spPr bwMode="auto">
              <a:xfrm>
                <a:off x="10116" y="5232"/>
                <a:ext cx="888" cy="1454"/>
              </a:xfrm>
              <a:prstGeom prst="bentConnector2">
                <a:avLst/>
              </a:prstGeom>
              <a:solidFill>
                <a:srgbClr val="FFFFCC"/>
              </a:solidFill>
              <a:ln w="25400" cap="flat" cmpd="sng" algn="ctr">
                <a:solidFill>
                  <a:schemeClr val="tx1"/>
                </a:solidFill>
                <a:prstDash val="solid"/>
                <a:round/>
                <a:headEnd type="none" w="med" len="med"/>
                <a:tailEnd type="none" w="med" len="med"/>
              </a:ln>
              <a:effectLst/>
            </p:spPr>
          </p:cxnSp>
          <p:cxnSp>
            <p:nvCxnSpPr>
              <p:cNvPr id="88" name="肘形连接符 87"/>
              <p:cNvCxnSpPr>
                <a:stCxn id="75" idx="1"/>
              </p:cNvCxnSpPr>
              <p:nvPr/>
            </p:nvCxnSpPr>
            <p:spPr bwMode="auto">
              <a:xfrm rot="10800000">
                <a:off x="8230" y="6673"/>
                <a:ext cx="718" cy="1455"/>
              </a:xfrm>
              <a:prstGeom prst="bentConnector2">
                <a:avLst/>
              </a:prstGeom>
              <a:solidFill>
                <a:srgbClr val="FFFFCC"/>
              </a:solidFill>
              <a:ln w="25400" cap="flat" cmpd="sng" algn="ctr">
                <a:solidFill>
                  <a:schemeClr val="tx1"/>
                </a:solidFill>
                <a:prstDash val="solid"/>
                <a:round/>
                <a:headEnd type="none" w="med" len="med"/>
                <a:tailEnd type="none" w="med" len="med"/>
              </a:ln>
              <a:effectLst/>
            </p:spPr>
          </p:cxnSp>
          <p:cxnSp>
            <p:nvCxnSpPr>
              <p:cNvPr id="89" name="肘形连接符 88"/>
              <p:cNvCxnSpPr/>
              <p:nvPr/>
            </p:nvCxnSpPr>
            <p:spPr bwMode="auto">
              <a:xfrm flipV="1">
                <a:off x="10110" y="6673"/>
                <a:ext cx="880" cy="1440"/>
              </a:xfrm>
              <a:prstGeom prst="bentConnector2">
                <a:avLst/>
              </a:prstGeom>
              <a:solidFill>
                <a:srgbClr val="FFFFCC"/>
              </a:solidFill>
              <a:ln w="25400" cap="flat" cmpd="sng" algn="ctr">
                <a:solidFill>
                  <a:schemeClr val="tx1"/>
                </a:solidFill>
                <a:prstDash val="solid"/>
                <a:round/>
                <a:headEnd type="none" w="med" len="med"/>
                <a:tailEnd type="none" w="med" len="med"/>
              </a:ln>
              <a:effectLst/>
            </p:spPr>
          </p:cxnSp>
        </p:grpSp>
        <mc:AlternateContent xmlns:mc="http://schemas.openxmlformats.org/markup-compatibility/2006">
          <mc:Choice xmlns:a14="http://schemas.microsoft.com/office/drawing/2010/main" Requires="a14">
            <p:sp>
              <p:nvSpPr>
                <p:cNvPr id="91" name="文本框 90"/>
                <p:cNvSpPr txBox="1"/>
                <p:nvPr/>
              </p:nvSpPr>
              <p:spPr>
                <a:xfrm>
                  <a:off x="13073" y="8065"/>
                  <a:ext cx="6913" cy="146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Cambria Math" panose="02040503050406030204" pitchFamily="18" charset="0"/>
                          </a:rPr>
                          <m:t>𝐴𝑘</m:t>
                        </m:r>
                        <m:r>
                          <a:rPr lang="en-US" altLang="zh-CN" sz="3200" b="0" i="1" smtClean="0">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3200" i="1">
                                <a:latin typeface="Cambria Math" panose="02040503050406030204" pitchFamily="18" charset="0"/>
                                <a:ea typeface="Cambria Math" panose="02040503050406030204" pitchFamily="18" charset="0"/>
                              </a:rPr>
                              <m:t>ℎ</m:t>
                            </m:r>
                          </m:e>
                          <m:sub>
                            <m:r>
                              <a:rPr lang="en-US" altLang="zh-CN" sz="3200" i="1">
                                <a:latin typeface="Cambria Math" panose="02040503050406030204" pitchFamily="18" charset="0"/>
                                <a:ea typeface="Cambria Math" panose="02040503050406030204" pitchFamily="18" charset="0"/>
                              </a:rPr>
                              <m:t>1</m:t>
                            </m:r>
                          </m:sub>
                        </m:sSub>
                        <m:r>
                          <a:rPr lang="en-US" altLang="zh-CN" sz="3200" i="1">
                            <a:latin typeface="Cambria Math" panose="02040503050406030204" pitchFamily="18" charset="0"/>
                            <a:ea typeface="Cambria Math" panose="02040503050406030204" pitchFamily="18" charset="0"/>
                          </a:rPr>
                          <m:t>+</m:t>
                        </m:r>
                        <m:f>
                          <m:fPr>
                            <m:ctrlPr>
                              <a:rPr lang="en-US" altLang="zh-CN" sz="3200" i="1">
                                <a:latin typeface="Cambria Math" panose="02040503050406030204" pitchFamily="18" charset="0"/>
                                <a:ea typeface="Cambria Math" panose="02040503050406030204" pitchFamily="18" charset="0"/>
                              </a:rPr>
                            </m:ctrlPr>
                          </m:fPr>
                          <m:num>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2</m:t>
                                </m:r>
                              </m:sub>
                            </m:sSub>
                            <m:r>
                              <a:rPr lang="zh-CN" altLang="el-GR" sz="3200" i="1">
                                <a:latin typeface="Cambria Math" panose="02040503050406030204" pitchFamily="18" charset="0"/>
                                <a:ea typeface="Cambria Math" panose="02040503050406030204" pitchFamily="18" charset="0"/>
                              </a:rPr>
                              <m:t>𝜆</m:t>
                            </m:r>
                          </m:num>
                          <m:den>
                            <m:r>
                              <a:rPr lang="zh-CN" altLang="en-US" sz="3200" i="1">
                                <a:latin typeface="Cambria Math" panose="02040503050406030204" pitchFamily="18" charset="0"/>
                                <a:ea typeface="Cambria Math" panose="02040503050406030204" pitchFamily="18" charset="0"/>
                              </a:rPr>
                              <m:t>𝛿</m:t>
                            </m:r>
                          </m:den>
                        </m:f>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cs typeface="Cambria Math" panose="02040503050406030204" pitchFamily="18" charset="0"/>
                              </a:rPr>
                              <m:t>𝐴</m:t>
                            </m:r>
                          </m:e>
                          <m:sub>
                            <m:r>
                              <a:rPr lang="en-US" altLang="zh-CN" sz="3200" i="1">
                                <a:latin typeface="Cambria Math" panose="02040503050406030204" pitchFamily="18" charset="0"/>
                                <a:ea typeface="Cambria Math" panose="02040503050406030204" pitchFamily="18" charset="0"/>
                                <a:cs typeface="Cambria Math" panose="02040503050406030204" pitchFamily="18" charset="0"/>
                              </a:rPr>
                              <m:t>3</m:t>
                            </m:r>
                          </m:sub>
                        </m:sSub>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ℎ</m:t>
                            </m:r>
                          </m:e>
                          <m:sub>
                            <m:r>
                              <a:rPr lang="en-US" altLang="zh-CN" sz="3200" i="1">
                                <a:latin typeface="Cambria Math" panose="02040503050406030204" pitchFamily="18" charset="0"/>
                                <a:ea typeface="Cambria Math" panose="02040503050406030204" pitchFamily="18" charset="0"/>
                              </a:rPr>
                              <m:t>2</m:t>
                            </m:r>
                          </m:sub>
                        </m:sSub>
                      </m:oMath>
                    </m:oMathPara>
                  </a14:m>
                  <a:endParaRPr lang="zh-CN" altLang="en-US" sz="3200" dirty="0"/>
                </a:p>
              </p:txBody>
            </p:sp>
          </mc:Choice>
          <mc:Fallback>
            <p:sp>
              <p:nvSpPr>
                <p:cNvPr id="91" name="文本框 90"/>
                <p:cNvSpPr txBox="1">
                  <a:spLocks noRot="1" noChangeAspect="1" noMove="1" noResize="1" noEditPoints="1" noAdjustHandles="1" noChangeArrowheads="1" noChangeShapeType="1" noTextEdit="1"/>
                </p:cNvSpPr>
                <p:nvPr/>
              </p:nvSpPr>
              <p:spPr>
                <a:xfrm>
                  <a:off x="13073" y="8065"/>
                  <a:ext cx="6913" cy="1461"/>
                </a:xfrm>
                <a:prstGeom prst="rect">
                  <a:avLst/>
                </a:prstGeom>
                <a:blipFill rotWithShape="1">
                  <a:blip r:embed="rId20"/>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4762500"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一维无内热源的稳态导热问题</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MH_Other_1"/>
          <p:cNvSpPr/>
          <p:nvPr/>
        </p:nvSpPr>
        <p:spPr bwMode="auto">
          <a:xfrm flipV="1">
            <a:off x="4217670" y="2890520"/>
            <a:ext cx="3688080" cy="1845310"/>
          </a:xfrm>
          <a:custGeom>
            <a:avLst/>
            <a:gdLst>
              <a:gd name="T0" fmla="*/ 1633211 w 3744416"/>
              <a:gd name="T1" fmla="*/ 0 h 1872208"/>
              <a:gd name="T2" fmla="*/ 3266422 w 3744416"/>
              <a:gd name="T3" fmla="*/ 1634694 h 1872208"/>
              <a:gd name="T4" fmla="*/ 0 w 3744416"/>
              <a:gd name="T5" fmla="*/ 1634694 h 1872208"/>
              <a:gd name="T6" fmla="*/ 163321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9525" cap="flat" cmpd="sng">
            <a:solidFill>
              <a:srgbClr val="404040"/>
            </a:solidFill>
            <a:miter lim="800000"/>
          </a:ln>
          <a:effectLst>
            <a:outerShdw blurRad="177800" dist="2032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MH_Other_2"/>
          <p:cNvSpPr>
            <a:spLocks noChangeArrowheads="1"/>
          </p:cNvSpPr>
          <p:nvPr/>
        </p:nvSpPr>
        <p:spPr bwMode="auto">
          <a:xfrm flipV="1">
            <a:off x="4470400" y="1303655"/>
            <a:ext cx="3121025" cy="3121025"/>
          </a:xfrm>
          <a:prstGeom prst="ellipse">
            <a:avLst/>
          </a:prstGeom>
          <a:solidFill>
            <a:schemeClr val="accent1"/>
          </a:solidFill>
          <a:ln>
            <a:noFill/>
          </a:ln>
          <a:effectLst>
            <a:outerShdw blurRad="177800" dist="203200" dir="2700000" algn="ctr" rotWithShape="0">
              <a:srgbClr val="000000">
                <a:alpha val="43137"/>
              </a:srgbClr>
            </a:outerShdw>
          </a:effectLst>
        </p:spPr>
        <p:txBody>
          <a:bodyPr lIns="95096" tIns="49557" rIns="95096" bIns="49557"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MH_Other_3"/>
          <p:cNvSpPr>
            <a:spLocks noChangeArrowheads="1"/>
          </p:cNvSpPr>
          <p:nvPr/>
        </p:nvSpPr>
        <p:spPr bwMode="auto">
          <a:xfrm flipV="1">
            <a:off x="5853430" y="1899285"/>
            <a:ext cx="430530" cy="2002155"/>
          </a:xfrm>
          <a:prstGeom prst="upArrow">
            <a:avLst>
              <a:gd name="adj1" fmla="val 50000"/>
              <a:gd name="adj2" fmla="val 50006"/>
            </a:avLst>
          </a:pr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MH_Other_4"/>
          <p:cNvSpPr/>
          <p:nvPr/>
        </p:nvSpPr>
        <p:spPr bwMode="auto">
          <a:xfrm flipV="1">
            <a:off x="6217920" y="1899285"/>
            <a:ext cx="796925" cy="1212215"/>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9" name="MH_Other_5"/>
          <p:cNvSpPr/>
          <p:nvPr/>
        </p:nvSpPr>
        <p:spPr bwMode="auto">
          <a:xfrm flipH="1" flipV="1">
            <a:off x="5116830" y="1899285"/>
            <a:ext cx="798830" cy="1212215"/>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31" name="MH_SubTitle_1"/>
          <p:cNvSpPr>
            <a:spLocks noChangeArrowheads="1"/>
          </p:cNvSpPr>
          <p:nvPr/>
        </p:nvSpPr>
        <p:spPr bwMode="auto">
          <a:xfrm flipV="1">
            <a:off x="3862705" y="2322830"/>
            <a:ext cx="1135380" cy="1135380"/>
          </a:xfrm>
          <a:prstGeom prst="ellipse">
            <a:avLst/>
          </a:prstGeom>
          <a:solidFill>
            <a:schemeClr val="accent2"/>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85"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2" name="MH_SubTitle_3"/>
          <p:cNvSpPr>
            <a:spLocks noChangeArrowheads="1"/>
          </p:cNvSpPr>
          <p:nvPr/>
        </p:nvSpPr>
        <p:spPr bwMode="auto">
          <a:xfrm flipV="1">
            <a:off x="7125335" y="2322830"/>
            <a:ext cx="1135380" cy="1135380"/>
          </a:xfrm>
          <a:prstGeom prst="ellipse">
            <a:avLst/>
          </a:prstGeom>
          <a:solidFill>
            <a:srgbClr val="92D050"/>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85"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3" name="MH_SubTitle_2"/>
          <p:cNvSpPr>
            <a:spLocks noChangeArrowheads="1"/>
          </p:cNvSpPr>
          <p:nvPr/>
        </p:nvSpPr>
        <p:spPr bwMode="auto">
          <a:xfrm flipV="1">
            <a:off x="5493385" y="3955415"/>
            <a:ext cx="1135380" cy="1133475"/>
          </a:xfrm>
          <a:prstGeom prst="ellipse">
            <a:avLst/>
          </a:prstGeom>
          <a:solidFill>
            <a:schemeClr val="accent3"/>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sz="1685"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1" name="圆角矩形 70"/>
          <p:cNvSpPr/>
          <p:nvPr/>
        </p:nvSpPr>
        <p:spPr>
          <a:xfrm>
            <a:off x="3837305" y="880110"/>
            <a:ext cx="4824730" cy="93599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09060" y="1096010"/>
            <a:ext cx="4653280" cy="583565"/>
          </a:xfrm>
          <a:prstGeom prst="rect">
            <a:avLst/>
          </a:prstGeom>
          <a:noFill/>
        </p:spPr>
        <p:txBody>
          <a:bodyPr wrap="none" rtlCol="0">
            <a:spAutoFit/>
          </a:bodyPr>
          <a:lstStyle/>
          <a:p>
            <a:r>
              <a:rPr lang="zh-CN" altLang="en-US" sz="3200">
                <a:solidFill>
                  <a:schemeClr val="accent2"/>
                </a:solidFill>
                <a:latin typeface="+mn-ea"/>
                <a:ea typeface="+mn-ea"/>
              </a:rPr>
              <a:t>一维</a:t>
            </a:r>
            <a:r>
              <a:rPr lang="zh-CN" altLang="en-US" sz="3200">
                <a:solidFill>
                  <a:schemeClr val="accent3"/>
                </a:solidFill>
                <a:latin typeface="+mn-ea"/>
                <a:ea typeface="+mn-ea"/>
              </a:rPr>
              <a:t>无内热源</a:t>
            </a:r>
            <a:r>
              <a:rPr lang="zh-CN" altLang="en-US" sz="3200">
                <a:latin typeface="+mn-ea"/>
                <a:ea typeface="+mn-ea"/>
              </a:rPr>
              <a:t>的</a:t>
            </a:r>
            <a:r>
              <a:rPr lang="zh-CN" altLang="en-US" sz="3200">
                <a:solidFill>
                  <a:srgbClr val="92D050"/>
                </a:solidFill>
                <a:latin typeface="+mn-ea"/>
                <a:ea typeface="+mn-ea"/>
              </a:rPr>
              <a:t>稳态导热</a:t>
            </a:r>
            <a:endParaRPr lang="zh-CN" altLang="en-US" sz="3200">
              <a:solidFill>
                <a:srgbClr val="92D050"/>
              </a:solidFill>
              <a:latin typeface="+mn-ea"/>
              <a:ea typeface="+mn-ea"/>
            </a:endParaRPr>
          </a:p>
        </p:txBody>
      </p:sp>
      <p:sp>
        <p:nvSpPr>
          <p:cNvPr id="16" name="文本框 15"/>
          <p:cNvSpPr txBox="1"/>
          <p:nvPr/>
        </p:nvSpPr>
        <p:spPr>
          <a:xfrm>
            <a:off x="4025900" y="2670175"/>
            <a:ext cx="792480" cy="460375"/>
          </a:xfrm>
          <a:prstGeom prst="rect">
            <a:avLst/>
          </a:prstGeom>
          <a:noFill/>
        </p:spPr>
        <p:txBody>
          <a:bodyPr wrap="none" rtlCol="0">
            <a:spAutoFit/>
          </a:bodyPr>
          <a:lstStyle/>
          <a:p>
            <a:r>
              <a:rPr lang="zh-CN" altLang="en-US" sz="2400">
                <a:solidFill>
                  <a:schemeClr val="bg1"/>
                </a:solidFill>
                <a:latin typeface="+mn-ea"/>
                <a:ea typeface="+mn-ea"/>
              </a:rPr>
              <a:t>一维</a:t>
            </a:r>
            <a:endParaRPr lang="zh-CN" altLang="en-US" sz="2400">
              <a:solidFill>
                <a:schemeClr val="bg1"/>
              </a:solidFill>
              <a:latin typeface="+mn-ea"/>
              <a:ea typeface="+mn-ea"/>
            </a:endParaRPr>
          </a:p>
        </p:txBody>
      </p:sp>
      <p:sp>
        <p:nvSpPr>
          <p:cNvPr id="17" name="文本框 16"/>
          <p:cNvSpPr txBox="1"/>
          <p:nvPr/>
        </p:nvSpPr>
        <p:spPr>
          <a:xfrm>
            <a:off x="7319010" y="2466975"/>
            <a:ext cx="892175" cy="829945"/>
          </a:xfrm>
          <a:prstGeom prst="rect">
            <a:avLst/>
          </a:prstGeom>
          <a:noFill/>
        </p:spPr>
        <p:txBody>
          <a:bodyPr wrap="square" rtlCol="0">
            <a:spAutoFit/>
          </a:bodyPr>
          <a:lstStyle/>
          <a:p>
            <a:r>
              <a:rPr lang="zh-CN" altLang="en-US" sz="2400">
                <a:solidFill>
                  <a:schemeClr val="bg1"/>
                </a:solidFill>
                <a:latin typeface="+mn-ea"/>
                <a:ea typeface="+mn-ea"/>
              </a:rPr>
              <a:t>稳态导热</a:t>
            </a:r>
            <a:endParaRPr lang="zh-CN" altLang="en-US" sz="2400">
              <a:solidFill>
                <a:schemeClr val="bg1"/>
              </a:solidFill>
              <a:latin typeface="+mn-ea"/>
              <a:ea typeface="+mn-ea"/>
            </a:endParaRPr>
          </a:p>
        </p:txBody>
      </p:sp>
      <p:sp>
        <p:nvSpPr>
          <p:cNvPr id="18" name="文本框 17"/>
          <p:cNvSpPr txBox="1"/>
          <p:nvPr/>
        </p:nvSpPr>
        <p:spPr>
          <a:xfrm>
            <a:off x="5672455" y="4091305"/>
            <a:ext cx="808355" cy="829945"/>
          </a:xfrm>
          <a:prstGeom prst="rect">
            <a:avLst/>
          </a:prstGeom>
          <a:noFill/>
        </p:spPr>
        <p:txBody>
          <a:bodyPr wrap="square" rtlCol="0">
            <a:spAutoFit/>
          </a:bodyPr>
          <a:lstStyle/>
          <a:p>
            <a:r>
              <a:rPr lang="zh-CN" altLang="en-US" sz="2400">
                <a:solidFill>
                  <a:schemeClr val="bg1"/>
                </a:solidFill>
                <a:latin typeface="+mn-ea"/>
                <a:ea typeface="+mn-ea"/>
              </a:rPr>
              <a:t>无内热源</a:t>
            </a:r>
            <a:endParaRPr lang="zh-CN" altLang="en-US" sz="2400">
              <a:solidFill>
                <a:schemeClr val="bg1"/>
              </a:solidFill>
              <a:latin typeface="+mn-ea"/>
              <a:ea typeface="+mn-ea"/>
            </a:endParaRPr>
          </a:p>
        </p:txBody>
      </p:sp>
      <p:sp>
        <p:nvSpPr>
          <p:cNvPr id="40" name="Round Same Side Corner Rectangle 67"/>
          <p:cNvSpPr/>
          <p:nvPr/>
        </p:nvSpPr>
        <p:spPr>
          <a:xfrm rot="10800000" flipH="1">
            <a:off x="8494675" y="4131302"/>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43" name="Round Same Side Corner Rectangle 68"/>
          <p:cNvSpPr/>
          <p:nvPr/>
        </p:nvSpPr>
        <p:spPr>
          <a:xfrm rot="10800000" flipH="1">
            <a:off x="8492673" y="5085336"/>
            <a:ext cx="60936" cy="62770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46" name="Round Same Side Corner Rectangle 69"/>
          <p:cNvSpPr/>
          <p:nvPr/>
        </p:nvSpPr>
        <p:spPr>
          <a:xfrm rot="10800000" flipH="1">
            <a:off x="8494675" y="5952478"/>
            <a:ext cx="60936" cy="6277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55" name="Rectangle 71"/>
          <p:cNvSpPr/>
          <p:nvPr/>
        </p:nvSpPr>
        <p:spPr>
          <a:xfrm>
            <a:off x="8662035" y="4116070"/>
            <a:ext cx="2743200" cy="442595"/>
          </a:xfrm>
          <a:prstGeom prst="rect">
            <a:avLst/>
          </a:prstGeom>
        </p:spPr>
        <p:txBody>
          <a:bodyPr wrap="none" lIns="0" tIns="0" rIns="0" bIns="0">
            <a:spAutoFit/>
          </a:bodyPr>
          <a:lstStyle/>
          <a:p>
            <a:pPr algn="l">
              <a:lnSpc>
                <a:spcPct val="120000"/>
              </a:lnSpc>
            </a:pPr>
            <a:r>
              <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通过单层平壁的导热</a:t>
            </a:r>
            <a:endPar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3" name="Rectangle 73"/>
          <p:cNvSpPr/>
          <p:nvPr/>
        </p:nvSpPr>
        <p:spPr>
          <a:xfrm>
            <a:off x="8662035" y="5043805"/>
            <a:ext cx="3048000" cy="442595"/>
          </a:xfrm>
          <a:prstGeom prst="rect">
            <a:avLst/>
          </a:prstGeom>
        </p:spPr>
        <p:txBody>
          <a:bodyPr wrap="none" lIns="0" tIns="0" rIns="0" bIns="0">
            <a:spAutoFit/>
          </a:bodyPr>
          <a:lstStyle/>
          <a:p>
            <a:pPr algn="l">
              <a:lnSpc>
                <a:spcPct val="120000"/>
              </a:lnSpc>
            </a:pPr>
            <a:r>
              <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通过单层圆筒壁的导热</a:t>
            </a:r>
            <a:endPar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8" name="Rectangle 75"/>
          <p:cNvSpPr/>
          <p:nvPr/>
        </p:nvSpPr>
        <p:spPr>
          <a:xfrm>
            <a:off x="8662035" y="5971540"/>
            <a:ext cx="2743200" cy="442595"/>
          </a:xfrm>
          <a:prstGeom prst="rect">
            <a:avLst/>
          </a:prstGeom>
        </p:spPr>
        <p:txBody>
          <a:bodyPr wrap="none" lIns="0" tIns="0" rIns="0" bIns="0">
            <a:spAutoFit/>
          </a:bodyPr>
          <a:lstStyle/>
          <a:p>
            <a:pPr algn="l">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通过单层球壳的导热</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70" name="图片 69"/>
          <p:cNvPicPr>
            <a:picLocks noChangeAspect="1"/>
          </p:cNvPicPr>
          <p:nvPr/>
        </p:nvPicPr>
        <p:blipFill>
          <a:blip r:embed="rId1"/>
          <a:stretch>
            <a:fillRect/>
          </a:stretch>
        </p:blipFill>
        <p:spPr>
          <a:xfrm>
            <a:off x="5349240" y="5416550"/>
            <a:ext cx="1564005" cy="743585"/>
          </a:xfrm>
          <a:prstGeom prst="rect">
            <a:avLst/>
          </a:prstGeom>
        </p:spPr>
      </p:pic>
      <p:grpSp>
        <p:nvGrpSpPr>
          <p:cNvPr id="3" name="组合 2"/>
          <p:cNvGrpSpPr/>
          <p:nvPr/>
        </p:nvGrpSpPr>
        <p:grpSpPr>
          <a:xfrm>
            <a:off x="1172845" y="2670175"/>
            <a:ext cx="2540000" cy="3237863"/>
            <a:chOff x="1172845" y="2670175"/>
            <a:chExt cx="2540000" cy="3237863"/>
          </a:xfrm>
        </p:grpSpPr>
        <p:sp>
          <p:nvSpPr>
            <p:cNvPr id="19" name="文本框 18"/>
            <p:cNvSpPr txBox="1"/>
            <p:nvPr/>
          </p:nvSpPr>
          <p:spPr>
            <a:xfrm>
              <a:off x="1172845" y="2670175"/>
              <a:ext cx="2540000" cy="119888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rPr>
                <a:t>导热物体的温度仅在一个坐标方向变化</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1449815" y="3978243"/>
                  <a:ext cx="1154675" cy="8928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𝑡</m:t>
                            </m:r>
                          </m:num>
                          <m:den>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𝑦</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m:t>
                        </m:r>
                      </m:oMath>
                    </m:oMathPara>
                  </a14:m>
                  <a:endParaRPr lang="zh-CN" altLang="en-US" sz="2800" dirty="0"/>
                </a:p>
              </p:txBody>
            </p:sp>
          </mc:Choice>
          <mc:Fallback>
            <p:sp>
              <p:nvSpPr>
                <p:cNvPr id="2" name="文本框 1"/>
                <p:cNvSpPr txBox="1">
                  <a:spLocks noRot="1" noChangeAspect="1" noMove="1" noResize="1" noEditPoints="1" noAdjustHandles="1" noChangeArrowheads="1" noChangeShapeType="1" noTextEdit="1"/>
                </p:cNvSpPr>
                <p:nvPr/>
              </p:nvSpPr>
              <p:spPr>
                <a:xfrm>
                  <a:off x="1449815" y="3978243"/>
                  <a:ext cx="1154675" cy="89287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1438890" y="5088775"/>
                  <a:ext cx="1127424" cy="8192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𝑡</m:t>
                            </m:r>
                          </m:num>
                          <m:den>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𝑧</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m:t>
                        </m:r>
                      </m:oMath>
                    </m:oMathPara>
                  </a14:m>
                  <a:endParaRPr lang="zh-CN" altLang="en-US" sz="2800" dirty="0"/>
                </a:p>
              </p:txBody>
            </p:sp>
          </mc:Choice>
          <mc:Fallback>
            <p:sp>
              <p:nvSpPr>
                <p:cNvPr id="27" name="文本框 26"/>
                <p:cNvSpPr txBox="1">
                  <a:spLocks noRot="1" noChangeAspect="1" noMove="1" noResize="1" noEditPoints="1" noAdjustHandles="1" noChangeArrowheads="1" noChangeShapeType="1" noTextEdit="1"/>
                </p:cNvSpPr>
                <p:nvPr/>
              </p:nvSpPr>
              <p:spPr>
                <a:xfrm>
                  <a:off x="1438890" y="5088775"/>
                  <a:ext cx="1127424" cy="819263"/>
                </a:xfrm>
                <a:prstGeom prst="rect">
                  <a:avLst/>
                </a:prstGeom>
                <a:blipFill rotWithShape="1">
                  <a:blip r:embed="rId3"/>
                </a:blipFill>
              </p:spPr>
              <p:txBody>
                <a:bodyPr/>
                <a:lstStyle/>
                <a:p>
                  <a:r>
                    <a:rPr lang="zh-CN" altLang="en-US">
                      <a:noFill/>
                    </a:rPr>
                    <a:t> </a:t>
                  </a:r>
                </a:p>
              </p:txBody>
            </p:sp>
          </mc:Fallback>
        </mc:AlternateContent>
      </p:grpSp>
      <p:grpSp>
        <p:nvGrpSpPr>
          <p:cNvPr id="4" name="组合 3"/>
          <p:cNvGrpSpPr/>
          <p:nvPr/>
        </p:nvGrpSpPr>
        <p:grpSpPr>
          <a:xfrm>
            <a:off x="8515350" y="2584185"/>
            <a:ext cx="3673418" cy="856880"/>
            <a:chOff x="8515350" y="2584185"/>
            <a:chExt cx="3673418" cy="856880"/>
          </a:xfrm>
        </p:grpSpPr>
        <p:sp>
          <p:nvSpPr>
            <p:cNvPr id="21" name="文本框 20"/>
            <p:cNvSpPr txBox="1"/>
            <p:nvPr/>
          </p:nvSpPr>
          <p:spPr>
            <a:xfrm>
              <a:off x="8515350" y="2611120"/>
              <a:ext cx="2540000" cy="82994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rPr>
                <a:t>物体的温度不随时间变化</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0" name="文本框 29"/>
                <p:cNvSpPr txBox="1"/>
                <p:nvPr/>
              </p:nvSpPr>
              <p:spPr>
                <a:xfrm>
                  <a:off x="11061344" y="2584185"/>
                  <a:ext cx="1127424" cy="8192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𝑡</m:t>
                            </m:r>
                          </m:num>
                          <m:den>
                            <m:r>
                              <a:rPr lang="zh-CN" altLang="en-US" sz="2800" i="1" smtClean="0">
                                <a:latin typeface="Cambria Math" panose="02040503050406030204" pitchFamily="18" charset="0"/>
                              </a:rPr>
                              <m:t>𝜕𝜏</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m:t>
                        </m:r>
                      </m:oMath>
                    </m:oMathPara>
                  </a14:m>
                  <a:endParaRPr lang="zh-CN" altLang="en-US" sz="2800" dirty="0"/>
                </a:p>
              </p:txBody>
            </p:sp>
          </mc:Choice>
          <mc:Fallback>
            <p:sp>
              <p:nvSpPr>
                <p:cNvPr id="30" name="文本框 29"/>
                <p:cNvSpPr txBox="1">
                  <a:spLocks noRot="1" noChangeAspect="1" noMove="1" noResize="1" noEditPoints="1" noAdjustHandles="1" noChangeArrowheads="1" noChangeShapeType="1" noTextEdit="1"/>
                </p:cNvSpPr>
                <p:nvPr/>
              </p:nvSpPr>
              <p:spPr>
                <a:xfrm>
                  <a:off x="11061344" y="2584185"/>
                  <a:ext cx="1127424" cy="819263"/>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25" grpId="0" animBg="1"/>
      <p:bldP spid="25" grpId="1" animBg="1"/>
      <p:bldP spid="26" grpId="0" animBg="1"/>
      <p:bldP spid="26" grpId="1" animBg="1"/>
      <p:bldP spid="6" grpId="0" animBg="1"/>
      <p:bldP spid="6" grpId="1" animBg="1"/>
      <p:bldP spid="28" grpId="0" animBg="1"/>
      <p:bldP spid="28" grpId="1" animBg="1"/>
      <p:bldP spid="29" grpId="0" animBg="1"/>
      <p:bldP spid="29" grpId="1" animBg="1"/>
      <p:bldP spid="31" grpId="0" animBg="1"/>
      <p:bldP spid="31" grpId="1" animBg="1"/>
      <p:bldP spid="32" grpId="0" animBg="1"/>
      <p:bldP spid="32" grpId="1" animBg="1"/>
      <p:bldP spid="33" grpId="0" animBg="1"/>
      <p:bldP spid="33" grpId="1" animBg="1"/>
      <p:bldP spid="71" grpId="0" bldLvl="0" animBg="1"/>
      <p:bldP spid="71" grpId="1" animBg="1"/>
      <p:bldP spid="15" grpId="0"/>
      <p:bldP spid="15" grpId="1"/>
      <p:bldP spid="16" grpId="0"/>
      <p:bldP spid="16" grpId="1"/>
      <p:bldP spid="17" grpId="0"/>
      <p:bldP spid="17" grpId="1"/>
      <p:bldP spid="18" grpId="0"/>
      <p:bldP spid="18" grpId="1"/>
      <p:bldP spid="40" grpId="0" bldLvl="0" animBg="1"/>
      <p:bldP spid="43" grpId="0" bldLvl="0" animBg="1"/>
      <p:bldP spid="46" grpId="0" bldLvl="0" animBg="1"/>
      <p:bldP spid="55" grpId="0"/>
      <p:bldP spid="55" grpId="1"/>
      <p:bldP spid="63" grpId="0"/>
      <p:bldP spid="63" grpId="1"/>
      <p:bldP spid="68" grpId="0"/>
      <p:bldP spid="6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4762500"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一维无内热源的稳态导热问题</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5" name="组合 49"/>
          <p:cNvGrpSpPr/>
          <p:nvPr/>
        </p:nvGrpSpPr>
        <p:grpSpPr>
          <a:xfrm>
            <a:off x="740743" y="1095916"/>
            <a:ext cx="8829675" cy="718185"/>
            <a:chOff x="8198" y="7457"/>
            <a:chExt cx="13905" cy="1131"/>
          </a:xfrm>
        </p:grpSpPr>
        <mc:AlternateContent xmlns:mc="http://schemas.openxmlformats.org/markup-compatibility/2006">
          <mc:Choice xmlns:a14="http://schemas.microsoft.com/office/drawing/2010/main" Requires="a14">
            <p:sp>
              <p:nvSpPr>
                <p:cNvPr id="8" name="文本框 63"/>
                <p:cNvSpPr txBox="1"/>
                <p:nvPr/>
              </p:nvSpPr>
              <p:spPr>
                <a:xfrm>
                  <a:off x="14584" y="7457"/>
                  <a:ext cx="4043" cy="10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2</m:t>
                                </m:r>
                              </m:sub>
                            </m:sSub>
                          </m:num>
                          <m:den>
                            <m:r>
                              <a:rPr lang="zh-CN" altLang="en-US" sz="2400" i="1">
                                <a:latin typeface="Cambria Math" panose="02040503050406030204" pitchFamily="18" charset="0"/>
                              </a:rPr>
                              <m:t>𝛿</m:t>
                            </m:r>
                          </m:den>
                        </m:f>
                        <m:r>
                          <a:rPr lang="en-US" altLang="zh-CN" sz="2400" b="0" i="1" smtClean="0">
                            <a:latin typeface="Cambria Math" panose="02040503050406030204" pitchFamily="18" charset="0"/>
                          </a:rPr>
                          <m:t>=</m:t>
                        </m:r>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rPr>
                              <m:t>𝛿</m:t>
                            </m:r>
                          </m:den>
                        </m:f>
                      </m:oMath>
                    </m:oMathPara>
                  </a14:m>
                  <a:endParaRPr lang="zh-CN" altLang="en-US" sz="2400" dirty="0"/>
                </a:p>
              </p:txBody>
            </p:sp>
          </mc:Choice>
          <mc:Fallback>
            <p:sp>
              <p:nvSpPr>
                <p:cNvPr id="8" name="文本框 63"/>
                <p:cNvSpPr txBox="1">
                  <a:spLocks noRot="1" noChangeAspect="1" noMove="1" noResize="1" noEditPoints="1" noAdjustHandles="1" noChangeArrowheads="1" noChangeShapeType="1" noTextEdit="1"/>
                </p:cNvSpPr>
                <p:nvPr/>
              </p:nvSpPr>
              <p:spPr>
                <a:xfrm>
                  <a:off x="14584" y="7457"/>
                  <a:ext cx="4043" cy="10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64"/>
                <p:cNvSpPr txBox="1"/>
                <p:nvPr/>
              </p:nvSpPr>
              <p:spPr>
                <a:xfrm>
                  <a:off x="19991" y="7505"/>
                  <a:ext cx="2112" cy="10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b="0" i="1" smtClean="0">
                            <a:latin typeface="Cambria Math" panose="02040503050406030204" pitchFamily="18" charset="0"/>
                            <a:ea typeface="Cambria Math" panose="02040503050406030204" pitchFamily="18" charset="0"/>
                          </a:rPr>
                          <m:t>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rPr>
                              <m:t>𝛿</m:t>
                            </m:r>
                          </m:den>
                        </m:f>
                      </m:oMath>
                    </m:oMathPara>
                  </a14:m>
                  <a:endParaRPr lang="zh-CN" altLang="en-US" sz="2400" dirty="0"/>
                </a:p>
              </p:txBody>
            </p:sp>
          </mc:Choice>
          <mc:Fallback>
            <p:sp>
              <p:nvSpPr>
                <p:cNvPr id="9" name="文本框 64"/>
                <p:cNvSpPr txBox="1">
                  <a:spLocks noRot="1" noChangeAspect="1" noMove="1" noResize="1" noEditPoints="1" noAdjustHandles="1" noChangeArrowheads="1" noChangeShapeType="1" noTextEdit="1"/>
                </p:cNvSpPr>
                <p:nvPr/>
              </p:nvSpPr>
              <p:spPr>
                <a:xfrm>
                  <a:off x="19991" y="7505"/>
                  <a:ext cx="2112" cy="1083"/>
                </a:xfrm>
                <a:prstGeom prst="rect">
                  <a:avLst/>
                </a:prstGeom>
                <a:blipFill rotWithShape="1">
                  <a:blip r:embed="rId2"/>
                </a:blipFill>
              </p:spPr>
              <p:txBody>
                <a:bodyPr/>
                <a:lstStyle/>
                <a:p>
                  <a:r>
                    <a:rPr lang="zh-CN" altLang="en-US">
                      <a:noFill/>
                    </a:rPr>
                    <a:t> </a:t>
                  </a:r>
                </a:p>
              </p:txBody>
            </p:sp>
          </mc:Fallback>
        </mc:AlternateContent>
        <p:sp>
          <p:nvSpPr>
            <p:cNvPr id="10" name="文本框 65"/>
            <p:cNvSpPr txBox="1"/>
            <p:nvPr/>
          </p:nvSpPr>
          <p:spPr>
            <a:xfrm>
              <a:off x="8198" y="7684"/>
              <a:ext cx="5919" cy="72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单层平壁导热的计算公式</a:t>
              </a:r>
              <a:endParaRPr lang="zh-CN" altLang="en-US" sz="2400" dirty="0">
                <a:latin typeface="黑体" panose="02010609060101010101" pitchFamily="2" charset="-122"/>
                <a:ea typeface="黑体" panose="02010609060101010101" pitchFamily="2" charset="-122"/>
              </a:endParaRPr>
            </a:p>
          </p:txBody>
        </p:sp>
      </p:grpSp>
      <p:grpSp>
        <p:nvGrpSpPr>
          <p:cNvPr id="11" name="组合 18"/>
          <p:cNvGrpSpPr/>
          <p:nvPr/>
        </p:nvGrpSpPr>
        <p:grpSpPr>
          <a:xfrm>
            <a:off x="740743" y="2320181"/>
            <a:ext cx="10462895" cy="1645920"/>
            <a:chOff x="8198" y="6667"/>
            <a:chExt cx="16477" cy="2592"/>
          </a:xfrm>
        </p:grpSpPr>
        <p:sp>
          <p:nvSpPr>
            <p:cNvPr id="12" name="文本框 65"/>
            <p:cNvSpPr txBox="1"/>
            <p:nvPr/>
          </p:nvSpPr>
          <p:spPr>
            <a:xfrm>
              <a:off x="8198" y="6667"/>
              <a:ext cx="6472" cy="72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单层圆筒壁导热的计算公式</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13" name="文本框 67"/>
                <p:cNvSpPr txBox="1"/>
                <p:nvPr/>
              </p:nvSpPr>
              <p:spPr>
                <a:xfrm>
                  <a:off x="15013" y="6667"/>
                  <a:ext cx="3174" cy="11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𝜆</m:t>
                            </m:r>
                          </m:num>
                          <m:den>
                            <m:r>
                              <a:rPr lang="en-US" altLang="zh-CN" sz="2400" b="0" i="1" smtClean="0">
                                <a:latin typeface="Cambria Math" panose="02040503050406030204" pitchFamily="18" charset="0"/>
                              </a:rPr>
                              <m:t>𝑟</m:t>
                            </m:r>
                          </m:den>
                        </m:f>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2</m:t>
                                </m:r>
                              </m:sub>
                            </m:sSub>
                          </m:num>
                          <m:den>
                            <m:r>
                              <a:rPr lang="en-US" altLang="zh-CN" sz="2400" b="0" i="1" smtClean="0">
                                <a:latin typeface="Cambria Math" panose="02040503050406030204" pitchFamily="18" charset="0"/>
                              </a:rPr>
                              <m:t>𝑙𝑛</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e>
                            </m:d>
                          </m:den>
                        </m:f>
                      </m:oMath>
                    </m:oMathPara>
                  </a14:m>
                  <a:endParaRPr lang="zh-CN" altLang="en-US" sz="2400" dirty="0"/>
                </a:p>
              </p:txBody>
            </p:sp>
          </mc:Choice>
          <mc:Fallback>
            <p:sp>
              <p:nvSpPr>
                <p:cNvPr id="13" name="文本框 67"/>
                <p:cNvSpPr txBox="1">
                  <a:spLocks noRot="1" noChangeAspect="1" noMove="1" noResize="1" noEditPoints="1" noAdjustHandles="1" noChangeArrowheads="1" noChangeShapeType="1" noTextEdit="1"/>
                </p:cNvSpPr>
                <p:nvPr/>
              </p:nvSpPr>
              <p:spPr>
                <a:xfrm>
                  <a:off x="15013" y="6667"/>
                  <a:ext cx="3174" cy="119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6"/>
                <p:cNvSpPr txBox="1"/>
                <p:nvPr/>
              </p:nvSpPr>
              <p:spPr>
                <a:xfrm>
                  <a:off x="19108" y="6699"/>
                  <a:ext cx="5567" cy="12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b="0" i="1" smtClean="0">
                            <a:latin typeface="Cambria Math" panose="02040503050406030204" pitchFamily="18" charset="0"/>
                            <a:ea typeface="Cambria Math" panose="02040503050406030204" pitchFamily="18" charset="0"/>
                          </a:rPr>
                          <m:t>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𝑟𝑙𝑞</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𝜋𝜆</m:t>
                            </m:r>
                            <m:r>
                              <a:rPr lang="en-US" altLang="zh-CN" sz="2400" b="0" i="1" smtClean="0">
                                <a:latin typeface="Cambria Math" panose="02040503050406030204" pitchFamily="18" charset="0"/>
                              </a:rPr>
                              <m:t>𝑙</m:t>
                            </m:r>
                            <m:d>
                              <m:dPr>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2</m:t>
                                    </m:r>
                                  </m:sub>
                                </m:sSub>
                              </m:e>
                            </m:d>
                          </m:num>
                          <m:den>
                            <m:r>
                              <a:rPr lang="en-US" altLang="zh-CN" sz="2400" b="0" i="1" smtClean="0">
                                <a:latin typeface="Cambria Math" panose="02040503050406030204" pitchFamily="18" charset="0"/>
                              </a:rPr>
                              <m:t>𝑙𝑛</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e>
                            </m:d>
                          </m:den>
                        </m:f>
                      </m:oMath>
                    </m:oMathPara>
                  </a14:m>
                  <a:endParaRPr lang="zh-CN" altLang="en-US" sz="2400" dirty="0"/>
                </a:p>
              </p:txBody>
            </p:sp>
          </mc:Choice>
          <mc:Fallback>
            <p:sp>
              <p:nvSpPr>
                <p:cNvPr id="14" name="文本框 16"/>
                <p:cNvSpPr txBox="1">
                  <a:spLocks noRot="1" noChangeAspect="1" noMove="1" noResize="1" noEditPoints="1" noAdjustHandles="1" noChangeArrowheads="1" noChangeShapeType="1" noTextEdit="1"/>
                </p:cNvSpPr>
                <p:nvPr/>
              </p:nvSpPr>
              <p:spPr>
                <a:xfrm>
                  <a:off x="19108" y="6699"/>
                  <a:ext cx="5567" cy="1216"/>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7"/>
                <p:cNvSpPr txBox="1"/>
                <p:nvPr/>
              </p:nvSpPr>
              <p:spPr>
                <a:xfrm>
                  <a:off x="14916" y="8141"/>
                  <a:ext cx="4095" cy="11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𝑅</m:t>
                        </m:r>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𝑡</m:t>
                            </m:r>
                          </m:num>
                          <m:den>
                            <m:r>
                              <m:rPr>
                                <m:sty m:val="p"/>
                              </m:rPr>
                              <a:rPr lang="el-GR" altLang="zh-CN" sz="2400" i="1" smtClean="0">
                                <a:latin typeface="Cambria Math" panose="02040503050406030204" pitchFamily="18" charset="0"/>
                                <a:ea typeface="Cambria Math" panose="02040503050406030204" pitchFamily="18" charset="0"/>
                              </a:rPr>
                              <m:t>Φ</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𝑙𝑛</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i="1">
                                        <a:latin typeface="Cambria Math" panose="02040503050406030204" pitchFamily="18" charset="0"/>
                                      </a:rPr>
                                      <m:t>1</m:t>
                                    </m:r>
                                  </m:sub>
                                </m:sSub>
                              </m:e>
                            </m:d>
                          </m:num>
                          <m:den>
                            <m:r>
                              <a:rPr lang="en-US" altLang="zh-CN" sz="2400" i="1">
                                <a:latin typeface="Cambria Math" panose="02040503050406030204" pitchFamily="18" charset="0"/>
                              </a:rPr>
                              <m:t>2</m:t>
                            </m:r>
                            <m:r>
                              <a:rPr lang="zh-CN" altLang="en-US" sz="2400" i="1">
                                <a:latin typeface="Cambria Math" panose="02040503050406030204" pitchFamily="18" charset="0"/>
                              </a:rPr>
                              <m:t>𝜋𝜆</m:t>
                            </m:r>
                            <m:r>
                              <a:rPr lang="en-US" altLang="zh-CN" sz="2400" i="1">
                                <a:latin typeface="Cambria Math" panose="02040503050406030204" pitchFamily="18" charset="0"/>
                              </a:rPr>
                              <m:t>𝑙</m:t>
                            </m:r>
                          </m:den>
                        </m:f>
                      </m:oMath>
                    </m:oMathPara>
                  </a14:m>
                  <a:endParaRPr lang="zh-CN" altLang="en-US" sz="2400" dirty="0"/>
                </a:p>
              </p:txBody>
            </p:sp>
          </mc:Choice>
          <mc:Fallback>
            <p:sp>
              <p:nvSpPr>
                <p:cNvPr id="20" name="文本框 17"/>
                <p:cNvSpPr txBox="1">
                  <a:spLocks noRot="1" noChangeAspect="1" noMove="1" noResize="1" noEditPoints="1" noAdjustHandles="1" noChangeArrowheads="1" noChangeShapeType="1" noTextEdit="1"/>
                </p:cNvSpPr>
                <p:nvPr/>
              </p:nvSpPr>
              <p:spPr>
                <a:xfrm>
                  <a:off x="14916" y="8141"/>
                  <a:ext cx="4095" cy="1118"/>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2" name="文本框 64"/>
              <p:cNvSpPr txBox="1"/>
              <p:nvPr/>
            </p:nvSpPr>
            <p:spPr>
              <a:xfrm>
                <a:off x="10173791" y="1081506"/>
                <a:ext cx="1745478" cy="7021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𝑅</m:t>
                      </m:r>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𝑡</m:t>
                          </m:r>
                        </m:num>
                        <m:den>
                          <m:r>
                            <m:rPr>
                              <m:sty m:val="p"/>
                            </m:rPr>
                            <a:rPr lang="el-GR" altLang="zh-CN" sz="2400" i="1">
                              <a:latin typeface="Cambria Math" panose="02040503050406030204" pitchFamily="18" charset="0"/>
                              <a:ea typeface="Cambria Math" panose="02040503050406030204" pitchFamily="18" charset="0"/>
                            </a:rPr>
                            <m:t>Φ</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l-GR" altLang="zh-CN" sz="2400" i="1" smtClean="0">
                              <a:latin typeface="Cambria Math" panose="02040503050406030204" pitchFamily="18" charset="0"/>
                              <a:ea typeface="Cambria Math" panose="02040503050406030204" pitchFamily="18" charset="0"/>
                            </a:rPr>
                            <m:t>𝛿</m:t>
                          </m:r>
                        </m:num>
                        <m:den>
                          <m:r>
                            <a:rPr lang="en-US" altLang="zh-CN" sz="2400" i="1">
                              <a:latin typeface="Cambria Math" panose="02040503050406030204" pitchFamily="18" charset="0"/>
                            </a:rPr>
                            <m:t>𝐴</m:t>
                          </m:r>
                          <m:r>
                            <a:rPr lang="zh-CN" altLang="en-US" sz="2400" i="1">
                              <a:latin typeface="Cambria Math" panose="02040503050406030204" pitchFamily="18" charset="0"/>
                            </a:rPr>
                            <m:t>𝜆</m:t>
                          </m:r>
                        </m:den>
                      </m:f>
                    </m:oMath>
                  </m:oMathPara>
                </a14:m>
                <a:endParaRPr lang="zh-CN" altLang="en-US" sz="2400" dirty="0"/>
              </a:p>
            </p:txBody>
          </p:sp>
        </mc:Choice>
        <mc:Fallback>
          <p:sp>
            <p:nvSpPr>
              <p:cNvPr id="22" name="文本框 64"/>
              <p:cNvSpPr txBox="1">
                <a:spLocks noRot="1" noChangeAspect="1" noMove="1" noResize="1" noEditPoints="1" noAdjustHandles="1" noChangeArrowheads="1" noChangeShapeType="1" noTextEdit="1"/>
              </p:cNvSpPr>
              <p:nvPr/>
            </p:nvSpPr>
            <p:spPr>
              <a:xfrm>
                <a:off x="10173791" y="1081506"/>
                <a:ext cx="1745478" cy="702115"/>
              </a:xfrm>
              <a:prstGeom prst="rect">
                <a:avLst/>
              </a:prstGeom>
              <a:blipFill rotWithShape="1">
                <a:blip r:embed="rId6"/>
                <a:stretch>
                  <a:fillRect l="-26" t="-14" r="-1000" b="77"/>
                </a:stretch>
              </a:blipFill>
            </p:spPr>
            <p:txBody>
              <a:bodyPr/>
              <a:lstStyle/>
              <a:p>
                <a:r>
                  <a:rPr lang="zh-CN" altLang="en-US">
                    <a:noFill/>
                  </a:rPr>
                  <a:t> </a:t>
                </a:r>
              </a:p>
            </p:txBody>
          </p:sp>
        </mc:Fallback>
      </mc:AlternateContent>
      <p:grpSp>
        <p:nvGrpSpPr>
          <p:cNvPr id="23" name="组合 11"/>
          <p:cNvGrpSpPr/>
          <p:nvPr/>
        </p:nvGrpSpPr>
        <p:grpSpPr>
          <a:xfrm>
            <a:off x="740743" y="4328694"/>
            <a:ext cx="10012045" cy="2042160"/>
            <a:chOff x="8197" y="5536"/>
            <a:chExt cx="15767" cy="3216"/>
          </a:xfrm>
        </p:grpSpPr>
        <p:sp>
          <p:nvSpPr>
            <p:cNvPr id="24" name="文本框 65"/>
            <p:cNvSpPr txBox="1"/>
            <p:nvPr/>
          </p:nvSpPr>
          <p:spPr>
            <a:xfrm>
              <a:off x="8197" y="5808"/>
              <a:ext cx="6472" cy="72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单层球壳导热的计算公式</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4" name="文本框 8"/>
                <p:cNvSpPr txBox="1"/>
                <p:nvPr/>
              </p:nvSpPr>
              <p:spPr>
                <a:xfrm>
                  <a:off x="14635" y="5536"/>
                  <a:ext cx="2891" cy="165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𝜆</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den>
                        </m:f>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2</m:t>
                                </m:r>
                              </m:sub>
                            </m:sSub>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den>
                            </m:f>
                          </m:den>
                        </m:f>
                      </m:oMath>
                    </m:oMathPara>
                  </a14:m>
                  <a:endParaRPr lang="zh-CN" altLang="en-US" sz="2400" dirty="0"/>
                </a:p>
              </p:txBody>
            </p:sp>
          </mc:Choice>
          <mc:Fallback>
            <p:sp>
              <p:nvSpPr>
                <p:cNvPr id="34" name="文本框 8"/>
                <p:cNvSpPr txBox="1">
                  <a:spLocks noRot="1" noChangeAspect="1" noMove="1" noResize="1" noEditPoints="1" noAdjustHandles="1" noChangeArrowheads="1" noChangeShapeType="1" noTextEdit="1"/>
                </p:cNvSpPr>
                <p:nvPr/>
              </p:nvSpPr>
              <p:spPr>
                <a:xfrm>
                  <a:off x="14635" y="5536"/>
                  <a:ext cx="2891" cy="165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9"/>
                <p:cNvSpPr txBox="1"/>
                <p:nvPr/>
              </p:nvSpPr>
              <p:spPr>
                <a:xfrm>
                  <a:off x="18479" y="5568"/>
                  <a:ext cx="5485" cy="16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b="0" i="1" smtClean="0">
                            <a:latin typeface="Cambria Math" panose="02040503050406030204" pitchFamily="18" charset="0"/>
                            <a:ea typeface="Cambria Math" panose="02040503050406030204" pitchFamily="18" charset="0"/>
                          </a:rPr>
                          <m:t>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r>
                          <a:rPr lang="zh-CN" altLang="en-US" sz="2400" b="0" i="1" smtClean="0">
                            <a:latin typeface="Cambria Math" panose="02040503050406030204" pitchFamily="18" charset="0"/>
                          </a:rPr>
                          <m:t>𝜋</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4</m:t>
                            </m:r>
                            <m:r>
                              <a:rPr lang="zh-CN" altLang="en-US" sz="2400" b="0" i="1" smtClean="0">
                                <a:latin typeface="Cambria Math" panose="02040503050406030204" pitchFamily="18" charset="0"/>
                              </a:rPr>
                              <m:t>𝜋𝜆</m:t>
                            </m:r>
                            <m:d>
                              <m:dPr>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2</m:t>
                                    </m:r>
                                  </m:sub>
                                </m:sSub>
                              </m:e>
                            </m:d>
                          </m:num>
                          <m:den>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den>
                            </m:f>
                          </m:den>
                        </m:f>
                      </m:oMath>
                    </m:oMathPara>
                  </a14:m>
                  <a:endParaRPr lang="zh-CN" altLang="en-US" sz="2400" dirty="0"/>
                </a:p>
              </p:txBody>
            </p:sp>
          </mc:Choice>
          <mc:Fallback>
            <p:sp>
              <p:nvSpPr>
                <p:cNvPr id="35" name="文本框 9"/>
                <p:cNvSpPr txBox="1">
                  <a:spLocks noRot="1" noChangeAspect="1" noMove="1" noResize="1" noEditPoints="1" noAdjustHandles="1" noChangeArrowheads="1" noChangeShapeType="1" noTextEdit="1"/>
                </p:cNvSpPr>
                <p:nvPr/>
              </p:nvSpPr>
              <p:spPr>
                <a:xfrm>
                  <a:off x="18479" y="5568"/>
                  <a:ext cx="5485" cy="16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10"/>
                <p:cNvSpPr txBox="1"/>
                <p:nvPr/>
              </p:nvSpPr>
              <p:spPr>
                <a:xfrm>
                  <a:off x="14657" y="7574"/>
                  <a:ext cx="4863" cy="11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𝑅</m:t>
                        </m:r>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𝑡</m:t>
                            </m:r>
                          </m:num>
                          <m:den>
                            <m:r>
                              <m:rPr>
                                <m:sty m:val="p"/>
                              </m:rPr>
                              <a:rPr lang="el-GR" altLang="zh-CN" sz="2400" i="1" smtClean="0">
                                <a:latin typeface="Cambria Math" panose="02040503050406030204" pitchFamily="18" charset="0"/>
                                <a:ea typeface="Cambria Math" panose="02040503050406030204" pitchFamily="18" charset="0"/>
                              </a:rPr>
                              <m:t>Φ</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r>
                              <a:rPr lang="zh-CN" altLang="en-US" sz="2400" b="0" i="1" smtClean="0">
                                <a:latin typeface="Cambria Math" panose="02040503050406030204" pitchFamily="18" charset="0"/>
                              </a:rPr>
                              <m:t>𝜋𝜆</m:t>
                            </m:r>
                          </m:den>
                        </m:f>
                        <m:d>
                          <m:dPr>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den>
                            </m:f>
                          </m:e>
                        </m:d>
                      </m:oMath>
                    </m:oMathPara>
                  </a14:m>
                  <a:endParaRPr lang="zh-CN" altLang="en-US" sz="2400" dirty="0"/>
                </a:p>
              </p:txBody>
            </p:sp>
          </mc:Choice>
          <mc:Fallback>
            <p:sp>
              <p:nvSpPr>
                <p:cNvPr id="36" name="文本框 10"/>
                <p:cNvSpPr txBox="1">
                  <a:spLocks noRot="1" noChangeAspect="1" noMove="1" noResize="1" noEditPoints="1" noAdjustHandles="1" noChangeArrowheads="1" noChangeShapeType="1" noTextEdit="1"/>
                </p:cNvSpPr>
                <p:nvPr/>
              </p:nvSpPr>
              <p:spPr>
                <a:xfrm>
                  <a:off x="14657" y="7574"/>
                  <a:ext cx="4863" cy="1178"/>
                </a:xfrm>
                <a:prstGeom prst="rect">
                  <a:avLst/>
                </a:prstGeom>
                <a:blipFill rotWithShape="1">
                  <a:blip r:embed="rId9"/>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变截面的一维导热问题</a:t>
            </a:r>
            <a:endParaRPr lang="en-US" dirty="0"/>
          </a:p>
        </p:txBody>
      </p:sp>
      <p:sp>
        <p:nvSpPr>
          <p:cNvPr id="3" name="矩形 2"/>
          <p:cNvSpPr>
            <a:spLocks noChangeArrowheads="1"/>
          </p:cNvSpPr>
          <p:nvPr>
            <p:custDataLst>
              <p:tags r:id="rId1"/>
            </p:custDataLst>
          </p:nvPr>
        </p:nvSpPr>
        <p:spPr bwMode="auto">
          <a:xfrm rot="19875875">
            <a:off x="4299748" y="5430117"/>
            <a:ext cx="1227781" cy="1208747"/>
          </a:xfrm>
          <a:prstGeom prst="rect">
            <a:avLst/>
          </a:prstGeom>
          <a:solidFill>
            <a:srgbClr val="F2655C"/>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sp>
        <p:nvSpPr>
          <p:cNvPr id="4" name="矩形 20"/>
          <p:cNvSpPr>
            <a:spLocks noChangeArrowheads="1"/>
          </p:cNvSpPr>
          <p:nvPr>
            <p:custDataLst>
              <p:tags r:id="rId2"/>
            </p:custDataLst>
          </p:nvPr>
        </p:nvSpPr>
        <p:spPr bwMode="auto">
          <a:xfrm rot="19875875">
            <a:off x="6612784" y="4839479"/>
            <a:ext cx="1226063" cy="1208747"/>
          </a:xfrm>
          <a:prstGeom prst="rect">
            <a:avLst/>
          </a:prstGeom>
          <a:solidFill>
            <a:srgbClr val="FFF762">
              <a:alpha val="83920"/>
            </a:srgbClr>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sp>
        <p:nvSpPr>
          <p:cNvPr id="5" name="矩形 22"/>
          <p:cNvSpPr>
            <a:spLocks noChangeArrowheads="1"/>
          </p:cNvSpPr>
          <p:nvPr>
            <p:custDataLst>
              <p:tags r:id="rId3"/>
            </p:custDataLst>
          </p:nvPr>
        </p:nvSpPr>
        <p:spPr bwMode="auto">
          <a:xfrm rot="19875875">
            <a:off x="8911274" y="4248841"/>
            <a:ext cx="1226063" cy="1208747"/>
          </a:xfrm>
          <a:prstGeom prst="rect">
            <a:avLst/>
          </a:prstGeom>
          <a:solidFill>
            <a:srgbClr val="FFC759">
              <a:alpha val="83920"/>
            </a:srgbClr>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sp>
        <p:nvSpPr>
          <p:cNvPr id="6" name="圆角矩形 26"/>
          <p:cNvSpPr/>
          <p:nvPr/>
        </p:nvSpPr>
        <p:spPr>
          <a:xfrm>
            <a:off x="1172937" y="1095884"/>
            <a:ext cx="10328729" cy="1491059"/>
          </a:xfrm>
          <a:prstGeom prst="roundRect">
            <a:avLst>
              <a:gd name="adj" fmla="val 0"/>
            </a:avLst>
          </a:prstGeom>
          <a:noFill/>
          <a:ln w="3175">
            <a:solidFill>
              <a:schemeClr val="accent3"/>
            </a:solid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7" name="TextBox 38"/>
          <p:cNvSpPr txBox="1"/>
          <p:nvPr/>
        </p:nvSpPr>
        <p:spPr>
          <a:xfrm>
            <a:off x="1591310" y="1367790"/>
            <a:ext cx="9359265" cy="885825"/>
          </a:xfrm>
          <a:prstGeom prst="rect">
            <a:avLst/>
          </a:prstGeom>
          <a:noFill/>
        </p:spPr>
        <p:txBody>
          <a:bodyPr wrap="square" lIns="0" tIns="0" rIns="0" bIns="0" rtlCol="0">
            <a:spAutoFit/>
          </a:bodyPr>
          <a:lstStyle/>
          <a:p>
            <a:pPr algn="just">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当导热面积</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沿热流密度矢量方向改变（</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A=A(x)</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）时，可采用直接对傅里叶导热定律表达式做积分的方法。</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8" name="矩形 93"/>
          <p:cNvSpPr/>
          <p:nvPr/>
        </p:nvSpPr>
        <p:spPr>
          <a:xfrm>
            <a:off x="1119970" y="104841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3"/>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9" name="矩形 93"/>
          <p:cNvSpPr/>
          <p:nvPr/>
        </p:nvSpPr>
        <p:spPr>
          <a:xfrm rot="10800000">
            <a:off x="11152434" y="222940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3"/>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0" name="平行四边形 1"/>
          <p:cNvSpPr>
            <a:spLocks noChangeArrowheads="1"/>
          </p:cNvSpPr>
          <p:nvPr>
            <p:custDataLst>
              <p:tags r:id="rId4"/>
            </p:custDataLst>
          </p:nvPr>
        </p:nvSpPr>
        <p:spPr bwMode="auto">
          <a:xfrm flipV="1">
            <a:off x="2846705" y="5799455"/>
            <a:ext cx="1818640" cy="1059180"/>
          </a:xfrm>
          <a:prstGeom prst="parallelogram">
            <a:avLst>
              <a:gd name="adj" fmla="val 54884"/>
            </a:avLst>
          </a:prstGeom>
          <a:solidFill>
            <a:srgbClr val="FFC759"/>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grpSp>
        <p:nvGrpSpPr>
          <p:cNvPr id="11" name="组合 25"/>
          <p:cNvGrpSpPr/>
          <p:nvPr/>
        </p:nvGrpSpPr>
        <p:grpSpPr>
          <a:xfrm>
            <a:off x="2710815" y="4621530"/>
            <a:ext cx="2090420" cy="1675765"/>
            <a:chOff x="4269" y="7278"/>
            <a:chExt cx="3292" cy="2639"/>
          </a:xfrm>
        </p:grpSpPr>
        <p:grpSp>
          <p:nvGrpSpPr>
            <p:cNvPr id="12" name="组合 20"/>
            <p:cNvGrpSpPr/>
            <p:nvPr>
              <p:custDataLst>
                <p:tags r:id="rId5"/>
              </p:custDataLst>
            </p:nvPr>
          </p:nvGrpSpPr>
          <p:grpSpPr>
            <a:xfrm>
              <a:off x="5365" y="8627"/>
              <a:ext cx="925" cy="1290"/>
              <a:chOff x="2190750" y="4964113"/>
              <a:chExt cx="542925" cy="757237"/>
            </a:xfrm>
          </p:grpSpPr>
          <p:sp>
            <p:nvSpPr>
              <p:cNvPr id="14" name="椭圆 32"/>
              <p:cNvSpPr>
                <a:spLocks noChangeArrowheads="1"/>
              </p:cNvSpPr>
              <p:nvPr>
                <p:custDataLst>
                  <p:tags r:id="rId6"/>
                </p:custDataLst>
              </p:nvPr>
            </p:nvSpPr>
            <p:spPr bwMode="auto">
              <a:xfrm>
                <a:off x="2281238" y="5608638"/>
                <a:ext cx="361950" cy="112712"/>
              </a:xfrm>
              <a:prstGeom prst="ellipse">
                <a:avLst/>
              </a:prstGeom>
              <a:solidFill>
                <a:srgbClr val="0D0D0D">
                  <a:alpha val="3803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p:sp>
            <p:nvSpPr>
              <p:cNvPr id="15" name="泪滴形 27"/>
              <p:cNvSpPr/>
              <p:nvPr>
                <p:custDataLst>
                  <p:tags r:id="rId7"/>
                </p:custDataLst>
              </p:nvPr>
            </p:nvSpPr>
            <p:spPr bwMode="auto">
              <a:xfrm rot="8177846">
                <a:off x="2190750" y="4964113"/>
                <a:ext cx="542925" cy="544512"/>
              </a:xfrm>
              <a:custGeom>
                <a:avLst/>
                <a:gdLst>
                  <a:gd name="T0" fmla="*/ 0 w 542996"/>
                  <a:gd name="T1" fmla="*/ 271498 h 542996"/>
                  <a:gd name="T2" fmla="*/ 271498 w 542996"/>
                  <a:gd name="T3" fmla="*/ 0 h 542996"/>
                  <a:gd name="T4" fmla="*/ 542996 w 542996"/>
                  <a:gd name="T5" fmla="*/ 0 h 542996"/>
                  <a:gd name="T6" fmla="*/ 542996 w 542996"/>
                  <a:gd name="T7" fmla="*/ 271498 h 542996"/>
                  <a:gd name="T8" fmla="*/ 271498 w 542996"/>
                  <a:gd name="T9" fmla="*/ 542996 h 542996"/>
                  <a:gd name="T10" fmla="*/ 0 w 542996"/>
                  <a:gd name="T11" fmla="*/ 271498 h 5429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2996" h="542996">
                    <a:moveTo>
                      <a:pt x="0" y="271498"/>
                    </a:moveTo>
                    <a:cubicBezTo>
                      <a:pt x="0" y="121554"/>
                      <a:pt x="121554" y="0"/>
                      <a:pt x="271498" y="0"/>
                    </a:cubicBezTo>
                    <a:lnTo>
                      <a:pt x="542996" y="0"/>
                    </a:lnTo>
                    <a:lnTo>
                      <a:pt x="542996" y="271498"/>
                    </a:lnTo>
                    <a:cubicBezTo>
                      <a:pt x="542996" y="421442"/>
                      <a:pt x="421442" y="542996"/>
                      <a:pt x="271498" y="542996"/>
                    </a:cubicBezTo>
                    <a:cubicBezTo>
                      <a:pt x="121554" y="542996"/>
                      <a:pt x="0" y="421442"/>
                      <a:pt x="0" y="27149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spcBef>
                    <a:spcPts val="0"/>
                  </a:spcBef>
                  <a:spcAft>
                    <a:spcPts val="0"/>
                  </a:spcAft>
                  <a:defRPr/>
                </a:pPr>
                <a:endParaRPr lang="zh-CN" altLang="en-US">
                  <a:solidFill>
                    <a:prstClr val="black"/>
                  </a:solidFill>
                </a:endParaRPr>
              </a:p>
            </p:txBody>
          </p:sp>
          <p:sp>
            <p:nvSpPr>
              <p:cNvPr id="16" name="椭圆 30"/>
              <p:cNvSpPr>
                <a:spLocks noChangeArrowheads="1"/>
              </p:cNvSpPr>
              <p:nvPr>
                <p:custDataLst>
                  <p:tags r:id="rId8"/>
                </p:custDataLst>
              </p:nvPr>
            </p:nvSpPr>
            <p:spPr bwMode="auto">
              <a:xfrm>
                <a:off x="2281895" y="5055525"/>
                <a:ext cx="360635" cy="361689"/>
              </a:xfrm>
              <a:prstGeom prst="ellipse">
                <a:avLst/>
              </a:prstGeom>
              <a:solidFill>
                <a:srgbClr val="FFC759"/>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p:grpSp>
        <mc:AlternateContent xmlns:mc="http://schemas.openxmlformats.org/markup-compatibility/2006">
          <mc:Choice xmlns:a14="http://schemas.microsoft.com/office/drawing/2010/main" Requires="a14">
            <p:sp>
              <p:nvSpPr>
                <p:cNvPr id="13" name="文本框 11"/>
                <p:cNvSpPr txBox="1"/>
                <p:nvPr/>
              </p:nvSpPr>
              <p:spPr>
                <a:xfrm>
                  <a:off x="4269" y="7278"/>
                  <a:ext cx="3292" cy="10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r>
                          <a:rPr lang="en-US" altLang="zh-CN" sz="2400" b="0" i="1" smtClean="0">
                            <a:latin typeface="Cambria Math" panose="02040503050406030204" pitchFamily="18" charset="0"/>
                            <a:ea typeface="Cambria Math" panose="02040503050406030204" pitchFamily="18" charset="0"/>
                          </a:rPr>
                          <m:t>𝐴</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𝑑𝑡</m:t>
                            </m:r>
                          </m:num>
                          <m:den>
                            <m:r>
                              <a:rPr lang="en-US" altLang="zh-CN" sz="2400" b="0" i="1" smtClean="0">
                                <a:latin typeface="Cambria Math" panose="02040503050406030204" pitchFamily="18" charset="0"/>
                                <a:ea typeface="Cambria Math" panose="02040503050406030204" pitchFamily="18" charset="0"/>
                              </a:rPr>
                              <m:t>𝑑𝑥</m:t>
                            </m:r>
                          </m:den>
                        </m:f>
                      </m:oMath>
                    </m:oMathPara>
                  </a14:m>
                  <a:endParaRPr lang="zh-CN" altLang="en-US" sz="2400" dirty="0"/>
                </a:p>
              </p:txBody>
            </p:sp>
          </mc:Choice>
          <mc:Fallback>
            <p:sp>
              <p:nvSpPr>
                <p:cNvPr id="13" name="文本框 11"/>
                <p:cNvSpPr txBox="1">
                  <a:spLocks noRot="1" noChangeAspect="1" noMove="1" noResize="1" noEditPoints="1" noAdjustHandles="1" noChangeArrowheads="1" noChangeShapeType="1" noTextEdit="1"/>
                </p:cNvSpPr>
                <p:nvPr/>
              </p:nvSpPr>
              <p:spPr>
                <a:xfrm>
                  <a:off x="4269" y="7278"/>
                  <a:ext cx="3292" cy="1094"/>
                </a:xfrm>
                <a:prstGeom prst="rect">
                  <a:avLst/>
                </a:prstGeom>
                <a:blipFill rotWithShape="1">
                  <a:blip r:embed="rId9"/>
                </a:blipFill>
              </p:spPr>
              <p:txBody>
                <a:bodyPr/>
                <a:lstStyle/>
                <a:p>
                  <a:r>
                    <a:rPr lang="zh-CN" altLang="en-US">
                      <a:noFill/>
                    </a:rPr>
                    <a:t> </a:t>
                  </a:r>
                </a:p>
              </p:txBody>
            </p:sp>
          </mc:Fallback>
        </mc:AlternateContent>
      </p:grpSp>
      <p:sp>
        <p:nvSpPr>
          <p:cNvPr id="17" name="平行四边形 21"/>
          <p:cNvSpPr>
            <a:spLocks noChangeArrowheads="1"/>
          </p:cNvSpPr>
          <p:nvPr>
            <p:custDataLst>
              <p:tags r:id="rId10"/>
            </p:custDataLst>
          </p:nvPr>
        </p:nvSpPr>
        <p:spPr bwMode="auto">
          <a:xfrm flipV="1">
            <a:off x="7473315" y="4619625"/>
            <a:ext cx="1818640" cy="1057910"/>
          </a:xfrm>
          <a:prstGeom prst="parallelogram">
            <a:avLst>
              <a:gd name="adj" fmla="val 54973"/>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grpSp>
        <p:nvGrpSpPr>
          <p:cNvPr id="18" name="组合 28"/>
          <p:cNvGrpSpPr/>
          <p:nvPr/>
        </p:nvGrpSpPr>
        <p:grpSpPr>
          <a:xfrm>
            <a:off x="7345045" y="2943860"/>
            <a:ext cx="1934210" cy="2133600"/>
            <a:chOff x="11567" y="4636"/>
            <a:chExt cx="3046" cy="3360"/>
          </a:xfrm>
        </p:grpSpPr>
        <p:sp>
          <p:nvSpPr>
            <p:cNvPr id="19" name="椭圆 47"/>
            <p:cNvSpPr>
              <a:spLocks noChangeArrowheads="1"/>
            </p:cNvSpPr>
            <p:nvPr>
              <p:custDataLst>
                <p:tags r:id="rId11"/>
              </p:custDataLst>
            </p:nvPr>
          </p:nvSpPr>
          <p:spPr bwMode="auto">
            <a:xfrm>
              <a:off x="12755" y="7802"/>
              <a:ext cx="614" cy="195"/>
            </a:xfrm>
            <a:prstGeom prst="ellipse">
              <a:avLst/>
            </a:prstGeom>
            <a:solidFill>
              <a:srgbClr val="0D0D0D">
                <a:alpha val="3803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p:sp>
          <p:nvSpPr>
            <p:cNvPr id="20" name="泪滴形 50"/>
            <p:cNvSpPr/>
            <p:nvPr>
              <p:custDataLst>
                <p:tags r:id="rId12"/>
              </p:custDataLst>
            </p:nvPr>
          </p:nvSpPr>
          <p:spPr bwMode="auto">
            <a:xfrm rot="8177846">
              <a:off x="12628" y="6710"/>
              <a:ext cx="927" cy="925"/>
            </a:xfrm>
            <a:custGeom>
              <a:avLst/>
              <a:gdLst>
                <a:gd name="T0" fmla="*/ 0 w 542996"/>
                <a:gd name="T1" fmla="*/ 271498 h 542996"/>
                <a:gd name="T2" fmla="*/ 271498 w 542996"/>
                <a:gd name="T3" fmla="*/ 0 h 542996"/>
                <a:gd name="T4" fmla="*/ 542996 w 542996"/>
                <a:gd name="T5" fmla="*/ 0 h 542996"/>
                <a:gd name="T6" fmla="*/ 542996 w 542996"/>
                <a:gd name="T7" fmla="*/ 271498 h 542996"/>
                <a:gd name="T8" fmla="*/ 271498 w 542996"/>
                <a:gd name="T9" fmla="*/ 542996 h 542996"/>
                <a:gd name="T10" fmla="*/ 0 w 542996"/>
                <a:gd name="T11" fmla="*/ 271498 h 5429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2996" h="542996">
                  <a:moveTo>
                    <a:pt x="0" y="271498"/>
                  </a:moveTo>
                  <a:cubicBezTo>
                    <a:pt x="0" y="121554"/>
                    <a:pt x="121554" y="0"/>
                    <a:pt x="271498" y="0"/>
                  </a:cubicBezTo>
                  <a:lnTo>
                    <a:pt x="542996" y="0"/>
                  </a:lnTo>
                  <a:lnTo>
                    <a:pt x="542996" y="271498"/>
                  </a:lnTo>
                  <a:cubicBezTo>
                    <a:pt x="542996" y="421442"/>
                    <a:pt x="421442" y="542996"/>
                    <a:pt x="271498" y="542996"/>
                  </a:cubicBezTo>
                  <a:cubicBezTo>
                    <a:pt x="121554" y="542996"/>
                    <a:pt x="0" y="421442"/>
                    <a:pt x="0" y="27149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spcBef>
                  <a:spcPts val="0"/>
                </a:spcBef>
                <a:spcAft>
                  <a:spcPts val="0"/>
                </a:spcAft>
                <a:defRPr/>
              </a:pPr>
              <a:endParaRPr lang="zh-CN" altLang="en-US">
                <a:solidFill>
                  <a:prstClr val="black"/>
                </a:solidFill>
              </a:endParaRPr>
            </a:p>
          </p:txBody>
        </p:sp>
        <p:sp>
          <p:nvSpPr>
            <p:cNvPr id="21" name="椭圆 51"/>
            <p:cNvSpPr>
              <a:spLocks noChangeArrowheads="1"/>
            </p:cNvSpPr>
            <p:nvPr>
              <p:custDataLst>
                <p:tags r:id="rId13"/>
              </p:custDataLst>
            </p:nvPr>
          </p:nvSpPr>
          <p:spPr bwMode="auto">
            <a:xfrm>
              <a:off x="12783" y="6865"/>
              <a:ext cx="616" cy="614"/>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22" name="文本框 12"/>
                <p:cNvSpPr txBox="1"/>
                <p:nvPr/>
              </p:nvSpPr>
              <p:spPr>
                <a:xfrm>
                  <a:off x="11567" y="4636"/>
                  <a:ext cx="3047" cy="1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𝜆</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2</m:t>
                                    </m:r>
                                  </m:sub>
                                </m:sSub>
                              </m:e>
                            </m:d>
                          </m:num>
                          <m:den>
                            <m:nary>
                              <m:naryPr>
                                <m:ctrlPr>
                                  <a:rPr lang="el-GR" altLang="zh-CN" sz="2400" i="1">
                                    <a:latin typeface="Cambria Math" panose="02040503050406030204" pitchFamily="18" charset="0"/>
                                    <a:ea typeface="Cambria Math" panose="02040503050406030204" pitchFamily="18" charset="0"/>
                                  </a:rPr>
                                </m:ctrlPr>
                              </m:naryPr>
                              <m:sub>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sub>
                              <m:sup>
                                <m:sSub>
                                  <m:sSubPr>
                                    <m:ctrlPr>
                                      <a:rPr lang="el-GR"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sup>
                              <m:e>
                                <m:f>
                                  <m:fPr>
                                    <m:ctrlPr>
                                      <a:rPr lang="el-GR"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𝑑𝑥</m:t>
                                    </m:r>
                                  </m:num>
                                  <m:den>
                                    <m:r>
                                      <a:rPr lang="en-US" altLang="zh-CN" sz="2400" i="1">
                                        <a:latin typeface="Cambria Math" panose="02040503050406030204" pitchFamily="18" charset="0"/>
                                        <a:ea typeface="Cambria Math" panose="02040503050406030204" pitchFamily="18" charset="0"/>
                                      </a:rPr>
                                      <m:t>𝐴</m:t>
                                    </m:r>
                                    <m:d>
                                      <m:dPr>
                                        <m:ctrlPr>
                                          <a:rPr lang="en-US" altLang="zh-CN" sz="240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den>
                                </m:f>
                              </m:e>
                            </m:nary>
                          </m:den>
                        </m:f>
                      </m:oMath>
                    </m:oMathPara>
                  </a14:m>
                  <a:endParaRPr lang="zh-CN" altLang="en-US" sz="2400" dirty="0"/>
                </a:p>
              </p:txBody>
            </p:sp>
          </mc:Choice>
          <mc:Fallback>
            <p:sp>
              <p:nvSpPr>
                <p:cNvPr id="22" name="文本框 12"/>
                <p:cNvSpPr txBox="1">
                  <a:spLocks noRot="1" noChangeAspect="1" noMove="1" noResize="1" noEditPoints="1" noAdjustHandles="1" noChangeArrowheads="1" noChangeShapeType="1" noTextEdit="1"/>
                </p:cNvSpPr>
                <p:nvPr/>
              </p:nvSpPr>
              <p:spPr>
                <a:xfrm>
                  <a:off x="11567" y="4636"/>
                  <a:ext cx="3047" cy="1844"/>
                </a:xfrm>
                <a:prstGeom prst="rect">
                  <a:avLst/>
                </a:prstGeom>
                <a:blipFill rotWithShape="1">
                  <a:blip r:embed="rId14"/>
                </a:blipFill>
              </p:spPr>
              <p:txBody>
                <a:bodyPr/>
                <a:lstStyle/>
                <a:p>
                  <a:r>
                    <a:rPr lang="zh-CN" altLang="en-US">
                      <a:noFill/>
                    </a:rPr>
                    <a:t> </a:t>
                  </a:r>
                </a:p>
              </p:txBody>
            </p:sp>
          </mc:Fallback>
        </mc:AlternateContent>
      </p:grpSp>
      <p:sp>
        <p:nvSpPr>
          <p:cNvPr id="23" name="平行四边形 19"/>
          <p:cNvSpPr>
            <a:spLocks noChangeArrowheads="1"/>
          </p:cNvSpPr>
          <p:nvPr>
            <p:custDataLst>
              <p:tags r:id="rId15"/>
            </p:custDataLst>
          </p:nvPr>
        </p:nvSpPr>
        <p:spPr bwMode="auto">
          <a:xfrm flipV="1">
            <a:off x="5160010" y="5210175"/>
            <a:ext cx="1818640" cy="1057910"/>
          </a:xfrm>
          <a:prstGeom prst="parallelogram">
            <a:avLst>
              <a:gd name="adj" fmla="val 54973"/>
            </a:avLst>
          </a:prstGeom>
          <a:solidFill>
            <a:srgbClr val="7FDFD9"/>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u="sng">
              <a:solidFill>
                <a:srgbClr val="FFFFFF"/>
              </a:solidFill>
              <a:latin typeface="Arial" panose="020B0604020202020204" pitchFamily="34" charset="0"/>
              <a:ea typeface="黑体" panose="02010609060101010101" pitchFamily="2" charset="-122"/>
            </a:endParaRPr>
          </a:p>
        </p:txBody>
      </p:sp>
      <p:grpSp>
        <p:nvGrpSpPr>
          <p:cNvPr id="24" name="组合 27"/>
          <p:cNvGrpSpPr/>
          <p:nvPr/>
        </p:nvGrpSpPr>
        <p:grpSpPr>
          <a:xfrm>
            <a:off x="4864735" y="3567430"/>
            <a:ext cx="1997075" cy="2171700"/>
            <a:chOff x="7661" y="5618"/>
            <a:chExt cx="3145" cy="3420"/>
          </a:xfrm>
        </p:grpSpPr>
        <p:sp>
          <p:nvSpPr>
            <p:cNvPr id="25" name="椭圆 48"/>
            <p:cNvSpPr>
              <a:spLocks noChangeArrowheads="1"/>
            </p:cNvSpPr>
            <p:nvPr>
              <p:custDataLst>
                <p:tags r:id="rId16"/>
              </p:custDataLst>
            </p:nvPr>
          </p:nvSpPr>
          <p:spPr bwMode="auto">
            <a:xfrm>
              <a:off x="9245" y="8846"/>
              <a:ext cx="614" cy="192"/>
            </a:xfrm>
            <a:prstGeom prst="ellipse">
              <a:avLst/>
            </a:prstGeom>
            <a:solidFill>
              <a:srgbClr val="0D0D0D">
                <a:alpha val="3803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p:sp>
          <p:nvSpPr>
            <p:cNvPr id="26" name="泪滴形 57"/>
            <p:cNvSpPr/>
            <p:nvPr>
              <p:custDataLst>
                <p:tags r:id="rId17"/>
              </p:custDataLst>
            </p:nvPr>
          </p:nvSpPr>
          <p:spPr bwMode="auto">
            <a:xfrm rot="8177846">
              <a:off x="9118" y="7751"/>
              <a:ext cx="925" cy="925"/>
            </a:xfrm>
            <a:custGeom>
              <a:avLst/>
              <a:gdLst>
                <a:gd name="T0" fmla="*/ 0 w 542996"/>
                <a:gd name="T1" fmla="*/ 271498 h 542996"/>
                <a:gd name="T2" fmla="*/ 271498 w 542996"/>
                <a:gd name="T3" fmla="*/ 0 h 542996"/>
                <a:gd name="T4" fmla="*/ 542996 w 542996"/>
                <a:gd name="T5" fmla="*/ 0 h 542996"/>
                <a:gd name="T6" fmla="*/ 542996 w 542996"/>
                <a:gd name="T7" fmla="*/ 271498 h 542996"/>
                <a:gd name="T8" fmla="*/ 271498 w 542996"/>
                <a:gd name="T9" fmla="*/ 542996 h 542996"/>
                <a:gd name="T10" fmla="*/ 0 w 542996"/>
                <a:gd name="T11" fmla="*/ 271498 h 5429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2996" h="542996">
                  <a:moveTo>
                    <a:pt x="0" y="271498"/>
                  </a:moveTo>
                  <a:cubicBezTo>
                    <a:pt x="0" y="121554"/>
                    <a:pt x="121554" y="0"/>
                    <a:pt x="271498" y="0"/>
                  </a:cubicBezTo>
                  <a:lnTo>
                    <a:pt x="542996" y="0"/>
                  </a:lnTo>
                  <a:lnTo>
                    <a:pt x="542996" y="271498"/>
                  </a:lnTo>
                  <a:cubicBezTo>
                    <a:pt x="542996" y="421442"/>
                    <a:pt x="421442" y="542996"/>
                    <a:pt x="271498" y="542996"/>
                  </a:cubicBezTo>
                  <a:cubicBezTo>
                    <a:pt x="121554" y="542996"/>
                    <a:pt x="0" y="421442"/>
                    <a:pt x="0" y="271498"/>
                  </a:cubicBez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spcBef>
                  <a:spcPts val="0"/>
                </a:spcBef>
                <a:spcAft>
                  <a:spcPts val="0"/>
                </a:spcAft>
                <a:defRPr/>
              </a:pPr>
              <a:endParaRPr lang="zh-CN" altLang="en-US">
                <a:solidFill>
                  <a:prstClr val="black"/>
                </a:solidFill>
              </a:endParaRPr>
            </a:p>
          </p:txBody>
        </p:sp>
        <p:sp>
          <p:nvSpPr>
            <p:cNvPr id="27" name="椭圆 58"/>
            <p:cNvSpPr>
              <a:spLocks noChangeArrowheads="1"/>
            </p:cNvSpPr>
            <p:nvPr>
              <p:custDataLst>
                <p:tags r:id="rId18"/>
              </p:custDataLst>
            </p:nvPr>
          </p:nvSpPr>
          <p:spPr bwMode="auto">
            <a:xfrm>
              <a:off x="9273" y="7906"/>
              <a:ext cx="614" cy="614"/>
            </a:xfrm>
            <a:prstGeom prst="ellipse">
              <a:avLst/>
            </a:prstGeom>
            <a:solidFill>
              <a:srgbClr val="7FDFD9"/>
            </a:solidFill>
            <a:ln>
              <a:noFill/>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pitchFamily="34" charset="0"/>
                  <a:ea typeface="微软雅黑 Light" panose="020B0502040204020203"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pitchFamily="34" charset="0"/>
                  <a:ea typeface="微软雅黑 Light" panose="020B0502040204020203"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pitchFamily="34" charset="0"/>
                  <a:ea typeface="微软雅黑 Light" panose="020B0502040204020203"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pitchFamily="34" charset="0"/>
                  <a:ea typeface="微软雅黑 Light" panose="020B0502040204020203"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28" name="文本框 23"/>
                <p:cNvSpPr txBox="1"/>
                <p:nvPr/>
              </p:nvSpPr>
              <p:spPr>
                <a:xfrm>
                  <a:off x="7661" y="5618"/>
                  <a:ext cx="3145" cy="168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𝑑𝑡</m:t>
                            </m:r>
                          </m:num>
                          <m:den>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𝑑𝑥</m:t>
                                </m:r>
                              </m:num>
                              <m:den>
                                <m:r>
                                  <a:rPr lang="en-US" altLang="zh-CN" sz="2400" i="1">
                                    <a:latin typeface="Cambria Math" panose="02040503050406030204" pitchFamily="18" charset="0"/>
                                    <a:ea typeface="Cambria Math" panose="02040503050406030204" pitchFamily="18" charset="0"/>
                                  </a:rPr>
                                  <m:t>𝐴</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𝑥</m:t>
                                    </m:r>
                                  </m:e>
                                </m:d>
                              </m:den>
                            </m:f>
                          </m:den>
                        </m:f>
                      </m:oMath>
                    </m:oMathPara>
                  </a14:m>
                  <a:endParaRPr lang="zh-CN" altLang="en-US" sz="2400" dirty="0"/>
                </a:p>
              </p:txBody>
            </p:sp>
          </mc:Choice>
          <mc:Fallback>
            <p:sp>
              <p:nvSpPr>
                <p:cNvPr id="28" name="文本框 23"/>
                <p:cNvSpPr txBox="1">
                  <a:spLocks noRot="1" noChangeAspect="1" noMove="1" noResize="1" noEditPoints="1" noAdjustHandles="1" noChangeArrowheads="1" noChangeShapeType="1" noTextEdit="1"/>
                </p:cNvSpPr>
                <p:nvPr/>
              </p:nvSpPr>
              <p:spPr>
                <a:xfrm>
                  <a:off x="7661" y="5618"/>
                  <a:ext cx="3145" cy="1685"/>
                </a:xfrm>
                <a:prstGeom prst="rect">
                  <a:avLst/>
                </a:prstGeom>
                <a:blipFill rotWithShape="1">
                  <a:blip r:embed="rId19"/>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3" grpId="0" animBg="1"/>
      <p:bldP spid="3" grpId="1" animBg="1"/>
      <p:bldP spid="4" grpId="0" animBg="1"/>
      <p:bldP spid="4" grpId="1" animBg="1"/>
      <p:bldP spid="5" grpId="0" animBg="1"/>
      <p:bldP spid="5" grpId="1" animBg="1"/>
      <p:bldP spid="6" grpId="0" bldLvl="0" animBg="1"/>
      <p:bldP spid="7" grpId="0"/>
      <p:bldP spid="8" grpId="0" bldLvl="0" animBg="1"/>
      <p:bldP spid="9" grpId="0" bldLvl="0" animBg="1"/>
      <p:bldP spid="10" grpId="0" animBg="1"/>
      <p:bldP spid="10" grpId="1" animBg="1"/>
      <p:bldP spid="17" grpId="0" animBg="1"/>
      <p:bldP spid="17" grpId="1" animBg="1"/>
      <p:bldP spid="23" grpId="0" animBg="1"/>
      <p:bldP spid="2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104456" cy="504602"/>
          </a:xfrm>
        </p:spPr>
        <p:txBody>
          <a:bodyPr/>
          <a:lstStyle/>
          <a:p>
            <a:r>
              <a:rPr lang="en-US" dirty="0" err="1"/>
              <a:t>变导热系数的一维导热问题</a:t>
            </a:r>
            <a:endParaRPr lang="en-US" dirty="0"/>
          </a:p>
        </p:txBody>
      </p:sp>
      <p:sp>
        <p:nvSpPr>
          <p:cNvPr id="29" name="圆角矩形 26"/>
          <p:cNvSpPr/>
          <p:nvPr/>
        </p:nvSpPr>
        <p:spPr>
          <a:xfrm>
            <a:off x="1172937" y="1095884"/>
            <a:ext cx="10328729" cy="1491059"/>
          </a:xfrm>
          <a:prstGeom prst="roundRect">
            <a:avLst>
              <a:gd name="adj" fmla="val 0"/>
            </a:avLst>
          </a:prstGeom>
          <a:noFill/>
          <a:ln w="3175">
            <a:solidFill>
              <a:schemeClr val="accent5"/>
            </a:solid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0" name="TextBox 38"/>
          <p:cNvSpPr txBox="1"/>
          <p:nvPr/>
        </p:nvSpPr>
        <p:spPr>
          <a:xfrm>
            <a:off x="1591310" y="1367790"/>
            <a:ext cx="9359265" cy="885825"/>
          </a:xfrm>
          <a:prstGeom prst="rect">
            <a:avLst/>
          </a:prstGeom>
          <a:noFill/>
        </p:spPr>
        <p:txBody>
          <a:bodyPr wrap="square" lIns="0" tIns="0" rIns="0" bIns="0" rtlCol="0">
            <a:spAutoFit/>
          </a:bodyPr>
          <a:lstStyle/>
          <a:p>
            <a:pPr algn="just">
              <a:lnSpc>
                <a:spcPct val="120000"/>
              </a:lnSpc>
            </a:pPr>
            <a:r>
              <a:rPr lang="zh-CN" altLang="en-US" sz="2400" dirty="0">
                <a:solidFill>
                  <a:schemeClr val="tx1"/>
                </a:solidFill>
                <a:ea typeface="微软雅黑" panose="020B0503020204020204" pitchFamily="34" charset="-122"/>
                <a:sym typeface="Agency FB" panose="020B0503020202020204" pitchFamily="34" charset="0"/>
              </a:rPr>
              <a:t>当导热系数为变数（λ= λ (t)）时，可采用直接对傅里叶导热定律表达式做积分的方法</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1" name="矩形 93"/>
          <p:cNvSpPr/>
          <p:nvPr/>
        </p:nvSpPr>
        <p:spPr>
          <a:xfrm>
            <a:off x="1119970" y="104841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5"/>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2" name="矩形 93"/>
          <p:cNvSpPr/>
          <p:nvPr/>
        </p:nvSpPr>
        <p:spPr>
          <a:xfrm rot="10800000">
            <a:off x="11152434" y="2229409"/>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5"/>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33" name="组合 17"/>
          <p:cNvGrpSpPr/>
          <p:nvPr/>
        </p:nvGrpSpPr>
        <p:grpSpPr>
          <a:xfrm>
            <a:off x="1727835" y="4165743"/>
            <a:ext cx="2289810" cy="2851642"/>
            <a:chOff x="2704" y="6560"/>
            <a:chExt cx="3606" cy="4491"/>
          </a:xfrm>
        </p:grpSpPr>
        <p:sp>
          <p:nvSpPr>
            <p:cNvPr id="34" name="Кружок"/>
            <p:cNvSpPr/>
            <p:nvPr>
              <p:custDataLst>
                <p:tags r:id="rId1"/>
              </p:custDataLst>
            </p:nvPr>
          </p:nvSpPr>
          <p:spPr>
            <a:xfrm>
              <a:off x="3705" y="6754"/>
              <a:ext cx="1701" cy="1701"/>
            </a:xfrm>
            <a:prstGeom prst="ellipse">
              <a:avLst/>
            </a:prstGeom>
            <a:solidFill>
              <a:sysClr val="window" lastClr="FFFFFF">
                <a:lumMod val="85000"/>
              </a:sysClr>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5" name="Фигура"/>
            <p:cNvSpPr/>
            <p:nvPr>
              <p:custDataLst>
                <p:tags r:id="rId2"/>
              </p:custDataLst>
            </p:nvPr>
          </p:nvSpPr>
          <p:spPr>
            <a:xfrm>
              <a:off x="3510" y="6560"/>
              <a:ext cx="2543" cy="2085"/>
            </a:xfrm>
            <a:custGeom>
              <a:avLst/>
              <a:gdLst/>
              <a:ahLst/>
              <a:cxnLst>
                <a:cxn ang="0">
                  <a:pos x="wd2" y="hd2"/>
                </a:cxn>
                <a:cxn ang="5400000">
                  <a:pos x="wd2" y="hd2"/>
                </a:cxn>
                <a:cxn ang="10800000">
                  <a:pos x="wd2" y="hd2"/>
                </a:cxn>
                <a:cxn ang="16200000">
                  <a:pos x="wd2" y="hd2"/>
                </a:cxn>
              </a:cxnLst>
              <a:rect l="0" t="0" r="r" b="b"/>
              <a:pathLst>
                <a:path w="21564" h="21560" extrusionOk="0">
                  <a:moveTo>
                    <a:pt x="8863" y="0"/>
                  </a:moveTo>
                  <a:cubicBezTo>
                    <a:pt x="6596" y="0"/>
                    <a:pt x="4331" y="1054"/>
                    <a:pt x="2601" y="3162"/>
                  </a:cubicBezTo>
                  <a:cubicBezTo>
                    <a:pt x="868" y="5275"/>
                    <a:pt x="3" y="8045"/>
                    <a:pt x="7" y="10814"/>
                  </a:cubicBezTo>
                  <a:cubicBezTo>
                    <a:pt x="-34" y="11071"/>
                    <a:pt x="108" y="11320"/>
                    <a:pt x="320" y="11364"/>
                  </a:cubicBezTo>
                  <a:cubicBezTo>
                    <a:pt x="586" y="11418"/>
                    <a:pt x="818" y="11140"/>
                    <a:pt x="780" y="10814"/>
                  </a:cubicBezTo>
                  <a:cubicBezTo>
                    <a:pt x="776" y="8287"/>
                    <a:pt x="1566" y="5758"/>
                    <a:pt x="3148" y="3829"/>
                  </a:cubicBezTo>
                  <a:cubicBezTo>
                    <a:pt x="4727" y="1905"/>
                    <a:pt x="6794" y="942"/>
                    <a:pt x="8863" y="942"/>
                  </a:cubicBezTo>
                  <a:cubicBezTo>
                    <a:pt x="10932" y="942"/>
                    <a:pt x="12999" y="1905"/>
                    <a:pt x="14578" y="3829"/>
                  </a:cubicBezTo>
                  <a:cubicBezTo>
                    <a:pt x="16160" y="5758"/>
                    <a:pt x="16950" y="8287"/>
                    <a:pt x="16946" y="10814"/>
                  </a:cubicBezTo>
                  <a:cubicBezTo>
                    <a:pt x="16911" y="11075"/>
                    <a:pt x="17062" y="11320"/>
                    <a:pt x="17277" y="11353"/>
                  </a:cubicBezTo>
                  <a:cubicBezTo>
                    <a:pt x="17290" y="11355"/>
                    <a:pt x="17301" y="11349"/>
                    <a:pt x="17313" y="11349"/>
                  </a:cubicBezTo>
                  <a:lnTo>
                    <a:pt x="17313" y="11356"/>
                  </a:lnTo>
                  <a:lnTo>
                    <a:pt x="20220" y="11356"/>
                  </a:lnTo>
                  <a:lnTo>
                    <a:pt x="19252" y="12536"/>
                  </a:lnTo>
                  <a:cubicBezTo>
                    <a:pt x="19099" y="12723"/>
                    <a:pt x="19099" y="13028"/>
                    <a:pt x="19252" y="13214"/>
                  </a:cubicBezTo>
                  <a:cubicBezTo>
                    <a:pt x="19405" y="13401"/>
                    <a:pt x="19655" y="13401"/>
                    <a:pt x="19808" y="13214"/>
                  </a:cubicBezTo>
                  <a:lnTo>
                    <a:pt x="21449" y="11210"/>
                  </a:lnTo>
                  <a:cubicBezTo>
                    <a:pt x="21527" y="11115"/>
                    <a:pt x="21565" y="10990"/>
                    <a:pt x="21564" y="10865"/>
                  </a:cubicBezTo>
                  <a:cubicBezTo>
                    <a:pt x="21566" y="10740"/>
                    <a:pt x="21528" y="10610"/>
                    <a:pt x="21449" y="10514"/>
                  </a:cubicBezTo>
                  <a:lnTo>
                    <a:pt x="19808" y="8513"/>
                  </a:lnTo>
                  <a:cubicBezTo>
                    <a:pt x="19732" y="8419"/>
                    <a:pt x="19632" y="8373"/>
                    <a:pt x="19532" y="8373"/>
                  </a:cubicBezTo>
                  <a:cubicBezTo>
                    <a:pt x="19431" y="8373"/>
                    <a:pt x="19329" y="8419"/>
                    <a:pt x="19252" y="8513"/>
                  </a:cubicBezTo>
                  <a:cubicBezTo>
                    <a:pt x="19099" y="8699"/>
                    <a:pt x="19099" y="9001"/>
                    <a:pt x="19252" y="9187"/>
                  </a:cubicBezTo>
                  <a:lnTo>
                    <a:pt x="20244" y="10396"/>
                  </a:lnTo>
                  <a:lnTo>
                    <a:pt x="17704" y="10396"/>
                  </a:lnTo>
                  <a:cubicBezTo>
                    <a:pt x="17624" y="7769"/>
                    <a:pt x="16771" y="5169"/>
                    <a:pt x="15125" y="3162"/>
                  </a:cubicBezTo>
                  <a:cubicBezTo>
                    <a:pt x="13395" y="1054"/>
                    <a:pt x="11130" y="0"/>
                    <a:pt x="8863" y="0"/>
                  </a:cubicBezTo>
                  <a:close/>
                  <a:moveTo>
                    <a:pt x="590" y="12199"/>
                  </a:moveTo>
                  <a:cubicBezTo>
                    <a:pt x="532" y="12191"/>
                    <a:pt x="470" y="12198"/>
                    <a:pt x="410" y="12225"/>
                  </a:cubicBezTo>
                  <a:cubicBezTo>
                    <a:pt x="220" y="12309"/>
                    <a:pt x="117" y="12561"/>
                    <a:pt x="178" y="12797"/>
                  </a:cubicBezTo>
                  <a:cubicBezTo>
                    <a:pt x="234" y="13160"/>
                    <a:pt x="306" y="13519"/>
                    <a:pt x="392" y="13874"/>
                  </a:cubicBezTo>
                  <a:cubicBezTo>
                    <a:pt x="478" y="14229"/>
                    <a:pt x="576" y="14580"/>
                    <a:pt x="693" y="14926"/>
                  </a:cubicBezTo>
                  <a:cubicBezTo>
                    <a:pt x="753" y="15129"/>
                    <a:pt x="923" y="15251"/>
                    <a:pt x="1098" y="15219"/>
                  </a:cubicBezTo>
                  <a:cubicBezTo>
                    <a:pt x="1348" y="15173"/>
                    <a:pt x="1499" y="14858"/>
                    <a:pt x="1408" y="14570"/>
                  </a:cubicBezTo>
                  <a:cubicBezTo>
                    <a:pt x="1301" y="14255"/>
                    <a:pt x="1210" y="13934"/>
                    <a:pt x="1131" y="13610"/>
                  </a:cubicBezTo>
                  <a:cubicBezTo>
                    <a:pt x="1053" y="13287"/>
                    <a:pt x="987" y="12960"/>
                    <a:pt x="936" y="12628"/>
                  </a:cubicBezTo>
                  <a:cubicBezTo>
                    <a:pt x="917" y="12394"/>
                    <a:pt x="767" y="12225"/>
                    <a:pt x="590" y="12199"/>
                  </a:cubicBezTo>
                  <a:close/>
                  <a:moveTo>
                    <a:pt x="17121" y="12269"/>
                  </a:moveTo>
                  <a:cubicBezTo>
                    <a:pt x="16967" y="12292"/>
                    <a:pt x="16833" y="12424"/>
                    <a:pt x="16790" y="12617"/>
                  </a:cubicBezTo>
                  <a:cubicBezTo>
                    <a:pt x="16740" y="12945"/>
                    <a:pt x="16678" y="13271"/>
                    <a:pt x="16601" y="13592"/>
                  </a:cubicBezTo>
                  <a:cubicBezTo>
                    <a:pt x="16523" y="13914"/>
                    <a:pt x="16431" y="14230"/>
                    <a:pt x="16327" y="14541"/>
                  </a:cubicBezTo>
                  <a:cubicBezTo>
                    <a:pt x="16288" y="14720"/>
                    <a:pt x="16342" y="14911"/>
                    <a:pt x="16462" y="15025"/>
                  </a:cubicBezTo>
                  <a:cubicBezTo>
                    <a:pt x="16649" y="15201"/>
                    <a:pt x="16919" y="15143"/>
                    <a:pt x="17046" y="14900"/>
                  </a:cubicBezTo>
                  <a:cubicBezTo>
                    <a:pt x="17160" y="14557"/>
                    <a:pt x="17259" y="14210"/>
                    <a:pt x="17343" y="13856"/>
                  </a:cubicBezTo>
                  <a:cubicBezTo>
                    <a:pt x="17427" y="13503"/>
                    <a:pt x="17496" y="13146"/>
                    <a:pt x="17551" y="12786"/>
                  </a:cubicBezTo>
                  <a:cubicBezTo>
                    <a:pt x="17572" y="12559"/>
                    <a:pt x="17457" y="12347"/>
                    <a:pt x="17277" y="12284"/>
                  </a:cubicBezTo>
                  <a:cubicBezTo>
                    <a:pt x="17224" y="12265"/>
                    <a:pt x="17172" y="12261"/>
                    <a:pt x="17121" y="12269"/>
                  </a:cubicBezTo>
                  <a:close/>
                  <a:moveTo>
                    <a:pt x="16213" y="15501"/>
                  </a:moveTo>
                  <a:cubicBezTo>
                    <a:pt x="16054" y="15485"/>
                    <a:pt x="15895" y="15590"/>
                    <a:pt x="15825" y="15779"/>
                  </a:cubicBezTo>
                  <a:cubicBezTo>
                    <a:pt x="15703" y="16033"/>
                    <a:pt x="15571" y="16281"/>
                    <a:pt x="15428" y="16523"/>
                  </a:cubicBezTo>
                  <a:cubicBezTo>
                    <a:pt x="15286" y="16765"/>
                    <a:pt x="15134" y="17001"/>
                    <a:pt x="14971" y="17231"/>
                  </a:cubicBezTo>
                  <a:cubicBezTo>
                    <a:pt x="14798" y="17435"/>
                    <a:pt x="14815" y="17780"/>
                    <a:pt x="15007" y="17956"/>
                  </a:cubicBezTo>
                  <a:cubicBezTo>
                    <a:pt x="15183" y="18117"/>
                    <a:pt x="15433" y="18067"/>
                    <a:pt x="15558" y="17846"/>
                  </a:cubicBezTo>
                  <a:cubicBezTo>
                    <a:pt x="15736" y="17595"/>
                    <a:pt x="15903" y="17338"/>
                    <a:pt x="16060" y="17073"/>
                  </a:cubicBezTo>
                  <a:cubicBezTo>
                    <a:pt x="16216" y="16808"/>
                    <a:pt x="16362" y="16534"/>
                    <a:pt x="16495" y="16256"/>
                  </a:cubicBezTo>
                  <a:cubicBezTo>
                    <a:pt x="16634" y="16023"/>
                    <a:pt x="16576" y="15698"/>
                    <a:pt x="16369" y="15560"/>
                  </a:cubicBezTo>
                  <a:cubicBezTo>
                    <a:pt x="16319" y="15526"/>
                    <a:pt x="16266" y="15506"/>
                    <a:pt x="16213" y="15501"/>
                  </a:cubicBezTo>
                  <a:close/>
                  <a:moveTo>
                    <a:pt x="1474" y="15541"/>
                  </a:moveTo>
                  <a:cubicBezTo>
                    <a:pt x="1416" y="15556"/>
                    <a:pt x="1359" y="15588"/>
                    <a:pt x="1309" y="15637"/>
                  </a:cubicBezTo>
                  <a:cubicBezTo>
                    <a:pt x="1143" y="15797"/>
                    <a:pt x="1116" y="16091"/>
                    <a:pt x="1249" y="16293"/>
                  </a:cubicBezTo>
                  <a:cubicBezTo>
                    <a:pt x="1380" y="16563"/>
                    <a:pt x="1521" y="16827"/>
                    <a:pt x="1672" y="17084"/>
                  </a:cubicBezTo>
                  <a:cubicBezTo>
                    <a:pt x="1824" y="17341"/>
                    <a:pt x="1987" y="17591"/>
                    <a:pt x="2159" y="17835"/>
                  </a:cubicBezTo>
                  <a:cubicBezTo>
                    <a:pt x="2320" y="18038"/>
                    <a:pt x="2589" y="18031"/>
                    <a:pt x="2740" y="17817"/>
                  </a:cubicBezTo>
                  <a:cubicBezTo>
                    <a:pt x="2860" y="17646"/>
                    <a:pt x="2861" y="17393"/>
                    <a:pt x="2743" y="17220"/>
                  </a:cubicBezTo>
                  <a:cubicBezTo>
                    <a:pt x="2585" y="16997"/>
                    <a:pt x="2438" y="16769"/>
                    <a:pt x="2301" y="16534"/>
                  </a:cubicBezTo>
                  <a:cubicBezTo>
                    <a:pt x="2163" y="16300"/>
                    <a:pt x="2035" y="16058"/>
                    <a:pt x="1916" y="15812"/>
                  </a:cubicBezTo>
                  <a:cubicBezTo>
                    <a:pt x="1835" y="15599"/>
                    <a:pt x="1648" y="15497"/>
                    <a:pt x="1474" y="15541"/>
                  </a:cubicBezTo>
                  <a:close/>
                  <a:moveTo>
                    <a:pt x="3296" y="18191"/>
                  </a:moveTo>
                  <a:cubicBezTo>
                    <a:pt x="3169" y="18222"/>
                    <a:pt x="3054" y="18325"/>
                    <a:pt x="3001" y="18491"/>
                  </a:cubicBezTo>
                  <a:cubicBezTo>
                    <a:pt x="2934" y="18701"/>
                    <a:pt x="3004" y="18940"/>
                    <a:pt x="3167" y="19048"/>
                  </a:cubicBezTo>
                  <a:cubicBezTo>
                    <a:pt x="3429" y="19318"/>
                    <a:pt x="3701" y="19568"/>
                    <a:pt x="3981" y="19796"/>
                  </a:cubicBezTo>
                  <a:cubicBezTo>
                    <a:pt x="4261" y="20023"/>
                    <a:pt x="4548" y="20228"/>
                    <a:pt x="4844" y="20411"/>
                  </a:cubicBezTo>
                  <a:cubicBezTo>
                    <a:pt x="5045" y="20564"/>
                    <a:pt x="5313" y="20464"/>
                    <a:pt x="5409" y="20199"/>
                  </a:cubicBezTo>
                  <a:cubicBezTo>
                    <a:pt x="5498" y="19954"/>
                    <a:pt x="5398" y="19668"/>
                    <a:pt x="5193" y="19572"/>
                  </a:cubicBezTo>
                  <a:cubicBezTo>
                    <a:pt x="4923" y="19405"/>
                    <a:pt x="4660" y="19219"/>
                    <a:pt x="4405" y="19012"/>
                  </a:cubicBezTo>
                  <a:cubicBezTo>
                    <a:pt x="4150" y="18804"/>
                    <a:pt x="3902" y="18576"/>
                    <a:pt x="3663" y="18330"/>
                  </a:cubicBezTo>
                  <a:cubicBezTo>
                    <a:pt x="3561" y="18201"/>
                    <a:pt x="3423" y="18160"/>
                    <a:pt x="3296" y="18191"/>
                  </a:cubicBezTo>
                  <a:close/>
                  <a:moveTo>
                    <a:pt x="14373" y="18253"/>
                  </a:moveTo>
                  <a:cubicBezTo>
                    <a:pt x="14265" y="18225"/>
                    <a:pt x="14147" y="18254"/>
                    <a:pt x="14051" y="18345"/>
                  </a:cubicBezTo>
                  <a:cubicBezTo>
                    <a:pt x="13803" y="18599"/>
                    <a:pt x="13546" y="18833"/>
                    <a:pt x="13279" y="19045"/>
                  </a:cubicBezTo>
                  <a:cubicBezTo>
                    <a:pt x="13012" y="19256"/>
                    <a:pt x="12736" y="19446"/>
                    <a:pt x="12455" y="19616"/>
                  </a:cubicBezTo>
                  <a:cubicBezTo>
                    <a:pt x="12254" y="19709"/>
                    <a:pt x="12155" y="19985"/>
                    <a:pt x="12236" y="20228"/>
                  </a:cubicBezTo>
                  <a:cubicBezTo>
                    <a:pt x="12327" y="20504"/>
                    <a:pt x="12600" y="20612"/>
                    <a:pt x="12807" y="20455"/>
                  </a:cubicBezTo>
                  <a:cubicBezTo>
                    <a:pt x="13114" y="20269"/>
                    <a:pt x="13415" y="20061"/>
                    <a:pt x="13706" y="19829"/>
                  </a:cubicBezTo>
                  <a:cubicBezTo>
                    <a:pt x="13996" y="19597"/>
                    <a:pt x="14276" y="19341"/>
                    <a:pt x="14547" y="19063"/>
                  </a:cubicBezTo>
                  <a:cubicBezTo>
                    <a:pt x="14685" y="18924"/>
                    <a:pt x="14723" y="18686"/>
                    <a:pt x="14638" y="18495"/>
                  </a:cubicBezTo>
                  <a:cubicBezTo>
                    <a:pt x="14580" y="18365"/>
                    <a:pt x="14481" y="18281"/>
                    <a:pt x="14373" y="18253"/>
                  </a:cubicBezTo>
                  <a:close/>
                  <a:moveTo>
                    <a:pt x="6272" y="20166"/>
                  </a:moveTo>
                  <a:cubicBezTo>
                    <a:pt x="6117" y="20186"/>
                    <a:pt x="5979" y="20316"/>
                    <a:pt x="5935" y="20510"/>
                  </a:cubicBezTo>
                  <a:cubicBezTo>
                    <a:pt x="5880" y="20756"/>
                    <a:pt x="5996" y="21012"/>
                    <a:pt x="6197" y="21086"/>
                  </a:cubicBezTo>
                  <a:cubicBezTo>
                    <a:pt x="6522" y="21210"/>
                    <a:pt x="6854" y="21312"/>
                    <a:pt x="7189" y="21390"/>
                  </a:cubicBezTo>
                  <a:cubicBezTo>
                    <a:pt x="7522" y="21467"/>
                    <a:pt x="7857" y="21521"/>
                    <a:pt x="8196" y="21551"/>
                  </a:cubicBezTo>
                  <a:cubicBezTo>
                    <a:pt x="8371" y="21550"/>
                    <a:pt x="8523" y="21400"/>
                    <a:pt x="8562" y="21192"/>
                  </a:cubicBezTo>
                  <a:cubicBezTo>
                    <a:pt x="8613" y="20926"/>
                    <a:pt x="8473" y="20664"/>
                    <a:pt x="8253" y="20613"/>
                  </a:cubicBezTo>
                  <a:cubicBezTo>
                    <a:pt x="7944" y="20585"/>
                    <a:pt x="7637" y="20534"/>
                    <a:pt x="7333" y="20463"/>
                  </a:cubicBezTo>
                  <a:cubicBezTo>
                    <a:pt x="7029" y="20391"/>
                    <a:pt x="6726" y="20299"/>
                    <a:pt x="6428" y="20184"/>
                  </a:cubicBezTo>
                  <a:cubicBezTo>
                    <a:pt x="6375" y="20164"/>
                    <a:pt x="6323" y="20159"/>
                    <a:pt x="6272" y="20166"/>
                  </a:cubicBezTo>
                  <a:close/>
                  <a:moveTo>
                    <a:pt x="11388" y="20195"/>
                  </a:moveTo>
                  <a:cubicBezTo>
                    <a:pt x="11330" y="20188"/>
                    <a:pt x="11270" y="20194"/>
                    <a:pt x="11211" y="20221"/>
                  </a:cubicBezTo>
                  <a:cubicBezTo>
                    <a:pt x="10921" y="20328"/>
                    <a:pt x="10629" y="20412"/>
                    <a:pt x="10333" y="20477"/>
                  </a:cubicBezTo>
                  <a:cubicBezTo>
                    <a:pt x="10038" y="20543"/>
                    <a:pt x="9740" y="20588"/>
                    <a:pt x="9440" y="20613"/>
                  </a:cubicBezTo>
                  <a:cubicBezTo>
                    <a:pt x="9241" y="20600"/>
                    <a:pt x="9067" y="20779"/>
                    <a:pt x="9043" y="21020"/>
                  </a:cubicBezTo>
                  <a:cubicBezTo>
                    <a:pt x="9012" y="21336"/>
                    <a:pt x="9236" y="21600"/>
                    <a:pt x="9494" y="21555"/>
                  </a:cubicBezTo>
                  <a:cubicBezTo>
                    <a:pt x="9824" y="21527"/>
                    <a:pt x="10152" y="21477"/>
                    <a:pt x="10477" y="21405"/>
                  </a:cubicBezTo>
                  <a:cubicBezTo>
                    <a:pt x="10803" y="21332"/>
                    <a:pt x="11124" y="21240"/>
                    <a:pt x="11442" y="21122"/>
                  </a:cubicBezTo>
                  <a:cubicBezTo>
                    <a:pt x="11637" y="21071"/>
                    <a:pt x="11768" y="20846"/>
                    <a:pt x="11740" y="20606"/>
                  </a:cubicBezTo>
                  <a:cubicBezTo>
                    <a:pt x="11713" y="20378"/>
                    <a:pt x="11561" y="20217"/>
                    <a:pt x="11388" y="20195"/>
                  </a:cubicBezTo>
                  <a:close/>
                </a:path>
              </a:pathLst>
            </a:custGeom>
            <a:solidFill>
              <a:schemeClr val="accent2"/>
            </a:solidFill>
            <a:ln w="12700" cap="flat">
              <a:solidFill>
                <a:schemeClr val="accent2"/>
              </a:solid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dirty="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6" name="Линия"/>
            <p:cNvSpPr/>
            <p:nvPr>
              <p:custDataLst>
                <p:tags r:id="rId3"/>
              </p:custDataLst>
            </p:nvPr>
          </p:nvSpPr>
          <p:spPr>
            <a:xfrm>
              <a:off x="4555" y="8375"/>
              <a:ext cx="0" cy="768"/>
            </a:xfrm>
            <a:prstGeom prst="line">
              <a:avLst/>
            </a:prstGeom>
            <a:noFill/>
            <a:ln w="25400" cap="flat">
              <a:solidFill>
                <a:sysClr val="window" lastClr="FFFFFF">
                  <a:lumMod val="85000"/>
                </a:sysClr>
              </a:solidFill>
              <a:prstDash val="solid"/>
              <a:miter lim="400000"/>
              <a:tailEnd type="oval"/>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7" name="矩形 7"/>
            <p:cNvSpPr/>
            <p:nvPr>
              <p:custDataLst>
                <p:tags r:id="rId4"/>
              </p:custDataLst>
            </p:nvPr>
          </p:nvSpPr>
          <p:spPr>
            <a:xfrm>
              <a:off x="2704" y="9298"/>
              <a:ext cx="3606" cy="686"/>
            </a:xfrm>
            <a:prstGeom prst="rect">
              <a:avLst/>
            </a:prstGeom>
          </p:spPr>
          <p:txBody>
            <a:bodyPr wrap="square" bIns="0" anchor="ctr" anchorCtr="0">
              <a:normAutofit/>
            </a:bodyPr>
            <a:lstStyle/>
            <a:p>
              <a:pPr lvl="0" algn="ctr" defTabSz="457200">
                <a:lnSpc>
                  <a:spcPct val="120000"/>
                </a:lnSpc>
                <a:defRPr/>
              </a:pP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一维变导热系数</a:t>
              </a:r>
              <a:endPar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8" name="文本框 14"/>
                <p:cNvSpPr txBox="1"/>
                <p:nvPr/>
              </p:nvSpPr>
              <p:spPr>
                <a:xfrm>
                  <a:off x="3331" y="10139"/>
                  <a:ext cx="2722" cy="91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Φ</m:t>
                        </m:r>
                        <m:r>
                          <a:rPr lang="en-US" altLang="zh-CN"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𝜆</m:t>
                        </m:r>
                        <m:d>
                          <m:dPr>
                            <m:ctrlPr>
                              <a:rPr lang="en-US" altLang="zh-CN" sz="200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𝑡</m:t>
                            </m:r>
                          </m:e>
                        </m:d>
                        <m:r>
                          <a:rPr lang="en-US" altLang="zh-CN" sz="2000" b="0" i="1" smtClean="0">
                            <a:latin typeface="Cambria Math" panose="02040503050406030204" pitchFamily="18" charset="0"/>
                            <a:ea typeface="Cambria Math" panose="02040503050406030204" pitchFamily="18" charset="0"/>
                          </a:rPr>
                          <m:t>𝐴</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𝑑𝑡</m:t>
                            </m:r>
                          </m:num>
                          <m:den>
                            <m:r>
                              <a:rPr lang="en-US" altLang="zh-CN" sz="2000" b="0" i="1" smtClean="0">
                                <a:latin typeface="Cambria Math" panose="02040503050406030204" pitchFamily="18" charset="0"/>
                                <a:ea typeface="Cambria Math" panose="02040503050406030204" pitchFamily="18" charset="0"/>
                              </a:rPr>
                              <m:t>𝑑𝑥</m:t>
                            </m:r>
                          </m:den>
                        </m:f>
                      </m:oMath>
                    </m:oMathPara>
                  </a14:m>
                  <a:endParaRPr lang="zh-CN" altLang="en-US" sz="2000" dirty="0"/>
                </a:p>
              </p:txBody>
            </p:sp>
          </mc:Choice>
          <mc:Fallback>
            <p:sp>
              <p:nvSpPr>
                <p:cNvPr id="38" name="文本框 14"/>
                <p:cNvSpPr txBox="1">
                  <a:spLocks noRot="1" noChangeAspect="1" noMove="1" noResize="1" noEditPoints="1" noAdjustHandles="1" noChangeArrowheads="1" noChangeShapeType="1" noTextEdit="1"/>
                </p:cNvSpPr>
                <p:nvPr/>
              </p:nvSpPr>
              <p:spPr>
                <a:xfrm>
                  <a:off x="3331" y="10139"/>
                  <a:ext cx="2722" cy="912"/>
                </a:xfrm>
                <a:prstGeom prst="rect">
                  <a:avLst/>
                </a:prstGeom>
                <a:blipFill rotWithShape="1">
                  <a:blip r:embed="rId5"/>
                </a:blipFill>
              </p:spPr>
              <p:txBody>
                <a:bodyPr/>
                <a:lstStyle/>
                <a:p>
                  <a:r>
                    <a:rPr lang="zh-CN" altLang="en-US">
                      <a:noFill/>
                    </a:rPr>
                    <a:t> </a:t>
                  </a:r>
                </a:p>
              </p:txBody>
            </p:sp>
          </mc:Fallback>
        </mc:AlternateContent>
      </p:grpSp>
      <p:grpSp>
        <p:nvGrpSpPr>
          <p:cNvPr id="39" name="组合 18"/>
          <p:cNvGrpSpPr/>
          <p:nvPr/>
        </p:nvGrpSpPr>
        <p:grpSpPr>
          <a:xfrm>
            <a:off x="3992880" y="2633980"/>
            <a:ext cx="3444875" cy="2855311"/>
            <a:chOff x="6271" y="4148"/>
            <a:chExt cx="5425" cy="4497"/>
          </a:xfrm>
        </p:grpSpPr>
        <p:sp>
          <p:nvSpPr>
            <p:cNvPr id="40" name="Кружок"/>
            <p:cNvSpPr/>
            <p:nvPr>
              <p:custDataLst>
                <p:tags r:id="rId6"/>
              </p:custDataLst>
            </p:nvPr>
          </p:nvSpPr>
          <p:spPr>
            <a:xfrm>
              <a:off x="7392" y="6754"/>
              <a:ext cx="1701" cy="1701"/>
            </a:xfrm>
            <a:prstGeom prst="ellipse">
              <a:avLst/>
            </a:prstGeom>
            <a:solidFill>
              <a:sysClr val="window" lastClr="FFFFFF">
                <a:lumMod val="85000"/>
              </a:sysClr>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1" name="Фигура"/>
            <p:cNvSpPr/>
            <p:nvPr>
              <p:custDataLst>
                <p:tags r:id="rId7"/>
              </p:custDataLst>
            </p:nvPr>
          </p:nvSpPr>
          <p:spPr>
            <a:xfrm flipV="1">
              <a:off x="7203" y="6560"/>
              <a:ext cx="2543" cy="2085"/>
            </a:xfrm>
            <a:custGeom>
              <a:avLst/>
              <a:gdLst/>
              <a:ahLst/>
              <a:cxnLst>
                <a:cxn ang="0">
                  <a:pos x="wd2" y="hd2"/>
                </a:cxn>
                <a:cxn ang="5400000">
                  <a:pos x="wd2" y="hd2"/>
                </a:cxn>
                <a:cxn ang="10800000">
                  <a:pos x="wd2" y="hd2"/>
                </a:cxn>
                <a:cxn ang="16200000">
                  <a:pos x="wd2" y="hd2"/>
                </a:cxn>
              </a:cxnLst>
              <a:rect l="0" t="0" r="r" b="b"/>
              <a:pathLst>
                <a:path w="21564" h="21560" extrusionOk="0">
                  <a:moveTo>
                    <a:pt x="8863" y="0"/>
                  </a:moveTo>
                  <a:cubicBezTo>
                    <a:pt x="6596" y="0"/>
                    <a:pt x="4331" y="1054"/>
                    <a:pt x="2601" y="3162"/>
                  </a:cubicBezTo>
                  <a:cubicBezTo>
                    <a:pt x="868" y="5275"/>
                    <a:pt x="3" y="8045"/>
                    <a:pt x="7" y="10814"/>
                  </a:cubicBezTo>
                  <a:cubicBezTo>
                    <a:pt x="-34" y="11071"/>
                    <a:pt x="108" y="11320"/>
                    <a:pt x="320" y="11364"/>
                  </a:cubicBezTo>
                  <a:cubicBezTo>
                    <a:pt x="586" y="11418"/>
                    <a:pt x="818" y="11140"/>
                    <a:pt x="780" y="10814"/>
                  </a:cubicBezTo>
                  <a:cubicBezTo>
                    <a:pt x="776" y="8287"/>
                    <a:pt x="1566" y="5758"/>
                    <a:pt x="3148" y="3829"/>
                  </a:cubicBezTo>
                  <a:cubicBezTo>
                    <a:pt x="4727" y="1905"/>
                    <a:pt x="6794" y="942"/>
                    <a:pt x="8863" y="942"/>
                  </a:cubicBezTo>
                  <a:cubicBezTo>
                    <a:pt x="10932" y="942"/>
                    <a:pt x="12999" y="1905"/>
                    <a:pt x="14578" y="3829"/>
                  </a:cubicBezTo>
                  <a:cubicBezTo>
                    <a:pt x="16160" y="5758"/>
                    <a:pt x="16950" y="8287"/>
                    <a:pt x="16946" y="10814"/>
                  </a:cubicBezTo>
                  <a:cubicBezTo>
                    <a:pt x="16911" y="11075"/>
                    <a:pt x="17062" y="11320"/>
                    <a:pt x="17277" y="11353"/>
                  </a:cubicBezTo>
                  <a:cubicBezTo>
                    <a:pt x="17290" y="11355"/>
                    <a:pt x="17301" y="11349"/>
                    <a:pt x="17313" y="11349"/>
                  </a:cubicBezTo>
                  <a:lnTo>
                    <a:pt x="17313" y="11356"/>
                  </a:lnTo>
                  <a:lnTo>
                    <a:pt x="20220" y="11356"/>
                  </a:lnTo>
                  <a:lnTo>
                    <a:pt x="19252" y="12536"/>
                  </a:lnTo>
                  <a:cubicBezTo>
                    <a:pt x="19099" y="12723"/>
                    <a:pt x="19099" y="13028"/>
                    <a:pt x="19252" y="13214"/>
                  </a:cubicBezTo>
                  <a:cubicBezTo>
                    <a:pt x="19405" y="13401"/>
                    <a:pt x="19655" y="13401"/>
                    <a:pt x="19808" y="13214"/>
                  </a:cubicBezTo>
                  <a:lnTo>
                    <a:pt x="21449" y="11210"/>
                  </a:lnTo>
                  <a:cubicBezTo>
                    <a:pt x="21527" y="11115"/>
                    <a:pt x="21565" y="10990"/>
                    <a:pt x="21564" y="10865"/>
                  </a:cubicBezTo>
                  <a:cubicBezTo>
                    <a:pt x="21566" y="10740"/>
                    <a:pt x="21528" y="10610"/>
                    <a:pt x="21449" y="10514"/>
                  </a:cubicBezTo>
                  <a:lnTo>
                    <a:pt x="19808" y="8513"/>
                  </a:lnTo>
                  <a:cubicBezTo>
                    <a:pt x="19732" y="8419"/>
                    <a:pt x="19632" y="8373"/>
                    <a:pt x="19532" y="8373"/>
                  </a:cubicBezTo>
                  <a:cubicBezTo>
                    <a:pt x="19431" y="8373"/>
                    <a:pt x="19329" y="8419"/>
                    <a:pt x="19252" y="8513"/>
                  </a:cubicBezTo>
                  <a:cubicBezTo>
                    <a:pt x="19099" y="8699"/>
                    <a:pt x="19099" y="9001"/>
                    <a:pt x="19252" y="9187"/>
                  </a:cubicBezTo>
                  <a:lnTo>
                    <a:pt x="20244" y="10396"/>
                  </a:lnTo>
                  <a:lnTo>
                    <a:pt x="17704" y="10396"/>
                  </a:lnTo>
                  <a:cubicBezTo>
                    <a:pt x="17624" y="7769"/>
                    <a:pt x="16771" y="5169"/>
                    <a:pt x="15125" y="3162"/>
                  </a:cubicBezTo>
                  <a:cubicBezTo>
                    <a:pt x="13395" y="1054"/>
                    <a:pt x="11130" y="0"/>
                    <a:pt x="8863" y="0"/>
                  </a:cubicBezTo>
                  <a:close/>
                  <a:moveTo>
                    <a:pt x="590" y="12199"/>
                  </a:moveTo>
                  <a:cubicBezTo>
                    <a:pt x="532" y="12191"/>
                    <a:pt x="470" y="12198"/>
                    <a:pt x="410" y="12225"/>
                  </a:cubicBezTo>
                  <a:cubicBezTo>
                    <a:pt x="220" y="12309"/>
                    <a:pt x="117" y="12561"/>
                    <a:pt x="178" y="12797"/>
                  </a:cubicBezTo>
                  <a:cubicBezTo>
                    <a:pt x="234" y="13160"/>
                    <a:pt x="306" y="13519"/>
                    <a:pt x="392" y="13874"/>
                  </a:cubicBezTo>
                  <a:cubicBezTo>
                    <a:pt x="478" y="14229"/>
                    <a:pt x="576" y="14580"/>
                    <a:pt x="693" y="14926"/>
                  </a:cubicBezTo>
                  <a:cubicBezTo>
                    <a:pt x="753" y="15129"/>
                    <a:pt x="923" y="15251"/>
                    <a:pt x="1098" y="15219"/>
                  </a:cubicBezTo>
                  <a:cubicBezTo>
                    <a:pt x="1348" y="15173"/>
                    <a:pt x="1499" y="14858"/>
                    <a:pt x="1408" y="14570"/>
                  </a:cubicBezTo>
                  <a:cubicBezTo>
                    <a:pt x="1301" y="14255"/>
                    <a:pt x="1210" y="13934"/>
                    <a:pt x="1131" y="13610"/>
                  </a:cubicBezTo>
                  <a:cubicBezTo>
                    <a:pt x="1053" y="13287"/>
                    <a:pt x="987" y="12960"/>
                    <a:pt x="936" y="12628"/>
                  </a:cubicBezTo>
                  <a:cubicBezTo>
                    <a:pt x="917" y="12394"/>
                    <a:pt x="767" y="12225"/>
                    <a:pt x="590" y="12199"/>
                  </a:cubicBezTo>
                  <a:close/>
                  <a:moveTo>
                    <a:pt x="17121" y="12269"/>
                  </a:moveTo>
                  <a:cubicBezTo>
                    <a:pt x="16967" y="12292"/>
                    <a:pt x="16833" y="12424"/>
                    <a:pt x="16790" y="12617"/>
                  </a:cubicBezTo>
                  <a:cubicBezTo>
                    <a:pt x="16740" y="12945"/>
                    <a:pt x="16678" y="13271"/>
                    <a:pt x="16601" y="13592"/>
                  </a:cubicBezTo>
                  <a:cubicBezTo>
                    <a:pt x="16523" y="13914"/>
                    <a:pt x="16431" y="14230"/>
                    <a:pt x="16327" y="14541"/>
                  </a:cubicBezTo>
                  <a:cubicBezTo>
                    <a:pt x="16288" y="14720"/>
                    <a:pt x="16342" y="14911"/>
                    <a:pt x="16462" y="15025"/>
                  </a:cubicBezTo>
                  <a:cubicBezTo>
                    <a:pt x="16649" y="15201"/>
                    <a:pt x="16919" y="15143"/>
                    <a:pt x="17046" y="14900"/>
                  </a:cubicBezTo>
                  <a:cubicBezTo>
                    <a:pt x="17160" y="14557"/>
                    <a:pt x="17259" y="14210"/>
                    <a:pt x="17343" y="13856"/>
                  </a:cubicBezTo>
                  <a:cubicBezTo>
                    <a:pt x="17427" y="13503"/>
                    <a:pt x="17496" y="13146"/>
                    <a:pt x="17551" y="12786"/>
                  </a:cubicBezTo>
                  <a:cubicBezTo>
                    <a:pt x="17572" y="12559"/>
                    <a:pt x="17457" y="12347"/>
                    <a:pt x="17277" y="12284"/>
                  </a:cubicBezTo>
                  <a:cubicBezTo>
                    <a:pt x="17224" y="12265"/>
                    <a:pt x="17172" y="12261"/>
                    <a:pt x="17121" y="12269"/>
                  </a:cubicBezTo>
                  <a:close/>
                  <a:moveTo>
                    <a:pt x="16213" y="15501"/>
                  </a:moveTo>
                  <a:cubicBezTo>
                    <a:pt x="16054" y="15485"/>
                    <a:pt x="15895" y="15590"/>
                    <a:pt x="15825" y="15779"/>
                  </a:cubicBezTo>
                  <a:cubicBezTo>
                    <a:pt x="15703" y="16033"/>
                    <a:pt x="15571" y="16281"/>
                    <a:pt x="15428" y="16523"/>
                  </a:cubicBezTo>
                  <a:cubicBezTo>
                    <a:pt x="15286" y="16765"/>
                    <a:pt x="15134" y="17001"/>
                    <a:pt x="14971" y="17231"/>
                  </a:cubicBezTo>
                  <a:cubicBezTo>
                    <a:pt x="14798" y="17435"/>
                    <a:pt x="14815" y="17780"/>
                    <a:pt x="15007" y="17956"/>
                  </a:cubicBezTo>
                  <a:cubicBezTo>
                    <a:pt x="15183" y="18117"/>
                    <a:pt x="15433" y="18067"/>
                    <a:pt x="15558" y="17846"/>
                  </a:cubicBezTo>
                  <a:cubicBezTo>
                    <a:pt x="15736" y="17595"/>
                    <a:pt x="15903" y="17338"/>
                    <a:pt x="16060" y="17073"/>
                  </a:cubicBezTo>
                  <a:cubicBezTo>
                    <a:pt x="16216" y="16808"/>
                    <a:pt x="16362" y="16534"/>
                    <a:pt x="16495" y="16256"/>
                  </a:cubicBezTo>
                  <a:cubicBezTo>
                    <a:pt x="16634" y="16023"/>
                    <a:pt x="16576" y="15698"/>
                    <a:pt x="16369" y="15560"/>
                  </a:cubicBezTo>
                  <a:cubicBezTo>
                    <a:pt x="16319" y="15526"/>
                    <a:pt x="16266" y="15506"/>
                    <a:pt x="16213" y="15501"/>
                  </a:cubicBezTo>
                  <a:close/>
                  <a:moveTo>
                    <a:pt x="1474" y="15541"/>
                  </a:moveTo>
                  <a:cubicBezTo>
                    <a:pt x="1416" y="15556"/>
                    <a:pt x="1359" y="15588"/>
                    <a:pt x="1309" y="15637"/>
                  </a:cubicBezTo>
                  <a:cubicBezTo>
                    <a:pt x="1143" y="15797"/>
                    <a:pt x="1116" y="16091"/>
                    <a:pt x="1249" y="16293"/>
                  </a:cubicBezTo>
                  <a:cubicBezTo>
                    <a:pt x="1380" y="16563"/>
                    <a:pt x="1521" y="16827"/>
                    <a:pt x="1672" y="17084"/>
                  </a:cubicBezTo>
                  <a:cubicBezTo>
                    <a:pt x="1824" y="17341"/>
                    <a:pt x="1987" y="17591"/>
                    <a:pt x="2159" y="17835"/>
                  </a:cubicBezTo>
                  <a:cubicBezTo>
                    <a:pt x="2320" y="18038"/>
                    <a:pt x="2589" y="18031"/>
                    <a:pt x="2740" y="17817"/>
                  </a:cubicBezTo>
                  <a:cubicBezTo>
                    <a:pt x="2860" y="17646"/>
                    <a:pt x="2861" y="17393"/>
                    <a:pt x="2743" y="17220"/>
                  </a:cubicBezTo>
                  <a:cubicBezTo>
                    <a:pt x="2585" y="16997"/>
                    <a:pt x="2438" y="16769"/>
                    <a:pt x="2301" y="16534"/>
                  </a:cubicBezTo>
                  <a:cubicBezTo>
                    <a:pt x="2163" y="16300"/>
                    <a:pt x="2035" y="16058"/>
                    <a:pt x="1916" y="15812"/>
                  </a:cubicBezTo>
                  <a:cubicBezTo>
                    <a:pt x="1835" y="15599"/>
                    <a:pt x="1648" y="15497"/>
                    <a:pt x="1474" y="15541"/>
                  </a:cubicBezTo>
                  <a:close/>
                  <a:moveTo>
                    <a:pt x="3296" y="18191"/>
                  </a:moveTo>
                  <a:cubicBezTo>
                    <a:pt x="3169" y="18222"/>
                    <a:pt x="3054" y="18325"/>
                    <a:pt x="3001" y="18491"/>
                  </a:cubicBezTo>
                  <a:cubicBezTo>
                    <a:pt x="2934" y="18701"/>
                    <a:pt x="3004" y="18940"/>
                    <a:pt x="3167" y="19048"/>
                  </a:cubicBezTo>
                  <a:cubicBezTo>
                    <a:pt x="3429" y="19318"/>
                    <a:pt x="3701" y="19568"/>
                    <a:pt x="3981" y="19796"/>
                  </a:cubicBezTo>
                  <a:cubicBezTo>
                    <a:pt x="4261" y="20023"/>
                    <a:pt x="4548" y="20228"/>
                    <a:pt x="4844" y="20411"/>
                  </a:cubicBezTo>
                  <a:cubicBezTo>
                    <a:pt x="5045" y="20564"/>
                    <a:pt x="5313" y="20464"/>
                    <a:pt x="5409" y="20199"/>
                  </a:cubicBezTo>
                  <a:cubicBezTo>
                    <a:pt x="5498" y="19954"/>
                    <a:pt x="5398" y="19668"/>
                    <a:pt x="5193" y="19572"/>
                  </a:cubicBezTo>
                  <a:cubicBezTo>
                    <a:pt x="4923" y="19405"/>
                    <a:pt x="4660" y="19219"/>
                    <a:pt x="4405" y="19012"/>
                  </a:cubicBezTo>
                  <a:cubicBezTo>
                    <a:pt x="4150" y="18804"/>
                    <a:pt x="3902" y="18576"/>
                    <a:pt x="3663" y="18330"/>
                  </a:cubicBezTo>
                  <a:cubicBezTo>
                    <a:pt x="3561" y="18201"/>
                    <a:pt x="3423" y="18160"/>
                    <a:pt x="3296" y="18191"/>
                  </a:cubicBezTo>
                  <a:close/>
                  <a:moveTo>
                    <a:pt x="14373" y="18253"/>
                  </a:moveTo>
                  <a:cubicBezTo>
                    <a:pt x="14265" y="18225"/>
                    <a:pt x="14147" y="18254"/>
                    <a:pt x="14051" y="18345"/>
                  </a:cubicBezTo>
                  <a:cubicBezTo>
                    <a:pt x="13803" y="18599"/>
                    <a:pt x="13546" y="18833"/>
                    <a:pt x="13279" y="19045"/>
                  </a:cubicBezTo>
                  <a:cubicBezTo>
                    <a:pt x="13012" y="19256"/>
                    <a:pt x="12736" y="19446"/>
                    <a:pt x="12455" y="19616"/>
                  </a:cubicBezTo>
                  <a:cubicBezTo>
                    <a:pt x="12254" y="19709"/>
                    <a:pt x="12155" y="19985"/>
                    <a:pt x="12236" y="20228"/>
                  </a:cubicBezTo>
                  <a:cubicBezTo>
                    <a:pt x="12327" y="20504"/>
                    <a:pt x="12600" y="20612"/>
                    <a:pt x="12807" y="20455"/>
                  </a:cubicBezTo>
                  <a:cubicBezTo>
                    <a:pt x="13114" y="20269"/>
                    <a:pt x="13415" y="20061"/>
                    <a:pt x="13706" y="19829"/>
                  </a:cubicBezTo>
                  <a:cubicBezTo>
                    <a:pt x="13996" y="19597"/>
                    <a:pt x="14276" y="19341"/>
                    <a:pt x="14547" y="19063"/>
                  </a:cubicBezTo>
                  <a:cubicBezTo>
                    <a:pt x="14685" y="18924"/>
                    <a:pt x="14723" y="18686"/>
                    <a:pt x="14638" y="18495"/>
                  </a:cubicBezTo>
                  <a:cubicBezTo>
                    <a:pt x="14580" y="18365"/>
                    <a:pt x="14481" y="18281"/>
                    <a:pt x="14373" y="18253"/>
                  </a:cubicBezTo>
                  <a:close/>
                  <a:moveTo>
                    <a:pt x="6272" y="20166"/>
                  </a:moveTo>
                  <a:cubicBezTo>
                    <a:pt x="6117" y="20186"/>
                    <a:pt x="5979" y="20316"/>
                    <a:pt x="5935" y="20510"/>
                  </a:cubicBezTo>
                  <a:cubicBezTo>
                    <a:pt x="5880" y="20756"/>
                    <a:pt x="5996" y="21012"/>
                    <a:pt x="6197" y="21086"/>
                  </a:cubicBezTo>
                  <a:cubicBezTo>
                    <a:pt x="6522" y="21210"/>
                    <a:pt x="6854" y="21312"/>
                    <a:pt x="7189" y="21390"/>
                  </a:cubicBezTo>
                  <a:cubicBezTo>
                    <a:pt x="7522" y="21467"/>
                    <a:pt x="7857" y="21521"/>
                    <a:pt x="8196" y="21551"/>
                  </a:cubicBezTo>
                  <a:cubicBezTo>
                    <a:pt x="8371" y="21550"/>
                    <a:pt x="8523" y="21400"/>
                    <a:pt x="8562" y="21192"/>
                  </a:cubicBezTo>
                  <a:cubicBezTo>
                    <a:pt x="8613" y="20926"/>
                    <a:pt x="8473" y="20664"/>
                    <a:pt x="8253" y="20613"/>
                  </a:cubicBezTo>
                  <a:cubicBezTo>
                    <a:pt x="7944" y="20585"/>
                    <a:pt x="7637" y="20534"/>
                    <a:pt x="7333" y="20463"/>
                  </a:cubicBezTo>
                  <a:cubicBezTo>
                    <a:pt x="7029" y="20391"/>
                    <a:pt x="6726" y="20299"/>
                    <a:pt x="6428" y="20184"/>
                  </a:cubicBezTo>
                  <a:cubicBezTo>
                    <a:pt x="6375" y="20164"/>
                    <a:pt x="6323" y="20159"/>
                    <a:pt x="6272" y="20166"/>
                  </a:cubicBezTo>
                  <a:close/>
                  <a:moveTo>
                    <a:pt x="11388" y="20195"/>
                  </a:moveTo>
                  <a:cubicBezTo>
                    <a:pt x="11330" y="20188"/>
                    <a:pt x="11270" y="20194"/>
                    <a:pt x="11211" y="20221"/>
                  </a:cubicBezTo>
                  <a:cubicBezTo>
                    <a:pt x="10921" y="20328"/>
                    <a:pt x="10629" y="20412"/>
                    <a:pt x="10333" y="20477"/>
                  </a:cubicBezTo>
                  <a:cubicBezTo>
                    <a:pt x="10038" y="20543"/>
                    <a:pt x="9740" y="20588"/>
                    <a:pt x="9440" y="20613"/>
                  </a:cubicBezTo>
                  <a:cubicBezTo>
                    <a:pt x="9241" y="20600"/>
                    <a:pt x="9067" y="20779"/>
                    <a:pt x="9043" y="21020"/>
                  </a:cubicBezTo>
                  <a:cubicBezTo>
                    <a:pt x="9012" y="21336"/>
                    <a:pt x="9236" y="21600"/>
                    <a:pt x="9494" y="21555"/>
                  </a:cubicBezTo>
                  <a:cubicBezTo>
                    <a:pt x="9824" y="21527"/>
                    <a:pt x="10152" y="21477"/>
                    <a:pt x="10477" y="21405"/>
                  </a:cubicBezTo>
                  <a:cubicBezTo>
                    <a:pt x="10803" y="21332"/>
                    <a:pt x="11124" y="21240"/>
                    <a:pt x="11442" y="21122"/>
                  </a:cubicBezTo>
                  <a:cubicBezTo>
                    <a:pt x="11637" y="21071"/>
                    <a:pt x="11768" y="20846"/>
                    <a:pt x="11740" y="20606"/>
                  </a:cubicBezTo>
                  <a:cubicBezTo>
                    <a:pt x="11713" y="20378"/>
                    <a:pt x="11561" y="20217"/>
                    <a:pt x="11388" y="20195"/>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2" name="Линия"/>
            <p:cNvSpPr/>
            <p:nvPr>
              <p:custDataLst>
                <p:tags r:id="rId8"/>
              </p:custDataLst>
            </p:nvPr>
          </p:nvSpPr>
          <p:spPr>
            <a:xfrm>
              <a:off x="8242" y="6066"/>
              <a:ext cx="0" cy="768"/>
            </a:xfrm>
            <a:prstGeom prst="line">
              <a:avLst/>
            </a:prstGeom>
            <a:noFill/>
            <a:ln w="25400" cap="flat">
              <a:solidFill>
                <a:sysClr val="window" lastClr="FFFFFF">
                  <a:lumMod val="85000"/>
                </a:sysClr>
              </a:solidFill>
              <a:prstDash val="solid"/>
              <a:miter lim="400000"/>
              <a:headEnd type="oval"/>
              <a:tailEnd w="med" len="med"/>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3" name="矩形 74"/>
            <p:cNvSpPr/>
            <p:nvPr>
              <p:custDataLst>
                <p:tags r:id="rId9"/>
              </p:custDataLst>
            </p:nvPr>
          </p:nvSpPr>
          <p:spPr>
            <a:xfrm>
              <a:off x="6419" y="5290"/>
              <a:ext cx="3558" cy="686"/>
            </a:xfrm>
            <a:prstGeom prst="rect">
              <a:avLst/>
            </a:prstGeom>
          </p:spPr>
          <p:txBody>
            <a:bodyPr wrap="square" tIns="0" anchor="ctr" anchorCtr="0">
              <a:normAutofit/>
            </a:bodyPr>
            <a:lstStyle/>
            <a:p>
              <a:pPr lvl="0" algn="ctr" defTabSz="457200">
                <a:lnSpc>
                  <a:spcPct val="120000"/>
                </a:lnSpc>
                <a:defRPr/>
              </a:pP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分离变量后积分</a:t>
              </a:r>
              <a:endPar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44" name="文本框 8"/>
                <p:cNvSpPr txBox="1"/>
                <p:nvPr/>
              </p:nvSpPr>
              <p:spPr>
                <a:xfrm>
                  <a:off x="6271" y="4148"/>
                  <a:ext cx="5425" cy="11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trlPr>
                              <a:rPr lang="el-GR" altLang="zh-CN" sz="2000" i="1" smtClean="0">
                                <a:latin typeface="Cambria Math" panose="02040503050406030204" pitchFamily="18" charset="0"/>
                                <a:ea typeface="Cambria Math" panose="02040503050406030204" pitchFamily="18" charset="0"/>
                              </a:rPr>
                            </m:ctrlPr>
                          </m:naryPr>
                          <m:sub>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Sub>
                          </m:sub>
                          <m:sup>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sup>
                          <m:e>
                            <m:r>
                              <m:rPr>
                                <m:sty m:val="p"/>
                              </m:rPr>
                              <a:rPr lang="el-GR" altLang="zh-CN" sz="2000" i="1">
                                <a:latin typeface="Cambria Math" panose="02040503050406030204" pitchFamily="18" charset="0"/>
                                <a:ea typeface="Cambria Math" panose="02040503050406030204" pitchFamily="18" charset="0"/>
                              </a:rPr>
                              <m:t>Φ</m:t>
                            </m:r>
                            <m:f>
                              <m:fPr>
                                <m:ctrlPr>
                                  <a:rPr lang="el-GR"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𝑑𝑥</m:t>
                                </m:r>
                              </m:num>
                              <m:den>
                                <m:r>
                                  <a:rPr lang="en-US" altLang="zh-CN" sz="2000" b="0" i="1" smtClean="0">
                                    <a:latin typeface="Cambria Math" panose="02040503050406030204" pitchFamily="18" charset="0"/>
                                    <a:ea typeface="Cambria Math" panose="02040503050406030204" pitchFamily="18" charset="0"/>
                                  </a:rPr>
                                  <m:t>𝐴</m:t>
                                </m:r>
                              </m:den>
                            </m:f>
                          </m:e>
                        </m:nary>
                        <m:r>
                          <a:rPr lang="en-US" altLang="zh-CN" sz="2000" b="0" i="1" smtClean="0">
                            <a:latin typeface="Cambria Math" panose="02040503050406030204" pitchFamily="18" charset="0"/>
                            <a:ea typeface="Cambria Math" panose="02040503050406030204" pitchFamily="18" charset="0"/>
                          </a:rPr>
                          <m:t>=−</m:t>
                        </m:r>
                        <m:nary>
                          <m:naryPr>
                            <m:ctrlPr>
                              <a:rPr lang="el-GR" altLang="zh-CN" sz="2000" i="1">
                                <a:latin typeface="Cambria Math" panose="02040503050406030204" pitchFamily="18" charset="0"/>
                                <a:ea typeface="Cambria Math" panose="02040503050406030204" pitchFamily="18" charset="0"/>
                              </a:rPr>
                            </m:ctrlPr>
                          </m:naryPr>
                          <m:sub>
                            <m:sSub>
                              <m:sSubPr>
                                <m:ctrlPr>
                                  <a:rPr lang="el-GR"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1</m:t>
                                </m:r>
                              </m:sub>
                            </m:sSub>
                          </m:sub>
                          <m:sup>
                            <m:sSub>
                              <m:sSubPr>
                                <m:ctrlPr>
                                  <a:rPr lang="el-GR"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2</m:t>
                                </m:r>
                              </m:sub>
                            </m:sSub>
                          </m:sup>
                          <m:e>
                            <m:r>
                              <a:rPr lang="zh-CN" altLang="en-US" sz="2000" i="1">
                                <a:latin typeface="Cambria Math" panose="02040503050406030204" pitchFamily="18" charset="0"/>
                                <a:ea typeface="Cambria Math" panose="02040503050406030204" pitchFamily="18" charset="0"/>
                              </a:rPr>
                              <m:t>𝜆</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𝑡</m:t>
                                </m:r>
                              </m:e>
                            </m:d>
                            <m:r>
                              <a:rPr lang="en-US" altLang="zh-CN" sz="2000" b="0" i="1" smtClean="0">
                                <a:latin typeface="Cambria Math" panose="02040503050406030204" pitchFamily="18" charset="0"/>
                                <a:ea typeface="Cambria Math" panose="02040503050406030204" pitchFamily="18" charset="0"/>
                              </a:rPr>
                              <m:t>𝑑𝑡</m:t>
                            </m:r>
                          </m:e>
                        </m:nary>
                      </m:oMath>
                    </m:oMathPara>
                  </a14:m>
                  <a:endParaRPr lang="zh-CN" altLang="en-US" sz="2000" dirty="0"/>
                </a:p>
              </p:txBody>
            </p:sp>
          </mc:Choice>
          <mc:Fallback>
            <p:sp>
              <p:nvSpPr>
                <p:cNvPr id="44" name="文本框 8"/>
                <p:cNvSpPr txBox="1">
                  <a:spLocks noRot="1" noChangeAspect="1" noMove="1" noResize="1" noEditPoints="1" noAdjustHandles="1" noChangeArrowheads="1" noChangeShapeType="1" noTextEdit="1"/>
                </p:cNvSpPr>
                <p:nvPr/>
              </p:nvSpPr>
              <p:spPr>
                <a:xfrm>
                  <a:off x="6271" y="4148"/>
                  <a:ext cx="5425" cy="1132"/>
                </a:xfrm>
                <a:prstGeom prst="rect">
                  <a:avLst/>
                </a:prstGeom>
                <a:blipFill rotWithShape="1">
                  <a:blip r:embed="rId10"/>
                </a:blipFill>
              </p:spPr>
              <p:txBody>
                <a:bodyPr/>
                <a:lstStyle/>
                <a:p>
                  <a:r>
                    <a:rPr lang="zh-CN" altLang="en-US">
                      <a:noFill/>
                    </a:rPr>
                    <a:t> </a:t>
                  </a:r>
                </a:p>
              </p:txBody>
            </p:sp>
          </mc:Fallback>
        </mc:AlternateContent>
      </p:grpSp>
      <p:grpSp>
        <p:nvGrpSpPr>
          <p:cNvPr id="45" name="组合 30"/>
          <p:cNvGrpSpPr/>
          <p:nvPr/>
        </p:nvGrpSpPr>
        <p:grpSpPr>
          <a:xfrm>
            <a:off x="5277485" y="4165600"/>
            <a:ext cx="5124450" cy="3016250"/>
            <a:chOff x="8311" y="6560"/>
            <a:chExt cx="8070" cy="4750"/>
          </a:xfrm>
        </p:grpSpPr>
        <p:sp>
          <p:nvSpPr>
            <p:cNvPr id="46" name="Кружок"/>
            <p:cNvSpPr/>
            <p:nvPr>
              <p:custDataLst>
                <p:tags r:id="rId11"/>
              </p:custDataLst>
            </p:nvPr>
          </p:nvSpPr>
          <p:spPr>
            <a:xfrm>
              <a:off x="11102" y="6754"/>
              <a:ext cx="1701" cy="1701"/>
            </a:xfrm>
            <a:prstGeom prst="ellipse">
              <a:avLst/>
            </a:prstGeom>
            <a:solidFill>
              <a:sysClr val="window" lastClr="FFFFFF">
                <a:lumMod val="85000"/>
              </a:sysClr>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7" name="Фигура"/>
            <p:cNvSpPr/>
            <p:nvPr>
              <p:custDataLst>
                <p:tags r:id="rId12"/>
              </p:custDataLst>
            </p:nvPr>
          </p:nvSpPr>
          <p:spPr>
            <a:xfrm>
              <a:off x="10908" y="6560"/>
              <a:ext cx="2543" cy="2085"/>
            </a:xfrm>
            <a:custGeom>
              <a:avLst/>
              <a:gdLst/>
              <a:ahLst/>
              <a:cxnLst>
                <a:cxn ang="0">
                  <a:pos x="wd2" y="hd2"/>
                </a:cxn>
                <a:cxn ang="5400000">
                  <a:pos x="wd2" y="hd2"/>
                </a:cxn>
                <a:cxn ang="10800000">
                  <a:pos x="wd2" y="hd2"/>
                </a:cxn>
                <a:cxn ang="16200000">
                  <a:pos x="wd2" y="hd2"/>
                </a:cxn>
              </a:cxnLst>
              <a:rect l="0" t="0" r="r" b="b"/>
              <a:pathLst>
                <a:path w="21564" h="21560" extrusionOk="0">
                  <a:moveTo>
                    <a:pt x="8863" y="0"/>
                  </a:moveTo>
                  <a:cubicBezTo>
                    <a:pt x="6596" y="0"/>
                    <a:pt x="4331" y="1054"/>
                    <a:pt x="2601" y="3162"/>
                  </a:cubicBezTo>
                  <a:cubicBezTo>
                    <a:pt x="868" y="5275"/>
                    <a:pt x="3" y="8045"/>
                    <a:pt x="7" y="10814"/>
                  </a:cubicBezTo>
                  <a:cubicBezTo>
                    <a:pt x="-34" y="11071"/>
                    <a:pt x="108" y="11320"/>
                    <a:pt x="320" y="11364"/>
                  </a:cubicBezTo>
                  <a:cubicBezTo>
                    <a:pt x="586" y="11418"/>
                    <a:pt x="818" y="11140"/>
                    <a:pt x="780" y="10814"/>
                  </a:cubicBezTo>
                  <a:cubicBezTo>
                    <a:pt x="776" y="8287"/>
                    <a:pt x="1566" y="5758"/>
                    <a:pt x="3148" y="3829"/>
                  </a:cubicBezTo>
                  <a:cubicBezTo>
                    <a:pt x="4727" y="1905"/>
                    <a:pt x="6794" y="942"/>
                    <a:pt x="8863" y="942"/>
                  </a:cubicBezTo>
                  <a:cubicBezTo>
                    <a:pt x="10932" y="942"/>
                    <a:pt x="12999" y="1905"/>
                    <a:pt x="14578" y="3829"/>
                  </a:cubicBezTo>
                  <a:cubicBezTo>
                    <a:pt x="16160" y="5758"/>
                    <a:pt x="16950" y="8287"/>
                    <a:pt x="16946" y="10814"/>
                  </a:cubicBezTo>
                  <a:cubicBezTo>
                    <a:pt x="16911" y="11075"/>
                    <a:pt x="17062" y="11320"/>
                    <a:pt x="17277" y="11353"/>
                  </a:cubicBezTo>
                  <a:cubicBezTo>
                    <a:pt x="17290" y="11355"/>
                    <a:pt x="17301" y="11349"/>
                    <a:pt x="17313" y="11349"/>
                  </a:cubicBezTo>
                  <a:lnTo>
                    <a:pt x="17313" y="11356"/>
                  </a:lnTo>
                  <a:lnTo>
                    <a:pt x="20220" y="11356"/>
                  </a:lnTo>
                  <a:lnTo>
                    <a:pt x="19252" y="12536"/>
                  </a:lnTo>
                  <a:cubicBezTo>
                    <a:pt x="19099" y="12723"/>
                    <a:pt x="19099" y="13028"/>
                    <a:pt x="19252" y="13214"/>
                  </a:cubicBezTo>
                  <a:cubicBezTo>
                    <a:pt x="19405" y="13401"/>
                    <a:pt x="19655" y="13401"/>
                    <a:pt x="19808" y="13214"/>
                  </a:cubicBezTo>
                  <a:lnTo>
                    <a:pt x="21449" y="11210"/>
                  </a:lnTo>
                  <a:cubicBezTo>
                    <a:pt x="21527" y="11115"/>
                    <a:pt x="21565" y="10990"/>
                    <a:pt x="21564" y="10865"/>
                  </a:cubicBezTo>
                  <a:cubicBezTo>
                    <a:pt x="21566" y="10740"/>
                    <a:pt x="21528" y="10610"/>
                    <a:pt x="21449" y="10514"/>
                  </a:cubicBezTo>
                  <a:lnTo>
                    <a:pt x="19808" y="8513"/>
                  </a:lnTo>
                  <a:cubicBezTo>
                    <a:pt x="19732" y="8419"/>
                    <a:pt x="19632" y="8373"/>
                    <a:pt x="19532" y="8373"/>
                  </a:cubicBezTo>
                  <a:cubicBezTo>
                    <a:pt x="19431" y="8373"/>
                    <a:pt x="19329" y="8419"/>
                    <a:pt x="19252" y="8513"/>
                  </a:cubicBezTo>
                  <a:cubicBezTo>
                    <a:pt x="19099" y="8699"/>
                    <a:pt x="19099" y="9001"/>
                    <a:pt x="19252" y="9187"/>
                  </a:cubicBezTo>
                  <a:lnTo>
                    <a:pt x="20244" y="10396"/>
                  </a:lnTo>
                  <a:lnTo>
                    <a:pt x="17704" y="10396"/>
                  </a:lnTo>
                  <a:cubicBezTo>
                    <a:pt x="17624" y="7769"/>
                    <a:pt x="16771" y="5169"/>
                    <a:pt x="15125" y="3162"/>
                  </a:cubicBezTo>
                  <a:cubicBezTo>
                    <a:pt x="13395" y="1054"/>
                    <a:pt x="11130" y="0"/>
                    <a:pt x="8863" y="0"/>
                  </a:cubicBezTo>
                  <a:close/>
                  <a:moveTo>
                    <a:pt x="590" y="12199"/>
                  </a:moveTo>
                  <a:cubicBezTo>
                    <a:pt x="532" y="12191"/>
                    <a:pt x="470" y="12198"/>
                    <a:pt x="410" y="12225"/>
                  </a:cubicBezTo>
                  <a:cubicBezTo>
                    <a:pt x="220" y="12309"/>
                    <a:pt x="117" y="12561"/>
                    <a:pt x="178" y="12797"/>
                  </a:cubicBezTo>
                  <a:cubicBezTo>
                    <a:pt x="234" y="13160"/>
                    <a:pt x="306" y="13519"/>
                    <a:pt x="392" y="13874"/>
                  </a:cubicBezTo>
                  <a:cubicBezTo>
                    <a:pt x="478" y="14229"/>
                    <a:pt x="576" y="14580"/>
                    <a:pt x="693" y="14926"/>
                  </a:cubicBezTo>
                  <a:cubicBezTo>
                    <a:pt x="753" y="15129"/>
                    <a:pt x="923" y="15251"/>
                    <a:pt x="1098" y="15219"/>
                  </a:cubicBezTo>
                  <a:cubicBezTo>
                    <a:pt x="1348" y="15173"/>
                    <a:pt x="1499" y="14858"/>
                    <a:pt x="1408" y="14570"/>
                  </a:cubicBezTo>
                  <a:cubicBezTo>
                    <a:pt x="1301" y="14255"/>
                    <a:pt x="1210" y="13934"/>
                    <a:pt x="1131" y="13610"/>
                  </a:cubicBezTo>
                  <a:cubicBezTo>
                    <a:pt x="1053" y="13287"/>
                    <a:pt x="987" y="12960"/>
                    <a:pt x="936" y="12628"/>
                  </a:cubicBezTo>
                  <a:cubicBezTo>
                    <a:pt x="917" y="12394"/>
                    <a:pt x="767" y="12225"/>
                    <a:pt x="590" y="12199"/>
                  </a:cubicBezTo>
                  <a:close/>
                  <a:moveTo>
                    <a:pt x="17121" y="12269"/>
                  </a:moveTo>
                  <a:cubicBezTo>
                    <a:pt x="16967" y="12292"/>
                    <a:pt x="16833" y="12424"/>
                    <a:pt x="16790" y="12617"/>
                  </a:cubicBezTo>
                  <a:cubicBezTo>
                    <a:pt x="16740" y="12945"/>
                    <a:pt x="16678" y="13271"/>
                    <a:pt x="16601" y="13592"/>
                  </a:cubicBezTo>
                  <a:cubicBezTo>
                    <a:pt x="16523" y="13914"/>
                    <a:pt x="16431" y="14230"/>
                    <a:pt x="16327" y="14541"/>
                  </a:cubicBezTo>
                  <a:cubicBezTo>
                    <a:pt x="16288" y="14720"/>
                    <a:pt x="16342" y="14911"/>
                    <a:pt x="16462" y="15025"/>
                  </a:cubicBezTo>
                  <a:cubicBezTo>
                    <a:pt x="16649" y="15201"/>
                    <a:pt x="16919" y="15143"/>
                    <a:pt x="17046" y="14900"/>
                  </a:cubicBezTo>
                  <a:cubicBezTo>
                    <a:pt x="17160" y="14557"/>
                    <a:pt x="17259" y="14210"/>
                    <a:pt x="17343" y="13856"/>
                  </a:cubicBezTo>
                  <a:cubicBezTo>
                    <a:pt x="17427" y="13503"/>
                    <a:pt x="17496" y="13146"/>
                    <a:pt x="17551" y="12786"/>
                  </a:cubicBezTo>
                  <a:cubicBezTo>
                    <a:pt x="17572" y="12559"/>
                    <a:pt x="17457" y="12347"/>
                    <a:pt x="17277" y="12284"/>
                  </a:cubicBezTo>
                  <a:cubicBezTo>
                    <a:pt x="17224" y="12265"/>
                    <a:pt x="17172" y="12261"/>
                    <a:pt x="17121" y="12269"/>
                  </a:cubicBezTo>
                  <a:close/>
                  <a:moveTo>
                    <a:pt x="16213" y="15501"/>
                  </a:moveTo>
                  <a:cubicBezTo>
                    <a:pt x="16054" y="15485"/>
                    <a:pt x="15895" y="15590"/>
                    <a:pt x="15825" y="15779"/>
                  </a:cubicBezTo>
                  <a:cubicBezTo>
                    <a:pt x="15703" y="16033"/>
                    <a:pt x="15571" y="16281"/>
                    <a:pt x="15428" y="16523"/>
                  </a:cubicBezTo>
                  <a:cubicBezTo>
                    <a:pt x="15286" y="16765"/>
                    <a:pt x="15134" y="17001"/>
                    <a:pt x="14971" y="17231"/>
                  </a:cubicBezTo>
                  <a:cubicBezTo>
                    <a:pt x="14798" y="17435"/>
                    <a:pt x="14815" y="17780"/>
                    <a:pt x="15007" y="17956"/>
                  </a:cubicBezTo>
                  <a:cubicBezTo>
                    <a:pt x="15183" y="18117"/>
                    <a:pt x="15433" y="18067"/>
                    <a:pt x="15558" y="17846"/>
                  </a:cubicBezTo>
                  <a:cubicBezTo>
                    <a:pt x="15736" y="17595"/>
                    <a:pt x="15903" y="17338"/>
                    <a:pt x="16060" y="17073"/>
                  </a:cubicBezTo>
                  <a:cubicBezTo>
                    <a:pt x="16216" y="16808"/>
                    <a:pt x="16362" y="16534"/>
                    <a:pt x="16495" y="16256"/>
                  </a:cubicBezTo>
                  <a:cubicBezTo>
                    <a:pt x="16634" y="16023"/>
                    <a:pt x="16576" y="15698"/>
                    <a:pt x="16369" y="15560"/>
                  </a:cubicBezTo>
                  <a:cubicBezTo>
                    <a:pt x="16319" y="15526"/>
                    <a:pt x="16266" y="15506"/>
                    <a:pt x="16213" y="15501"/>
                  </a:cubicBezTo>
                  <a:close/>
                  <a:moveTo>
                    <a:pt x="1474" y="15541"/>
                  </a:moveTo>
                  <a:cubicBezTo>
                    <a:pt x="1416" y="15556"/>
                    <a:pt x="1359" y="15588"/>
                    <a:pt x="1309" y="15637"/>
                  </a:cubicBezTo>
                  <a:cubicBezTo>
                    <a:pt x="1143" y="15797"/>
                    <a:pt x="1116" y="16091"/>
                    <a:pt x="1249" y="16293"/>
                  </a:cubicBezTo>
                  <a:cubicBezTo>
                    <a:pt x="1380" y="16563"/>
                    <a:pt x="1521" y="16827"/>
                    <a:pt x="1672" y="17084"/>
                  </a:cubicBezTo>
                  <a:cubicBezTo>
                    <a:pt x="1824" y="17341"/>
                    <a:pt x="1987" y="17591"/>
                    <a:pt x="2159" y="17835"/>
                  </a:cubicBezTo>
                  <a:cubicBezTo>
                    <a:pt x="2320" y="18038"/>
                    <a:pt x="2589" y="18031"/>
                    <a:pt x="2740" y="17817"/>
                  </a:cubicBezTo>
                  <a:cubicBezTo>
                    <a:pt x="2860" y="17646"/>
                    <a:pt x="2861" y="17393"/>
                    <a:pt x="2743" y="17220"/>
                  </a:cubicBezTo>
                  <a:cubicBezTo>
                    <a:pt x="2585" y="16997"/>
                    <a:pt x="2438" y="16769"/>
                    <a:pt x="2301" y="16534"/>
                  </a:cubicBezTo>
                  <a:cubicBezTo>
                    <a:pt x="2163" y="16300"/>
                    <a:pt x="2035" y="16058"/>
                    <a:pt x="1916" y="15812"/>
                  </a:cubicBezTo>
                  <a:cubicBezTo>
                    <a:pt x="1835" y="15599"/>
                    <a:pt x="1648" y="15497"/>
                    <a:pt x="1474" y="15541"/>
                  </a:cubicBezTo>
                  <a:close/>
                  <a:moveTo>
                    <a:pt x="3296" y="18191"/>
                  </a:moveTo>
                  <a:cubicBezTo>
                    <a:pt x="3169" y="18222"/>
                    <a:pt x="3054" y="18325"/>
                    <a:pt x="3001" y="18491"/>
                  </a:cubicBezTo>
                  <a:cubicBezTo>
                    <a:pt x="2934" y="18701"/>
                    <a:pt x="3004" y="18940"/>
                    <a:pt x="3167" y="19048"/>
                  </a:cubicBezTo>
                  <a:cubicBezTo>
                    <a:pt x="3429" y="19318"/>
                    <a:pt x="3701" y="19568"/>
                    <a:pt x="3981" y="19796"/>
                  </a:cubicBezTo>
                  <a:cubicBezTo>
                    <a:pt x="4261" y="20023"/>
                    <a:pt x="4548" y="20228"/>
                    <a:pt x="4844" y="20411"/>
                  </a:cubicBezTo>
                  <a:cubicBezTo>
                    <a:pt x="5045" y="20564"/>
                    <a:pt x="5313" y="20464"/>
                    <a:pt x="5409" y="20199"/>
                  </a:cubicBezTo>
                  <a:cubicBezTo>
                    <a:pt x="5498" y="19954"/>
                    <a:pt x="5398" y="19668"/>
                    <a:pt x="5193" y="19572"/>
                  </a:cubicBezTo>
                  <a:cubicBezTo>
                    <a:pt x="4923" y="19405"/>
                    <a:pt x="4660" y="19219"/>
                    <a:pt x="4405" y="19012"/>
                  </a:cubicBezTo>
                  <a:cubicBezTo>
                    <a:pt x="4150" y="18804"/>
                    <a:pt x="3902" y="18576"/>
                    <a:pt x="3663" y="18330"/>
                  </a:cubicBezTo>
                  <a:cubicBezTo>
                    <a:pt x="3561" y="18201"/>
                    <a:pt x="3423" y="18160"/>
                    <a:pt x="3296" y="18191"/>
                  </a:cubicBezTo>
                  <a:close/>
                  <a:moveTo>
                    <a:pt x="14373" y="18253"/>
                  </a:moveTo>
                  <a:cubicBezTo>
                    <a:pt x="14265" y="18225"/>
                    <a:pt x="14147" y="18254"/>
                    <a:pt x="14051" y="18345"/>
                  </a:cubicBezTo>
                  <a:cubicBezTo>
                    <a:pt x="13803" y="18599"/>
                    <a:pt x="13546" y="18833"/>
                    <a:pt x="13279" y="19045"/>
                  </a:cubicBezTo>
                  <a:cubicBezTo>
                    <a:pt x="13012" y="19256"/>
                    <a:pt x="12736" y="19446"/>
                    <a:pt x="12455" y="19616"/>
                  </a:cubicBezTo>
                  <a:cubicBezTo>
                    <a:pt x="12254" y="19709"/>
                    <a:pt x="12155" y="19985"/>
                    <a:pt x="12236" y="20228"/>
                  </a:cubicBezTo>
                  <a:cubicBezTo>
                    <a:pt x="12327" y="20504"/>
                    <a:pt x="12600" y="20612"/>
                    <a:pt x="12807" y="20455"/>
                  </a:cubicBezTo>
                  <a:cubicBezTo>
                    <a:pt x="13114" y="20269"/>
                    <a:pt x="13415" y="20061"/>
                    <a:pt x="13706" y="19829"/>
                  </a:cubicBezTo>
                  <a:cubicBezTo>
                    <a:pt x="13996" y="19597"/>
                    <a:pt x="14276" y="19341"/>
                    <a:pt x="14547" y="19063"/>
                  </a:cubicBezTo>
                  <a:cubicBezTo>
                    <a:pt x="14685" y="18924"/>
                    <a:pt x="14723" y="18686"/>
                    <a:pt x="14638" y="18495"/>
                  </a:cubicBezTo>
                  <a:cubicBezTo>
                    <a:pt x="14580" y="18365"/>
                    <a:pt x="14481" y="18281"/>
                    <a:pt x="14373" y="18253"/>
                  </a:cubicBezTo>
                  <a:close/>
                  <a:moveTo>
                    <a:pt x="6272" y="20166"/>
                  </a:moveTo>
                  <a:cubicBezTo>
                    <a:pt x="6117" y="20186"/>
                    <a:pt x="5979" y="20316"/>
                    <a:pt x="5935" y="20510"/>
                  </a:cubicBezTo>
                  <a:cubicBezTo>
                    <a:pt x="5880" y="20756"/>
                    <a:pt x="5996" y="21012"/>
                    <a:pt x="6197" y="21086"/>
                  </a:cubicBezTo>
                  <a:cubicBezTo>
                    <a:pt x="6522" y="21210"/>
                    <a:pt x="6854" y="21312"/>
                    <a:pt x="7189" y="21390"/>
                  </a:cubicBezTo>
                  <a:cubicBezTo>
                    <a:pt x="7522" y="21467"/>
                    <a:pt x="7857" y="21521"/>
                    <a:pt x="8196" y="21551"/>
                  </a:cubicBezTo>
                  <a:cubicBezTo>
                    <a:pt x="8371" y="21550"/>
                    <a:pt x="8523" y="21400"/>
                    <a:pt x="8562" y="21192"/>
                  </a:cubicBezTo>
                  <a:cubicBezTo>
                    <a:pt x="8613" y="20926"/>
                    <a:pt x="8473" y="20664"/>
                    <a:pt x="8253" y="20613"/>
                  </a:cubicBezTo>
                  <a:cubicBezTo>
                    <a:pt x="7944" y="20585"/>
                    <a:pt x="7637" y="20534"/>
                    <a:pt x="7333" y="20463"/>
                  </a:cubicBezTo>
                  <a:cubicBezTo>
                    <a:pt x="7029" y="20391"/>
                    <a:pt x="6726" y="20299"/>
                    <a:pt x="6428" y="20184"/>
                  </a:cubicBezTo>
                  <a:cubicBezTo>
                    <a:pt x="6375" y="20164"/>
                    <a:pt x="6323" y="20159"/>
                    <a:pt x="6272" y="20166"/>
                  </a:cubicBezTo>
                  <a:close/>
                  <a:moveTo>
                    <a:pt x="11388" y="20195"/>
                  </a:moveTo>
                  <a:cubicBezTo>
                    <a:pt x="11330" y="20188"/>
                    <a:pt x="11270" y="20194"/>
                    <a:pt x="11211" y="20221"/>
                  </a:cubicBezTo>
                  <a:cubicBezTo>
                    <a:pt x="10921" y="20328"/>
                    <a:pt x="10629" y="20412"/>
                    <a:pt x="10333" y="20477"/>
                  </a:cubicBezTo>
                  <a:cubicBezTo>
                    <a:pt x="10038" y="20543"/>
                    <a:pt x="9740" y="20588"/>
                    <a:pt x="9440" y="20613"/>
                  </a:cubicBezTo>
                  <a:cubicBezTo>
                    <a:pt x="9241" y="20600"/>
                    <a:pt x="9067" y="20779"/>
                    <a:pt x="9043" y="21020"/>
                  </a:cubicBezTo>
                  <a:cubicBezTo>
                    <a:pt x="9012" y="21336"/>
                    <a:pt x="9236" y="21600"/>
                    <a:pt x="9494" y="21555"/>
                  </a:cubicBezTo>
                  <a:cubicBezTo>
                    <a:pt x="9824" y="21527"/>
                    <a:pt x="10152" y="21477"/>
                    <a:pt x="10477" y="21405"/>
                  </a:cubicBezTo>
                  <a:cubicBezTo>
                    <a:pt x="10803" y="21332"/>
                    <a:pt x="11124" y="21240"/>
                    <a:pt x="11442" y="21122"/>
                  </a:cubicBezTo>
                  <a:cubicBezTo>
                    <a:pt x="11637" y="21071"/>
                    <a:pt x="11768" y="20846"/>
                    <a:pt x="11740" y="20606"/>
                  </a:cubicBezTo>
                  <a:cubicBezTo>
                    <a:pt x="11713" y="20378"/>
                    <a:pt x="11561" y="20217"/>
                    <a:pt x="11388" y="20195"/>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8" name="Линия"/>
            <p:cNvSpPr/>
            <p:nvPr>
              <p:custDataLst>
                <p:tags r:id="rId13"/>
              </p:custDataLst>
            </p:nvPr>
          </p:nvSpPr>
          <p:spPr>
            <a:xfrm>
              <a:off x="11975" y="8375"/>
              <a:ext cx="0" cy="768"/>
            </a:xfrm>
            <a:prstGeom prst="line">
              <a:avLst/>
            </a:prstGeom>
            <a:noFill/>
            <a:ln w="25400" cap="flat">
              <a:solidFill>
                <a:sysClr val="window" lastClr="FFFFFF">
                  <a:lumMod val="85000"/>
                </a:sysClr>
              </a:solidFill>
              <a:prstDash val="solid"/>
              <a:miter lim="400000"/>
              <a:tailEnd type="oval"/>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9" name="矩形 52"/>
            <p:cNvSpPr/>
            <p:nvPr>
              <p:custDataLst>
                <p:tags r:id="rId14"/>
              </p:custDataLst>
            </p:nvPr>
          </p:nvSpPr>
          <p:spPr>
            <a:xfrm>
              <a:off x="8818" y="9298"/>
              <a:ext cx="6542" cy="686"/>
            </a:xfrm>
            <a:prstGeom prst="rect">
              <a:avLst/>
            </a:prstGeom>
          </p:spPr>
          <p:txBody>
            <a:bodyPr wrap="square" bIns="0" anchor="ctr" anchorCtr="0">
              <a:normAutofit/>
            </a:bodyPr>
            <a:lstStyle/>
            <a:p>
              <a:pPr lvl="0" algn="ctr" defTabSz="457200">
                <a:lnSpc>
                  <a:spcPct val="120000"/>
                </a:lnSpc>
                <a:defRPr/>
              </a:pP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式子右侧乘以(t</a:t>
              </a:r>
              <a:r>
                <a:rPr lang="zh-CN" altLang="en-US" sz="2000" b="1" spc="300" baseline="-250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a:t>
              </a:r>
              <a:r>
                <a:rPr lang="zh-CN" altLang="en-US" sz="2000" b="1" spc="300" baseline="-250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a:t>
              </a:r>
              <a:r>
                <a:rPr lang="zh-CN" altLang="en-US" sz="2000" b="1" spc="300" baseline="-250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a:t>
              </a:r>
              <a:r>
                <a:rPr lang="zh-CN" altLang="en-US" sz="2000" b="1" spc="300" baseline="-250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2000" b="1" spc="3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50" name="文本框 15"/>
                <p:cNvSpPr txBox="1"/>
                <p:nvPr/>
              </p:nvSpPr>
              <p:spPr>
                <a:xfrm>
                  <a:off x="8311" y="9986"/>
                  <a:ext cx="8071" cy="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Φ</m:t>
                        </m:r>
                        <m:nary>
                          <m:naryPr>
                            <m:ctrlPr>
                              <a:rPr lang="el-GR" altLang="zh-CN" sz="2000" i="1" smtClean="0">
                                <a:latin typeface="Cambria Math" panose="02040503050406030204" pitchFamily="18" charset="0"/>
                                <a:ea typeface="Cambria Math" panose="02040503050406030204" pitchFamily="18" charset="0"/>
                              </a:rPr>
                            </m:ctrlPr>
                          </m:naryPr>
                          <m:sub>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Sub>
                          </m:sub>
                          <m:sup>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2</m:t>
                                </m:r>
                              </m:sub>
                            </m:sSub>
                          </m:sup>
                          <m:e>
                            <m:f>
                              <m:fPr>
                                <m:ctrlPr>
                                  <a:rPr lang="el-GR"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𝑑𝑥</m:t>
                                </m:r>
                              </m:num>
                              <m:den>
                                <m:r>
                                  <a:rPr lang="en-US" altLang="zh-CN" sz="2000" b="0" i="1" smtClean="0">
                                    <a:latin typeface="Cambria Math" panose="02040503050406030204" pitchFamily="18" charset="0"/>
                                    <a:ea typeface="Cambria Math" panose="02040503050406030204" pitchFamily="18" charset="0"/>
                                  </a:rPr>
                                  <m:t>𝐴</m:t>
                                </m:r>
                              </m:den>
                            </m:f>
                          </m:e>
                        </m:nary>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nary>
                              <m:naryPr>
                                <m:ctrlPr>
                                  <a:rPr lang="el-GR" altLang="zh-CN" sz="2000" i="1">
                                    <a:latin typeface="Cambria Math" panose="02040503050406030204" pitchFamily="18" charset="0"/>
                                    <a:ea typeface="Cambria Math" panose="02040503050406030204" pitchFamily="18" charset="0"/>
                                  </a:rPr>
                                </m:ctrlPr>
                              </m:naryPr>
                              <m:sub>
                                <m:sSub>
                                  <m:sSubPr>
                                    <m:ctrlPr>
                                      <a:rPr lang="el-GR"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1</m:t>
                                    </m:r>
                                  </m:sub>
                                </m:sSub>
                              </m:sub>
                              <m:sup>
                                <m:sSub>
                                  <m:sSubPr>
                                    <m:ctrlPr>
                                      <a:rPr lang="el-GR"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2</m:t>
                                    </m:r>
                                  </m:sub>
                                </m:sSub>
                              </m:sup>
                              <m:e>
                                <m:r>
                                  <a:rPr lang="zh-CN" altLang="en-US" sz="2000" i="1">
                                    <a:latin typeface="Cambria Math" panose="02040503050406030204" pitchFamily="18" charset="0"/>
                                    <a:ea typeface="Cambria Math" panose="02040503050406030204" pitchFamily="18" charset="0"/>
                                  </a:rPr>
                                  <m:t>𝜆</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𝑡</m:t>
                                    </m:r>
                                  </m:e>
                                </m:d>
                                <m:r>
                                  <a:rPr lang="en-US" altLang="zh-CN" sz="2000" i="1">
                                    <a:latin typeface="Cambria Math" panose="02040503050406030204" pitchFamily="18" charset="0"/>
                                    <a:ea typeface="Cambria Math" panose="02040503050406030204" pitchFamily="18" charset="0"/>
                                  </a:rPr>
                                  <m:t>𝑑𝑡</m:t>
                                </m:r>
                              </m:e>
                            </m:nary>
                          </m:num>
                          <m:den>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𝑡</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𝑡</m:t>
                                </m:r>
                              </m:e>
                              <m:sub>
                                <m:r>
                                  <a:rPr lang="en-US" altLang="zh-CN" sz="2000" b="0" i="1" smtClean="0">
                                    <a:latin typeface="Cambria Math" panose="02040503050406030204" pitchFamily="18" charset="0"/>
                                    <a:ea typeface="Cambria Math" panose="02040503050406030204" pitchFamily="18" charset="0"/>
                                  </a:rPr>
                                  <m:t>1</m:t>
                                </m:r>
                              </m:sub>
                            </m:sSub>
                          </m:den>
                        </m:f>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1</m:t>
                                </m:r>
                              </m:sub>
                            </m:sSub>
                          </m:e>
                        </m:d>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latin typeface="Cambria Math" panose="02040503050406030204" pitchFamily="18" charset="0"/>
                                <a:ea typeface="Cambria Math" panose="02040503050406030204" pitchFamily="18" charset="0"/>
                              </a:rPr>
                            </m:ctrlPr>
                          </m:accPr>
                          <m:e>
                            <m:r>
                              <a:rPr lang="zh-CN" altLang="en-US" sz="2000" i="1">
                                <a:latin typeface="Cambria Math" panose="02040503050406030204" pitchFamily="18" charset="0"/>
                                <a:ea typeface="Cambria Math" panose="02040503050406030204" pitchFamily="18" charset="0"/>
                              </a:rPr>
                              <m:t>𝜆</m:t>
                            </m:r>
                          </m:e>
                        </m:acc>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1</m:t>
                                </m:r>
                              </m:sub>
                            </m:sSub>
                          </m:e>
                        </m:d>
                      </m:oMath>
                    </m:oMathPara>
                  </a14:m>
                  <a:endParaRPr lang="zh-CN" altLang="en-US" sz="2000" dirty="0"/>
                </a:p>
              </p:txBody>
            </p:sp>
          </mc:Choice>
          <mc:Fallback>
            <p:sp>
              <p:nvSpPr>
                <p:cNvPr id="50" name="文本框 15"/>
                <p:cNvSpPr txBox="1">
                  <a:spLocks noRot="1" noChangeAspect="1" noMove="1" noResize="1" noEditPoints="1" noAdjustHandles="1" noChangeArrowheads="1" noChangeShapeType="1" noTextEdit="1"/>
                </p:cNvSpPr>
                <p:nvPr/>
              </p:nvSpPr>
              <p:spPr>
                <a:xfrm>
                  <a:off x="8311" y="9986"/>
                  <a:ext cx="8071" cy="1324"/>
                </a:xfrm>
                <a:prstGeom prst="rect">
                  <a:avLst/>
                </a:prstGeom>
                <a:blipFill rotWithShape="1">
                  <a:blip r:embed="rId15"/>
                </a:blipFill>
              </p:spPr>
              <p:txBody>
                <a:bodyPr/>
                <a:lstStyle/>
                <a:p>
                  <a:r>
                    <a:rPr lang="zh-CN" altLang="en-US">
                      <a:noFill/>
                    </a:rPr>
                    <a:t> </a:t>
                  </a:r>
                </a:p>
              </p:txBody>
            </p:sp>
          </mc:Fallback>
        </mc:AlternateContent>
      </p:grpSp>
      <p:grpSp>
        <p:nvGrpSpPr>
          <p:cNvPr id="51" name="组合 19"/>
          <p:cNvGrpSpPr/>
          <p:nvPr/>
        </p:nvGrpSpPr>
        <p:grpSpPr>
          <a:xfrm>
            <a:off x="9119235" y="2720975"/>
            <a:ext cx="1766570" cy="2767965"/>
            <a:chOff x="14361" y="4285"/>
            <a:chExt cx="2782" cy="4359"/>
          </a:xfrm>
        </p:grpSpPr>
        <p:sp>
          <p:nvSpPr>
            <p:cNvPr id="52" name="Кружок"/>
            <p:cNvSpPr/>
            <p:nvPr>
              <p:custDataLst>
                <p:tags r:id="rId16"/>
              </p:custDataLst>
            </p:nvPr>
          </p:nvSpPr>
          <p:spPr>
            <a:xfrm>
              <a:off x="14796" y="6754"/>
              <a:ext cx="1701" cy="1701"/>
            </a:xfrm>
            <a:prstGeom prst="ellipse">
              <a:avLst/>
            </a:prstGeom>
            <a:solidFill>
              <a:sysClr val="window" lastClr="FFFFFF">
                <a:lumMod val="85000"/>
              </a:sysClr>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3" name="Фигура"/>
            <p:cNvSpPr/>
            <p:nvPr>
              <p:custDataLst>
                <p:tags r:id="rId17"/>
              </p:custDataLst>
            </p:nvPr>
          </p:nvSpPr>
          <p:spPr>
            <a:xfrm flipV="1">
              <a:off x="14601" y="6560"/>
              <a:ext cx="2543" cy="2085"/>
            </a:xfrm>
            <a:custGeom>
              <a:avLst/>
              <a:gdLst/>
              <a:ahLst/>
              <a:cxnLst>
                <a:cxn ang="0">
                  <a:pos x="wd2" y="hd2"/>
                </a:cxn>
                <a:cxn ang="5400000">
                  <a:pos x="wd2" y="hd2"/>
                </a:cxn>
                <a:cxn ang="10800000">
                  <a:pos x="wd2" y="hd2"/>
                </a:cxn>
                <a:cxn ang="16200000">
                  <a:pos x="wd2" y="hd2"/>
                </a:cxn>
              </a:cxnLst>
              <a:rect l="0" t="0" r="r" b="b"/>
              <a:pathLst>
                <a:path w="21564" h="21560" extrusionOk="0">
                  <a:moveTo>
                    <a:pt x="8863" y="0"/>
                  </a:moveTo>
                  <a:cubicBezTo>
                    <a:pt x="6596" y="0"/>
                    <a:pt x="4331" y="1054"/>
                    <a:pt x="2601" y="3162"/>
                  </a:cubicBezTo>
                  <a:cubicBezTo>
                    <a:pt x="868" y="5275"/>
                    <a:pt x="3" y="8045"/>
                    <a:pt x="7" y="10814"/>
                  </a:cubicBezTo>
                  <a:cubicBezTo>
                    <a:pt x="-34" y="11071"/>
                    <a:pt x="108" y="11320"/>
                    <a:pt x="320" y="11364"/>
                  </a:cubicBezTo>
                  <a:cubicBezTo>
                    <a:pt x="586" y="11418"/>
                    <a:pt x="818" y="11140"/>
                    <a:pt x="780" y="10814"/>
                  </a:cubicBezTo>
                  <a:cubicBezTo>
                    <a:pt x="776" y="8287"/>
                    <a:pt x="1566" y="5758"/>
                    <a:pt x="3148" y="3829"/>
                  </a:cubicBezTo>
                  <a:cubicBezTo>
                    <a:pt x="4727" y="1905"/>
                    <a:pt x="6794" y="942"/>
                    <a:pt x="8863" y="942"/>
                  </a:cubicBezTo>
                  <a:cubicBezTo>
                    <a:pt x="10932" y="942"/>
                    <a:pt x="12999" y="1905"/>
                    <a:pt x="14578" y="3829"/>
                  </a:cubicBezTo>
                  <a:cubicBezTo>
                    <a:pt x="16160" y="5758"/>
                    <a:pt x="16950" y="8287"/>
                    <a:pt x="16946" y="10814"/>
                  </a:cubicBezTo>
                  <a:cubicBezTo>
                    <a:pt x="16911" y="11075"/>
                    <a:pt x="17062" y="11320"/>
                    <a:pt x="17277" y="11353"/>
                  </a:cubicBezTo>
                  <a:cubicBezTo>
                    <a:pt x="17290" y="11355"/>
                    <a:pt x="17301" y="11349"/>
                    <a:pt x="17313" y="11349"/>
                  </a:cubicBezTo>
                  <a:lnTo>
                    <a:pt x="17313" y="11356"/>
                  </a:lnTo>
                  <a:lnTo>
                    <a:pt x="20220" y="11356"/>
                  </a:lnTo>
                  <a:lnTo>
                    <a:pt x="19252" y="12536"/>
                  </a:lnTo>
                  <a:cubicBezTo>
                    <a:pt x="19099" y="12723"/>
                    <a:pt x="19099" y="13028"/>
                    <a:pt x="19252" y="13214"/>
                  </a:cubicBezTo>
                  <a:cubicBezTo>
                    <a:pt x="19405" y="13401"/>
                    <a:pt x="19655" y="13401"/>
                    <a:pt x="19808" y="13214"/>
                  </a:cubicBezTo>
                  <a:lnTo>
                    <a:pt x="21449" y="11210"/>
                  </a:lnTo>
                  <a:cubicBezTo>
                    <a:pt x="21527" y="11115"/>
                    <a:pt x="21565" y="10990"/>
                    <a:pt x="21564" y="10865"/>
                  </a:cubicBezTo>
                  <a:cubicBezTo>
                    <a:pt x="21566" y="10740"/>
                    <a:pt x="21528" y="10610"/>
                    <a:pt x="21449" y="10514"/>
                  </a:cubicBezTo>
                  <a:lnTo>
                    <a:pt x="19808" y="8513"/>
                  </a:lnTo>
                  <a:cubicBezTo>
                    <a:pt x="19732" y="8419"/>
                    <a:pt x="19632" y="8373"/>
                    <a:pt x="19532" y="8373"/>
                  </a:cubicBezTo>
                  <a:cubicBezTo>
                    <a:pt x="19431" y="8373"/>
                    <a:pt x="19329" y="8419"/>
                    <a:pt x="19252" y="8513"/>
                  </a:cubicBezTo>
                  <a:cubicBezTo>
                    <a:pt x="19099" y="8699"/>
                    <a:pt x="19099" y="9001"/>
                    <a:pt x="19252" y="9187"/>
                  </a:cubicBezTo>
                  <a:lnTo>
                    <a:pt x="20244" y="10396"/>
                  </a:lnTo>
                  <a:lnTo>
                    <a:pt x="17704" y="10396"/>
                  </a:lnTo>
                  <a:cubicBezTo>
                    <a:pt x="17624" y="7769"/>
                    <a:pt x="16771" y="5169"/>
                    <a:pt x="15125" y="3162"/>
                  </a:cubicBezTo>
                  <a:cubicBezTo>
                    <a:pt x="13395" y="1054"/>
                    <a:pt x="11130" y="0"/>
                    <a:pt x="8863" y="0"/>
                  </a:cubicBezTo>
                  <a:close/>
                  <a:moveTo>
                    <a:pt x="590" y="12199"/>
                  </a:moveTo>
                  <a:cubicBezTo>
                    <a:pt x="532" y="12191"/>
                    <a:pt x="470" y="12198"/>
                    <a:pt x="410" y="12225"/>
                  </a:cubicBezTo>
                  <a:cubicBezTo>
                    <a:pt x="220" y="12309"/>
                    <a:pt x="117" y="12561"/>
                    <a:pt x="178" y="12797"/>
                  </a:cubicBezTo>
                  <a:cubicBezTo>
                    <a:pt x="234" y="13160"/>
                    <a:pt x="306" y="13519"/>
                    <a:pt x="392" y="13874"/>
                  </a:cubicBezTo>
                  <a:cubicBezTo>
                    <a:pt x="478" y="14229"/>
                    <a:pt x="576" y="14580"/>
                    <a:pt x="693" y="14926"/>
                  </a:cubicBezTo>
                  <a:cubicBezTo>
                    <a:pt x="753" y="15129"/>
                    <a:pt x="923" y="15251"/>
                    <a:pt x="1098" y="15219"/>
                  </a:cubicBezTo>
                  <a:cubicBezTo>
                    <a:pt x="1348" y="15173"/>
                    <a:pt x="1499" y="14858"/>
                    <a:pt x="1408" y="14570"/>
                  </a:cubicBezTo>
                  <a:cubicBezTo>
                    <a:pt x="1301" y="14255"/>
                    <a:pt x="1210" y="13934"/>
                    <a:pt x="1131" y="13610"/>
                  </a:cubicBezTo>
                  <a:cubicBezTo>
                    <a:pt x="1053" y="13287"/>
                    <a:pt x="987" y="12960"/>
                    <a:pt x="936" y="12628"/>
                  </a:cubicBezTo>
                  <a:cubicBezTo>
                    <a:pt x="917" y="12394"/>
                    <a:pt x="767" y="12225"/>
                    <a:pt x="590" y="12199"/>
                  </a:cubicBezTo>
                  <a:close/>
                  <a:moveTo>
                    <a:pt x="17121" y="12269"/>
                  </a:moveTo>
                  <a:cubicBezTo>
                    <a:pt x="16967" y="12292"/>
                    <a:pt x="16833" y="12424"/>
                    <a:pt x="16790" y="12617"/>
                  </a:cubicBezTo>
                  <a:cubicBezTo>
                    <a:pt x="16740" y="12945"/>
                    <a:pt x="16678" y="13271"/>
                    <a:pt x="16601" y="13592"/>
                  </a:cubicBezTo>
                  <a:cubicBezTo>
                    <a:pt x="16523" y="13914"/>
                    <a:pt x="16431" y="14230"/>
                    <a:pt x="16327" y="14541"/>
                  </a:cubicBezTo>
                  <a:cubicBezTo>
                    <a:pt x="16288" y="14720"/>
                    <a:pt x="16342" y="14911"/>
                    <a:pt x="16462" y="15025"/>
                  </a:cubicBezTo>
                  <a:cubicBezTo>
                    <a:pt x="16649" y="15201"/>
                    <a:pt x="16919" y="15143"/>
                    <a:pt x="17046" y="14900"/>
                  </a:cubicBezTo>
                  <a:cubicBezTo>
                    <a:pt x="17160" y="14557"/>
                    <a:pt x="17259" y="14210"/>
                    <a:pt x="17343" y="13856"/>
                  </a:cubicBezTo>
                  <a:cubicBezTo>
                    <a:pt x="17427" y="13503"/>
                    <a:pt x="17496" y="13146"/>
                    <a:pt x="17551" y="12786"/>
                  </a:cubicBezTo>
                  <a:cubicBezTo>
                    <a:pt x="17572" y="12559"/>
                    <a:pt x="17457" y="12347"/>
                    <a:pt x="17277" y="12284"/>
                  </a:cubicBezTo>
                  <a:cubicBezTo>
                    <a:pt x="17224" y="12265"/>
                    <a:pt x="17172" y="12261"/>
                    <a:pt x="17121" y="12269"/>
                  </a:cubicBezTo>
                  <a:close/>
                  <a:moveTo>
                    <a:pt x="16213" y="15501"/>
                  </a:moveTo>
                  <a:cubicBezTo>
                    <a:pt x="16054" y="15485"/>
                    <a:pt x="15895" y="15590"/>
                    <a:pt x="15825" y="15779"/>
                  </a:cubicBezTo>
                  <a:cubicBezTo>
                    <a:pt x="15703" y="16033"/>
                    <a:pt x="15571" y="16281"/>
                    <a:pt x="15428" y="16523"/>
                  </a:cubicBezTo>
                  <a:cubicBezTo>
                    <a:pt x="15286" y="16765"/>
                    <a:pt x="15134" y="17001"/>
                    <a:pt x="14971" y="17231"/>
                  </a:cubicBezTo>
                  <a:cubicBezTo>
                    <a:pt x="14798" y="17435"/>
                    <a:pt x="14815" y="17780"/>
                    <a:pt x="15007" y="17956"/>
                  </a:cubicBezTo>
                  <a:cubicBezTo>
                    <a:pt x="15183" y="18117"/>
                    <a:pt x="15433" y="18067"/>
                    <a:pt x="15558" y="17846"/>
                  </a:cubicBezTo>
                  <a:cubicBezTo>
                    <a:pt x="15736" y="17595"/>
                    <a:pt x="15903" y="17338"/>
                    <a:pt x="16060" y="17073"/>
                  </a:cubicBezTo>
                  <a:cubicBezTo>
                    <a:pt x="16216" y="16808"/>
                    <a:pt x="16362" y="16534"/>
                    <a:pt x="16495" y="16256"/>
                  </a:cubicBezTo>
                  <a:cubicBezTo>
                    <a:pt x="16634" y="16023"/>
                    <a:pt x="16576" y="15698"/>
                    <a:pt x="16369" y="15560"/>
                  </a:cubicBezTo>
                  <a:cubicBezTo>
                    <a:pt x="16319" y="15526"/>
                    <a:pt x="16266" y="15506"/>
                    <a:pt x="16213" y="15501"/>
                  </a:cubicBezTo>
                  <a:close/>
                  <a:moveTo>
                    <a:pt x="1474" y="15541"/>
                  </a:moveTo>
                  <a:cubicBezTo>
                    <a:pt x="1416" y="15556"/>
                    <a:pt x="1359" y="15588"/>
                    <a:pt x="1309" y="15637"/>
                  </a:cubicBezTo>
                  <a:cubicBezTo>
                    <a:pt x="1143" y="15797"/>
                    <a:pt x="1116" y="16091"/>
                    <a:pt x="1249" y="16293"/>
                  </a:cubicBezTo>
                  <a:cubicBezTo>
                    <a:pt x="1380" y="16563"/>
                    <a:pt x="1521" y="16827"/>
                    <a:pt x="1672" y="17084"/>
                  </a:cubicBezTo>
                  <a:cubicBezTo>
                    <a:pt x="1824" y="17341"/>
                    <a:pt x="1987" y="17591"/>
                    <a:pt x="2159" y="17835"/>
                  </a:cubicBezTo>
                  <a:cubicBezTo>
                    <a:pt x="2320" y="18038"/>
                    <a:pt x="2589" y="18031"/>
                    <a:pt x="2740" y="17817"/>
                  </a:cubicBezTo>
                  <a:cubicBezTo>
                    <a:pt x="2860" y="17646"/>
                    <a:pt x="2861" y="17393"/>
                    <a:pt x="2743" y="17220"/>
                  </a:cubicBezTo>
                  <a:cubicBezTo>
                    <a:pt x="2585" y="16997"/>
                    <a:pt x="2438" y="16769"/>
                    <a:pt x="2301" y="16534"/>
                  </a:cubicBezTo>
                  <a:cubicBezTo>
                    <a:pt x="2163" y="16300"/>
                    <a:pt x="2035" y="16058"/>
                    <a:pt x="1916" y="15812"/>
                  </a:cubicBezTo>
                  <a:cubicBezTo>
                    <a:pt x="1835" y="15599"/>
                    <a:pt x="1648" y="15497"/>
                    <a:pt x="1474" y="15541"/>
                  </a:cubicBezTo>
                  <a:close/>
                  <a:moveTo>
                    <a:pt x="3296" y="18191"/>
                  </a:moveTo>
                  <a:cubicBezTo>
                    <a:pt x="3169" y="18222"/>
                    <a:pt x="3054" y="18325"/>
                    <a:pt x="3001" y="18491"/>
                  </a:cubicBezTo>
                  <a:cubicBezTo>
                    <a:pt x="2934" y="18701"/>
                    <a:pt x="3004" y="18940"/>
                    <a:pt x="3167" y="19048"/>
                  </a:cubicBezTo>
                  <a:cubicBezTo>
                    <a:pt x="3429" y="19318"/>
                    <a:pt x="3701" y="19568"/>
                    <a:pt x="3981" y="19796"/>
                  </a:cubicBezTo>
                  <a:cubicBezTo>
                    <a:pt x="4261" y="20023"/>
                    <a:pt x="4548" y="20228"/>
                    <a:pt x="4844" y="20411"/>
                  </a:cubicBezTo>
                  <a:cubicBezTo>
                    <a:pt x="5045" y="20564"/>
                    <a:pt x="5313" y="20464"/>
                    <a:pt x="5409" y="20199"/>
                  </a:cubicBezTo>
                  <a:cubicBezTo>
                    <a:pt x="5498" y="19954"/>
                    <a:pt x="5398" y="19668"/>
                    <a:pt x="5193" y="19572"/>
                  </a:cubicBezTo>
                  <a:cubicBezTo>
                    <a:pt x="4923" y="19405"/>
                    <a:pt x="4660" y="19219"/>
                    <a:pt x="4405" y="19012"/>
                  </a:cubicBezTo>
                  <a:cubicBezTo>
                    <a:pt x="4150" y="18804"/>
                    <a:pt x="3902" y="18576"/>
                    <a:pt x="3663" y="18330"/>
                  </a:cubicBezTo>
                  <a:cubicBezTo>
                    <a:pt x="3561" y="18201"/>
                    <a:pt x="3423" y="18160"/>
                    <a:pt x="3296" y="18191"/>
                  </a:cubicBezTo>
                  <a:close/>
                  <a:moveTo>
                    <a:pt x="14373" y="18253"/>
                  </a:moveTo>
                  <a:cubicBezTo>
                    <a:pt x="14265" y="18225"/>
                    <a:pt x="14147" y="18254"/>
                    <a:pt x="14051" y="18345"/>
                  </a:cubicBezTo>
                  <a:cubicBezTo>
                    <a:pt x="13803" y="18599"/>
                    <a:pt x="13546" y="18833"/>
                    <a:pt x="13279" y="19045"/>
                  </a:cubicBezTo>
                  <a:cubicBezTo>
                    <a:pt x="13012" y="19256"/>
                    <a:pt x="12736" y="19446"/>
                    <a:pt x="12455" y="19616"/>
                  </a:cubicBezTo>
                  <a:cubicBezTo>
                    <a:pt x="12254" y="19709"/>
                    <a:pt x="12155" y="19985"/>
                    <a:pt x="12236" y="20228"/>
                  </a:cubicBezTo>
                  <a:cubicBezTo>
                    <a:pt x="12327" y="20504"/>
                    <a:pt x="12600" y="20612"/>
                    <a:pt x="12807" y="20455"/>
                  </a:cubicBezTo>
                  <a:cubicBezTo>
                    <a:pt x="13114" y="20269"/>
                    <a:pt x="13415" y="20061"/>
                    <a:pt x="13706" y="19829"/>
                  </a:cubicBezTo>
                  <a:cubicBezTo>
                    <a:pt x="13996" y="19597"/>
                    <a:pt x="14276" y="19341"/>
                    <a:pt x="14547" y="19063"/>
                  </a:cubicBezTo>
                  <a:cubicBezTo>
                    <a:pt x="14685" y="18924"/>
                    <a:pt x="14723" y="18686"/>
                    <a:pt x="14638" y="18495"/>
                  </a:cubicBezTo>
                  <a:cubicBezTo>
                    <a:pt x="14580" y="18365"/>
                    <a:pt x="14481" y="18281"/>
                    <a:pt x="14373" y="18253"/>
                  </a:cubicBezTo>
                  <a:close/>
                  <a:moveTo>
                    <a:pt x="6272" y="20166"/>
                  </a:moveTo>
                  <a:cubicBezTo>
                    <a:pt x="6117" y="20186"/>
                    <a:pt x="5979" y="20316"/>
                    <a:pt x="5935" y="20510"/>
                  </a:cubicBezTo>
                  <a:cubicBezTo>
                    <a:pt x="5880" y="20756"/>
                    <a:pt x="5996" y="21012"/>
                    <a:pt x="6197" y="21086"/>
                  </a:cubicBezTo>
                  <a:cubicBezTo>
                    <a:pt x="6522" y="21210"/>
                    <a:pt x="6854" y="21312"/>
                    <a:pt x="7189" y="21390"/>
                  </a:cubicBezTo>
                  <a:cubicBezTo>
                    <a:pt x="7522" y="21467"/>
                    <a:pt x="7857" y="21521"/>
                    <a:pt x="8196" y="21551"/>
                  </a:cubicBezTo>
                  <a:cubicBezTo>
                    <a:pt x="8371" y="21550"/>
                    <a:pt x="8523" y="21400"/>
                    <a:pt x="8562" y="21192"/>
                  </a:cubicBezTo>
                  <a:cubicBezTo>
                    <a:pt x="8613" y="20926"/>
                    <a:pt x="8473" y="20664"/>
                    <a:pt x="8253" y="20613"/>
                  </a:cubicBezTo>
                  <a:cubicBezTo>
                    <a:pt x="7944" y="20585"/>
                    <a:pt x="7637" y="20534"/>
                    <a:pt x="7333" y="20463"/>
                  </a:cubicBezTo>
                  <a:cubicBezTo>
                    <a:pt x="7029" y="20391"/>
                    <a:pt x="6726" y="20299"/>
                    <a:pt x="6428" y="20184"/>
                  </a:cubicBezTo>
                  <a:cubicBezTo>
                    <a:pt x="6375" y="20164"/>
                    <a:pt x="6323" y="20159"/>
                    <a:pt x="6272" y="20166"/>
                  </a:cubicBezTo>
                  <a:close/>
                  <a:moveTo>
                    <a:pt x="11388" y="20195"/>
                  </a:moveTo>
                  <a:cubicBezTo>
                    <a:pt x="11330" y="20188"/>
                    <a:pt x="11270" y="20194"/>
                    <a:pt x="11211" y="20221"/>
                  </a:cubicBezTo>
                  <a:cubicBezTo>
                    <a:pt x="10921" y="20328"/>
                    <a:pt x="10629" y="20412"/>
                    <a:pt x="10333" y="20477"/>
                  </a:cubicBezTo>
                  <a:cubicBezTo>
                    <a:pt x="10038" y="20543"/>
                    <a:pt x="9740" y="20588"/>
                    <a:pt x="9440" y="20613"/>
                  </a:cubicBezTo>
                  <a:cubicBezTo>
                    <a:pt x="9241" y="20600"/>
                    <a:pt x="9067" y="20779"/>
                    <a:pt x="9043" y="21020"/>
                  </a:cubicBezTo>
                  <a:cubicBezTo>
                    <a:pt x="9012" y="21336"/>
                    <a:pt x="9236" y="21600"/>
                    <a:pt x="9494" y="21555"/>
                  </a:cubicBezTo>
                  <a:cubicBezTo>
                    <a:pt x="9824" y="21527"/>
                    <a:pt x="10152" y="21477"/>
                    <a:pt x="10477" y="21405"/>
                  </a:cubicBezTo>
                  <a:cubicBezTo>
                    <a:pt x="10803" y="21332"/>
                    <a:pt x="11124" y="21240"/>
                    <a:pt x="11442" y="21122"/>
                  </a:cubicBezTo>
                  <a:cubicBezTo>
                    <a:pt x="11637" y="21071"/>
                    <a:pt x="11768" y="20846"/>
                    <a:pt x="11740" y="20606"/>
                  </a:cubicBezTo>
                  <a:cubicBezTo>
                    <a:pt x="11713" y="20378"/>
                    <a:pt x="11561" y="20217"/>
                    <a:pt x="11388" y="20195"/>
                  </a:cubicBezTo>
                  <a:close/>
                </a:path>
              </a:pathLst>
            </a:custGeom>
            <a:solidFill>
              <a:srgbClr val="92D050"/>
            </a:solidFill>
            <a:ln w="12700" cap="flat">
              <a:noFill/>
              <a:miter lim="400000"/>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4" name="Линия"/>
            <p:cNvSpPr/>
            <p:nvPr>
              <p:custDataLst>
                <p:tags r:id="rId18"/>
              </p:custDataLst>
            </p:nvPr>
          </p:nvSpPr>
          <p:spPr>
            <a:xfrm>
              <a:off x="15640" y="6066"/>
              <a:ext cx="0" cy="768"/>
            </a:xfrm>
            <a:prstGeom prst="line">
              <a:avLst/>
            </a:prstGeom>
            <a:noFill/>
            <a:ln w="25400" cap="flat">
              <a:solidFill>
                <a:sysClr val="window" lastClr="FFFFFF">
                  <a:lumMod val="85000"/>
                </a:sysClr>
              </a:solidFill>
              <a:prstDash val="solid"/>
              <a:miter lim="400000"/>
              <a:headEnd type="oval"/>
              <a:tailEnd w="med" len="med"/>
            </a:ln>
            <a:effectLst/>
          </p:spPr>
          <p:txBody>
            <a:bodyPr wrap="square" lIns="0" tIns="0" rIns="0" bIns="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defRPr sz="3200" b="0">
                  <a:solidFill>
                    <a:srgbClr val="FFFFFF"/>
                  </a:solidFill>
                  <a:latin typeface="Arial" panose="020B0604020202020204" pitchFamily="34" charset="0"/>
                  <a:ea typeface="微软雅黑" panose="020B0503020204020204" pitchFamily="34" charset="-122"/>
                  <a:cs typeface="+mn-ea"/>
                  <a:sym typeface="Helvetica Neue Medium"/>
                </a:defRPr>
              </a:pPr>
              <a:endParaRPr kumimoji="0" sz="1600" b="0" i="0" u="none" strike="noStrike" kern="1200" cap="none" spc="0" normalizeH="0" baseline="0" noProof="0">
                <a:ln>
                  <a:noFill/>
                </a:ln>
                <a:solidFill>
                  <a:sysClr val="windowText" lastClr="000000">
                    <a:lumMod val="90000"/>
                    <a:lumOff val="10000"/>
                  </a:sys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55" name="文本框 16"/>
                <p:cNvSpPr txBox="1"/>
                <p:nvPr/>
              </p:nvSpPr>
              <p:spPr>
                <a:xfrm>
                  <a:off x="14361" y="4285"/>
                  <a:ext cx="2537" cy="14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Φ</m:t>
                        </m:r>
                        <m:r>
                          <a:rPr lang="en-US" altLang="zh-CN" sz="2000" i="1">
                            <a:latin typeface="Cambria Math" panose="02040503050406030204" pitchFamily="18" charset="0"/>
                            <a:ea typeface="Cambria Math" panose="02040503050406030204" pitchFamily="18" charset="0"/>
                          </a:rPr>
                          <m:t>=</m:t>
                        </m:r>
                        <m:f>
                          <m:fPr>
                            <m:ctrlPr>
                              <a:rPr lang="en-US" altLang="zh-CN" sz="2000" i="1" smtClean="0">
                                <a:latin typeface="Cambria Math" panose="02040503050406030204" pitchFamily="18" charset="0"/>
                                <a:ea typeface="Cambria Math" panose="02040503050406030204" pitchFamily="18" charset="0"/>
                              </a:rPr>
                            </m:ctrlPr>
                          </m:fPr>
                          <m:num>
                            <m:acc>
                              <m:accPr>
                                <m:chr m:val="̅"/>
                                <m:ctrlPr>
                                  <a:rPr lang="en-US" altLang="zh-CN" sz="2000" i="1">
                                    <a:latin typeface="Cambria Math" panose="02040503050406030204" pitchFamily="18" charset="0"/>
                                    <a:ea typeface="Cambria Math" panose="02040503050406030204" pitchFamily="18" charset="0"/>
                                  </a:rPr>
                                </m:ctrlPr>
                              </m:accPr>
                              <m:e>
                                <m:r>
                                  <a:rPr lang="zh-CN" altLang="en-US" sz="2000" i="1">
                                    <a:latin typeface="Cambria Math" panose="02040503050406030204" pitchFamily="18" charset="0"/>
                                    <a:ea typeface="Cambria Math" panose="02040503050406030204" pitchFamily="18" charset="0"/>
                                  </a:rPr>
                                  <m:t>𝜆</m:t>
                                </m:r>
                              </m:e>
                            </m:acc>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𝑡</m:t>
                                    </m:r>
                                  </m:e>
                                  <m:sub>
                                    <m:r>
                                      <a:rPr lang="en-US" altLang="zh-CN" sz="2000" i="1">
                                        <a:latin typeface="Cambria Math" panose="02040503050406030204" pitchFamily="18" charset="0"/>
                                        <a:ea typeface="Cambria Math" panose="02040503050406030204" pitchFamily="18" charset="0"/>
                                      </a:rPr>
                                      <m:t>2</m:t>
                                    </m:r>
                                  </m:sub>
                                </m:sSub>
                              </m:e>
                            </m:d>
                          </m:num>
                          <m:den>
                            <m:nary>
                              <m:naryPr>
                                <m:ctrlPr>
                                  <a:rPr lang="el-GR" altLang="zh-CN" sz="2000" i="1">
                                    <a:latin typeface="Cambria Math" panose="02040503050406030204" pitchFamily="18" charset="0"/>
                                    <a:ea typeface="Cambria Math" panose="02040503050406030204" pitchFamily="18" charset="0"/>
                                  </a:rPr>
                                </m:ctrlPr>
                              </m:naryPr>
                              <m:sub>
                                <m:sSub>
                                  <m:sSubPr>
                                    <m:ctrlPr>
                                      <a:rPr lang="el-GR"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1</m:t>
                                    </m:r>
                                  </m:sub>
                                </m:sSub>
                              </m:sub>
                              <m:sup>
                                <m:sSub>
                                  <m:sSubPr>
                                    <m:ctrlPr>
                                      <a:rPr lang="el-GR"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2</m:t>
                                    </m:r>
                                  </m:sub>
                                </m:sSub>
                              </m:sup>
                              <m:e>
                                <m:f>
                                  <m:fPr>
                                    <m:ctrlPr>
                                      <a:rPr lang="el-GR"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𝑑𝑥</m:t>
                                    </m:r>
                                  </m:num>
                                  <m:den>
                                    <m:r>
                                      <a:rPr lang="en-US" altLang="zh-CN" sz="2000" i="1">
                                        <a:latin typeface="Cambria Math" panose="02040503050406030204" pitchFamily="18" charset="0"/>
                                        <a:ea typeface="Cambria Math" panose="02040503050406030204" pitchFamily="18" charset="0"/>
                                      </a:rPr>
                                      <m:t>𝐴</m:t>
                                    </m:r>
                                  </m:den>
                                </m:f>
                              </m:e>
                            </m:nary>
                          </m:den>
                        </m:f>
                      </m:oMath>
                    </m:oMathPara>
                  </a14:m>
                  <a:endParaRPr lang="zh-CN" altLang="en-US" sz="2000" dirty="0"/>
                </a:p>
              </p:txBody>
            </p:sp>
          </mc:Choice>
          <mc:Fallback>
            <p:sp>
              <p:nvSpPr>
                <p:cNvPr id="55" name="文本框 16"/>
                <p:cNvSpPr txBox="1">
                  <a:spLocks noRot="1" noChangeAspect="1" noMove="1" noResize="1" noEditPoints="1" noAdjustHandles="1" noChangeArrowheads="1" noChangeShapeType="1" noTextEdit="1"/>
                </p:cNvSpPr>
                <p:nvPr/>
              </p:nvSpPr>
              <p:spPr>
                <a:xfrm>
                  <a:off x="14361" y="4285"/>
                  <a:ext cx="2537" cy="1497"/>
                </a:xfrm>
                <a:prstGeom prst="rect">
                  <a:avLst/>
                </a:prstGeom>
                <a:blipFill rotWithShape="1">
                  <a:blip r:embed="rId19"/>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29" grpId="0" bldLvl="0" animBg="1"/>
      <p:bldP spid="30" grpId="0"/>
      <p:bldP spid="31" grpId="0" bldLvl="0" animBg="1"/>
      <p:bldP spid="3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通过多层壁的导热问题</a:t>
            </a:r>
            <a:endParaRPr lang="en-US" dirty="0"/>
          </a:p>
        </p:txBody>
      </p:sp>
      <p:grpSp>
        <p:nvGrpSpPr>
          <p:cNvPr id="3" name="组合 31"/>
          <p:cNvGrpSpPr/>
          <p:nvPr/>
        </p:nvGrpSpPr>
        <p:grpSpPr bwMode="auto">
          <a:xfrm>
            <a:off x="8349550" y="3542030"/>
            <a:ext cx="418556" cy="418556"/>
            <a:chOff x="0" y="0"/>
            <a:chExt cx="812800" cy="812800"/>
          </a:xfrm>
        </p:grpSpPr>
        <p:sp>
          <p:nvSpPr>
            <p:cNvPr id="4" name="椭圆 32"/>
            <p:cNvSpPr>
              <a:spLocks noChangeArrowheads="1"/>
            </p:cNvSpPr>
            <p:nvPr/>
          </p:nvSpPr>
          <p:spPr bwMode="auto">
            <a:xfrm>
              <a:off x="0" y="0"/>
              <a:ext cx="812800" cy="812800"/>
            </a:xfrm>
            <a:prstGeom prst="ellipse">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buFont typeface="Arial" panose="020B0604020202020204" pitchFamily="34" charset="0"/>
                <a:buNone/>
              </a:pPr>
              <a:endParaRPr lang="zh-CN" altLang="en-US">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任意多边形 33"/>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6" name="组合 34"/>
          <p:cNvGrpSpPr/>
          <p:nvPr/>
        </p:nvGrpSpPr>
        <p:grpSpPr bwMode="auto">
          <a:xfrm>
            <a:off x="3993379" y="3616325"/>
            <a:ext cx="418556" cy="418556"/>
            <a:chOff x="0" y="0"/>
            <a:chExt cx="812800" cy="812800"/>
          </a:xfrm>
        </p:grpSpPr>
        <p:sp>
          <p:nvSpPr>
            <p:cNvPr id="7" name="椭圆 35"/>
            <p:cNvSpPr>
              <a:spLocks noChangeArrowheads="1"/>
            </p:cNvSpPr>
            <p:nvPr/>
          </p:nvSpPr>
          <p:spPr bwMode="auto">
            <a:xfrm>
              <a:off x="0" y="0"/>
              <a:ext cx="812800" cy="8128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buFont typeface="Arial" panose="020B0604020202020204" pitchFamily="34" charset="0"/>
                <a:buNone/>
              </a:pPr>
              <a:endParaRPr lang="zh-CN" altLang="en-US">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任意多边形 36"/>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9" name="组合 37"/>
          <p:cNvGrpSpPr/>
          <p:nvPr/>
        </p:nvGrpSpPr>
        <p:grpSpPr bwMode="auto">
          <a:xfrm>
            <a:off x="6220098" y="1408022"/>
            <a:ext cx="418556" cy="418556"/>
            <a:chOff x="0" y="0"/>
            <a:chExt cx="812800" cy="812800"/>
          </a:xfrm>
        </p:grpSpPr>
        <p:sp>
          <p:nvSpPr>
            <p:cNvPr id="10" name="椭圆 38"/>
            <p:cNvSpPr>
              <a:spLocks noChangeArrowheads="1"/>
            </p:cNvSpPr>
            <p:nvPr/>
          </p:nvSpPr>
          <p:spPr bwMode="auto">
            <a:xfrm>
              <a:off x="0" y="0"/>
              <a:ext cx="812800" cy="8128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buFont typeface="Arial" panose="020B0604020202020204" pitchFamily="34" charset="0"/>
                <a:buNone/>
              </a:pPr>
              <a:endParaRPr lang="zh-CN" altLang="en-US">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1" name="任意多边形 39"/>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12" name="组合 40"/>
          <p:cNvGrpSpPr/>
          <p:nvPr/>
        </p:nvGrpSpPr>
        <p:grpSpPr bwMode="auto">
          <a:xfrm>
            <a:off x="6220098" y="5868157"/>
            <a:ext cx="418556" cy="418556"/>
            <a:chOff x="0" y="0"/>
            <a:chExt cx="812800" cy="812800"/>
          </a:xfrm>
        </p:grpSpPr>
        <p:sp>
          <p:nvSpPr>
            <p:cNvPr id="13" name="椭圆 41"/>
            <p:cNvSpPr>
              <a:spLocks noChangeArrowheads="1"/>
            </p:cNvSpPr>
            <p:nvPr/>
          </p:nvSpPr>
          <p:spPr bwMode="auto">
            <a:xfrm>
              <a:off x="0" y="0"/>
              <a:ext cx="812800" cy="8128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buFont typeface="Arial" panose="020B0604020202020204" pitchFamily="34" charset="0"/>
                <a:buNone/>
              </a:pPr>
              <a:endParaRPr lang="zh-CN" altLang="en-US">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 name="任意多边形 42"/>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15" name="组合 66"/>
          <p:cNvGrpSpPr/>
          <p:nvPr/>
        </p:nvGrpSpPr>
        <p:grpSpPr bwMode="auto">
          <a:xfrm>
            <a:off x="4313383" y="1714774"/>
            <a:ext cx="4231988" cy="4235050"/>
            <a:chOff x="0" y="0"/>
            <a:chExt cx="4392474" cy="4393594"/>
          </a:xfrm>
        </p:grpSpPr>
        <p:grpSp>
          <p:nvGrpSpPr>
            <p:cNvPr id="16" name="组合 44"/>
            <p:cNvGrpSpPr/>
            <p:nvPr/>
          </p:nvGrpSpPr>
          <p:grpSpPr bwMode="auto">
            <a:xfrm>
              <a:off x="0" y="0"/>
              <a:ext cx="4392474" cy="4393594"/>
              <a:chOff x="0" y="0"/>
              <a:chExt cx="4392474" cy="4393594"/>
            </a:xfrm>
          </p:grpSpPr>
          <p:grpSp>
            <p:nvGrpSpPr>
              <p:cNvPr id="21" name="组合 30"/>
              <p:cNvGrpSpPr/>
              <p:nvPr/>
            </p:nvGrpSpPr>
            <p:grpSpPr bwMode="auto">
              <a:xfrm>
                <a:off x="0" y="0"/>
                <a:ext cx="4392474" cy="4393594"/>
                <a:chOff x="0" y="0"/>
                <a:chExt cx="4392474" cy="4393594"/>
              </a:xfrm>
            </p:grpSpPr>
            <p:sp>
              <p:nvSpPr>
                <p:cNvPr id="23" name="Freeform 5"/>
                <p:cNvSpPr/>
                <p:nvPr/>
              </p:nvSpPr>
              <p:spPr bwMode="auto">
                <a:xfrm rot="2700000">
                  <a:off x="1722485" y="615110"/>
                  <a:ext cx="1941774" cy="711551"/>
                </a:xfrm>
                <a:custGeom>
                  <a:avLst/>
                  <a:gdLst>
                    <a:gd name="T0" fmla="*/ 2147483647 w 821"/>
                    <a:gd name="T1" fmla="*/ 2147483647 h 301"/>
                    <a:gd name="T2" fmla="*/ 0 w 821"/>
                    <a:gd name="T3" fmla="*/ 2147483647 h 301"/>
                    <a:gd name="T4" fmla="*/ 2147483647 w 821"/>
                    <a:gd name="T5" fmla="*/ 2147483647 h 301"/>
                    <a:gd name="T6" fmla="*/ 2147483647 w 821"/>
                    <a:gd name="T7" fmla="*/ 0 h 301"/>
                    <a:gd name="T8" fmla="*/ 2147483647 w 821"/>
                    <a:gd name="T9" fmla="*/ 0 h 301"/>
                    <a:gd name="T10" fmla="*/ 2147483647 w 821"/>
                    <a:gd name="T11" fmla="*/ 2147483647 h 301"/>
                    <a:gd name="T12" fmla="*/ 0 60000 65536"/>
                    <a:gd name="T13" fmla="*/ 0 60000 65536"/>
                    <a:gd name="T14" fmla="*/ 0 60000 65536"/>
                    <a:gd name="T15" fmla="*/ 0 60000 65536"/>
                    <a:gd name="T16" fmla="*/ 0 60000 65536"/>
                    <a:gd name="T17" fmla="*/ 0 60000 65536"/>
                    <a:gd name="T18" fmla="*/ 0 w 821"/>
                    <a:gd name="T19" fmla="*/ 0 h 301"/>
                    <a:gd name="T20" fmla="*/ 821 w 821"/>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1" h="301">
                      <a:moveTo>
                        <a:pt x="282" y="20"/>
                      </a:moveTo>
                      <a:cubicBezTo>
                        <a:pt x="0" y="301"/>
                        <a:pt x="0" y="301"/>
                        <a:pt x="0" y="301"/>
                      </a:cubicBezTo>
                      <a:cubicBezTo>
                        <a:pt x="821" y="301"/>
                        <a:pt x="821" y="301"/>
                        <a:pt x="821" y="301"/>
                      </a:cubicBezTo>
                      <a:cubicBezTo>
                        <a:pt x="821" y="0"/>
                        <a:pt x="821" y="0"/>
                        <a:pt x="821" y="0"/>
                      </a:cubicBezTo>
                      <a:cubicBezTo>
                        <a:pt x="328" y="0"/>
                        <a:pt x="328" y="0"/>
                        <a:pt x="328" y="0"/>
                      </a:cubicBezTo>
                      <a:cubicBezTo>
                        <a:pt x="302" y="7"/>
                        <a:pt x="290" y="15"/>
                        <a:pt x="282" y="20"/>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4" name="Freeform 6"/>
                <p:cNvSpPr/>
                <p:nvPr/>
              </p:nvSpPr>
              <p:spPr bwMode="auto">
                <a:xfrm rot="2700000">
                  <a:off x="3064311" y="1725311"/>
                  <a:ext cx="714549" cy="1941775"/>
                </a:xfrm>
                <a:custGeom>
                  <a:avLst/>
                  <a:gdLst>
                    <a:gd name="T0" fmla="*/ 2147483647 w 302"/>
                    <a:gd name="T1" fmla="*/ 2147483647 h 821"/>
                    <a:gd name="T2" fmla="*/ 0 w 302"/>
                    <a:gd name="T3" fmla="*/ 0 h 821"/>
                    <a:gd name="T4" fmla="*/ 0 w 302"/>
                    <a:gd name="T5" fmla="*/ 2147483647 h 821"/>
                    <a:gd name="T6" fmla="*/ 2147483647 w 302"/>
                    <a:gd name="T7" fmla="*/ 2147483647 h 821"/>
                    <a:gd name="T8" fmla="*/ 2147483647 w 302"/>
                    <a:gd name="T9" fmla="*/ 2147483647 h 821"/>
                    <a:gd name="T10" fmla="*/ 2147483647 w 302"/>
                    <a:gd name="T11" fmla="*/ 2147483647 h 821"/>
                    <a:gd name="T12" fmla="*/ 0 60000 65536"/>
                    <a:gd name="T13" fmla="*/ 0 60000 65536"/>
                    <a:gd name="T14" fmla="*/ 0 60000 65536"/>
                    <a:gd name="T15" fmla="*/ 0 60000 65536"/>
                    <a:gd name="T16" fmla="*/ 0 60000 65536"/>
                    <a:gd name="T17" fmla="*/ 0 60000 65536"/>
                    <a:gd name="T18" fmla="*/ 0 w 302"/>
                    <a:gd name="T19" fmla="*/ 0 h 821"/>
                    <a:gd name="T20" fmla="*/ 302 w 302"/>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2" h="821">
                      <a:moveTo>
                        <a:pt x="282" y="282"/>
                      </a:moveTo>
                      <a:cubicBezTo>
                        <a:pt x="0" y="0"/>
                        <a:pt x="0" y="0"/>
                        <a:pt x="0" y="0"/>
                      </a:cubicBezTo>
                      <a:cubicBezTo>
                        <a:pt x="0" y="821"/>
                        <a:pt x="0" y="821"/>
                        <a:pt x="0" y="821"/>
                      </a:cubicBezTo>
                      <a:cubicBezTo>
                        <a:pt x="302" y="821"/>
                        <a:pt x="302" y="821"/>
                        <a:pt x="302" y="821"/>
                      </a:cubicBezTo>
                      <a:cubicBezTo>
                        <a:pt x="302" y="328"/>
                        <a:pt x="302" y="328"/>
                        <a:pt x="302" y="328"/>
                      </a:cubicBezTo>
                      <a:cubicBezTo>
                        <a:pt x="295" y="301"/>
                        <a:pt x="286" y="290"/>
                        <a:pt x="282" y="282"/>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5" name="Freeform 7"/>
                <p:cNvSpPr/>
                <p:nvPr/>
              </p:nvSpPr>
              <p:spPr bwMode="auto">
                <a:xfrm rot="2700000">
                  <a:off x="2580127" y="1261992"/>
                  <a:ext cx="1863824" cy="1076321"/>
                </a:xfrm>
                <a:custGeom>
                  <a:avLst/>
                  <a:gdLst>
                    <a:gd name="T0" fmla="*/ 2147483647 w 788"/>
                    <a:gd name="T1" fmla="*/ 2147483647 h 455"/>
                    <a:gd name="T2" fmla="*/ 2147483647 w 788"/>
                    <a:gd name="T3" fmla="*/ 2147483647 h 455"/>
                    <a:gd name="T4" fmla="*/ 2147483647 w 788"/>
                    <a:gd name="T5" fmla="*/ 2147483647 h 455"/>
                    <a:gd name="T6" fmla="*/ 2147483647 w 788"/>
                    <a:gd name="T7" fmla="*/ 2147483647 h 455"/>
                    <a:gd name="T8" fmla="*/ 2147483647 w 788"/>
                    <a:gd name="T9" fmla="*/ 2147483647 h 455"/>
                    <a:gd name="T10" fmla="*/ 2147483647 w 788"/>
                    <a:gd name="T11" fmla="*/ 2147483647 h 455"/>
                    <a:gd name="T12" fmla="*/ 2147483647 w 788"/>
                    <a:gd name="T13" fmla="*/ 2147483647 h 455"/>
                    <a:gd name="T14" fmla="*/ 2147483647 w 788"/>
                    <a:gd name="T15" fmla="*/ 2147483647 h 455"/>
                    <a:gd name="T16" fmla="*/ 2147483647 w 788"/>
                    <a:gd name="T17" fmla="*/ 2147483647 h 455"/>
                    <a:gd name="T18" fmla="*/ 2147483647 w 788"/>
                    <a:gd name="T19" fmla="*/ 2147483647 h 455"/>
                    <a:gd name="T20" fmla="*/ 2147483647 w 788"/>
                    <a:gd name="T21" fmla="*/ 2147483647 h 455"/>
                    <a:gd name="T22" fmla="*/ 2147483647 w 788"/>
                    <a:gd name="T23" fmla="*/ 2147483647 h 455"/>
                    <a:gd name="T24" fmla="*/ 2147483647 w 788"/>
                    <a:gd name="T25" fmla="*/ 2147483647 h 455"/>
                    <a:gd name="T26" fmla="*/ 2147483647 w 788"/>
                    <a:gd name="T27" fmla="*/ 2147483647 h 4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8"/>
                    <a:gd name="T43" fmla="*/ 0 h 455"/>
                    <a:gd name="T44" fmla="*/ 788 w 788"/>
                    <a:gd name="T45" fmla="*/ 455 h 4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8" h="455">
                      <a:moveTo>
                        <a:pt x="492" y="94"/>
                      </a:moveTo>
                      <a:cubicBezTo>
                        <a:pt x="477" y="78"/>
                        <a:pt x="445" y="75"/>
                        <a:pt x="418" y="75"/>
                      </a:cubicBezTo>
                      <a:cubicBezTo>
                        <a:pt x="241" y="75"/>
                        <a:pt x="241" y="75"/>
                        <a:pt x="241" y="75"/>
                      </a:cubicBezTo>
                      <a:cubicBezTo>
                        <a:pt x="241" y="29"/>
                        <a:pt x="241" y="29"/>
                        <a:pt x="241" y="29"/>
                      </a:cubicBezTo>
                      <a:cubicBezTo>
                        <a:pt x="241" y="12"/>
                        <a:pt x="222" y="0"/>
                        <a:pt x="207" y="12"/>
                      </a:cubicBezTo>
                      <a:cubicBezTo>
                        <a:pt x="16" y="202"/>
                        <a:pt x="16" y="202"/>
                        <a:pt x="16" y="202"/>
                      </a:cubicBezTo>
                      <a:cubicBezTo>
                        <a:pt x="0" y="216"/>
                        <a:pt x="0" y="238"/>
                        <a:pt x="16" y="252"/>
                      </a:cubicBezTo>
                      <a:cubicBezTo>
                        <a:pt x="207" y="442"/>
                        <a:pt x="207" y="442"/>
                        <a:pt x="207" y="442"/>
                      </a:cubicBezTo>
                      <a:cubicBezTo>
                        <a:pt x="222" y="455"/>
                        <a:pt x="241" y="444"/>
                        <a:pt x="241" y="426"/>
                      </a:cubicBezTo>
                      <a:cubicBezTo>
                        <a:pt x="241" y="381"/>
                        <a:pt x="241" y="381"/>
                        <a:pt x="241" y="381"/>
                      </a:cubicBezTo>
                      <a:cubicBezTo>
                        <a:pt x="241" y="381"/>
                        <a:pt x="633" y="381"/>
                        <a:pt x="683" y="381"/>
                      </a:cubicBezTo>
                      <a:cubicBezTo>
                        <a:pt x="739" y="381"/>
                        <a:pt x="784" y="411"/>
                        <a:pt x="784" y="446"/>
                      </a:cubicBezTo>
                      <a:cubicBezTo>
                        <a:pt x="784" y="446"/>
                        <a:pt x="788" y="421"/>
                        <a:pt x="763" y="390"/>
                      </a:cubicBezTo>
                      <a:cubicBezTo>
                        <a:pt x="750" y="375"/>
                        <a:pt x="492" y="94"/>
                        <a:pt x="492" y="94"/>
                      </a:cubicBezTo>
                      <a:close/>
                    </a:path>
                  </a:pathLst>
                </a:cu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Freeform 8"/>
                <p:cNvSpPr/>
                <p:nvPr/>
              </p:nvSpPr>
              <p:spPr bwMode="auto">
                <a:xfrm rot="2700000">
                  <a:off x="730626" y="3067930"/>
                  <a:ext cx="1939775" cy="711551"/>
                </a:xfrm>
                <a:custGeom>
                  <a:avLst/>
                  <a:gdLst>
                    <a:gd name="T0" fmla="*/ 2147483647 w 820"/>
                    <a:gd name="T1" fmla="*/ 2147483647 h 301"/>
                    <a:gd name="T2" fmla="*/ 2147483647 w 820"/>
                    <a:gd name="T3" fmla="*/ 0 h 301"/>
                    <a:gd name="T4" fmla="*/ 0 w 820"/>
                    <a:gd name="T5" fmla="*/ 0 h 301"/>
                    <a:gd name="T6" fmla="*/ 0 w 820"/>
                    <a:gd name="T7" fmla="*/ 2147483647 h 301"/>
                    <a:gd name="T8" fmla="*/ 2147483647 w 820"/>
                    <a:gd name="T9" fmla="*/ 2147483647 h 301"/>
                    <a:gd name="T10" fmla="*/ 2147483647 w 820"/>
                    <a:gd name="T11" fmla="*/ 2147483647 h 301"/>
                    <a:gd name="T12" fmla="*/ 0 60000 65536"/>
                    <a:gd name="T13" fmla="*/ 0 60000 65536"/>
                    <a:gd name="T14" fmla="*/ 0 60000 65536"/>
                    <a:gd name="T15" fmla="*/ 0 60000 65536"/>
                    <a:gd name="T16" fmla="*/ 0 60000 65536"/>
                    <a:gd name="T17" fmla="*/ 0 60000 65536"/>
                    <a:gd name="T18" fmla="*/ 0 w 820"/>
                    <a:gd name="T19" fmla="*/ 0 h 301"/>
                    <a:gd name="T20" fmla="*/ 820 w 820"/>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0" h="301">
                      <a:moveTo>
                        <a:pt x="539" y="282"/>
                      </a:moveTo>
                      <a:cubicBezTo>
                        <a:pt x="820" y="0"/>
                        <a:pt x="820" y="0"/>
                        <a:pt x="820" y="0"/>
                      </a:cubicBezTo>
                      <a:cubicBezTo>
                        <a:pt x="0" y="0"/>
                        <a:pt x="0" y="0"/>
                        <a:pt x="0" y="0"/>
                      </a:cubicBezTo>
                      <a:cubicBezTo>
                        <a:pt x="0" y="301"/>
                        <a:pt x="0" y="301"/>
                        <a:pt x="0" y="301"/>
                      </a:cubicBezTo>
                      <a:cubicBezTo>
                        <a:pt x="493" y="301"/>
                        <a:pt x="493" y="301"/>
                        <a:pt x="493" y="301"/>
                      </a:cubicBezTo>
                      <a:cubicBezTo>
                        <a:pt x="519" y="294"/>
                        <a:pt x="531" y="286"/>
                        <a:pt x="539" y="282"/>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7" name="Freeform 9"/>
                <p:cNvSpPr/>
                <p:nvPr/>
              </p:nvSpPr>
              <p:spPr bwMode="auto">
                <a:xfrm rot="2700000">
                  <a:off x="2052721" y="2581222"/>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0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363" y="492"/>
                      </a:moveTo>
                      <a:cubicBezTo>
                        <a:pt x="378" y="477"/>
                        <a:pt x="381" y="445"/>
                        <a:pt x="381" y="418"/>
                      </a:cubicBezTo>
                      <a:cubicBezTo>
                        <a:pt x="381" y="241"/>
                        <a:pt x="381" y="241"/>
                        <a:pt x="381" y="241"/>
                      </a:cubicBezTo>
                      <a:cubicBezTo>
                        <a:pt x="428" y="241"/>
                        <a:pt x="428" y="241"/>
                        <a:pt x="428" y="241"/>
                      </a:cubicBezTo>
                      <a:cubicBezTo>
                        <a:pt x="445" y="241"/>
                        <a:pt x="457" y="221"/>
                        <a:pt x="444" y="207"/>
                      </a:cubicBezTo>
                      <a:cubicBezTo>
                        <a:pt x="254" y="16"/>
                        <a:pt x="254" y="16"/>
                        <a:pt x="254" y="16"/>
                      </a:cubicBezTo>
                      <a:cubicBezTo>
                        <a:pt x="241" y="0"/>
                        <a:pt x="218" y="0"/>
                        <a:pt x="204" y="16"/>
                      </a:cubicBezTo>
                      <a:cubicBezTo>
                        <a:pt x="15" y="207"/>
                        <a:pt x="15" y="207"/>
                        <a:pt x="15" y="207"/>
                      </a:cubicBezTo>
                      <a:cubicBezTo>
                        <a:pt x="2" y="222"/>
                        <a:pt x="13" y="241"/>
                        <a:pt x="31" y="241"/>
                      </a:cubicBezTo>
                      <a:cubicBezTo>
                        <a:pt x="75" y="241"/>
                        <a:pt x="75" y="241"/>
                        <a:pt x="75" y="241"/>
                      </a:cubicBezTo>
                      <a:cubicBezTo>
                        <a:pt x="75" y="241"/>
                        <a:pt x="75" y="633"/>
                        <a:pt x="75" y="683"/>
                      </a:cubicBezTo>
                      <a:cubicBezTo>
                        <a:pt x="75" y="739"/>
                        <a:pt x="42" y="784"/>
                        <a:pt x="0" y="784"/>
                      </a:cubicBezTo>
                      <a:cubicBezTo>
                        <a:pt x="0" y="784"/>
                        <a:pt x="31" y="791"/>
                        <a:pt x="66" y="762"/>
                      </a:cubicBezTo>
                      <a:cubicBezTo>
                        <a:pt x="81" y="750"/>
                        <a:pt x="363" y="492"/>
                        <a:pt x="363" y="49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Freeform 10"/>
                <p:cNvSpPr/>
                <p:nvPr/>
              </p:nvSpPr>
              <p:spPr bwMode="auto">
                <a:xfrm rot="2700000">
                  <a:off x="614612" y="726093"/>
                  <a:ext cx="712551" cy="1941775"/>
                </a:xfrm>
                <a:custGeom>
                  <a:avLst/>
                  <a:gdLst>
                    <a:gd name="T0" fmla="*/ 2147483647 w 301"/>
                    <a:gd name="T1" fmla="*/ 2147483647 h 821"/>
                    <a:gd name="T2" fmla="*/ 2147483647 w 301"/>
                    <a:gd name="T3" fmla="*/ 2147483647 h 821"/>
                    <a:gd name="T4" fmla="*/ 2147483647 w 301"/>
                    <a:gd name="T5" fmla="*/ 0 h 821"/>
                    <a:gd name="T6" fmla="*/ 0 w 301"/>
                    <a:gd name="T7" fmla="*/ 0 h 821"/>
                    <a:gd name="T8" fmla="*/ 0 w 301"/>
                    <a:gd name="T9" fmla="*/ 2147483647 h 821"/>
                    <a:gd name="T10" fmla="*/ 2147483647 w 301"/>
                    <a:gd name="T11" fmla="*/ 2147483647 h 821"/>
                    <a:gd name="T12" fmla="*/ 0 60000 65536"/>
                    <a:gd name="T13" fmla="*/ 0 60000 65536"/>
                    <a:gd name="T14" fmla="*/ 0 60000 65536"/>
                    <a:gd name="T15" fmla="*/ 0 60000 65536"/>
                    <a:gd name="T16" fmla="*/ 0 60000 65536"/>
                    <a:gd name="T17" fmla="*/ 0 60000 65536"/>
                    <a:gd name="T18" fmla="*/ 0 w 301"/>
                    <a:gd name="T19" fmla="*/ 0 h 821"/>
                    <a:gd name="T20" fmla="*/ 301 w 301"/>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1" h="821">
                      <a:moveTo>
                        <a:pt x="20" y="539"/>
                      </a:moveTo>
                      <a:cubicBezTo>
                        <a:pt x="301" y="821"/>
                        <a:pt x="301" y="821"/>
                        <a:pt x="301" y="821"/>
                      </a:cubicBezTo>
                      <a:cubicBezTo>
                        <a:pt x="301" y="0"/>
                        <a:pt x="301" y="0"/>
                        <a:pt x="301" y="0"/>
                      </a:cubicBezTo>
                      <a:cubicBezTo>
                        <a:pt x="0" y="0"/>
                        <a:pt x="0" y="0"/>
                        <a:pt x="0" y="0"/>
                      </a:cubicBezTo>
                      <a:cubicBezTo>
                        <a:pt x="0" y="493"/>
                        <a:pt x="0" y="493"/>
                        <a:pt x="0" y="493"/>
                      </a:cubicBezTo>
                      <a:cubicBezTo>
                        <a:pt x="7" y="520"/>
                        <a:pt x="15" y="532"/>
                        <a:pt x="20" y="539"/>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9" name="Freeform 11"/>
                <p:cNvSpPr/>
                <p:nvPr/>
              </p:nvSpPr>
              <p:spPr bwMode="auto">
                <a:xfrm rot="2700000">
                  <a:off x="-56035" y="2051393"/>
                  <a:ext cx="1870819" cy="1078320"/>
                </a:xfrm>
                <a:custGeom>
                  <a:avLst/>
                  <a:gdLst>
                    <a:gd name="T0" fmla="*/ 2147483647 w 791"/>
                    <a:gd name="T1" fmla="*/ 2147483647 h 456"/>
                    <a:gd name="T2" fmla="*/ 2147483647 w 791"/>
                    <a:gd name="T3" fmla="*/ 2147483647 h 456"/>
                    <a:gd name="T4" fmla="*/ 2147483647 w 791"/>
                    <a:gd name="T5" fmla="*/ 2147483647 h 456"/>
                    <a:gd name="T6" fmla="*/ 2147483647 w 791"/>
                    <a:gd name="T7" fmla="*/ 2147483647 h 456"/>
                    <a:gd name="T8" fmla="*/ 2147483647 w 791"/>
                    <a:gd name="T9" fmla="*/ 2147483647 h 456"/>
                    <a:gd name="T10" fmla="*/ 2147483647 w 791"/>
                    <a:gd name="T11" fmla="*/ 2147483647 h 456"/>
                    <a:gd name="T12" fmla="*/ 2147483647 w 791"/>
                    <a:gd name="T13" fmla="*/ 2147483647 h 456"/>
                    <a:gd name="T14" fmla="*/ 2147483647 w 791"/>
                    <a:gd name="T15" fmla="*/ 2147483647 h 456"/>
                    <a:gd name="T16" fmla="*/ 2147483647 w 791"/>
                    <a:gd name="T17" fmla="*/ 2147483647 h 456"/>
                    <a:gd name="T18" fmla="*/ 2147483647 w 791"/>
                    <a:gd name="T19" fmla="*/ 2147483647 h 456"/>
                    <a:gd name="T20" fmla="*/ 2147483647 w 791"/>
                    <a:gd name="T21" fmla="*/ 2147483647 h 456"/>
                    <a:gd name="T22" fmla="*/ 2147483647 w 791"/>
                    <a:gd name="T23" fmla="*/ 0 h 456"/>
                    <a:gd name="T24" fmla="*/ 2147483647 w 791"/>
                    <a:gd name="T25" fmla="*/ 2147483647 h 456"/>
                    <a:gd name="T26" fmla="*/ 2147483647 w 791"/>
                    <a:gd name="T27" fmla="*/ 2147483647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1"/>
                    <a:gd name="T43" fmla="*/ 0 h 456"/>
                    <a:gd name="T44" fmla="*/ 791 w 791"/>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1" h="456">
                      <a:moveTo>
                        <a:pt x="298" y="362"/>
                      </a:moveTo>
                      <a:cubicBezTo>
                        <a:pt x="314" y="378"/>
                        <a:pt x="345" y="381"/>
                        <a:pt x="373" y="381"/>
                      </a:cubicBezTo>
                      <a:cubicBezTo>
                        <a:pt x="550" y="381"/>
                        <a:pt x="550" y="381"/>
                        <a:pt x="550" y="381"/>
                      </a:cubicBezTo>
                      <a:cubicBezTo>
                        <a:pt x="550" y="428"/>
                        <a:pt x="550" y="428"/>
                        <a:pt x="550" y="428"/>
                      </a:cubicBezTo>
                      <a:cubicBezTo>
                        <a:pt x="550" y="444"/>
                        <a:pt x="569" y="456"/>
                        <a:pt x="584" y="444"/>
                      </a:cubicBezTo>
                      <a:cubicBezTo>
                        <a:pt x="774" y="254"/>
                        <a:pt x="774" y="254"/>
                        <a:pt x="774" y="254"/>
                      </a:cubicBezTo>
                      <a:cubicBezTo>
                        <a:pt x="791" y="240"/>
                        <a:pt x="791" y="218"/>
                        <a:pt x="774" y="204"/>
                      </a:cubicBezTo>
                      <a:cubicBezTo>
                        <a:pt x="584" y="14"/>
                        <a:pt x="584" y="14"/>
                        <a:pt x="584" y="14"/>
                      </a:cubicBezTo>
                      <a:cubicBezTo>
                        <a:pt x="569" y="2"/>
                        <a:pt x="550" y="12"/>
                        <a:pt x="550" y="31"/>
                      </a:cubicBezTo>
                      <a:cubicBezTo>
                        <a:pt x="549" y="75"/>
                        <a:pt x="549" y="75"/>
                        <a:pt x="549" y="75"/>
                      </a:cubicBezTo>
                      <a:cubicBezTo>
                        <a:pt x="549" y="75"/>
                        <a:pt x="157" y="75"/>
                        <a:pt x="107" y="75"/>
                      </a:cubicBezTo>
                      <a:cubicBezTo>
                        <a:pt x="51" y="75"/>
                        <a:pt x="6" y="42"/>
                        <a:pt x="6" y="0"/>
                      </a:cubicBezTo>
                      <a:cubicBezTo>
                        <a:pt x="6" y="0"/>
                        <a:pt x="0" y="31"/>
                        <a:pt x="28" y="66"/>
                      </a:cubicBezTo>
                      <a:cubicBezTo>
                        <a:pt x="40" y="81"/>
                        <a:pt x="298" y="362"/>
                        <a:pt x="298" y="3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22" name="Freeform 12"/>
              <p:cNvSpPr/>
              <p:nvPr/>
            </p:nvSpPr>
            <p:spPr bwMode="auto">
              <a:xfrm rot="2700000">
                <a:off x="1261261" y="-56035"/>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2147483647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94" y="299"/>
                    </a:moveTo>
                    <a:cubicBezTo>
                      <a:pt x="79" y="315"/>
                      <a:pt x="75" y="346"/>
                      <a:pt x="75" y="373"/>
                    </a:cubicBezTo>
                    <a:cubicBezTo>
                      <a:pt x="75" y="550"/>
                      <a:pt x="75" y="550"/>
                      <a:pt x="75" y="550"/>
                    </a:cubicBezTo>
                    <a:cubicBezTo>
                      <a:pt x="29" y="550"/>
                      <a:pt x="29" y="550"/>
                      <a:pt x="29" y="550"/>
                    </a:cubicBezTo>
                    <a:cubicBezTo>
                      <a:pt x="12" y="550"/>
                      <a:pt x="0" y="570"/>
                      <a:pt x="13" y="585"/>
                    </a:cubicBezTo>
                    <a:cubicBezTo>
                      <a:pt x="202" y="775"/>
                      <a:pt x="202" y="775"/>
                      <a:pt x="202" y="775"/>
                    </a:cubicBezTo>
                    <a:cubicBezTo>
                      <a:pt x="216" y="791"/>
                      <a:pt x="239" y="791"/>
                      <a:pt x="253" y="775"/>
                    </a:cubicBezTo>
                    <a:cubicBezTo>
                      <a:pt x="442" y="585"/>
                      <a:pt x="442" y="585"/>
                      <a:pt x="442" y="585"/>
                    </a:cubicBezTo>
                    <a:cubicBezTo>
                      <a:pt x="455" y="570"/>
                      <a:pt x="444" y="550"/>
                      <a:pt x="426" y="550"/>
                    </a:cubicBezTo>
                    <a:cubicBezTo>
                      <a:pt x="381" y="550"/>
                      <a:pt x="381" y="550"/>
                      <a:pt x="381" y="550"/>
                    </a:cubicBezTo>
                    <a:cubicBezTo>
                      <a:pt x="381" y="550"/>
                      <a:pt x="381" y="158"/>
                      <a:pt x="381" y="108"/>
                    </a:cubicBezTo>
                    <a:cubicBezTo>
                      <a:pt x="381" y="52"/>
                      <a:pt x="414" y="7"/>
                      <a:pt x="457" y="7"/>
                    </a:cubicBezTo>
                    <a:cubicBezTo>
                      <a:pt x="457" y="7"/>
                      <a:pt x="426" y="0"/>
                      <a:pt x="390" y="29"/>
                    </a:cubicBezTo>
                    <a:cubicBezTo>
                      <a:pt x="375" y="41"/>
                      <a:pt x="94" y="299"/>
                      <a:pt x="9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17" name="文本框 62"/>
            <p:cNvSpPr txBox="1">
              <a:spLocks noChangeArrowheads="1"/>
            </p:cNvSpPr>
            <p:nvPr/>
          </p:nvSpPr>
          <p:spPr bwMode="auto">
            <a:xfrm>
              <a:off x="1194649" y="923100"/>
              <a:ext cx="429592" cy="54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buFont typeface="Arial" panose="020B0604020202020204" pitchFamily="34" charset="0"/>
                <a:buNone/>
              </a:pPr>
              <a:r>
                <a:rPr lang="en-US" altLang="zh-CN"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01</a:t>
              </a:r>
              <a:endParaRPr lang="zh-CN" altLang="en-US"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文本框 63"/>
            <p:cNvSpPr txBox="1">
              <a:spLocks noChangeArrowheads="1"/>
            </p:cNvSpPr>
            <p:nvPr/>
          </p:nvSpPr>
          <p:spPr bwMode="auto">
            <a:xfrm>
              <a:off x="939877" y="2659858"/>
              <a:ext cx="496143" cy="54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buFont typeface="Arial" panose="020B0604020202020204" pitchFamily="34" charset="0"/>
                <a:buNone/>
              </a:pPr>
              <a:r>
                <a:rPr lang="en-US" altLang="zh-CN"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04</a:t>
              </a:r>
              <a:endParaRPr lang="zh-CN" altLang="en-US"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9" name="文本框 64"/>
            <p:cNvSpPr txBox="1">
              <a:spLocks noChangeArrowheads="1"/>
            </p:cNvSpPr>
            <p:nvPr/>
          </p:nvSpPr>
          <p:spPr bwMode="auto">
            <a:xfrm>
              <a:off x="2599880" y="2894696"/>
              <a:ext cx="511117" cy="54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buFont typeface="Arial" panose="020B0604020202020204" pitchFamily="34" charset="0"/>
                <a:buNone/>
              </a:pPr>
              <a:r>
                <a:rPr lang="en-US" altLang="zh-CN"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03</a:t>
              </a:r>
              <a:endParaRPr lang="zh-CN" altLang="en-US"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0" name="文本框 65"/>
            <p:cNvSpPr txBox="1">
              <a:spLocks noChangeArrowheads="1"/>
            </p:cNvSpPr>
            <p:nvPr/>
          </p:nvSpPr>
          <p:spPr bwMode="auto">
            <a:xfrm>
              <a:off x="2913357" y="1212606"/>
              <a:ext cx="497806" cy="54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buFont typeface="Arial" panose="020B0604020202020204" pitchFamily="34" charset="0"/>
                <a:buNone/>
              </a:pPr>
              <a:r>
                <a:rPr lang="en-US" altLang="zh-CN"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02</a:t>
              </a:r>
              <a:endParaRPr lang="zh-CN" altLang="en-US" sz="28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30" name="TextBox 24"/>
          <p:cNvSpPr txBox="1"/>
          <p:nvPr/>
        </p:nvSpPr>
        <p:spPr>
          <a:xfrm>
            <a:off x="2181225" y="1311910"/>
            <a:ext cx="3545205" cy="829945"/>
          </a:xfrm>
          <a:prstGeom prst="rect">
            <a:avLst/>
          </a:prstGeom>
          <a:noFill/>
        </p:spPr>
        <p:txBody>
          <a:bodyPr wrap="square" rtlCol="0">
            <a:spAutoFit/>
          </a:bodyPr>
          <a:lstStyle/>
          <a:p>
            <a:pPr algn="r" fontAlgn="auto">
              <a:spcBef>
                <a:spcPts val="0"/>
              </a:spcBef>
              <a:spcAft>
                <a:spcPts val="0"/>
              </a:spcAft>
              <a:defRPr/>
            </a:pPr>
            <a:r>
              <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rPr>
              <a:t>由几层不同材料叠在一起组成的复合壁</a:t>
            </a:r>
            <a:endPar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1" name="TextBox 24"/>
          <p:cNvSpPr txBox="1"/>
          <p:nvPr/>
        </p:nvSpPr>
        <p:spPr>
          <a:xfrm>
            <a:off x="514350" y="3688080"/>
            <a:ext cx="3288030" cy="829945"/>
          </a:xfrm>
          <a:prstGeom prst="rect">
            <a:avLst/>
          </a:prstGeom>
          <a:noFill/>
        </p:spPr>
        <p:txBody>
          <a:bodyPr wrap="square" rtlCol="0">
            <a:spAutoFit/>
          </a:bodyPr>
          <a:lstStyle/>
          <a:p>
            <a:pPr algn="r" fontAlgn="auto">
              <a:spcBef>
                <a:spcPts val="0"/>
              </a:spcBef>
              <a:spcAft>
                <a:spcPts val="0"/>
              </a:spcAft>
              <a:defRPr/>
            </a:pPr>
            <a:r>
              <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rPr>
              <a:t>层与层之间接触良好，没有引入接触热阻</a:t>
            </a:r>
            <a:endPar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2" name="TextBox 24"/>
          <p:cNvSpPr txBox="1"/>
          <p:nvPr/>
        </p:nvSpPr>
        <p:spPr>
          <a:xfrm>
            <a:off x="9021445" y="3493770"/>
            <a:ext cx="3477895" cy="460375"/>
          </a:xfrm>
          <a:prstGeom prst="rect">
            <a:avLst/>
          </a:prstGeom>
          <a:noFill/>
        </p:spPr>
        <p:txBody>
          <a:bodyPr wrap="square" rtlCol="0">
            <a:spAutoFit/>
          </a:bodyPr>
          <a:lstStyle/>
          <a:p>
            <a:pPr algn="l" fontAlgn="auto">
              <a:spcBef>
                <a:spcPts val="0"/>
              </a:spcBef>
              <a:spcAft>
                <a:spcPts val="0"/>
              </a:spcAft>
              <a:defRPr/>
            </a:pPr>
            <a:r>
              <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rPr>
              <a:t>适用于任意层的多层壁</a:t>
            </a:r>
            <a:endPar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3" name="TextBox 24"/>
          <p:cNvSpPr txBox="1"/>
          <p:nvPr/>
        </p:nvSpPr>
        <p:spPr>
          <a:xfrm>
            <a:off x="5029835" y="6475095"/>
            <a:ext cx="2039620" cy="460375"/>
          </a:xfrm>
          <a:prstGeom prst="rect">
            <a:avLst/>
          </a:prstGeom>
          <a:noFill/>
        </p:spPr>
        <p:txBody>
          <a:bodyPr wrap="square" rtlCol="0">
            <a:spAutoFit/>
          </a:bodyPr>
          <a:lstStyle/>
          <a:p>
            <a:pPr algn="l" fontAlgn="auto">
              <a:spcBef>
                <a:spcPts val="0"/>
              </a:spcBef>
              <a:spcAft>
                <a:spcPts val="0"/>
              </a:spcAft>
              <a:defRPr/>
            </a:pPr>
            <a:r>
              <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rPr>
              <a:t>分为多种结构</a:t>
            </a:r>
            <a:endParaRPr lang="zh-CN" altLang="en-US" sz="2400" dirty="0">
              <a:solidFill>
                <a:schemeClr val="tx1">
                  <a:lumMod val="65000"/>
                  <a:lumOff val="3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pic>
        <p:nvPicPr>
          <p:cNvPr id="34" name="Picture 2" descr="热传导机理气体：温度不同的相邻分子相互碰撞，造成热量传递。 液体：分子间作用力较强，由相邻分子振动导致热传递。 固体：相邻分子的碰撞或电子的迁移。  基本概念和傅立叶定律（"/>
          <p:cNvPicPr>
            <a:picLocks noChangeAspect="1" noChangeArrowheads="1"/>
          </p:cNvPicPr>
          <p:nvPr/>
        </p:nvPicPr>
        <p:blipFill rotWithShape="1">
          <a:blip r:embed="rId1">
            <a:extLst>
              <a:ext uri="{28A0092B-C50C-407E-A947-70E740481C1C}">
                <a14:useLocalDpi xmlns:a14="http://schemas.microsoft.com/office/drawing/2010/main" val="0"/>
              </a:ext>
            </a:extLst>
          </a:blip>
          <a:srcRect l="62473" t="4537" r="1302" b="34564"/>
          <a:stretch>
            <a:fillRect/>
          </a:stretch>
        </p:blipFill>
        <p:spPr bwMode="auto">
          <a:xfrm>
            <a:off x="7149510" y="5272648"/>
            <a:ext cx="1512168" cy="19066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到底什么材料的衣服是最保暖的？ - 紫霞狼的回答- 知乎"/>
          <p:cNvPicPr>
            <a:picLocks noChangeAspect="1" noChangeArrowheads="1"/>
          </p:cNvPicPr>
          <p:nvPr/>
        </p:nvPicPr>
        <p:blipFill rotWithShape="1">
          <a:blip r:embed="rId2">
            <a:extLst>
              <a:ext uri="{28A0092B-C50C-407E-A947-70E740481C1C}">
                <a14:useLocalDpi xmlns:a14="http://schemas.microsoft.com/office/drawing/2010/main" val="0"/>
              </a:ext>
            </a:extLst>
          </a:blip>
          <a:srcRect l="2671"/>
          <a:stretch>
            <a:fillRect/>
          </a:stretch>
        </p:blipFill>
        <p:spPr bwMode="auto">
          <a:xfrm>
            <a:off x="8877063" y="5200893"/>
            <a:ext cx="1548634" cy="19066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太阳的结构，图向量例证. 插画包括有本质, 半径, 教育, 太阳, 媒体, 分层堆积, 绘制, 核心- 9154377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74" r="12535" b="11461"/>
          <a:stretch>
            <a:fillRect/>
          </a:stretch>
        </p:blipFill>
        <p:spPr bwMode="auto">
          <a:xfrm>
            <a:off x="10605755" y="5216290"/>
            <a:ext cx="2072295" cy="190664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组合 16"/>
          <p:cNvGrpSpPr/>
          <p:nvPr/>
        </p:nvGrpSpPr>
        <p:grpSpPr>
          <a:xfrm rot="16200000">
            <a:off x="848541" y="5108250"/>
            <a:ext cx="2736305" cy="1512169"/>
            <a:chOff x="5150384" y="2528889"/>
            <a:chExt cx="2736305" cy="1512169"/>
          </a:xfrm>
        </p:grpSpPr>
        <p:pic>
          <p:nvPicPr>
            <p:cNvPr id="38" name="Picture 4" descr="接触热阻仿真| COMSOL 博客"/>
            <p:cNvPicPr>
              <a:picLocks noChangeAspect="1" noChangeArrowheads="1"/>
            </p:cNvPicPr>
            <p:nvPr/>
          </p:nvPicPr>
          <p:blipFill rotWithShape="1">
            <a:blip r:embed="rId4">
              <a:extLst>
                <a:ext uri="{28A0092B-C50C-407E-A947-70E740481C1C}">
                  <a14:useLocalDpi xmlns:a14="http://schemas.microsoft.com/office/drawing/2010/main" val="0"/>
                </a:ext>
              </a:extLst>
            </a:blip>
            <a:srcRect l="47351" t="10386" r="15340" b="10630"/>
            <a:stretch>
              <a:fillRect/>
            </a:stretch>
          </p:blipFill>
          <p:spPr bwMode="auto">
            <a:xfrm>
              <a:off x="5150384" y="2528889"/>
              <a:ext cx="2736305" cy="1512169"/>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17"/>
            <p:cNvSpPr/>
            <p:nvPr/>
          </p:nvSpPr>
          <p:spPr bwMode="auto">
            <a:xfrm>
              <a:off x="5364088" y="3140968"/>
              <a:ext cx="360040" cy="216024"/>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0" name="矩形 18"/>
            <p:cNvSpPr/>
            <p:nvPr/>
          </p:nvSpPr>
          <p:spPr bwMode="auto">
            <a:xfrm>
              <a:off x="6300192" y="3176961"/>
              <a:ext cx="360040" cy="216024"/>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par>
    </p:tnLst>
    <p:bldLst>
      <p:bldP spid="30" grpId="0"/>
      <p:bldP spid="31" grpId="0"/>
      <p:bldP spid="32"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通过多层壁的导热问题</a:t>
            </a:r>
            <a:endParaRPr lang="en-US" dirty="0"/>
          </a:p>
        </p:txBody>
      </p:sp>
      <p:grpSp>
        <p:nvGrpSpPr>
          <p:cNvPr id="41" name="组合 29"/>
          <p:cNvGrpSpPr/>
          <p:nvPr/>
        </p:nvGrpSpPr>
        <p:grpSpPr>
          <a:xfrm>
            <a:off x="619287" y="924112"/>
            <a:ext cx="3650094" cy="1033306"/>
            <a:chOff x="5398" y="6673"/>
            <a:chExt cx="5748" cy="1627"/>
          </a:xfrm>
        </p:grpSpPr>
        <mc:AlternateContent xmlns:mc="http://schemas.openxmlformats.org/markup-compatibility/2006">
          <mc:Choice xmlns:a14="http://schemas.microsoft.com/office/drawing/2010/main" Requires="a14">
            <p:sp>
              <p:nvSpPr>
                <p:cNvPr id="42" name="文本框 63"/>
                <p:cNvSpPr txBox="1"/>
                <p:nvPr/>
              </p:nvSpPr>
              <p:spPr>
                <a:xfrm>
                  <a:off x="7670" y="6673"/>
                  <a:ext cx="3476" cy="16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4</m:t>
                                </m:r>
                              </m:sub>
                            </m:sSub>
                          </m:num>
                          <m:den>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2</m:t>
                                    </m:r>
                                  </m:sub>
                                </m:sSub>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3</m:t>
                                    </m:r>
                                  </m:sub>
                                </m:sSub>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3</m:t>
                                    </m:r>
                                  </m:sub>
                                </m:sSub>
                              </m:den>
                            </m:f>
                          </m:den>
                        </m:f>
                      </m:oMath>
                    </m:oMathPara>
                  </a14:m>
                  <a:endParaRPr lang="zh-CN" altLang="en-US" sz="2400" dirty="0"/>
                </a:p>
              </p:txBody>
            </p:sp>
          </mc:Choice>
          <mc:Fallback>
            <p:sp>
              <p:nvSpPr>
                <p:cNvPr id="42" name="文本框 63"/>
                <p:cNvSpPr txBox="1">
                  <a:spLocks noRot="1" noChangeAspect="1" noMove="1" noResize="1" noEditPoints="1" noAdjustHandles="1" noChangeArrowheads="1" noChangeShapeType="1" noTextEdit="1"/>
                </p:cNvSpPr>
                <p:nvPr/>
              </p:nvSpPr>
              <p:spPr>
                <a:xfrm>
                  <a:off x="7670" y="6673"/>
                  <a:ext cx="3476" cy="1627"/>
                </a:xfrm>
                <a:prstGeom prst="rect">
                  <a:avLst/>
                </a:prstGeom>
                <a:blipFill rotWithShape="1">
                  <a:blip r:embed="rId1"/>
                </a:blipFill>
              </p:spPr>
              <p:txBody>
                <a:bodyPr/>
                <a:lstStyle/>
                <a:p>
                  <a:r>
                    <a:rPr lang="zh-CN" altLang="en-US">
                      <a:noFill/>
                    </a:rPr>
                    <a:t> </a:t>
                  </a:r>
                </a:p>
              </p:txBody>
            </p:sp>
          </mc:Fallback>
        </mc:AlternateContent>
        <p:sp>
          <p:nvSpPr>
            <p:cNvPr id="44" name="文本框 67"/>
            <p:cNvSpPr txBox="1"/>
            <p:nvPr/>
          </p:nvSpPr>
          <p:spPr>
            <a:xfrm>
              <a:off x="5398" y="7013"/>
              <a:ext cx="3340"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多层平壁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5" name="组合 33"/>
          <p:cNvGrpSpPr/>
          <p:nvPr/>
        </p:nvGrpSpPr>
        <p:grpSpPr>
          <a:xfrm>
            <a:off x="5277247" y="808013"/>
            <a:ext cx="3875405" cy="1584960"/>
            <a:chOff x="9097" y="8701"/>
            <a:chExt cx="6103" cy="2496"/>
          </a:xfrm>
        </p:grpSpPr>
        <mc:AlternateContent xmlns:mc="http://schemas.openxmlformats.org/markup-compatibility/2006">
          <mc:Choice xmlns:a14="http://schemas.microsoft.com/office/drawing/2010/main" Requires="a14">
            <p:sp>
              <p:nvSpPr>
                <p:cNvPr id="46" name="文本框 68"/>
                <p:cNvSpPr txBox="1"/>
                <p:nvPr/>
              </p:nvSpPr>
              <p:spPr>
                <a:xfrm>
                  <a:off x="12272" y="8701"/>
                  <a:ext cx="2844" cy="11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𝛿</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den>
                        </m:f>
                      </m:oMath>
                    </m:oMathPara>
                  </a14:m>
                  <a:endParaRPr lang="zh-CN" altLang="en-US" sz="2400" dirty="0"/>
                </a:p>
              </p:txBody>
            </p:sp>
          </mc:Choice>
          <mc:Fallback>
            <p:sp>
              <p:nvSpPr>
                <p:cNvPr id="46" name="文本框 68"/>
                <p:cNvSpPr txBox="1">
                  <a:spLocks noRot="1" noChangeAspect="1" noMove="1" noResize="1" noEditPoints="1" noAdjustHandles="1" noChangeArrowheads="1" noChangeShapeType="1" noTextEdit="1"/>
                </p:cNvSpPr>
                <p:nvPr/>
              </p:nvSpPr>
              <p:spPr>
                <a:xfrm>
                  <a:off x="12272" y="8701"/>
                  <a:ext cx="2844" cy="1191"/>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69"/>
                <p:cNvSpPr txBox="1"/>
                <p:nvPr/>
              </p:nvSpPr>
              <p:spPr>
                <a:xfrm>
                  <a:off x="12356" y="10005"/>
                  <a:ext cx="2844" cy="11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4</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𝛿</m:t>
                                </m:r>
                              </m:e>
                              <m:sub>
                                <m:r>
                                  <a:rPr lang="en-US" altLang="zh-CN" sz="2400" b="0" i="1" smtClean="0">
                                    <a:latin typeface="Cambria Math" panose="02040503050406030204" pitchFamily="18" charset="0"/>
                                  </a:rPr>
                                  <m:t>3</m:t>
                                </m:r>
                              </m:sub>
                            </m:sSub>
                          </m:num>
                          <m:den>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3</m:t>
                                </m:r>
                              </m:sub>
                            </m:sSub>
                          </m:den>
                        </m:f>
                      </m:oMath>
                    </m:oMathPara>
                  </a14:m>
                  <a:endParaRPr lang="zh-CN" altLang="en-US" sz="2400" dirty="0"/>
                </a:p>
              </p:txBody>
            </p:sp>
          </mc:Choice>
          <mc:Fallback>
            <p:sp>
              <p:nvSpPr>
                <p:cNvPr id="47" name="文本框 69"/>
                <p:cNvSpPr txBox="1">
                  <a:spLocks noRot="1" noChangeAspect="1" noMove="1" noResize="1" noEditPoints="1" noAdjustHandles="1" noChangeArrowheads="1" noChangeShapeType="1" noTextEdit="1"/>
                </p:cNvSpPr>
                <p:nvPr/>
              </p:nvSpPr>
              <p:spPr>
                <a:xfrm>
                  <a:off x="12356" y="10005"/>
                  <a:ext cx="2844" cy="1193"/>
                </a:xfrm>
                <a:prstGeom prst="rect">
                  <a:avLst/>
                </a:prstGeom>
                <a:blipFill rotWithShape="1">
                  <a:blip r:embed="rId3"/>
                </a:blipFill>
              </p:spPr>
              <p:txBody>
                <a:bodyPr/>
                <a:lstStyle/>
                <a:p>
                  <a:r>
                    <a:rPr lang="zh-CN" altLang="en-US">
                      <a:noFill/>
                    </a:rPr>
                    <a:t> </a:t>
                  </a:r>
                </a:p>
              </p:txBody>
            </p:sp>
          </mc:Fallback>
        </mc:AlternateContent>
        <p:sp>
          <p:nvSpPr>
            <p:cNvPr id="48" name="矩形 548863"/>
            <p:cNvSpPr/>
            <p:nvPr/>
          </p:nvSpPr>
          <p:spPr>
            <a:xfrm>
              <a:off x="9097" y="9324"/>
              <a:ext cx="2208" cy="72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层间温度</a:t>
              </a:r>
              <a:endParaRPr lang="zh-CN" altLang="en-US" sz="2400" dirty="0">
                <a:latin typeface="微软雅黑" panose="020B0503020204020204" pitchFamily="34" charset="-122"/>
                <a:ea typeface="微软雅黑" panose="020B0503020204020204" pitchFamily="34" charset="-122"/>
              </a:endParaRPr>
            </a:p>
          </p:txBody>
        </p:sp>
      </p:grpSp>
      <p:grpSp>
        <p:nvGrpSpPr>
          <p:cNvPr id="49" name="组合 11"/>
          <p:cNvGrpSpPr/>
          <p:nvPr/>
        </p:nvGrpSpPr>
        <p:grpSpPr>
          <a:xfrm>
            <a:off x="2056696" y="2392189"/>
            <a:ext cx="7809230" cy="3036570"/>
            <a:chOff x="6527" y="6534"/>
            <a:chExt cx="12298" cy="4782"/>
          </a:xfrm>
        </p:grpSpPr>
        <p:sp>
          <p:nvSpPr>
            <p:cNvPr id="50" name="矩形 548863"/>
            <p:cNvSpPr/>
            <p:nvPr/>
          </p:nvSpPr>
          <p:spPr>
            <a:xfrm>
              <a:off x="6836" y="9323"/>
              <a:ext cx="2208" cy="72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层间温度</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1" name="文本框 14"/>
                <p:cNvSpPr txBox="1"/>
                <p:nvPr/>
              </p:nvSpPr>
              <p:spPr>
                <a:xfrm>
                  <a:off x="6527" y="6534"/>
                  <a:ext cx="12298" cy="143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000" i="1">
                            <a:latin typeface="Cambria Math" panose="02040503050406030204" pitchFamily="18" charset="0"/>
                            <a:ea typeface="Cambria Math" panose="02040503050406030204" pitchFamily="18" charset="0"/>
                          </a:rPr>
                          <m:t>Φ</m:t>
                        </m:r>
                        <m:r>
                          <a:rPr lang="el-GR" altLang="zh-CN" sz="2000" i="1">
                            <a:latin typeface="Cambria Math" panose="02040503050406030204" pitchFamily="18" charset="0"/>
                            <a:ea typeface="Cambria Math" panose="02040503050406030204" pitchFamily="18" charset="0"/>
                          </a:rPr>
                          <m:t> </m:t>
                        </m:r>
                        <m:r>
                          <a:rPr lang="en-US" altLang="el-GR" sz="2000" i="1">
                            <a:latin typeface="Cambria Math" panose="02040503050406030204" pitchFamily="18" charset="0"/>
                            <a:ea typeface="Cambria Math" panose="02040503050406030204" pitchFamily="18" charset="0"/>
                          </a:rPr>
                          <m:t>=</m:t>
                        </m:r>
                        <m:f>
                          <m:f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4</m:t>
                                </m:r>
                              </m:sub>
                            </m:sSub>
                          </m:num>
                          <m:den>
                            <m:sSub>
                              <m:sSub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el-GR" sz="2000" i="1">
                                    <a:latin typeface="Cambria Math" panose="02040503050406030204" pitchFamily="18" charset="0"/>
                                    <a:ea typeface="Cambria Math" panose="02040503050406030204" pitchFamily="18" charset="0"/>
                                    <a:cs typeface="Cambria Math" panose="02040503050406030204" pitchFamily="18" charset="0"/>
                                  </a:rPr>
                                  <m:t>𝑅</m:t>
                                </m:r>
                              </m:e>
                              <m:sub>
                                <m:r>
                                  <a:rPr lang="en-US" altLang="el-GR" sz="2000" i="1">
                                    <a:latin typeface="Cambria Math" panose="02040503050406030204" pitchFamily="18" charset="0"/>
                                    <a:ea typeface="Cambria Math" panose="02040503050406030204" pitchFamily="18" charset="0"/>
                                    <a:cs typeface="Cambria Math" panose="02040503050406030204" pitchFamily="18" charset="0"/>
                                  </a:rPr>
                                  <m:t>1</m:t>
                                </m:r>
                              </m:sub>
                            </m:sSub>
                            <m:r>
                              <a:rPr lang="en-US" altLang="el-GR" sz="20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el-GR" sz="2000" i="1">
                                    <a:latin typeface="Cambria Math" panose="02040503050406030204" pitchFamily="18" charset="0"/>
                                    <a:ea typeface="Cambria Math" panose="02040503050406030204" pitchFamily="18" charset="0"/>
                                    <a:cs typeface="Cambria Math" panose="02040503050406030204" pitchFamily="18" charset="0"/>
                                  </a:rPr>
                                  <m:t>𝑅</m:t>
                                </m:r>
                              </m:e>
                              <m:sub>
                                <m:r>
                                  <a:rPr lang="en-US" altLang="el-GR" sz="2000" i="1">
                                    <a:latin typeface="Cambria Math" panose="02040503050406030204" pitchFamily="18" charset="0"/>
                                    <a:ea typeface="Cambria Math" panose="02040503050406030204" pitchFamily="18" charset="0"/>
                                    <a:cs typeface="Cambria Math" panose="02040503050406030204" pitchFamily="18" charset="0"/>
                                  </a:rPr>
                                  <m:t>2</m:t>
                                </m:r>
                              </m:sub>
                            </m:sSub>
                            <m:r>
                              <a:rPr lang="en-US" altLang="el-GR" sz="20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el-GR" sz="2000" i="1">
                                    <a:latin typeface="Cambria Math" panose="02040503050406030204" pitchFamily="18" charset="0"/>
                                    <a:ea typeface="Cambria Math" panose="02040503050406030204" pitchFamily="18" charset="0"/>
                                    <a:cs typeface="Cambria Math" panose="02040503050406030204" pitchFamily="18" charset="0"/>
                                  </a:rPr>
                                  <m:t>𝑅</m:t>
                                </m:r>
                              </m:e>
                              <m:sub>
                                <m:r>
                                  <a:rPr lang="en-US" altLang="el-GR" sz="2000" i="1">
                                    <a:latin typeface="Cambria Math" panose="02040503050406030204" pitchFamily="18" charset="0"/>
                                    <a:ea typeface="Cambria Math" panose="02040503050406030204" pitchFamily="18" charset="0"/>
                                    <a:cs typeface="Cambria Math" panose="02040503050406030204" pitchFamily="18" charset="0"/>
                                  </a:rPr>
                                  <m:t>3</m:t>
                                </m:r>
                              </m:sub>
                            </m:sSub>
                          </m:den>
                        </m:f>
                        <m:r>
                          <a:rPr lang="el-GR" altLang="zh-CN" sz="2000" i="1">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2</m:t>
                            </m:r>
                            <m:r>
                              <a:rPr lang="zh-CN" altLang="en-US" sz="2000" i="1">
                                <a:latin typeface="Cambria Math" panose="02040503050406030204" pitchFamily="18" charset="0"/>
                              </a:rPr>
                              <m:t>𝜋</m:t>
                            </m:r>
                            <m:r>
                              <a:rPr lang="en-US" altLang="zh-CN" sz="2000" i="1">
                                <a:latin typeface="Cambria Math" panose="02040503050406030204" pitchFamily="18" charset="0"/>
                              </a:rPr>
                              <m:t>𝑙</m:t>
                            </m:r>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4</m:t>
                                    </m:r>
                                  </m:sub>
                                </m:sSub>
                              </m:e>
                            </m:d>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2</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3</m:t>
                                    </m:r>
                                  </m:sub>
                                </m:sSub>
                              </m:den>
                            </m:f>
                          </m:den>
                        </m:f>
                      </m:oMath>
                    </m:oMathPara>
                  </a14:m>
                  <a:endParaRPr lang="zh-CN" altLang="en-US" sz="2000" dirty="0"/>
                </a:p>
              </p:txBody>
            </p:sp>
          </mc:Choice>
          <mc:Fallback>
            <p:sp>
              <p:nvSpPr>
                <p:cNvPr id="51" name="文本框 14"/>
                <p:cNvSpPr txBox="1">
                  <a:spLocks noRot="1" noChangeAspect="1" noMove="1" noResize="1" noEditPoints="1" noAdjustHandles="1" noChangeArrowheads="1" noChangeShapeType="1" noTextEdit="1"/>
                </p:cNvSpPr>
                <p:nvPr/>
              </p:nvSpPr>
              <p:spPr>
                <a:xfrm>
                  <a:off x="6527" y="6534"/>
                  <a:ext cx="12298" cy="143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15"/>
                <p:cNvSpPr txBox="1"/>
                <p:nvPr/>
              </p:nvSpPr>
              <p:spPr>
                <a:xfrm>
                  <a:off x="9331" y="8303"/>
                  <a:ext cx="9175" cy="13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2</m:t>
                                </m:r>
                              </m:sub>
                            </m:sSub>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den>
                            </m:f>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4</m:t>
                                </m:r>
                              </m:sub>
                            </m:sSub>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2</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3</m:t>
                                    </m:r>
                                  </m:sub>
                                </m:sSub>
                              </m:den>
                            </m:f>
                          </m:den>
                        </m:f>
                      </m:oMath>
                    </m:oMathPara>
                  </a14:m>
                  <a:endParaRPr lang="zh-CN" altLang="en-US" sz="2000" dirty="0"/>
                </a:p>
              </p:txBody>
            </p:sp>
          </mc:Choice>
          <mc:Fallback>
            <p:sp>
              <p:nvSpPr>
                <p:cNvPr id="52" name="文本框 15"/>
                <p:cNvSpPr txBox="1">
                  <a:spLocks noRot="1" noChangeAspect="1" noMove="1" noResize="1" noEditPoints="1" noAdjustHandles="1" noChangeArrowheads="1" noChangeShapeType="1" noTextEdit="1"/>
                </p:cNvSpPr>
                <p:nvPr/>
              </p:nvSpPr>
              <p:spPr>
                <a:xfrm>
                  <a:off x="9331" y="8303"/>
                  <a:ext cx="9175" cy="137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16"/>
                <p:cNvSpPr txBox="1"/>
                <p:nvPr/>
              </p:nvSpPr>
              <p:spPr>
                <a:xfrm>
                  <a:off x="9558" y="9941"/>
                  <a:ext cx="8893" cy="13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el-GR" sz="2000"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4</m:t>
                                </m:r>
                              </m:sub>
                            </m:sSub>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3</m:t>
                                    </m:r>
                                  </m:sub>
                                </m:sSub>
                              </m:den>
                            </m:f>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4</m:t>
                                </m:r>
                              </m:sub>
                            </m:sSub>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2</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𝑙𝑛</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e>
                                </m:d>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3</m:t>
                                    </m:r>
                                  </m:sub>
                                </m:sSub>
                              </m:den>
                            </m:f>
                          </m:den>
                        </m:f>
                      </m:oMath>
                    </m:oMathPara>
                  </a14:m>
                  <a:endParaRPr lang="zh-CN" altLang="en-US" sz="2000" dirty="0"/>
                </a:p>
              </p:txBody>
            </p:sp>
          </mc:Choice>
          <mc:Fallback>
            <p:sp>
              <p:nvSpPr>
                <p:cNvPr id="53" name="文本框 16"/>
                <p:cNvSpPr txBox="1">
                  <a:spLocks noRot="1" noChangeAspect="1" noMove="1" noResize="1" noEditPoints="1" noAdjustHandles="1" noChangeArrowheads="1" noChangeShapeType="1" noTextEdit="1"/>
                </p:cNvSpPr>
                <p:nvPr/>
              </p:nvSpPr>
              <p:spPr>
                <a:xfrm>
                  <a:off x="9558" y="9941"/>
                  <a:ext cx="8893" cy="1375"/>
                </a:xfrm>
                <a:prstGeom prst="rect">
                  <a:avLst/>
                </a:prstGeom>
                <a:blipFill rotWithShape="1">
                  <a:blip r:embed="rId6"/>
                </a:blipFill>
              </p:spPr>
              <p:txBody>
                <a:bodyPr/>
                <a:lstStyle/>
                <a:p>
                  <a:r>
                    <a:rPr lang="zh-CN" altLang="en-US">
                      <a:noFill/>
                    </a:rPr>
                    <a:t> </a:t>
                  </a:r>
                </a:p>
              </p:txBody>
            </p:sp>
          </mc:Fallback>
        </mc:AlternateContent>
      </p:grpSp>
      <p:sp>
        <p:nvSpPr>
          <p:cNvPr id="54" name="文本框 67"/>
          <p:cNvSpPr txBox="1"/>
          <p:nvPr/>
        </p:nvSpPr>
        <p:spPr>
          <a:xfrm>
            <a:off x="619287" y="2470929"/>
            <a:ext cx="212096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多层圆筒壁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5" name="图片 8"/>
          <p:cNvPicPr>
            <a:picLocks noChangeAspect="1"/>
          </p:cNvPicPr>
          <p:nvPr/>
        </p:nvPicPr>
        <p:blipFill>
          <a:blip r:embed="rId7"/>
          <a:stretch>
            <a:fillRect/>
          </a:stretch>
        </p:blipFill>
        <p:spPr>
          <a:xfrm>
            <a:off x="2396927" y="5625335"/>
            <a:ext cx="9128760" cy="1028700"/>
          </a:xfrm>
          <a:prstGeom prst="rect">
            <a:avLst/>
          </a:prstGeom>
        </p:spPr>
      </p:pic>
      <p:sp>
        <p:nvSpPr>
          <p:cNvPr id="56" name="文本框 67"/>
          <p:cNvSpPr txBox="1"/>
          <p:nvPr/>
        </p:nvSpPr>
        <p:spPr>
          <a:xfrm>
            <a:off x="617513" y="5789330"/>
            <a:ext cx="212096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多层球壳</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3261023" y="3095553"/>
            <a:ext cx="1728093" cy="1421928"/>
          </a:xfrm>
        </p:spPr>
        <p:txBody>
          <a:bodyPr/>
          <a:lstStyle/>
          <a:p>
            <a:r>
              <a:rPr lang="en-US" altLang="zh-CN" dirty="0">
                <a:solidFill>
                  <a:schemeClr val="accent2"/>
                </a:solidFill>
                <a:latin typeface="Agency FB" panose="020B0503020202020204" pitchFamily="34" charset="0"/>
                <a:ea typeface="微软雅黑" panose="020B0503020204020204" pitchFamily="34" charset="-122"/>
                <a:sym typeface="Agency FB" panose="020B0503020202020204" pitchFamily="34" charset="0"/>
              </a:rPr>
              <a:t>01</a:t>
            </a:r>
            <a:endParaRPr lang="zh-CN" altLang="en-US" dirty="0">
              <a:solidFill>
                <a:schemeClr val="accent2"/>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文本占位符 8"/>
          <p:cNvSpPr>
            <a:spLocks noGrp="1"/>
          </p:cNvSpPr>
          <p:nvPr>
            <p:ph type="body" sz="quarter" idx="13"/>
          </p:nvPr>
        </p:nvSpPr>
        <p:spPr/>
        <p:txBody>
          <a:bodyPr/>
          <a:lstStyle/>
          <a:p>
            <a:r>
              <a:rPr lang="zh-CN" altLang="en-US" dirty="0">
                <a:solidFill>
                  <a:schemeClr val="accent2"/>
                </a:solidFill>
                <a:latin typeface="Agency FB" panose="020B0503020202020204" pitchFamily="34" charset="0"/>
                <a:ea typeface="微软雅黑" panose="020B0503020204020204" pitchFamily="34" charset="-122"/>
                <a:sym typeface="Agency FB" panose="020B0503020202020204" pitchFamily="34" charset="0"/>
              </a:rPr>
              <a:t>传热学基础知识</a:t>
            </a:r>
            <a:endParaRPr lang="zh-CN" altLang="en-US" dirty="0">
              <a:solidFill>
                <a:schemeClr val="accent2"/>
              </a:solidFill>
              <a:latin typeface="Agency FB" panose="020B0503020202020204" pitchFamily="34" charset="0"/>
              <a:ea typeface="微软雅黑" panose="020B0503020204020204" pitchFamily="34" charset="-122"/>
              <a:sym typeface="Agency FB" panose="020B0503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49256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肋片（翅片）的定义</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6" name="Group 5"/>
          <p:cNvGrpSpPr/>
          <p:nvPr/>
        </p:nvGrpSpPr>
        <p:grpSpPr>
          <a:xfrm>
            <a:off x="4125754" y="1167532"/>
            <a:ext cx="5064342" cy="3573719"/>
            <a:chOff x="6199748" y="2294758"/>
            <a:chExt cx="4802010" cy="3388601"/>
          </a:xfrm>
          <a:effectLst>
            <a:outerShdw blurRad="177800" dist="203200" dir="2700000" algn="ctr" rotWithShape="0">
              <a:srgbClr val="000000">
                <a:alpha val="43137"/>
              </a:srgbClr>
            </a:outerShdw>
          </a:effectLst>
        </p:grpSpPr>
        <p:sp>
          <p:nvSpPr>
            <p:cNvPr id="3" name="Freeform 6"/>
            <p:cNvSpPr/>
            <p:nvPr/>
          </p:nvSpPr>
          <p:spPr>
            <a:xfrm>
              <a:off x="7045861" y="2643177"/>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27196" tIns="627187" rIns="627196" bIns="627187" numCol="1" spcCol="1270" anchor="ctr" anchorCtr="0">
              <a:noAutofit/>
            </a:bodyPr>
            <a:lstStyle/>
            <a:p>
              <a:pPr algn="ctr" defTabSz="2437130">
                <a:lnSpc>
                  <a:spcPct val="120000"/>
                </a:lnSpc>
                <a:spcAft>
                  <a:spcPct val="35000"/>
                </a:spcAft>
              </a:pPr>
              <a:endParaRPr lang="id-ID" sz="5485">
                <a:solidFill>
                  <a:schemeClr val="bg2">
                    <a:lumMod val="7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Oval 7"/>
            <p:cNvSpPr/>
            <p:nvPr/>
          </p:nvSpPr>
          <p:spPr>
            <a:xfrm>
              <a:off x="8591026" y="2519799"/>
              <a:ext cx="301176" cy="301171"/>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Oval 8"/>
            <p:cNvSpPr/>
            <p:nvPr/>
          </p:nvSpPr>
          <p:spPr>
            <a:xfrm>
              <a:off x="7877873" y="5149983"/>
              <a:ext cx="218075" cy="218285"/>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Oval 9"/>
            <p:cNvSpPr/>
            <p:nvPr/>
          </p:nvSpPr>
          <p:spPr>
            <a:xfrm>
              <a:off x="9928187" y="3742198"/>
              <a:ext cx="218075" cy="218285"/>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1" name="Oval 10"/>
            <p:cNvSpPr/>
            <p:nvPr/>
          </p:nvSpPr>
          <p:spPr>
            <a:xfrm>
              <a:off x="8884647" y="5382188"/>
              <a:ext cx="301176" cy="301171"/>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Oval 11"/>
            <p:cNvSpPr/>
            <p:nvPr/>
          </p:nvSpPr>
          <p:spPr>
            <a:xfrm>
              <a:off x="7578045" y="3164374"/>
              <a:ext cx="218075" cy="218285"/>
            </a:xfrm>
            <a:prstGeom prst="ellipse">
              <a:avLst/>
            </a:prstGeom>
            <a:solidFill>
              <a:schemeClr val="accent2">
                <a:lumMod val="40000"/>
                <a:lumOff val="60000"/>
              </a:schemeClr>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3" name="Freeform 12"/>
            <p:cNvSpPr/>
            <p:nvPr/>
          </p:nvSpPr>
          <p:spPr>
            <a:xfrm>
              <a:off x="6199748" y="313194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250">
                <a:lnSpc>
                  <a:spcPct val="120000"/>
                </a:lnSpc>
                <a:spcAft>
                  <a:spcPct val="35000"/>
                </a:spcAft>
              </a:pPr>
              <a:endParaRPr lang="id-ID" sz="2215">
                <a:solidFill>
                  <a:schemeClr val="bg2">
                    <a:lumMod val="7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 name="Oval 13"/>
            <p:cNvSpPr/>
            <p:nvPr/>
          </p:nvSpPr>
          <p:spPr>
            <a:xfrm>
              <a:off x="9288092" y="4197527"/>
              <a:ext cx="301176" cy="301171"/>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Oval 14"/>
            <p:cNvSpPr/>
            <p:nvPr/>
          </p:nvSpPr>
          <p:spPr>
            <a:xfrm>
              <a:off x="6461137" y="4435079"/>
              <a:ext cx="544433" cy="544448"/>
            </a:xfrm>
            <a:prstGeom prst="ellipse">
              <a:avLst/>
            </a:prstGeom>
            <a:solidFill>
              <a:schemeClr val="accent5"/>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6" name="Freeform 15"/>
            <p:cNvSpPr/>
            <p:nvPr/>
          </p:nvSpPr>
          <p:spPr>
            <a:xfrm>
              <a:off x="9900804" y="229475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3"/>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250">
                <a:lnSpc>
                  <a:spcPct val="120000"/>
                </a:lnSpc>
                <a:spcAft>
                  <a:spcPct val="35000"/>
                </a:spcAft>
              </a:pPr>
              <a:endParaRPr lang="id-ID" sz="2215">
                <a:solidFill>
                  <a:schemeClr val="bg2">
                    <a:lumMod val="7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7" name="Oval 16"/>
            <p:cNvSpPr/>
            <p:nvPr/>
          </p:nvSpPr>
          <p:spPr>
            <a:xfrm>
              <a:off x="9540385" y="3373960"/>
              <a:ext cx="301176" cy="301171"/>
            </a:xfrm>
            <a:prstGeom prst="ellipse">
              <a:avLst/>
            </a:prstGeom>
            <a:solidFill>
              <a:schemeClr val="accent5"/>
            </a:solidFill>
            <a:ln w="25400">
              <a:solidFill>
                <a:schemeClr val="bg1"/>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Oval 17"/>
            <p:cNvSpPr/>
            <p:nvPr/>
          </p:nvSpPr>
          <p:spPr>
            <a:xfrm>
              <a:off x="6243062" y="5047837"/>
              <a:ext cx="218075" cy="218285"/>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9" name="Oval 18"/>
            <p:cNvSpPr/>
            <p:nvPr/>
          </p:nvSpPr>
          <p:spPr>
            <a:xfrm>
              <a:off x="7733702" y="4763552"/>
              <a:ext cx="218075" cy="218285"/>
            </a:xfrm>
            <a:prstGeom prst="ellipse">
              <a:avLst/>
            </a:prstGeom>
            <a:solidFill>
              <a:schemeClr val="accent6">
                <a:lumMod val="40000"/>
                <a:lumOff val="6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a:lstStyle/>
            <a:p>
              <a:pPr>
                <a:lnSpc>
                  <a:spcPct val="120000"/>
                </a:lnSpc>
              </a:pPr>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52" name="TextBox 51"/>
          <p:cNvSpPr txBox="1"/>
          <p:nvPr/>
        </p:nvSpPr>
        <p:spPr>
          <a:xfrm>
            <a:off x="5415280" y="2640330"/>
            <a:ext cx="2253615" cy="516255"/>
          </a:xfrm>
          <a:prstGeom prst="rect">
            <a:avLst/>
          </a:prstGeom>
          <a:noFill/>
          <a:effectLst>
            <a:outerShdw blurRad="177800" dist="203200" dir="2700000" algn="ctr" rotWithShape="0">
              <a:srgbClr val="000000">
                <a:alpha val="43137"/>
              </a:srgbClr>
            </a:outerShdw>
          </a:effectLst>
        </p:spPr>
        <p:txBody>
          <a:bodyPr wrap="square" lIns="0" tIns="0" rIns="0" bIns="0" rtlCol="0">
            <a:spAutoFit/>
          </a:bodyPr>
          <a:lstStyle/>
          <a:p>
            <a:pPr algn="ctr">
              <a:lnSpc>
                <a:spcPct val="120000"/>
              </a:lnSpc>
            </a:pPr>
            <a:r>
              <a:rPr lang="zh-CN" altLang="en-US" sz="2800" b="1"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增加换热面积</a:t>
            </a:r>
            <a:endParaRPr lang="zh-CN" altLang="en-US" sz="2800" b="1"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3" name="TextBox 52"/>
          <p:cNvSpPr txBox="1"/>
          <p:nvPr/>
        </p:nvSpPr>
        <p:spPr>
          <a:xfrm>
            <a:off x="8096885" y="1407160"/>
            <a:ext cx="1093470" cy="738505"/>
          </a:xfrm>
          <a:prstGeom prst="rect">
            <a:avLst/>
          </a:prstGeom>
          <a:noFill/>
          <a:effectLst>
            <a:outerShdw blurRad="177800" dist="203200" dir="2700000" algn="ctr" rotWithShape="0">
              <a:srgbClr val="000000">
                <a:alpha val="43137"/>
              </a:srgbClr>
            </a:outerShdw>
          </a:effectLst>
        </p:spPr>
        <p:txBody>
          <a:bodyPr wrap="square" lIns="0" tIns="0" rIns="0" bIns="0" rtlCol="0">
            <a:spAutoFit/>
          </a:bodyPr>
          <a:lstStyle/>
          <a:p>
            <a:pPr algn="ctr">
              <a:lnSpc>
                <a:spcPct val="120000"/>
              </a:lnSpc>
            </a:pPr>
            <a:r>
              <a:rPr lang="zh-CN" altLang="en-US" sz="2000" b="1"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增加表面传热系数</a:t>
            </a:r>
            <a:endParaRPr lang="zh-CN" altLang="en-US" sz="2000" b="1"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4" name="TextBox 53"/>
          <p:cNvSpPr txBox="1"/>
          <p:nvPr/>
        </p:nvSpPr>
        <p:spPr>
          <a:xfrm>
            <a:off x="4425847" y="2292825"/>
            <a:ext cx="599498" cy="738505"/>
          </a:xfrm>
          <a:prstGeom prst="rect">
            <a:avLst/>
          </a:prstGeom>
          <a:noFill/>
          <a:effectLst>
            <a:outerShdw blurRad="177800" dist="203200" dir="2700000" algn="ctr" rotWithShape="0">
              <a:srgbClr val="000000">
                <a:alpha val="43137"/>
              </a:srgbClr>
            </a:outerShdw>
          </a:effectLst>
        </p:spPr>
        <p:txBody>
          <a:bodyPr wrap="square" lIns="0" tIns="0" rIns="0" bIns="0" rtlCol="0">
            <a:spAutoFit/>
          </a:bodyPr>
          <a:lstStyle/>
          <a:p>
            <a:pPr algn="ctr">
              <a:lnSpc>
                <a:spcPct val="120000"/>
              </a:lnSpc>
            </a:pPr>
            <a:r>
              <a:rPr lang="zh-CN" altLang="en-US" sz="2000" b="1"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增加温差</a:t>
            </a:r>
            <a:endParaRPr lang="zh-CN" altLang="en-US" sz="2000" b="1"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5" name="TextBox 78"/>
          <p:cNvSpPr txBox="1"/>
          <p:nvPr/>
        </p:nvSpPr>
        <p:spPr>
          <a:xfrm>
            <a:off x="4629150" y="4839970"/>
            <a:ext cx="4397375" cy="885825"/>
          </a:xfrm>
          <a:prstGeom prst="rect">
            <a:avLst/>
          </a:prstGeom>
          <a:noFill/>
        </p:spPr>
        <p:txBody>
          <a:bodyPr wrap="square" lIns="0" tIns="0" rIns="0" bIns="0" rtlCol="0">
            <a:spAutoFit/>
          </a:bodyPr>
          <a:lstStyle/>
          <a:p>
            <a:pPr algn="ctr">
              <a:lnSpc>
                <a:spcPct val="120000"/>
              </a:lnSpc>
            </a:pPr>
            <a:r>
              <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在材料消耗量增加较少的条件下能较多地增大面积</a:t>
            </a:r>
            <a:endParaRPr lang="zh-CN" altLang="en-US" sz="24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26" name="组合 25"/>
          <p:cNvGrpSpPr/>
          <p:nvPr/>
        </p:nvGrpSpPr>
        <p:grpSpPr>
          <a:xfrm>
            <a:off x="596900" y="1311910"/>
            <a:ext cx="3582035" cy="461010"/>
            <a:chOff x="940" y="2066"/>
            <a:chExt cx="5641" cy="726"/>
          </a:xfrm>
        </p:grpSpPr>
        <mc:AlternateContent xmlns:mc="http://schemas.openxmlformats.org/markup-compatibility/2006">
          <mc:Choice xmlns:a14="http://schemas.microsoft.com/office/drawing/2010/main" Requires="a14">
            <p:sp>
              <p:nvSpPr>
                <p:cNvPr id="5" name="文本框 4"/>
                <p:cNvSpPr txBox="1"/>
                <p:nvPr/>
              </p:nvSpPr>
              <p:spPr>
                <a:xfrm>
                  <a:off x="4229" y="2138"/>
                  <a:ext cx="2353" cy="5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ℎ𝐴</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m:oMathPara>
                  </a14:m>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4229" y="2138"/>
                  <a:ext cx="2353" cy="582"/>
                </a:xfrm>
                <a:prstGeom prst="rect">
                  <a:avLst/>
                </a:prstGeom>
                <a:blipFill rotWithShape="1">
                  <a:blip r:embed="rId1"/>
                </a:blipFill>
              </p:spPr>
              <p:txBody>
                <a:bodyPr/>
                <a:lstStyle/>
                <a:p>
                  <a:r>
                    <a:rPr lang="zh-CN" altLang="en-US">
                      <a:noFill/>
                    </a:rPr>
                    <a:t> </a:t>
                  </a:r>
                </a:p>
              </p:txBody>
            </p:sp>
          </mc:Fallback>
        </mc:AlternateContent>
        <p:sp>
          <p:nvSpPr>
            <p:cNvPr id="25" name="文本框 24"/>
            <p:cNvSpPr txBox="1"/>
            <p:nvPr/>
          </p:nvSpPr>
          <p:spPr>
            <a:xfrm>
              <a:off x="940" y="2066"/>
              <a:ext cx="3289" cy="727"/>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牛顿冷却公式</a:t>
              </a:r>
              <a:endParaRPr lang="zh-CN" altLang="en-US" sz="2400" dirty="0">
                <a:latin typeface="黑体" panose="02010609060101010101" pitchFamily="2" charset="-122"/>
                <a:ea typeface="黑体" panose="02010609060101010101" pitchFamily="2" charset="-122"/>
              </a:endParaRPr>
            </a:p>
          </p:txBody>
        </p:sp>
      </p:grpSp>
      <p:sp>
        <p:nvSpPr>
          <p:cNvPr id="27" name="文本框 26"/>
          <p:cNvSpPr txBox="1"/>
          <p:nvPr/>
        </p:nvSpPr>
        <p:spPr>
          <a:xfrm>
            <a:off x="2541072" y="6564492"/>
            <a:ext cx="8424936" cy="460375"/>
          </a:xfrm>
          <a:prstGeom prst="rect">
            <a:avLst/>
          </a:prstGeom>
          <a:noFill/>
        </p:spPr>
        <p:txBody>
          <a:bodyPr wrap="square" rtlCol="0">
            <a:spAutoFit/>
          </a:bodyPr>
          <a:lstStyle/>
          <a:p>
            <a:r>
              <a:rPr lang="zh-CN" altLang="en-US" sz="2400" dirty="0">
                <a:latin typeface="Calibri" panose="020F0502020204030204" pitchFamily="34" charset="0"/>
                <a:ea typeface="黑体" panose="02010609060101010101" pitchFamily="2" charset="-122"/>
              </a:rPr>
              <a:t>肋片：又称翅片（</a:t>
            </a:r>
            <a:r>
              <a:rPr lang="en-US" altLang="zh-CN" sz="2400" dirty="0">
                <a:latin typeface="Arial" panose="020B0604020202020204" pitchFamily="34" charset="0"/>
                <a:ea typeface="黑体" panose="02010609060101010101" pitchFamily="2" charset="-122"/>
                <a:cs typeface="Arial" panose="020B0604020202020204" pitchFamily="34" charset="0"/>
              </a:rPr>
              <a:t>fin</a:t>
            </a:r>
            <a:r>
              <a:rPr lang="zh-CN" altLang="en-US" sz="2400" dirty="0">
                <a:latin typeface="Calibri" panose="020F0502020204030204" pitchFamily="34" charset="0"/>
                <a:ea typeface="黑体" panose="02010609060101010101" pitchFamily="2" charset="-122"/>
              </a:rPr>
              <a:t>），依附于基础表面上的扩展表面</a:t>
            </a:r>
            <a:endParaRPr lang="zh-CN" altLang="en-US" sz="2400" dirty="0">
              <a:latin typeface="Calibri" panose="020F0502020204030204" pitchFamily="34" charset="0"/>
              <a:ea typeface="黑体" panose="02010609060101010101" pitchFamily="2" charset="-122"/>
            </a:endParaRPr>
          </a:p>
        </p:txBody>
      </p:sp>
      <p:sp>
        <p:nvSpPr>
          <p:cNvPr id="28" name="下箭头 27"/>
          <p:cNvSpPr/>
          <p:nvPr/>
        </p:nvSpPr>
        <p:spPr>
          <a:xfrm>
            <a:off x="6125845" y="5857240"/>
            <a:ext cx="935990" cy="57658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52" grpId="0" bldLvl="0" animBg="1"/>
      <p:bldP spid="53" grpId="0" bldLvl="0" animBg="1"/>
      <p:bldP spid="54" grpId="0" bldLvl="0" animBg="1"/>
      <p:bldP spid="75" grpId="0"/>
      <p:bldP spid="27" grpId="0"/>
      <p:bldP spid="27" grpId="1"/>
      <p:bldP spid="28" grpId="0" animBg="1"/>
      <p:bldP spid="2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49256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肋片的导热特点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028775" y="1671955"/>
            <a:ext cx="5940425" cy="4222115"/>
          </a:xfrm>
          <a:prstGeom prst="rect">
            <a:avLst/>
          </a:prstGeom>
        </p:spPr>
      </p:pic>
      <p:sp>
        <p:nvSpPr>
          <p:cNvPr id="3" name="文本框 2"/>
          <p:cNvSpPr txBox="1"/>
          <p:nvPr/>
        </p:nvSpPr>
        <p:spPr>
          <a:xfrm>
            <a:off x="4269180" y="807720"/>
            <a:ext cx="1885315" cy="82994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对流传热</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辐射传热</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2163837" y="6064771"/>
            <a:ext cx="3670300" cy="1008380"/>
            <a:chOff x="6270" y="9437"/>
            <a:chExt cx="5780" cy="1588"/>
          </a:xfrm>
        </p:grpSpPr>
        <p:sp>
          <p:nvSpPr>
            <p:cNvPr id="4" name="右箭头 3"/>
            <p:cNvSpPr/>
            <p:nvPr/>
          </p:nvSpPr>
          <p:spPr>
            <a:xfrm>
              <a:off x="6270" y="9437"/>
              <a:ext cx="5781" cy="15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724" y="9890"/>
              <a:ext cx="4608" cy="725"/>
            </a:xfrm>
            <a:prstGeom prst="rect">
              <a:avLst/>
            </a:prstGeom>
            <a:noFill/>
          </p:spPr>
          <p:txBody>
            <a:bodyPr wrap="none" rtlCol="0">
              <a:spAutoFit/>
            </a:bodyPr>
            <a:lstStyle/>
            <a:p>
              <a:pPr algn="l"/>
              <a:r>
                <a:rPr lang="zh-CN" altLang="en-US" sz="2400">
                  <a:latin typeface="微软雅黑" panose="020B0503020204020204" pitchFamily="34" charset="-122"/>
                  <a:ea typeface="微软雅黑" panose="020B0503020204020204" pitchFamily="34" charset="-122"/>
                </a:rPr>
                <a:t>热流量是不断变化的</a:t>
              </a:r>
              <a:endParaRPr lang="zh-CN" altLang="en-US" sz="2400">
                <a:latin typeface="微软雅黑" panose="020B0503020204020204" pitchFamily="34" charset="-122"/>
                <a:ea typeface="微软雅黑" panose="020B0503020204020204" pitchFamily="34" charset="-122"/>
              </a:endParaRPr>
            </a:p>
          </p:txBody>
        </p:sp>
      </p:grpSp>
      <p:grpSp>
        <p:nvGrpSpPr>
          <p:cNvPr id="25" name="Group 24"/>
          <p:cNvGrpSpPr>
            <a:grpSpLocks noChangeAspect="1"/>
          </p:cNvGrpSpPr>
          <p:nvPr/>
        </p:nvGrpSpPr>
        <p:grpSpPr>
          <a:xfrm>
            <a:off x="7437487" y="2680221"/>
            <a:ext cx="4790428" cy="2560320"/>
            <a:chOff x="8157567" y="2873907"/>
            <a:chExt cx="3316496" cy="1772555"/>
          </a:xfrm>
        </p:grpSpPr>
        <p:grpSp>
          <p:nvGrpSpPr>
            <p:cNvPr id="8" name="组合 43"/>
            <p:cNvGrpSpPr/>
            <p:nvPr/>
          </p:nvGrpSpPr>
          <p:grpSpPr>
            <a:xfrm>
              <a:off x="8157567" y="3170944"/>
              <a:ext cx="2952328" cy="1224136"/>
              <a:chOff x="828570" y="5013176"/>
              <a:chExt cx="2952328" cy="1224136"/>
            </a:xfrm>
          </p:grpSpPr>
          <p:cxnSp>
            <p:nvCxnSpPr>
              <p:cNvPr id="9" name="直接连接符 44"/>
              <p:cNvCxnSpPr/>
              <p:nvPr/>
            </p:nvCxnSpPr>
            <p:spPr bwMode="auto">
              <a:xfrm>
                <a:off x="1259632" y="5013176"/>
                <a:ext cx="0" cy="1224136"/>
              </a:xfrm>
              <a:prstGeom prst="line">
                <a:avLst/>
              </a:prstGeom>
              <a:solidFill>
                <a:srgbClr val="FFFFCC"/>
              </a:solidFill>
              <a:ln w="25400" cap="flat" cmpd="sng" algn="ctr">
                <a:solidFill>
                  <a:schemeClr val="accent3"/>
                </a:solidFill>
                <a:prstDash val="solid"/>
                <a:round/>
                <a:headEnd type="none" w="med" len="med"/>
                <a:tailEnd type="none" w="med" len="med"/>
              </a:ln>
              <a:effectLst/>
            </p:spPr>
          </p:cxnSp>
          <p:sp>
            <p:nvSpPr>
              <p:cNvPr id="10" name="矩形 45"/>
              <p:cNvSpPr/>
              <p:nvPr/>
            </p:nvSpPr>
            <p:spPr bwMode="auto">
              <a:xfrm>
                <a:off x="1259632" y="5301208"/>
                <a:ext cx="2521266" cy="576064"/>
              </a:xfrm>
              <a:prstGeom prst="rect">
                <a:avLst/>
              </a:prstGeom>
              <a:solidFill>
                <a:schemeClr val="accent3">
                  <a:lumMod val="20000"/>
                  <a:lumOff val="80000"/>
                </a:schemeClr>
              </a:solidFill>
              <a:ln w="25400"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1" name="任意多边形 46"/>
              <p:cNvSpPr/>
              <p:nvPr/>
            </p:nvSpPr>
            <p:spPr bwMode="auto">
              <a:xfrm>
                <a:off x="828570" y="5013176"/>
                <a:ext cx="422727" cy="1212352"/>
              </a:xfrm>
              <a:custGeom>
                <a:avLst/>
                <a:gdLst>
                  <a:gd name="connsiteX0" fmla="*/ 439447 w 439447"/>
                  <a:gd name="connsiteY0" fmla="*/ 0 h 1212352"/>
                  <a:gd name="connsiteX1" fmla="*/ 315622 w 439447"/>
                  <a:gd name="connsiteY1" fmla="*/ 19050 h 1212352"/>
                  <a:gd name="connsiteX2" fmla="*/ 287047 w 439447"/>
                  <a:gd name="connsiteY2" fmla="*/ 38100 h 1212352"/>
                  <a:gd name="connsiteX3" fmla="*/ 258472 w 439447"/>
                  <a:gd name="connsiteY3" fmla="*/ 47625 h 1212352"/>
                  <a:gd name="connsiteX4" fmla="*/ 220372 w 439447"/>
                  <a:gd name="connsiteY4" fmla="*/ 66675 h 1212352"/>
                  <a:gd name="connsiteX5" fmla="*/ 163222 w 439447"/>
                  <a:gd name="connsiteY5" fmla="*/ 85725 h 1212352"/>
                  <a:gd name="connsiteX6" fmla="*/ 115597 w 439447"/>
                  <a:gd name="connsiteY6" fmla="*/ 142875 h 1212352"/>
                  <a:gd name="connsiteX7" fmla="*/ 96547 w 439447"/>
                  <a:gd name="connsiteY7" fmla="*/ 219075 h 1212352"/>
                  <a:gd name="connsiteX8" fmla="*/ 77497 w 439447"/>
                  <a:gd name="connsiteY8" fmla="*/ 352425 h 1212352"/>
                  <a:gd name="connsiteX9" fmla="*/ 58447 w 439447"/>
                  <a:gd name="connsiteY9" fmla="*/ 409575 h 1212352"/>
                  <a:gd name="connsiteX10" fmla="*/ 48922 w 439447"/>
                  <a:gd name="connsiteY10" fmla="*/ 438150 h 1212352"/>
                  <a:gd name="connsiteX11" fmla="*/ 39397 w 439447"/>
                  <a:gd name="connsiteY11" fmla="*/ 466725 h 1212352"/>
                  <a:gd name="connsiteX12" fmla="*/ 10822 w 439447"/>
                  <a:gd name="connsiteY12" fmla="*/ 504825 h 1212352"/>
                  <a:gd name="connsiteX13" fmla="*/ 1297 w 439447"/>
                  <a:gd name="connsiteY13" fmla="*/ 600075 h 1212352"/>
                  <a:gd name="connsiteX14" fmla="*/ 29872 w 439447"/>
                  <a:gd name="connsiteY14" fmla="*/ 752475 h 1212352"/>
                  <a:gd name="connsiteX15" fmla="*/ 58447 w 439447"/>
                  <a:gd name="connsiteY15" fmla="*/ 771525 h 1212352"/>
                  <a:gd name="connsiteX16" fmla="*/ 77497 w 439447"/>
                  <a:gd name="connsiteY16" fmla="*/ 800100 h 1212352"/>
                  <a:gd name="connsiteX17" fmla="*/ 87022 w 439447"/>
                  <a:gd name="connsiteY17" fmla="*/ 847725 h 1212352"/>
                  <a:gd name="connsiteX18" fmla="*/ 96547 w 439447"/>
                  <a:gd name="connsiteY18" fmla="*/ 876300 h 1212352"/>
                  <a:gd name="connsiteX19" fmla="*/ 115597 w 439447"/>
                  <a:gd name="connsiteY19" fmla="*/ 952500 h 1212352"/>
                  <a:gd name="connsiteX20" fmla="*/ 144172 w 439447"/>
                  <a:gd name="connsiteY20" fmla="*/ 971550 h 1212352"/>
                  <a:gd name="connsiteX21" fmla="*/ 172747 w 439447"/>
                  <a:gd name="connsiteY21" fmla="*/ 1000125 h 1212352"/>
                  <a:gd name="connsiteX22" fmla="*/ 201322 w 439447"/>
                  <a:gd name="connsiteY22" fmla="*/ 1019175 h 1212352"/>
                  <a:gd name="connsiteX23" fmla="*/ 229897 w 439447"/>
                  <a:gd name="connsiteY23" fmla="*/ 1047750 h 1212352"/>
                  <a:gd name="connsiteX24" fmla="*/ 258472 w 439447"/>
                  <a:gd name="connsiteY24" fmla="*/ 1066800 h 1212352"/>
                  <a:gd name="connsiteX25" fmla="*/ 315622 w 439447"/>
                  <a:gd name="connsiteY25" fmla="*/ 1123950 h 1212352"/>
                  <a:gd name="connsiteX26" fmla="*/ 382297 w 439447"/>
                  <a:gd name="connsiteY26" fmla="*/ 1209675 h 1212352"/>
                  <a:gd name="connsiteX27" fmla="*/ 439447 w 439447"/>
                  <a:gd name="connsiteY27" fmla="*/ 1209675 h 12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9447" h="1212352">
                    <a:moveTo>
                      <a:pt x="439447" y="0"/>
                    </a:moveTo>
                    <a:cubicBezTo>
                      <a:pt x="427675" y="1471"/>
                      <a:pt x="337440" y="10868"/>
                      <a:pt x="315622" y="19050"/>
                    </a:cubicBezTo>
                    <a:cubicBezTo>
                      <a:pt x="304903" y="23070"/>
                      <a:pt x="297286" y="32980"/>
                      <a:pt x="287047" y="38100"/>
                    </a:cubicBezTo>
                    <a:cubicBezTo>
                      <a:pt x="278067" y="42590"/>
                      <a:pt x="267700" y="43670"/>
                      <a:pt x="258472" y="47625"/>
                    </a:cubicBezTo>
                    <a:cubicBezTo>
                      <a:pt x="245421" y="53218"/>
                      <a:pt x="233555" y="61402"/>
                      <a:pt x="220372" y="66675"/>
                    </a:cubicBezTo>
                    <a:cubicBezTo>
                      <a:pt x="201728" y="74133"/>
                      <a:pt x="163222" y="85725"/>
                      <a:pt x="163222" y="85725"/>
                    </a:cubicBezTo>
                    <a:cubicBezTo>
                      <a:pt x="148844" y="100103"/>
                      <a:pt x="123175" y="122036"/>
                      <a:pt x="115597" y="142875"/>
                    </a:cubicBezTo>
                    <a:cubicBezTo>
                      <a:pt x="106650" y="167480"/>
                      <a:pt x="96547" y="219075"/>
                      <a:pt x="96547" y="219075"/>
                    </a:cubicBezTo>
                    <a:cubicBezTo>
                      <a:pt x="91966" y="260300"/>
                      <a:pt x="88870" y="310725"/>
                      <a:pt x="77497" y="352425"/>
                    </a:cubicBezTo>
                    <a:cubicBezTo>
                      <a:pt x="72213" y="371798"/>
                      <a:pt x="64797" y="390525"/>
                      <a:pt x="58447" y="409575"/>
                    </a:cubicBezTo>
                    <a:lnTo>
                      <a:pt x="48922" y="438150"/>
                    </a:lnTo>
                    <a:cubicBezTo>
                      <a:pt x="45747" y="447675"/>
                      <a:pt x="45421" y="458693"/>
                      <a:pt x="39397" y="466725"/>
                    </a:cubicBezTo>
                    <a:lnTo>
                      <a:pt x="10822" y="504825"/>
                    </a:lnTo>
                    <a:cubicBezTo>
                      <a:pt x="7647" y="536575"/>
                      <a:pt x="1297" y="568167"/>
                      <a:pt x="1297" y="600075"/>
                    </a:cubicBezTo>
                    <a:cubicBezTo>
                      <a:pt x="1297" y="648947"/>
                      <a:pt x="-9264" y="713339"/>
                      <a:pt x="29872" y="752475"/>
                    </a:cubicBezTo>
                    <a:cubicBezTo>
                      <a:pt x="37967" y="760570"/>
                      <a:pt x="48922" y="765175"/>
                      <a:pt x="58447" y="771525"/>
                    </a:cubicBezTo>
                    <a:cubicBezTo>
                      <a:pt x="64797" y="781050"/>
                      <a:pt x="73477" y="789381"/>
                      <a:pt x="77497" y="800100"/>
                    </a:cubicBezTo>
                    <a:cubicBezTo>
                      <a:pt x="83181" y="815259"/>
                      <a:pt x="83095" y="832019"/>
                      <a:pt x="87022" y="847725"/>
                    </a:cubicBezTo>
                    <a:cubicBezTo>
                      <a:pt x="89457" y="857465"/>
                      <a:pt x="94112" y="866560"/>
                      <a:pt x="96547" y="876300"/>
                    </a:cubicBezTo>
                    <a:cubicBezTo>
                      <a:pt x="97194" y="878887"/>
                      <a:pt x="107680" y="942603"/>
                      <a:pt x="115597" y="952500"/>
                    </a:cubicBezTo>
                    <a:cubicBezTo>
                      <a:pt x="122748" y="961439"/>
                      <a:pt x="135378" y="964221"/>
                      <a:pt x="144172" y="971550"/>
                    </a:cubicBezTo>
                    <a:cubicBezTo>
                      <a:pt x="154520" y="980174"/>
                      <a:pt x="162399" y="991501"/>
                      <a:pt x="172747" y="1000125"/>
                    </a:cubicBezTo>
                    <a:cubicBezTo>
                      <a:pt x="181541" y="1007454"/>
                      <a:pt x="192528" y="1011846"/>
                      <a:pt x="201322" y="1019175"/>
                    </a:cubicBezTo>
                    <a:cubicBezTo>
                      <a:pt x="211670" y="1027799"/>
                      <a:pt x="219549" y="1039126"/>
                      <a:pt x="229897" y="1047750"/>
                    </a:cubicBezTo>
                    <a:cubicBezTo>
                      <a:pt x="238691" y="1055079"/>
                      <a:pt x="249916" y="1059195"/>
                      <a:pt x="258472" y="1066800"/>
                    </a:cubicBezTo>
                    <a:cubicBezTo>
                      <a:pt x="278608" y="1084698"/>
                      <a:pt x="300678" y="1101534"/>
                      <a:pt x="315622" y="1123950"/>
                    </a:cubicBezTo>
                    <a:cubicBezTo>
                      <a:pt x="317717" y="1127092"/>
                      <a:pt x="363112" y="1203280"/>
                      <a:pt x="382297" y="1209675"/>
                    </a:cubicBezTo>
                    <a:cubicBezTo>
                      <a:pt x="400369" y="1215699"/>
                      <a:pt x="420397" y="1209675"/>
                      <a:pt x="439447" y="1209675"/>
                    </a:cubicBezTo>
                  </a:path>
                </a:pathLst>
              </a:custGeom>
              <a:solidFill>
                <a:schemeClr val="accent3">
                  <a:lumMod val="20000"/>
                  <a:lumOff val="80000"/>
                </a:schemeClr>
              </a:solidFill>
              <a:ln w="25400"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
          <p:nvSpPr>
            <p:cNvPr id="12" name="Right Arrow 11"/>
            <p:cNvSpPr>
              <a:spLocks noChangeAspect="1"/>
            </p:cNvSpPr>
            <p:nvPr/>
          </p:nvSpPr>
          <p:spPr>
            <a:xfrm>
              <a:off x="8368930" y="3472688"/>
              <a:ext cx="491625" cy="54864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9020156" y="3518408"/>
              <a:ext cx="493776" cy="45720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9673533" y="3564128"/>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10326910" y="3609848"/>
              <a:ext cx="493776" cy="27432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10980287" y="3655568"/>
              <a:ext cx="493776" cy="18288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2700000">
              <a:off x="8955246" y="4216694"/>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2700000">
              <a:off x="9513872" y="4216694"/>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700000">
              <a:off x="10072498" y="4216694"/>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2700000">
              <a:off x="10631123" y="4216694"/>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8900000" flipV="1">
              <a:off x="8955246" y="2873907"/>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8900000" flipV="1">
              <a:off x="9513872" y="2873907"/>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8900000" flipV="1">
              <a:off x="10072498" y="2873907"/>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8900000" flipV="1">
              <a:off x="10631123" y="2873907"/>
              <a:ext cx="493776" cy="365760"/>
            </a:xfrm>
            <a:prstGeom prst="rightArrow">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49256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通过等截面直肋的导热</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21405" y="1979295"/>
            <a:ext cx="5014595" cy="3564255"/>
          </a:xfrm>
          <a:prstGeom prst="rect">
            <a:avLst/>
          </a:prstGeom>
        </p:spPr>
      </p:pic>
      <p:grpSp>
        <p:nvGrpSpPr>
          <p:cNvPr id="17" name="组合 16"/>
          <p:cNvGrpSpPr/>
          <p:nvPr/>
        </p:nvGrpSpPr>
        <p:grpSpPr>
          <a:xfrm>
            <a:off x="165100" y="1343652"/>
            <a:ext cx="3133981" cy="627700"/>
            <a:chOff x="260" y="2116"/>
            <a:chExt cx="4935" cy="989"/>
          </a:xfrm>
        </p:grpSpPr>
        <p:sp>
          <p:nvSpPr>
            <p:cNvPr id="11" name="Round Same Side Corner Rectangle 67"/>
            <p:cNvSpPr/>
            <p:nvPr/>
          </p:nvSpPr>
          <p:spPr>
            <a:xfrm rot="10800000" flipH="1">
              <a:off x="5099" y="2116"/>
              <a:ext cx="96" cy="989"/>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14" name="Rectangle 71"/>
            <p:cNvSpPr/>
            <p:nvPr/>
          </p:nvSpPr>
          <p:spPr>
            <a:xfrm>
              <a:off x="260" y="2120"/>
              <a:ext cx="4729" cy="697"/>
            </a:xfrm>
            <a:prstGeom prst="rect">
              <a:avLst/>
            </a:prstGeom>
          </p:spPr>
          <p:txBody>
            <a:bodyPr wrap="none" lIns="0" tIns="0" rIns="0" bIns="0">
              <a:spAutoFit/>
            </a:bodyPr>
            <a:lstStyle/>
            <a:p>
              <a:pPr algn="l">
                <a:lnSpc>
                  <a:spcPct val="120000"/>
                </a:lnSpc>
              </a:pP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t</a:t>
              </a:r>
              <a:r>
                <a:rPr lang="zh-CN" altLang="en-US" sz="240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0</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 </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大于周围流体温度 </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t</a:t>
              </a:r>
              <a:r>
                <a:rPr lang="zh-CN" altLang="en-US" sz="240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endParaRPr lang="zh-CN" altLang="en-US" sz="240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grpSp>
      <p:grpSp>
        <p:nvGrpSpPr>
          <p:cNvPr id="33" name="组合 32"/>
          <p:cNvGrpSpPr/>
          <p:nvPr/>
        </p:nvGrpSpPr>
        <p:grpSpPr>
          <a:xfrm>
            <a:off x="72390" y="2920677"/>
            <a:ext cx="3224689" cy="1329055"/>
            <a:chOff x="114" y="3618"/>
            <a:chExt cx="5078" cy="2093"/>
          </a:xfrm>
        </p:grpSpPr>
        <p:sp>
          <p:nvSpPr>
            <p:cNvPr id="12" name="Round Same Side Corner Rectangle 68"/>
            <p:cNvSpPr/>
            <p:nvPr/>
          </p:nvSpPr>
          <p:spPr>
            <a:xfrm rot="10800000" flipH="1">
              <a:off x="5096" y="3618"/>
              <a:ext cx="96" cy="989"/>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15" name="Rectangle 73"/>
            <p:cNvSpPr/>
            <p:nvPr/>
          </p:nvSpPr>
          <p:spPr>
            <a:xfrm>
              <a:off x="114" y="3618"/>
              <a:ext cx="4762" cy="2093"/>
            </a:xfrm>
            <a:prstGeom prst="rect">
              <a:avLst/>
            </a:prstGeom>
          </p:spPr>
          <p:txBody>
            <a:bodyPr wrap="square" lIns="0" tIns="0" rIns="0" bIns="0">
              <a:spAutoFit/>
            </a:bodyPr>
            <a:lstStyle/>
            <a:p>
              <a:pPr algn="r">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包括对流传热及辐射传热在内的复合换热的表面传热系数 </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h</a:t>
              </a:r>
              <a:endPar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grpSp>
      <p:grpSp>
        <p:nvGrpSpPr>
          <p:cNvPr id="34" name="组合 33"/>
          <p:cNvGrpSpPr/>
          <p:nvPr/>
        </p:nvGrpSpPr>
        <p:grpSpPr>
          <a:xfrm>
            <a:off x="-64770" y="5198422"/>
            <a:ext cx="3363851" cy="1772285"/>
            <a:chOff x="-102" y="9203"/>
            <a:chExt cx="5297" cy="2791"/>
          </a:xfrm>
        </p:grpSpPr>
        <p:sp>
          <p:nvSpPr>
            <p:cNvPr id="13" name="Round Same Side Corner Rectangle 69"/>
            <p:cNvSpPr/>
            <p:nvPr/>
          </p:nvSpPr>
          <p:spPr>
            <a:xfrm rot="10800000" flipH="1">
              <a:off x="5099" y="9210"/>
              <a:ext cx="96" cy="989"/>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16" name="Rectangle 75"/>
            <p:cNvSpPr/>
            <p:nvPr/>
          </p:nvSpPr>
          <p:spPr>
            <a:xfrm>
              <a:off x="-102" y="9203"/>
              <a:ext cx="5068" cy="2791"/>
            </a:xfrm>
            <a:prstGeom prst="rect">
              <a:avLst/>
            </a:prstGeom>
          </p:spPr>
          <p:txBody>
            <a:bodyPr wrap="square" lIns="0" tIns="0" rIns="0" bIns="0">
              <a:spAutoFit/>
            </a:bodyPr>
            <a:lstStyle/>
            <a:p>
              <a:pPr algn="r">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导热系数 </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λ</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r">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表面传热系数</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 h</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 、</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r">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沿肋高方向横截面积</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a:t>
              </a:r>
              <a:r>
                <a:rPr lang="zh-CN" altLang="en-US" sz="240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c</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 </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均为常数</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38" name="组合 37"/>
          <p:cNvGrpSpPr/>
          <p:nvPr/>
        </p:nvGrpSpPr>
        <p:grpSpPr>
          <a:xfrm>
            <a:off x="8999220" y="5399405"/>
            <a:ext cx="3520440" cy="1341120"/>
            <a:chOff x="14172" y="8164"/>
            <a:chExt cx="5544" cy="2112"/>
          </a:xfrm>
        </p:grpSpPr>
        <p:sp>
          <p:nvSpPr>
            <p:cNvPr id="9" name="Round Same Side Corner Rectangle 77"/>
            <p:cNvSpPr/>
            <p:nvPr/>
          </p:nvSpPr>
          <p:spPr>
            <a:xfrm rot="10800000" flipH="1">
              <a:off x="14172" y="8164"/>
              <a:ext cx="96" cy="989"/>
            </a:xfrm>
            <a:prstGeom prst="round2SameRect">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10" name="Rectangle 81"/>
            <p:cNvSpPr/>
            <p:nvPr/>
          </p:nvSpPr>
          <p:spPr>
            <a:xfrm>
              <a:off x="14436" y="8194"/>
              <a:ext cx="5280" cy="697"/>
            </a:xfrm>
            <a:prstGeom prst="rect">
              <a:avLst/>
            </a:prstGeom>
          </p:spPr>
          <p:txBody>
            <a:bodyPr wrap="none" lIns="0" tIns="0" rIns="0" bIns="0">
              <a:spAutoFit/>
            </a:bodyPr>
            <a:lstStyle/>
            <a:p>
              <a:pPr algn="l">
                <a:lnSpc>
                  <a:spcPct val="120000"/>
                </a:lnSpc>
              </a:pPr>
              <a:r>
                <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肋片顶端可视为绝热，即</a:t>
              </a:r>
              <a:endPar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37" name="文本框 36"/>
                <p:cNvSpPr txBox="1"/>
                <p:nvPr/>
              </p:nvSpPr>
              <p:spPr>
                <a:xfrm>
                  <a:off x="15425" y="9182"/>
                  <a:ext cx="3294" cy="10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oMath>
                    </m:oMathPara>
                  </a14:m>
                  <a:endParaRPr lang="zh-CN" altLang="en-US" sz="2400" dirty="0"/>
                </a:p>
              </p:txBody>
            </p:sp>
          </mc:Choice>
          <mc:Fallback>
            <p:sp>
              <p:nvSpPr>
                <p:cNvPr id="37" name="文本框 36"/>
                <p:cNvSpPr txBox="1">
                  <a:spLocks noRot="1" noChangeAspect="1" noMove="1" noResize="1" noEditPoints="1" noAdjustHandles="1" noChangeArrowheads="1" noChangeShapeType="1" noTextEdit="1"/>
                </p:cNvSpPr>
                <p:nvPr/>
              </p:nvSpPr>
              <p:spPr>
                <a:xfrm>
                  <a:off x="15425" y="9182"/>
                  <a:ext cx="3294" cy="1094"/>
                </a:xfrm>
                <a:prstGeom prst="rect">
                  <a:avLst/>
                </a:prstGeom>
                <a:blipFill rotWithShape="1">
                  <a:blip r:embed="rId3"/>
                </a:blipFill>
              </p:spPr>
              <p:txBody>
                <a:bodyPr/>
                <a:lstStyle/>
                <a:p>
                  <a:r>
                    <a:rPr lang="zh-CN" altLang="en-US">
                      <a:noFill/>
                    </a:rPr>
                    <a:t> </a:t>
                  </a:r>
                </a:p>
              </p:txBody>
            </p:sp>
          </mc:Fallback>
        </mc:AlternateContent>
      </p:grpSp>
      <p:sp>
        <p:nvSpPr>
          <p:cNvPr id="59" name="文本框 58"/>
          <p:cNvSpPr txBox="1"/>
          <p:nvPr/>
        </p:nvSpPr>
        <p:spPr>
          <a:xfrm>
            <a:off x="5277485" y="1240155"/>
            <a:ext cx="1706880" cy="46037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等截面直肋</a:t>
            </a:r>
            <a:endParaRPr lang="zh-CN" altLang="en-US" sz="2400" b="1">
              <a:latin typeface="微软雅黑" panose="020B0503020204020204" pitchFamily="34" charset="-122"/>
              <a:ea typeface="微软雅黑" panose="020B0503020204020204" pitchFamily="34" charset="-122"/>
            </a:endParaRPr>
          </a:p>
        </p:txBody>
      </p:sp>
      <p:grpSp>
        <p:nvGrpSpPr>
          <p:cNvPr id="62" name="组合 61"/>
          <p:cNvGrpSpPr/>
          <p:nvPr/>
        </p:nvGrpSpPr>
        <p:grpSpPr>
          <a:xfrm>
            <a:off x="8999220" y="1343660"/>
            <a:ext cx="3964940" cy="1670050"/>
            <a:chOff x="14172" y="2116"/>
            <a:chExt cx="6244" cy="2630"/>
          </a:xfrm>
        </p:grpSpPr>
        <p:grpSp>
          <p:nvGrpSpPr>
            <p:cNvPr id="35" name="组合 34"/>
            <p:cNvGrpSpPr/>
            <p:nvPr/>
          </p:nvGrpSpPr>
          <p:grpSpPr>
            <a:xfrm>
              <a:off x="14172" y="2116"/>
              <a:ext cx="6244" cy="1394"/>
              <a:chOff x="14172" y="2406"/>
              <a:chExt cx="6244" cy="1394"/>
            </a:xfrm>
          </p:grpSpPr>
          <p:sp>
            <p:nvSpPr>
              <p:cNvPr id="18" name="Round Same Side Corner Rectangle 67"/>
              <p:cNvSpPr/>
              <p:nvPr/>
            </p:nvSpPr>
            <p:spPr>
              <a:xfrm rot="10800000" flipH="1">
                <a:off x="14172" y="2430"/>
                <a:ext cx="96" cy="989"/>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22" name="Rectangle 71"/>
              <p:cNvSpPr/>
              <p:nvPr/>
            </p:nvSpPr>
            <p:spPr>
              <a:xfrm>
                <a:off x="14450" y="2406"/>
                <a:ext cx="5967" cy="1395"/>
              </a:xfrm>
              <a:prstGeom prst="rect">
                <a:avLst/>
              </a:prstGeom>
            </p:spPr>
            <p:txBody>
              <a:bodyPr wrap="square" lIns="0" tIns="0" rIns="0" bIns="0">
                <a:spAutoFit/>
              </a:bodyPr>
              <a:lstStyle/>
              <a:p>
                <a:pPr algn="l">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肋片温度在垂直于纸面方向不发生变化</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mc:AlternateContent xmlns:mc="http://schemas.openxmlformats.org/markup-compatibility/2006">
          <mc:Choice xmlns:a14="http://schemas.microsoft.com/office/drawing/2010/main" Requires="a14">
            <p:sp>
              <p:nvSpPr>
                <p:cNvPr id="60" name="文本框 59"/>
                <p:cNvSpPr txBox="1"/>
                <p:nvPr/>
              </p:nvSpPr>
              <p:spPr>
                <a:xfrm>
                  <a:off x="16387" y="3552"/>
                  <a:ext cx="1742" cy="11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𝑑𝑦</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oMath>
                    </m:oMathPara>
                  </a14:m>
                  <a:endParaRPr lang="zh-CN" altLang="en-US" sz="2400" dirty="0"/>
                </a:p>
              </p:txBody>
            </p:sp>
          </mc:Choice>
          <mc:Fallback>
            <p:sp>
              <p:nvSpPr>
                <p:cNvPr id="60" name="文本框 59"/>
                <p:cNvSpPr txBox="1">
                  <a:spLocks noRot="1" noChangeAspect="1" noMove="1" noResize="1" noEditPoints="1" noAdjustHandles="1" noChangeArrowheads="1" noChangeShapeType="1" noTextEdit="1"/>
                </p:cNvSpPr>
                <p:nvPr/>
              </p:nvSpPr>
              <p:spPr>
                <a:xfrm>
                  <a:off x="16387" y="3552"/>
                  <a:ext cx="1742" cy="1194"/>
                </a:xfrm>
                <a:prstGeom prst="rect">
                  <a:avLst/>
                </a:prstGeom>
                <a:blipFill rotWithShape="1">
                  <a:blip r:embed="rId4"/>
                </a:blipFill>
              </p:spPr>
              <p:txBody>
                <a:bodyPr/>
                <a:lstStyle/>
                <a:p>
                  <a:r>
                    <a:rPr lang="zh-CN" altLang="en-US">
                      <a:noFill/>
                    </a:rPr>
                    <a:t> </a:t>
                  </a:r>
                </a:p>
              </p:txBody>
            </p:sp>
          </mc:Fallback>
        </mc:AlternateContent>
      </p:grpSp>
      <p:grpSp>
        <p:nvGrpSpPr>
          <p:cNvPr id="63" name="组合 62"/>
          <p:cNvGrpSpPr/>
          <p:nvPr/>
        </p:nvGrpSpPr>
        <p:grpSpPr>
          <a:xfrm>
            <a:off x="8963660" y="3144520"/>
            <a:ext cx="3822700" cy="1704340"/>
            <a:chOff x="14172" y="4085"/>
            <a:chExt cx="6020" cy="2684"/>
          </a:xfrm>
        </p:grpSpPr>
        <p:grpSp>
          <p:nvGrpSpPr>
            <p:cNvPr id="36" name="组合 35"/>
            <p:cNvGrpSpPr/>
            <p:nvPr/>
          </p:nvGrpSpPr>
          <p:grpSpPr>
            <a:xfrm>
              <a:off x="14172" y="4085"/>
              <a:ext cx="6020" cy="1394"/>
              <a:chOff x="14172" y="4424"/>
              <a:chExt cx="6020" cy="1394"/>
            </a:xfrm>
          </p:grpSpPr>
          <p:sp>
            <p:nvSpPr>
              <p:cNvPr id="20" name="Round Same Side Corner Rectangle 69"/>
              <p:cNvSpPr/>
              <p:nvPr/>
            </p:nvSpPr>
            <p:spPr>
              <a:xfrm rot="10800000" flipH="1">
                <a:off x="14172" y="4507"/>
                <a:ext cx="96" cy="989"/>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26" name="Rectangle 75"/>
              <p:cNvSpPr/>
              <p:nvPr/>
            </p:nvSpPr>
            <p:spPr>
              <a:xfrm>
                <a:off x="14436" y="4424"/>
                <a:ext cx="5756" cy="1395"/>
              </a:xfrm>
              <a:prstGeom prst="rect">
                <a:avLst/>
              </a:prstGeom>
            </p:spPr>
            <p:txBody>
              <a:bodyPr wrap="square" lIns="0" tIns="0" rIns="0" bIns="0">
                <a:spAutoFit/>
              </a:bodyPr>
              <a:lstStyle/>
              <a:p>
                <a:pPr algn="l">
                  <a:lnSpc>
                    <a:spcPct val="120000"/>
                  </a:lnSpc>
                </a:pP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表面上的换热热阻 </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1/h </a:t>
                </a:r>
                <a:r>
                  <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远远大于肋片中的导热热阻 </a:t>
                </a:r>
                <a:r>
                  <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δ/λ</a:t>
                </a:r>
                <a:endParaRPr lang="zh-CN" altLang="en-US" sz="2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grpSp>
        <mc:AlternateContent xmlns:mc="http://schemas.openxmlformats.org/markup-compatibility/2006">
          <mc:Choice xmlns:a14="http://schemas.microsoft.com/office/drawing/2010/main" Requires="a14">
            <p:sp>
              <p:nvSpPr>
                <p:cNvPr id="61" name="文本框 60"/>
                <p:cNvSpPr txBox="1"/>
                <p:nvPr/>
              </p:nvSpPr>
              <p:spPr>
                <a:xfrm>
                  <a:off x="16350" y="5675"/>
                  <a:ext cx="1556" cy="10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𝑑𝑧</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oMath>
                    </m:oMathPara>
                  </a14:m>
                  <a:endParaRPr lang="zh-CN" altLang="en-US" sz="2400" dirty="0"/>
                </a:p>
              </p:txBody>
            </p:sp>
          </mc:Choice>
          <mc:Fallback>
            <p:sp>
              <p:nvSpPr>
                <p:cNvPr id="61" name="文本框 60"/>
                <p:cNvSpPr txBox="1">
                  <a:spLocks noRot="1" noChangeAspect="1" noMove="1" noResize="1" noEditPoints="1" noAdjustHandles="1" noChangeArrowheads="1" noChangeShapeType="1" noTextEdit="1"/>
                </p:cNvSpPr>
                <p:nvPr/>
              </p:nvSpPr>
              <p:spPr>
                <a:xfrm>
                  <a:off x="16350" y="5675"/>
                  <a:ext cx="1556" cy="1094"/>
                </a:xfrm>
                <a:prstGeom prst="rect">
                  <a:avLst/>
                </a:prstGeom>
                <a:blipFill rotWithShape="1">
                  <a:blip r:embed="rId5"/>
                </a:blipFill>
              </p:spPr>
              <p:txBody>
                <a:bodyPr/>
                <a:lstStyle/>
                <a:p>
                  <a:r>
                    <a:rPr lang="zh-CN" altLang="en-US">
                      <a:noFill/>
                    </a:rPr>
                    <a:t> </a:t>
                  </a:r>
                </a:p>
              </p:txBody>
            </p:sp>
          </mc:Fallback>
        </mc:AlternateContent>
      </p:grpSp>
      <p:grpSp>
        <p:nvGrpSpPr>
          <p:cNvPr id="74" name="组合 73"/>
          <p:cNvGrpSpPr/>
          <p:nvPr/>
        </p:nvGrpSpPr>
        <p:grpSpPr>
          <a:xfrm>
            <a:off x="7293610" y="4264660"/>
            <a:ext cx="1357630" cy="1313180"/>
            <a:chOff x="6497" y="8856"/>
            <a:chExt cx="2138" cy="2068"/>
          </a:xfrm>
        </p:grpSpPr>
        <p:cxnSp>
          <p:nvCxnSpPr>
            <p:cNvPr id="64" name="直接箭头连接符 63"/>
            <p:cNvCxnSpPr/>
            <p:nvPr/>
          </p:nvCxnSpPr>
          <p:spPr>
            <a:xfrm flipH="1" flipV="1">
              <a:off x="7404" y="9241"/>
              <a:ext cx="0" cy="763"/>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5400000" flipH="1" flipV="1">
              <a:off x="7785" y="9622"/>
              <a:ext cx="0" cy="763"/>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6951" y="10004"/>
              <a:ext cx="454" cy="454"/>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8167" y="9693"/>
              <a:ext cx="468" cy="580"/>
            </a:xfrm>
            <a:prstGeom prst="rect">
              <a:avLst/>
            </a:prstGeom>
            <a:noFill/>
          </p:spPr>
          <p:txBody>
            <a:bodyPr wrap="none" rtlCol="0">
              <a:spAutoFit/>
            </a:bodyPr>
            <a:lstStyle/>
            <a:p>
              <a:r>
                <a:rPr lang="en-US" altLang="zh-CN" b="1" i="1">
                  <a:latin typeface="Times New Roman" panose="02020603050405020304" pitchFamily="18" charset="0"/>
                  <a:cs typeface="Times New Roman" panose="02020603050405020304" pitchFamily="18" charset="0"/>
                </a:rPr>
                <a:t>x</a:t>
              </a:r>
              <a:endParaRPr lang="en-US" altLang="zh-CN" b="1" i="1">
                <a:latin typeface="Times New Roman" panose="02020603050405020304" pitchFamily="18" charset="0"/>
                <a:cs typeface="Times New Roman" panose="02020603050405020304" pitchFamily="18" charset="0"/>
              </a:endParaRPr>
            </a:p>
          </p:txBody>
        </p:sp>
        <p:sp>
          <p:nvSpPr>
            <p:cNvPr id="68" name="文本框 67"/>
            <p:cNvSpPr txBox="1"/>
            <p:nvPr/>
          </p:nvSpPr>
          <p:spPr>
            <a:xfrm>
              <a:off x="7405" y="8856"/>
              <a:ext cx="428" cy="580"/>
            </a:xfrm>
            <a:prstGeom prst="rect">
              <a:avLst/>
            </a:prstGeom>
            <a:noFill/>
          </p:spPr>
          <p:txBody>
            <a:bodyPr wrap="none" rtlCol="0">
              <a:spAutoFit/>
            </a:bodyPr>
            <a:lstStyle/>
            <a:p>
              <a:r>
                <a:rPr lang="en-US" altLang="zh-CN" b="1" i="1">
                  <a:latin typeface="Times New Roman" panose="02020603050405020304" pitchFamily="18" charset="0"/>
                  <a:cs typeface="Times New Roman" panose="02020603050405020304" pitchFamily="18" charset="0"/>
                </a:rPr>
                <a:t>z</a:t>
              </a:r>
              <a:endParaRPr lang="en-US" altLang="zh-CN" b="1" i="1">
                <a:latin typeface="Times New Roman" panose="02020603050405020304" pitchFamily="18" charset="0"/>
                <a:cs typeface="Times New Roman" panose="02020603050405020304" pitchFamily="18" charset="0"/>
              </a:endParaRPr>
            </a:p>
          </p:txBody>
        </p:sp>
        <p:sp>
          <p:nvSpPr>
            <p:cNvPr id="73" name="文本框 72"/>
            <p:cNvSpPr txBox="1"/>
            <p:nvPr/>
          </p:nvSpPr>
          <p:spPr>
            <a:xfrm>
              <a:off x="6497" y="10344"/>
              <a:ext cx="448" cy="580"/>
            </a:xfrm>
            <a:prstGeom prst="rect">
              <a:avLst/>
            </a:prstGeom>
            <a:noFill/>
          </p:spPr>
          <p:txBody>
            <a:bodyPr wrap="none" rtlCol="0">
              <a:spAutoFit/>
            </a:bodyPr>
            <a:lstStyle/>
            <a:p>
              <a:r>
                <a:rPr lang="en-US" altLang="zh-CN" b="1" i="1">
                  <a:latin typeface="Times New Roman" panose="02020603050405020304" pitchFamily="18" charset="0"/>
                  <a:cs typeface="Times New Roman" panose="02020603050405020304" pitchFamily="18" charset="0"/>
                </a:rPr>
                <a:t>y</a:t>
              </a:r>
              <a:endParaRPr lang="en-US" altLang="zh-CN" b="1" i="1">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59" grpId="0"/>
      <p:bldP spid="5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797800" y="746125"/>
            <a:ext cx="5015230" cy="3564255"/>
            <a:chOff x="260" y="1839"/>
            <a:chExt cx="7898" cy="5613"/>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60" y="1839"/>
              <a:ext cx="7897" cy="5613"/>
            </a:xfrm>
            <a:prstGeom prst="rect">
              <a:avLst/>
            </a:prstGeom>
          </p:spPr>
        </p:pic>
        <p:cxnSp>
          <p:nvCxnSpPr>
            <p:cNvPr id="3" name="曲线连接符 2"/>
            <p:cNvCxnSpPr/>
            <p:nvPr/>
          </p:nvCxnSpPr>
          <p:spPr bwMode="auto">
            <a:xfrm rot="16200000" flipH="1">
              <a:off x="5930" y="5014"/>
              <a:ext cx="1247" cy="567"/>
            </a:xfrm>
            <a:prstGeom prst="curvedConnector2">
              <a:avLst/>
            </a:prstGeom>
            <a:solidFill>
              <a:srgbClr val="FFFFCC"/>
            </a:solidFill>
            <a:ln w="9525" cap="flat" cmpd="sng" algn="ctr">
              <a:solidFill>
                <a:srgbClr val="FF0000"/>
              </a:solidFill>
              <a:prstDash val="solid"/>
              <a:round/>
              <a:headEnd type="none" w="med" len="med"/>
              <a:tailEnd type="triangle" w="med" len="med"/>
            </a:ln>
            <a:effectLst/>
          </p:spPr>
        </p:cxnSp>
        <p:sp>
          <p:nvSpPr>
            <p:cNvPr id="27" name="文本框 26"/>
            <p:cNvSpPr txBox="1"/>
            <p:nvPr/>
          </p:nvSpPr>
          <p:spPr>
            <a:xfrm>
              <a:off x="6723" y="5631"/>
              <a:ext cx="1435" cy="5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周长</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en-US" altLang="zh-CN"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文本占位符 8"/>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通过等截面直肋的导热</a:t>
            </a:r>
            <a:endParaRPr lang="zh-CN" altLang="en-US"/>
          </a:p>
        </p:txBody>
      </p:sp>
      <p:grpSp>
        <p:nvGrpSpPr>
          <p:cNvPr id="34" name="组合 33"/>
          <p:cNvGrpSpPr/>
          <p:nvPr/>
        </p:nvGrpSpPr>
        <p:grpSpPr>
          <a:xfrm>
            <a:off x="819150" y="3187700"/>
            <a:ext cx="4654550" cy="1649095"/>
            <a:chOff x="1290" y="5020"/>
            <a:chExt cx="7330" cy="2597"/>
          </a:xfrm>
        </p:grpSpPr>
        <mc:AlternateContent xmlns:mc="http://schemas.openxmlformats.org/markup-compatibility/2006">
          <mc:Choice xmlns:a14="http://schemas.microsoft.com/office/drawing/2010/main" Requires="a14">
            <p:sp>
              <p:nvSpPr>
                <p:cNvPr id="11" name="矩形 10"/>
                <p:cNvSpPr/>
                <p:nvPr/>
              </p:nvSpPr>
              <p:spPr>
                <a:xfrm>
                  <a:off x="1394" y="6035"/>
                  <a:ext cx="3771" cy="1314"/>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fPr>
                          <m:num>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𝑑</m:t>
                                </m:r>
                              </m:e>
                              <m:sup>
                                <m:r>
                                  <a:rPr lang="en-US" altLang="zh-CN" sz="2400" i="1">
                                    <a:latin typeface="Cambria Math" panose="02040503050406030204" pitchFamily="18" charset="0"/>
                                    <a:ea typeface="MS Mincho" charset="0"/>
                                    <a:cs typeface="Cambria Math" panose="02040503050406030204" pitchFamily="18" charset="0"/>
                                  </a:rPr>
                                  <m:t>2</m:t>
                                </m:r>
                              </m:sup>
                            </m:sSup>
                            <m:r>
                              <a:rPr lang="zh-CN" altLang="en-US" sz="2400" i="1" smtClean="0">
                                <a:latin typeface="Cambria Math" panose="02040503050406030204" pitchFamily="18" charset="0"/>
                                <a:ea typeface="MS Mincho" charset="0"/>
                                <a:cs typeface="Cambria Math" panose="02040503050406030204" pitchFamily="18" charset="0"/>
                              </a:rPr>
                              <m:t>𝜃</m:t>
                            </m:r>
                          </m:num>
                          <m:den>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𝑑</m:t>
                            </m:r>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e>
                              <m:sup>
                                <m:r>
                                  <a:rPr lang="en-US" altLang="zh-CN" sz="2400" i="1">
                                    <a:latin typeface="Cambria Math" panose="02040503050406030204" pitchFamily="18" charset="0"/>
                                    <a:ea typeface="MS Mincho" charset="0"/>
                                    <a:cs typeface="Cambria Math" panose="02040503050406030204" pitchFamily="18" charset="0"/>
                                  </a:rPr>
                                  <m:t>2</m:t>
                                </m:r>
                              </m:sup>
                            </m:sSup>
                          </m:den>
                        </m:f>
                        <m:r>
                          <a:rPr lang="en-US" altLang="zh-CN" sz="2400" b="0" i="1" smtClean="0">
                            <a:latin typeface="Cambria Math" panose="02040503050406030204" pitchFamily="18" charset="0"/>
                            <a:ea typeface="MS Mincho" charset="0"/>
                            <a:cs typeface="Cambria Math" panose="02040503050406030204" pitchFamily="18" charset="0"/>
                          </a:rPr>
                          <m:t>=</m:t>
                        </m:r>
                        <m:sSup>
                          <m:sSup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e>
                          <m:sup>
                            <m:r>
                              <a:rPr lang="en-US" altLang="zh-CN" sz="2400" b="0" i="1" smtClean="0">
                                <a:latin typeface="Cambria Math" panose="02040503050406030204" pitchFamily="18" charset="0"/>
                                <a:ea typeface="MS Mincho" charset="0"/>
                                <a:cs typeface="Cambria Math" panose="02040503050406030204" pitchFamily="18" charset="0"/>
                              </a:rPr>
                              <m:t>2</m:t>
                            </m:r>
                          </m:sup>
                        </m:sSup>
                        <m:r>
                          <a:rPr lang="zh-CN" altLang="en-US" sz="2400" b="0" i="1" smtClean="0">
                            <a:latin typeface="Cambria Math" panose="02040503050406030204" pitchFamily="18" charset="0"/>
                            <a:ea typeface="MS Mincho" charset="0"/>
                            <a:cs typeface="Cambria Math" panose="02040503050406030204" pitchFamily="18" charset="0"/>
                          </a:rPr>
                          <m:t>𝜃</m:t>
                        </m:r>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矩形 10"/>
                <p:cNvSpPr>
                  <a:spLocks noRot="1" noChangeAspect="1" noMove="1" noResize="1" noEditPoints="1" noAdjustHandles="1" noChangeArrowheads="1" noChangeShapeType="1" noTextEdit="1"/>
                </p:cNvSpPr>
                <p:nvPr/>
              </p:nvSpPr>
              <p:spPr>
                <a:xfrm>
                  <a:off x="1394" y="6035"/>
                  <a:ext cx="3771" cy="1314"/>
                </a:xfrm>
                <a:prstGeom prst="rect">
                  <a:avLst/>
                </a:prstGeom>
                <a:blipFill rotWithShape="1">
                  <a:blip r:embed="rId3"/>
                </a:blipFill>
                <a:ln w="190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250" y="5765"/>
                  <a:ext cx="3371" cy="1853"/>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MS Mincho" charset="0"/>
                            <a:cs typeface="Cambria Math" panose="02040503050406030204" pitchFamily="18" charset="0"/>
                          </a:rPr>
                          <m:t>=</m:t>
                        </m:r>
                        <m:rad>
                          <m:radPr>
                            <m:degHide m:val="on"/>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radPr>
                          <m:deg/>
                          <m:e>
                            <m:f>
                              <m:f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latin typeface="Cambria Math" panose="02040503050406030204" pitchFamily="18" charset="0"/>
                                    <a:ea typeface="微软雅黑" panose="020B0503020204020204" pitchFamily="34" charset="-122"/>
                                    <a:cs typeface="Cambria Math" panose="02040503050406030204" pitchFamily="18" charset="0"/>
                                  </a:rPr>
                                  <m:t>ℎ𝑃</m:t>
                                </m:r>
                                <m:r>
                                  <m:rPr>
                                    <m:nor/>
                                  </m:rPr>
                                  <a:rPr lang="zh-CN" altLang="en-US" sz="2400" dirty="0">
                                    <a:latin typeface="Cambria Math" panose="02040503050406030204" pitchFamily="18" charset="0"/>
                                    <a:ea typeface="MS Mincho" charset="0"/>
                                    <a:cs typeface="Cambria Math" panose="02040503050406030204" pitchFamily="18" charset="0"/>
                                  </a:rPr>
                                  <m:t> </m:t>
                                </m:r>
                              </m:num>
                              <m:den>
                                <m:r>
                                  <a:rPr lang="zh-CN" altLang="en-US" sz="2400" i="1">
                                    <a:latin typeface="Cambria Math" panose="02040503050406030204" pitchFamily="18" charset="0"/>
                                    <a:ea typeface="MS Mincho" charset="0"/>
                                    <a:cs typeface="Cambria Math" panose="02040503050406030204" pitchFamily="18" charset="0"/>
                                  </a:rPr>
                                  <m:t>𝜆</m:t>
                                </m:r>
                                <m:sSub>
                                  <m:sSub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𝐴</m:t>
                                    </m:r>
                                  </m:e>
                                  <m:sub>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𝑐</m:t>
                                    </m:r>
                                  </m:sub>
                                </m:sSub>
                              </m:den>
                            </m:f>
                          </m:e>
                        </m:rad>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2" name="矩形 11"/>
                <p:cNvSpPr>
                  <a:spLocks noRot="1" noChangeAspect="1" noMove="1" noResize="1" noEditPoints="1" noAdjustHandles="1" noChangeArrowheads="1" noChangeShapeType="1" noTextEdit="1"/>
                </p:cNvSpPr>
                <p:nvPr/>
              </p:nvSpPr>
              <p:spPr>
                <a:xfrm>
                  <a:off x="5250" y="5765"/>
                  <a:ext cx="3371" cy="1853"/>
                </a:xfrm>
                <a:prstGeom prst="rect">
                  <a:avLst/>
                </a:prstGeom>
                <a:blipFill rotWithShape="1">
                  <a:blip r:embed="rId4"/>
                </a:blipFill>
                <a:ln w="19050">
                  <a:noFill/>
                </a:ln>
              </p:spPr>
              <p:txBody>
                <a:bodyPr/>
                <a:lstStyle/>
                <a:p>
                  <a:r>
                    <a:rPr lang="zh-CN" altLang="en-US">
                      <a:noFill/>
                    </a:rPr>
                    <a:t> </a:t>
                  </a:r>
                </a:p>
              </p:txBody>
            </p:sp>
          </mc:Fallback>
        </mc:AlternateContent>
        <p:sp>
          <p:nvSpPr>
            <p:cNvPr id="13" name="矩形 12"/>
            <p:cNvSpPr/>
            <p:nvPr/>
          </p:nvSpPr>
          <p:spPr>
            <a:xfrm>
              <a:off x="1290" y="5020"/>
              <a:ext cx="5023" cy="725"/>
            </a:xfrm>
            <a:prstGeom prst="rect">
              <a:avLst/>
            </a:prstGeom>
          </p:spPr>
          <p:txBody>
            <a:bodyPr wrap="square">
              <a:spAutoFit/>
            </a:bodyPr>
            <a:lstStyle/>
            <a:p>
              <a:pPr marL="0" lvl="3" indent="0" eaLnBrk="1" hangingPunct="1">
                <a:buNone/>
                <a:defRPr/>
              </a:pPr>
              <a:r>
                <a:rPr lang="zh-CN" altLang="en-US" sz="2400" kern="0" dirty="0">
                  <a:latin typeface="微软雅黑" panose="020B0503020204020204" pitchFamily="34" charset="-122"/>
                  <a:ea typeface="微软雅黑" panose="020B0503020204020204" pitchFamily="34" charset="-122"/>
                </a:rPr>
                <a:t>二阶齐次常微分方程</a:t>
              </a:r>
              <a:endParaRPr lang="zh-CN" altLang="en-US" sz="2400" kern="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13435" y="1927860"/>
            <a:ext cx="5339715" cy="1189355"/>
            <a:chOff x="1281" y="3036"/>
            <a:chExt cx="8409" cy="1873"/>
          </a:xfrm>
        </p:grpSpPr>
        <p:sp>
          <p:nvSpPr>
            <p:cNvPr id="10" name="矩形 9"/>
            <p:cNvSpPr/>
            <p:nvPr/>
          </p:nvSpPr>
          <p:spPr>
            <a:xfrm>
              <a:off x="1281" y="3036"/>
              <a:ext cx="8409" cy="1016"/>
            </a:xfrm>
            <a:prstGeom prst="rect">
              <a:avLst/>
            </a:prstGeom>
          </p:spPr>
          <p:txBody>
            <a:bodyPr wrap="square">
              <a:spAutoFit/>
            </a:bodyPr>
            <a:lstStyle/>
            <a:p>
              <a:pPr marL="0" lvl="3" indent="0" eaLnBrk="1" hangingPunct="1">
                <a:lnSpc>
                  <a:spcPct val="150000"/>
                </a:lnSpc>
                <a:buNone/>
                <a:defRPr/>
              </a:pP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rPr>
                <a:t>引入过余温度（</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rPr>
                <a:t>excess temperature</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矩形 13"/>
                <p:cNvSpPr/>
                <p:nvPr/>
              </p:nvSpPr>
              <p:spPr>
                <a:xfrm>
                  <a:off x="1621" y="4182"/>
                  <a:ext cx="2662" cy="72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MS Mincho" charset="0"/>
                            <a:cs typeface="Cambria Math" panose="02040503050406030204" pitchFamily="18" charset="0"/>
                          </a:rPr>
                          <m:t>𝜃</m:t>
                        </m:r>
                        <m:r>
                          <a:rPr lang="en-US" altLang="zh-CN" sz="2400" i="1">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𝑡</m:t>
                        </m:r>
                        <m:r>
                          <a:rPr lang="en-US" altLang="zh-CN" sz="2400" i="1">
                            <a:latin typeface="Cambria Math" panose="02040503050406030204" pitchFamily="18" charset="0"/>
                            <a:ea typeface="MS Mincho" charset="0"/>
                            <a:cs typeface="Cambria Math" panose="02040503050406030204" pitchFamily="18" charset="0"/>
                          </a:rPr>
                          <m:t>−</m:t>
                        </m:r>
                        <m:sSub>
                          <m:sSub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latin typeface="Cambria Math" panose="02040503050406030204" pitchFamily="18" charset="0"/>
                                <a:ea typeface="MS Mincho" charset="0"/>
                                <a:cs typeface="Cambria Math" panose="02040503050406030204" pitchFamily="18" charset="0"/>
                              </a:rPr>
                              <m:t>∞</m:t>
                            </m:r>
                          </m:sub>
                        </m:sSub>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621" y="4182"/>
                  <a:ext cx="2662" cy="727"/>
                </a:xfrm>
                <a:prstGeom prst="rect">
                  <a:avLst/>
                </a:prstGeom>
                <a:blipFill rotWithShape="1">
                  <a:blip r:embed="rId5"/>
                </a:blipFill>
              </p:spPr>
              <p:txBody>
                <a:bodyPr/>
                <a:lstStyle/>
                <a:p>
                  <a:r>
                    <a:rPr lang="zh-CN" altLang="en-US">
                      <a:noFill/>
                    </a:rPr>
                    <a:t> </a:t>
                  </a:r>
                </a:p>
              </p:txBody>
            </p:sp>
          </mc:Fallback>
        </mc:AlternateContent>
      </p:grpSp>
      <p:grpSp>
        <p:nvGrpSpPr>
          <p:cNvPr id="35" name="组合 34"/>
          <p:cNvGrpSpPr/>
          <p:nvPr/>
        </p:nvGrpSpPr>
        <p:grpSpPr>
          <a:xfrm>
            <a:off x="2252980" y="4996180"/>
            <a:ext cx="6910070" cy="796290"/>
            <a:chOff x="3548" y="7868"/>
            <a:chExt cx="10882" cy="1254"/>
          </a:xfrm>
        </p:grpSpPr>
        <p:grpSp>
          <p:nvGrpSpPr>
            <p:cNvPr id="17" name="组合 16"/>
            <p:cNvGrpSpPr/>
            <p:nvPr/>
          </p:nvGrpSpPr>
          <p:grpSpPr>
            <a:xfrm>
              <a:off x="3548" y="7868"/>
              <a:ext cx="1254" cy="1254"/>
              <a:chOff x="3548" y="7868"/>
              <a:chExt cx="1254" cy="1254"/>
            </a:xfrm>
            <a:effectLst>
              <a:outerShdw blurRad="50800" dist="38100" dir="2700000" algn="tl" rotWithShape="0">
                <a:prstClr val="black">
                  <a:alpha val="40000"/>
                </a:prstClr>
              </a:outerShdw>
            </a:effectLst>
          </p:grpSpPr>
          <p:sp>
            <p:nvSpPr>
              <p:cNvPr id="69" name="Oval 68"/>
              <p:cNvSpPr/>
              <p:nvPr/>
            </p:nvSpPr>
            <p:spPr>
              <a:xfrm>
                <a:off x="3548" y="7868"/>
                <a:ext cx="1255" cy="12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16" name="图片 15" descr="32303038313138353b32303039303634363bc9f1c3e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5" y="8099"/>
                <a:ext cx="794" cy="794"/>
              </a:xfrm>
              <a:prstGeom prst="rect">
                <a:avLst/>
              </a:prstGeom>
            </p:spPr>
          </p:pic>
        </p:grpSp>
        <p:sp>
          <p:nvSpPr>
            <p:cNvPr id="20" name="文本框 19"/>
            <p:cNvSpPr txBox="1"/>
            <p:nvPr/>
          </p:nvSpPr>
          <p:spPr>
            <a:xfrm>
              <a:off x="5022" y="8077"/>
              <a:ext cx="940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sym typeface="+mn-ea"/>
                </a:rPr>
                <a:t>肋片无限长，并且末端温度趋近于环境温度</a:t>
              </a:r>
              <a:endParaRPr lang="zh-CN" altLang="en-US" sz="2400" dirty="0">
                <a:latin typeface="微软雅黑" panose="020B0503020204020204" pitchFamily="34" charset="-122"/>
                <a:ea typeface="微软雅黑" panose="020B0503020204020204" pitchFamily="34" charset="-122"/>
                <a:sym typeface="+mn-ea"/>
              </a:endParaRPr>
            </a:p>
          </p:txBody>
        </p:sp>
      </p:grpSp>
      <p:grpSp>
        <p:nvGrpSpPr>
          <p:cNvPr id="36" name="组合 35"/>
          <p:cNvGrpSpPr/>
          <p:nvPr/>
        </p:nvGrpSpPr>
        <p:grpSpPr>
          <a:xfrm>
            <a:off x="2263140" y="5938520"/>
            <a:ext cx="2956560" cy="796290"/>
            <a:chOff x="3564" y="9352"/>
            <a:chExt cx="4656" cy="1254"/>
          </a:xfrm>
        </p:grpSpPr>
        <p:grpSp>
          <p:nvGrpSpPr>
            <p:cNvPr id="18" name="组合 17"/>
            <p:cNvGrpSpPr/>
            <p:nvPr/>
          </p:nvGrpSpPr>
          <p:grpSpPr>
            <a:xfrm>
              <a:off x="3564" y="9352"/>
              <a:ext cx="1254" cy="1254"/>
              <a:chOff x="3564" y="9352"/>
              <a:chExt cx="1254" cy="1254"/>
            </a:xfrm>
            <a:effectLst>
              <a:outerShdw blurRad="50800" dist="38100" dir="2700000" algn="tl" rotWithShape="0">
                <a:prstClr val="black">
                  <a:alpha val="40000"/>
                </a:prstClr>
              </a:outerShdw>
            </a:effectLst>
          </p:grpSpPr>
          <p:sp>
            <p:nvSpPr>
              <p:cNvPr id="64" name="Oval 63"/>
              <p:cNvSpPr/>
              <p:nvPr/>
            </p:nvSpPr>
            <p:spPr>
              <a:xfrm>
                <a:off x="3564" y="9352"/>
                <a:ext cx="1255" cy="1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15" name="图片 14" descr="32303038313138353b32303039303633393bceefc0e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5" y="9590"/>
                <a:ext cx="794" cy="794"/>
              </a:xfrm>
              <a:prstGeom prst="rect">
                <a:avLst/>
              </a:prstGeom>
            </p:spPr>
          </p:pic>
        </p:grpSp>
        <p:sp>
          <p:nvSpPr>
            <p:cNvPr id="22" name="文本框 21"/>
            <p:cNvSpPr txBox="1"/>
            <p:nvPr/>
          </p:nvSpPr>
          <p:spPr>
            <a:xfrm>
              <a:off x="5052" y="9602"/>
              <a:ext cx="316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sym typeface="+mn-ea"/>
                </a:rPr>
                <a:t>肋片末端绝热</a:t>
              </a:r>
              <a:endParaRPr lang="zh-CN" altLang="en-US" sz="2400" dirty="0">
                <a:latin typeface="微软雅黑" panose="020B0503020204020204" pitchFamily="34" charset="-122"/>
                <a:ea typeface="微软雅黑" panose="020B0503020204020204" pitchFamily="34" charset="-122"/>
                <a:sym typeface="+mn-ea"/>
              </a:endParaRPr>
            </a:p>
          </p:txBody>
        </p:sp>
      </p:grpSp>
      <p:pic>
        <p:nvPicPr>
          <p:cNvPr id="26" name="图片 25"/>
          <p:cNvPicPr>
            <a:picLocks noChangeAspect="1"/>
          </p:cNvPicPr>
          <p:nvPr/>
        </p:nvPicPr>
        <p:blipFill>
          <a:blip r:embed="rId10"/>
          <a:stretch>
            <a:fillRect/>
          </a:stretch>
        </p:blipFill>
        <p:spPr>
          <a:xfrm>
            <a:off x="813435" y="880110"/>
            <a:ext cx="3870325" cy="11258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797800" y="746125"/>
            <a:ext cx="5015230" cy="3564255"/>
            <a:chOff x="260" y="1839"/>
            <a:chExt cx="7898" cy="5613"/>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60" y="1839"/>
              <a:ext cx="7897" cy="5613"/>
            </a:xfrm>
            <a:prstGeom prst="rect">
              <a:avLst/>
            </a:prstGeom>
          </p:spPr>
        </p:pic>
        <p:cxnSp>
          <p:nvCxnSpPr>
            <p:cNvPr id="3" name="曲线连接符 2"/>
            <p:cNvCxnSpPr/>
            <p:nvPr/>
          </p:nvCxnSpPr>
          <p:spPr bwMode="auto">
            <a:xfrm rot="16200000" flipH="1">
              <a:off x="5930" y="5014"/>
              <a:ext cx="1247" cy="567"/>
            </a:xfrm>
            <a:prstGeom prst="curvedConnector2">
              <a:avLst/>
            </a:prstGeom>
            <a:solidFill>
              <a:srgbClr val="FFFFCC"/>
            </a:solidFill>
            <a:ln w="9525" cap="flat" cmpd="sng" algn="ctr">
              <a:solidFill>
                <a:srgbClr val="FF0000"/>
              </a:solidFill>
              <a:prstDash val="solid"/>
              <a:round/>
              <a:headEnd type="none" w="med" len="med"/>
              <a:tailEnd type="triangle" w="med" len="med"/>
            </a:ln>
            <a:effectLst/>
          </p:spPr>
        </p:cxnSp>
        <p:sp>
          <p:nvSpPr>
            <p:cNvPr id="27" name="文本框 26"/>
            <p:cNvSpPr txBox="1"/>
            <p:nvPr/>
          </p:nvSpPr>
          <p:spPr>
            <a:xfrm>
              <a:off x="6723" y="5631"/>
              <a:ext cx="1435" cy="5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周长</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en-US" altLang="zh-CN"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文本占位符 8"/>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通过等截面直肋的导热</a:t>
            </a:r>
            <a:endParaRPr lang="zh-CN" altLang="en-US"/>
          </a:p>
        </p:txBody>
      </p:sp>
      <p:grpSp>
        <p:nvGrpSpPr>
          <p:cNvPr id="35" name="组合 34"/>
          <p:cNvGrpSpPr/>
          <p:nvPr/>
        </p:nvGrpSpPr>
        <p:grpSpPr>
          <a:xfrm>
            <a:off x="381000" y="1024255"/>
            <a:ext cx="6910070" cy="796290"/>
            <a:chOff x="3548" y="7868"/>
            <a:chExt cx="10882" cy="1254"/>
          </a:xfrm>
        </p:grpSpPr>
        <p:grpSp>
          <p:nvGrpSpPr>
            <p:cNvPr id="5" name="组合 4"/>
            <p:cNvGrpSpPr/>
            <p:nvPr/>
          </p:nvGrpSpPr>
          <p:grpSpPr>
            <a:xfrm>
              <a:off x="3548" y="7868"/>
              <a:ext cx="1254" cy="1254"/>
              <a:chOff x="3548" y="7868"/>
              <a:chExt cx="1254" cy="1254"/>
            </a:xfrm>
            <a:effectLst>
              <a:outerShdw blurRad="50800" dist="38100" dir="2700000" algn="tl" rotWithShape="0">
                <a:prstClr val="black">
                  <a:alpha val="40000"/>
                </a:prstClr>
              </a:outerShdw>
            </a:effectLst>
          </p:grpSpPr>
          <p:sp>
            <p:nvSpPr>
              <p:cNvPr id="6" name="Oval 68"/>
              <p:cNvSpPr/>
              <p:nvPr/>
            </p:nvSpPr>
            <p:spPr>
              <a:xfrm>
                <a:off x="3548" y="7868"/>
                <a:ext cx="1255" cy="12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7" name="图片 6" descr="32303038313138353b32303039303634363bc9f1c3e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5" y="8099"/>
                <a:ext cx="794" cy="794"/>
              </a:xfrm>
              <a:prstGeom prst="rect">
                <a:avLst/>
              </a:prstGeom>
            </p:spPr>
          </p:pic>
        </p:grpSp>
        <p:sp>
          <p:nvSpPr>
            <p:cNvPr id="8" name="文本框 7"/>
            <p:cNvSpPr txBox="1"/>
            <p:nvPr/>
          </p:nvSpPr>
          <p:spPr>
            <a:xfrm>
              <a:off x="5022" y="8077"/>
              <a:ext cx="940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sym typeface="+mn-ea"/>
                </a:rPr>
                <a:t>肋片无限长，并且末端温度趋近于环境温度</a:t>
              </a:r>
              <a:endParaRPr lang="zh-CN" altLang="en-US" sz="2400" dirty="0">
                <a:latin typeface="微软雅黑" panose="020B0503020204020204" pitchFamily="34" charset="-122"/>
                <a:ea typeface="微软雅黑" panose="020B0503020204020204" pitchFamily="34" charset="-122"/>
                <a:sym typeface="+mn-ea"/>
              </a:endParaRPr>
            </a:p>
          </p:txBody>
        </p:sp>
      </p:grpSp>
      <p:grpSp>
        <p:nvGrpSpPr>
          <p:cNvPr id="23" name="组合 22"/>
          <p:cNvGrpSpPr/>
          <p:nvPr/>
        </p:nvGrpSpPr>
        <p:grpSpPr>
          <a:xfrm>
            <a:off x="1316990" y="2085975"/>
            <a:ext cx="4017645" cy="1610995"/>
            <a:chOff x="2074" y="3285"/>
            <a:chExt cx="6327" cy="2537"/>
          </a:xfrm>
        </p:grpSpPr>
        <p:sp>
          <p:nvSpPr>
            <p:cNvPr id="65" name="文本框 64"/>
            <p:cNvSpPr txBox="1"/>
            <p:nvPr/>
          </p:nvSpPr>
          <p:spPr>
            <a:xfrm>
              <a:off x="2074" y="3285"/>
              <a:ext cx="2208" cy="72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边界条件</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5" name="文本框 44"/>
                <p:cNvSpPr txBox="1"/>
                <p:nvPr/>
              </p:nvSpPr>
              <p:spPr>
                <a:xfrm>
                  <a:off x="3435" y="4343"/>
                  <a:ext cx="4967" cy="5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0</m:t>
                        </m:r>
                        <m:r>
                          <a:rPr lang="en-US" altLang="zh-CN" sz="2400" b="0" i="1" smtClean="0">
                            <a:latin typeface="Cambria Math" panose="02040503050406030204" pitchFamily="18" charset="0"/>
                            <a:ea typeface="MS Mincho" charset="0"/>
                            <a:cs typeface="Cambria Math" panose="02040503050406030204" pitchFamily="18" charset="0"/>
                          </a:rPr>
                          <m:t>, </m:t>
                        </m:r>
                        <m:r>
                          <a:rPr lang="zh-CN" altLang="en-US" sz="2400" b="0" i="1" smtClean="0">
                            <a:latin typeface="Cambria Math" panose="02040503050406030204" pitchFamily="18" charset="0"/>
                            <a:ea typeface="MS Mincho" charset="0"/>
                            <a:cs typeface="Cambria Math" panose="02040503050406030204" pitchFamily="18" charset="0"/>
                          </a:rPr>
                          <m:t>𝜃</m:t>
                        </m:r>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b="0" i="1" smtClean="0">
                                <a:latin typeface="Cambria Math" panose="02040503050406030204" pitchFamily="18" charset="0"/>
                                <a:ea typeface="MS Mincho" charset="0"/>
                                <a:cs typeface="Cambria Math" panose="02040503050406030204" pitchFamily="18" charset="0"/>
                              </a:rPr>
                              <m:t>𝜃</m:t>
                            </m:r>
                          </m:e>
                          <m:sub>
                            <m:r>
                              <a:rPr lang="en-US" altLang="zh-CN" sz="2400" b="0" i="1" smtClean="0">
                                <a:latin typeface="Cambria Math" panose="02040503050406030204" pitchFamily="18" charset="0"/>
                                <a:ea typeface="MS Mincho" charset="0"/>
                                <a:cs typeface="Cambria Math" panose="02040503050406030204" pitchFamily="18" charset="0"/>
                              </a:rPr>
                              <m:t>0</m:t>
                            </m:r>
                          </m:sub>
                        </m:sSub>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latin typeface="Cambria Math" panose="02040503050406030204" pitchFamily="18" charset="0"/>
                                <a:ea typeface="MS Mincho" charset="0"/>
                                <a:cs typeface="Cambria Math" panose="02040503050406030204" pitchFamily="18" charset="0"/>
                              </a:rPr>
                              <m:t>0</m:t>
                            </m:r>
                          </m:sub>
                        </m:sSub>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latin typeface="Cambria Math" panose="02040503050406030204" pitchFamily="18" charset="0"/>
                                <a:ea typeface="MS Mincho" charset="0"/>
                                <a:cs typeface="Cambria Math" panose="02040503050406030204" pitchFamily="18" charset="0"/>
                              </a:rPr>
                              <m:t>∞</m:t>
                            </m:r>
                          </m:sub>
                        </m:sSub>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45" name="文本框 44"/>
                <p:cNvSpPr txBox="1">
                  <a:spLocks noRot="1" noChangeAspect="1" noMove="1" noResize="1" noEditPoints="1" noAdjustHandles="1" noChangeArrowheads="1" noChangeShapeType="1" noTextEdit="1"/>
                </p:cNvSpPr>
                <p:nvPr/>
              </p:nvSpPr>
              <p:spPr>
                <a:xfrm>
                  <a:off x="3435" y="4343"/>
                  <a:ext cx="4967" cy="581"/>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p:cNvSpPr txBox="1"/>
                <p:nvPr/>
              </p:nvSpPr>
              <p:spPr>
                <a:xfrm>
                  <a:off x="3434" y="5242"/>
                  <a:ext cx="2739" cy="5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MS Mincho" charset="0"/>
                            <a:cs typeface="Cambria Math" panose="02040503050406030204" pitchFamily="18" charset="0"/>
                          </a:rPr>
                          <m:t>=∞, </m:t>
                        </m:r>
                        <m:r>
                          <a:rPr lang="zh-CN" altLang="en-US" sz="2400" b="0" i="1" smtClean="0">
                            <a:latin typeface="Cambria Math" panose="02040503050406030204" pitchFamily="18" charset="0"/>
                            <a:ea typeface="MS Mincho" charset="0"/>
                            <a:cs typeface="Cambria Math" panose="02040503050406030204" pitchFamily="18" charset="0"/>
                          </a:rPr>
                          <m:t>𝜃</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0</m:t>
                        </m:r>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46" name="文本框 45"/>
                <p:cNvSpPr txBox="1">
                  <a:spLocks noRot="1" noChangeAspect="1" noMove="1" noResize="1" noEditPoints="1" noAdjustHandles="1" noChangeArrowheads="1" noChangeShapeType="1" noTextEdit="1"/>
                </p:cNvSpPr>
                <p:nvPr/>
              </p:nvSpPr>
              <p:spPr>
                <a:xfrm>
                  <a:off x="3434" y="5242"/>
                  <a:ext cx="2739" cy="581"/>
                </a:xfrm>
                <a:prstGeom prst="rect">
                  <a:avLst/>
                </a:prstGeom>
                <a:blipFill rotWithShape="1">
                  <a:blip r:embed="rId6"/>
                </a:blipFill>
              </p:spPr>
              <p:txBody>
                <a:bodyPr/>
                <a:lstStyle/>
                <a:p>
                  <a:r>
                    <a:rPr lang="zh-CN" altLang="en-US">
                      <a:noFill/>
                    </a:rPr>
                    <a:t> </a:t>
                  </a:r>
                </a:p>
              </p:txBody>
            </p:sp>
          </mc:Fallback>
        </mc:AlternateContent>
      </p:grpSp>
      <p:grpSp>
        <p:nvGrpSpPr>
          <p:cNvPr id="25" name="组合 24"/>
          <p:cNvGrpSpPr/>
          <p:nvPr/>
        </p:nvGrpSpPr>
        <p:grpSpPr>
          <a:xfrm>
            <a:off x="1389380" y="5478145"/>
            <a:ext cx="6987540" cy="1501775"/>
            <a:chOff x="2188" y="8627"/>
            <a:chExt cx="11004" cy="2365"/>
          </a:xfrm>
        </p:grpSpPr>
        <mc:AlternateContent xmlns:mc="http://schemas.openxmlformats.org/markup-compatibility/2006">
          <mc:Choice xmlns:a14="http://schemas.microsoft.com/office/drawing/2010/main" Requires="a14">
            <p:sp>
              <p:nvSpPr>
                <p:cNvPr id="37" name="矩形 36"/>
                <p:cNvSpPr/>
                <p:nvPr/>
              </p:nvSpPr>
              <p:spPr>
                <a:xfrm>
                  <a:off x="2754" y="9660"/>
                  <a:ext cx="10438" cy="1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l-GR" altLang="zh-CN" sz="2400" i="1">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𝜆</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𝑐</m:t>
                            </m:r>
                          </m:sub>
                        </m:sSub>
                        <m:sSub>
                          <m:sSubPr>
                            <m:ctrlPr>
                              <a:rPr lang="en-US" altLang="zh-CN" sz="2400" i="1">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𝜃</m:t>
                                    </m:r>
                                  </m:num>
                                  <m:den>
                                    <m:r>
                                      <a:rPr lang="en-US" altLang="zh-CN" sz="2400" i="1">
                                        <a:latin typeface="Cambria Math" panose="02040503050406030204" pitchFamily="18" charset="0"/>
                                        <a:ea typeface="Cambria Math" panose="02040503050406030204" pitchFamily="18" charset="0"/>
                                      </a:rPr>
                                      <m:t>𝑑𝑥</m:t>
                                    </m:r>
                                  </m:den>
                                </m:f>
                              </m:e>
                            </m:d>
                          </m:e>
                          <m:sub>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𝜆</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𝑚</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ℎ𝑃</m:t>
                            </m:r>
                            <m:r>
                              <a:rPr lang="zh-CN" altLang="en-US" sz="2400" i="1">
                                <a:latin typeface="Cambria Math" panose="02040503050406030204" pitchFamily="18" charset="0"/>
                                <a:ea typeface="Cambria Math" panose="02040503050406030204" pitchFamily="18" charset="0"/>
                              </a:rPr>
                              <m:t>𝜆</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𝑐</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oMath>
                    </m:oMathPara>
                  </a14:m>
                  <a:endParaRPr lang="zh-CN" altLang="en-US" sz="2400" dirty="0"/>
                </a:p>
              </p:txBody>
            </p:sp>
          </mc:Choice>
          <mc:Fallback>
            <p:sp>
              <p:nvSpPr>
                <p:cNvPr id="37" name="矩形 36"/>
                <p:cNvSpPr>
                  <a:spLocks noRot="1" noChangeAspect="1" noMove="1" noResize="1" noEditPoints="1" noAdjustHandles="1" noChangeArrowheads="1" noChangeShapeType="1" noTextEdit="1"/>
                </p:cNvSpPr>
                <p:nvPr/>
              </p:nvSpPr>
              <p:spPr>
                <a:xfrm>
                  <a:off x="2754" y="9660"/>
                  <a:ext cx="10438" cy="1332"/>
                </a:xfrm>
                <a:prstGeom prst="rect">
                  <a:avLst/>
                </a:prstGeom>
                <a:blipFill rotWithShape="1">
                  <a:blip r:embed="rId7"/>
                </a:blipFill>
              </p:spPr>
              <p:txBody>
                <a:bodyPr/>
                <a:lstStyle/>
                <a:p>
                  <a:r>
                    <a:rPr lang="zh-CN" altLang="en-US">
                      <a:noFill/>
                    </a:rPr>
                    <a:t> </a:t>
                  </a:r>
                </a:p>
              </p:txBody>
            </p:sp>
          </mc:Fallback>
        </mc:AlternateContent>
        <p:sp>
          <p:nvSpPr>
            <p:cNvPr id="19" name="文本框 18"/>
            <p:cNvSpPr txBox="1"/>
            <p:nvPr/>
          </p:nvSpPr>
          <p:spPr>
            <a:xfrm>
              <a:off x="2188" y="8627"/>
              <a:ext cx="596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x=0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肋根截面的热流量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组合 23"/>
          <p:cNvGrpSpPr/>
          <p:nvPr/>
        </p:nvGrpSpPr>
        <p:grpSpPr>
          <a:xfrm>
            <a:off x="1317625" y="3928745"/>
            <a:ext cx="2480945" cy="1027430"/>
            <a:chOff x="2075" y="6187"/>
            <a:chExt cx="3907" cy="1618"/>
          </a:xfrm>
        </p:grpSpPr>
        <mc:AlternateContent xmlns:mc="http://schemas.openxmlformats.org/markup-compatibility/2006">
          <mc:Choice xmlns:a14="http://schemas.microsoft.com/office/drawing/2010/main" Requires="a14">
            <p:sp>
              <p:nvSpPr>
                <p:cNvPr id="59" name="文本框 58"/>
                <p:cNvSpPr txBox="1"/>
                <p:nvPr/>
              </p:nvSpPr>
              <p:spPr>
                <a:xfrm>
                  <a:off x="3548" y="7225"/>
                  <a:ext cx="2435" cy="581"/>
                </a:xfrm>
                <a:prstGeom prst="rect">
                  <a:avLst/>
                </a:prstGeom>
                <a:noFill/>
                <a:ln w="19050">
                  <a:noFill/>
                </a:ln>
                <a:extLst>
                  <a:ext uri="{909E8E84-426E-40DD-AFC4-6F175D3DCCD1}">
                    <a14:hiddenFill xmlns:a14="http://schemas.microsoft.com/office/drawing/2010/main">
                      <a:solidFill>
                        <a:schemeClr val="bg1"/>
                      </a:solidFill>
                    </a14:hiddenFill>
                  </a:ext>
                </a:ex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𝑚𝑥</m:t>
                            </m:r>
                          </m:sup>
                        </m:sSup>
                      </m:oMath>
                    </m:oMathPara>
                  </a14:m>
                  <a:endParaRPr lang="zh-CN" altLang="en-US" sz="2400" dirty="0"/>
                </a:p>
              </p:txBody>
            </p:sp>
          </mc:Choice>
          <mc:Fallback>
            <p:sp>
              <p:nvSpPr>
                <p:cNvPr id="59" name="文本框 58"/>
                <p:cNvSpPr txBox="1">
                  <a:spLocks noRot="1" noChangeAspect="1" noMove="1" noResize="1" noEditPoints="1" noAdjustHandles="1" noChangeArrowheads="1" noChangeShapeType="1" noTextEdit="1"/>
                </p:cNvSpPr>
                <p:nvPr/>
              </p:nvSpPr>
              <p:spPr>
                <a:xfrm>
                  <a:off x="3548" y="7225"/>
                  <a:ext cx="2435" cy="581"/>
                </a:xfrm>
                <a:prstGeom prst="rect">
                  <a:avLst/>
                </a:prstGeom>
                <a:blipFill rotWithShape="1">
                  <a:blip r:embed="rId8"/>
                </a:blipFill>
                <a:ln w="19050">
                  <a:noFill/>
                </a:ln>
                <a:extLst>
                  <a:ext uri="{909E8E84-426E-40DD-AFC4-6F175D3DCCD1}">
                    <a14:hiddenFill xmlns:a14="http://schemas.microsoft.com/office/drawing/2010/main">
                      <a:solidFill>
                        <a:schemeClr val="bg1"/>
                      </a:solidFill>
                    </a14:hiddenFill>
                  </a:ext>
                </a:extLst>
              </p:spPr>
              <p:txBody>
                <a:bodyPr/>
                <a:lstStyle/>
                <a:p>
                  <a:r>
                    <a:rPr lang="zh-CN" altLang="en-US">
                      <a:noFill/>
                    </a:rPr>
                    <a:t> </a:t>
                  </a:r>
                </a:p>
              </p:txBody>
            </p:sp>
          </mc:Fallback>
        </mc:AlternateContent>
        <p:sp>
          <p:nvSpPr>
            <p:cNvPr id="21" name="文本框 20"/>
            <p:cNvSpPr txBox="1"/>
            <p:nvPr/>
          </p:nvSpPr>
          <p:spPr>
            <a:xfrm>
              <a:off x="2075" y="6187"/>
              <a:ext cx="2350" cy="72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温度分布</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844155" y="231775"/>
            <a:ext cx="5015230" cy="3564255"/>
            <a:chOff x="260" y="1839"/>
            <a:chExt cx="7898" cy="5613"/>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60" y="1839"/>
              <a:ext cx="7897" cy="5613"/>
            </a:xfrm>
            <a:prstGeom prst="rect">
              <a:avLst/>
            </a:prstGeom>
          </p:spPr>
        </p:pic>
        <p:cxnSp>
          <p:nvCxnSpPr>
            <p:cNvPr id="3" name="曲线连接符 2"/>
            <p:cNvCxnSpPr/>
            <p:nvPr/>
          </p:nvCxnSpPr>
          <p:spPr bwMode="auto">
            <a:xfrm rot="16200000" flipH="1">
              <a:off x="5930" y="5014"/>
              <a:ext cx="1247" cy="567"/>
            </a:xfrm>
            <a:prstGeom prst="curvedConnector2">
              <a:avLst/>
            </a:prstGeom>
            <a:solidFill>
              <a:srgbClr val="FFFFCC"/>
            </a:solidFill>
            <a:ln w="9525" cap="flat" cmpd="sng" algn="ctr">
              <a:solidFill>
                <a:srgbClr val="FF0000"/>
              </a:solidFill>
              <a:prstDash val="solid"/>
              <a:round/>
              <a:headEnd type="none" w="med" len="med"/>
              <a:tailEnd type="triangle" w="med" len="med"/>
            </a:ln>
            <a:effectLst/>
          </p:spPr>
        </p:cxnSp>
        <p:sp>
          <p:nvSpPr>
            <p:cNvPr id="27" name="文本框 26"/>
            <p:cNvSpPr txBox="1"/>
            <p:nvPr/>
          </p:nvSpPr>
          <p:spPr>
            <a:xfrm>
              <a:off x="6723" y="5631"/>
              <a:ext cx="1435" cy="5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周长</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en-US" altLang="zh-CN"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文本占位符 8"/>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通过等截面直肋的导热</a:t>
            </a:r>
            <a:endParaRPr lang="zh-CN" altLang="en-US"/>
          </a:p>
        </p:txBody>
      </p:sp>
      <p:grpSp>
        <p:nvGrpSpPr>
          <p:cNvPr id="36" name="组合 35"/>
          <p:cNvGrpSpPr/>
          <p:nvPr/>
        </p:nvGrpSpPr>
        <p:grpSpPr>
          <a:xfrm>
            <a:off x="381000" y="1024255"/>
            <a:ext cx="2956560" cy="796290"/>
            <a:chOff x="3564" y="9352"/>
            <a:chExt cx="4656" cy="1254"/>
          </a:xfrm>
        </p:grpSpPr>
        <p:grpSp>
          <p:nvGrpSpPr>
            <p:cNvPr id="18" name="组合 17"/>
            <p:cNvGrpSpPr/>
            <p:nvPr/>
          </p:nvGrpSpPr>
          <p:grpSpPr>
            <a:xfrm>
              <a:off x="3564" y="9352"/>
              <a:ext cx="1254" cy="1254"/>
              <a:chOff x="3564" y="9352"/>
              <a:chExt cx="1254" cy="1254"/>
            </a:xfrm>
            <a:effectLst>
              <a:outerShdw blurRad="50800" dist="38100" dir="2700000" algn="tl" rotWithShape="0">
                <a:prstClr val="black">
                  <a:alpha val="40000"/>
                </a:prstClr>
              </a:outerShdw>
            </a:effectLst>
          </p:grpSpPr>
          <p:sp>
            <p:nvSpPr>
              <p:cNvPr id="64" name="Oval 63"/>
              <p:cNvSpPr/>
              <p:nvPr/>
            </p:nvSpPr>
            <p:spPr>
              <a:xfrm>
                <a:off x="3564" y="9352"/>
                <a:ext cx="1255" cy="1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15" name="图片 14" descr="32303038313138353b32303039303633393bceefc0e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5" y="9590"/>
                <a:ext cx="794" cy="794"/>
              </a:xfrm>
              <a:prstGeom prst="rect">
                <a:avLst/>
              </a:prstGeom>
            </p:spPr>
          </p:pic>
        </p:grpSp>
        <p:sp>
          <p:nvSpPr>
            <p:cNvPr id="22" name="文本框 21"/>
            <p:cNvSpPr txBox="1"/>
            <p:nvPr/>
          </p:nvSpPr>
          <p:spPr>
            <a:xfrm>
              <a:off x="5052" y="9602"/>
              <a:ext cx="316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sym typeface="+mn-ea"/>
                </a:rPr>
                <a:t>肋片末端绝热</a:t>
              </a:r>
              <a:endParaRPr lang="zh-CN" altLang="en-US" sz="2400" dirty="0">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1389380" y="1744980"/>
            <a:ext cx="3501390" cy="1718310"/>
            <a:chOff x="2188" y="3087"/>
            <a:chExt cx="5514" cy="2706"/>
          </a:xfrm>
        </p:grpSpPr>
        <p:sp>
          <p:nvSpPr>
            <p:cNvPr id="10" name="文本框 9"/>
            <p:cNvSpPr txBox="1"/>
            <p:nvPr/>
          </p:nvSpPr>
          <p:spPr>
            <a:xfrm>
              <a:off x="2188" y="3087"/>
              <a:ext cx="2208" cy="72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边界条件</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2736" y="4029"/>
                  <a:ext cx="4967" cy="5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0</m:t>
                        </m:r>
                        <m:r>
                          <a:rPr lang="en-US" altLang="zh-CN" sz="2400" b="0" i="1" smtClean="0">
                            <a:latin typeface="Cambria Math" panose="02040503050406030204" pitchFamily="18" charset="0"/>
                            <a:ea typeface="MS Mincho" charset="0"/>
                            <a:cs typeface="Cambria Math" panose="02040503050406030204" pitchFamily="18" charset="0"/>
                          </a:rPr>
                          <m:t>, </m:t>
                        </m:r>
                        <m:r>
                          <a:rPr lang="zh-CN" altLang="en-US" sz="2400" b="0" i="1" smtClean="0">
                            <a:latin typeface="Cambria Math" panose="02040503050406030204" pitchFamily="18" charset="0"/>
                            <a:ea typeface="MS Mincho" charset="0"/>
                            <a:cs typeface="Cambria Math" panose="02040503050406030204" pitchFamily="18" charset="0"/>
                          </a:rPr>
                          <m:t>𝜃</m:t>
                        </m:r>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en-US" sz="2400" b="0" i="1" smtClean="0">
                                <a:latin typeface="Cambria Math" panose="02040503050406030204" pitchFamily="18" charset="0"/>
                                <a:ea typeface="MS Mincho" charset="0"/>
                                <a:cs typeface="Cambria Math" panose="02040503050406030204" pitchFamily="18" charset="0"/>
                              </a:rPr>
                              <m:t>𝜃</m:t>
                            </m:r>
                          </m:e>
                          <m:sub>
                            <m:r>
                              <a:rPr lang="en-US" altLang="zh-CN" sz="2400" b="0" i="1" smtClean="0">
                                <a:latin typeface="Cambria Math" panose="02040503050406030204" pitchFamily="18" charset="0"/>
                                <a:ea typeface="MS Mincho" charset="0"/>
                                <a:cs typeface="Cambria Math" panose="02040503050406030204" pitchFamily="18" charset="0"/>
                              </a:rPr>
                              <m:t>0</m:t>
                            </m:r>
                          </m:sub>
                        </m:sSub>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latin typeface="Cambria Math" panose="02040503050406030204" pitchFamily="18" charset="0"/>
                                <a:ea typeface="MS Mincho" charset="0"/>
                                <a:cs typeface="Cambria Math" panose="02040503050406030204" pitchFamily="18" charset="0"/>
                              </a:rPr>
                              <m:t>0</m:t>
                            </m:r>
                          </m:sub>
                        </m:sSub>
                        <m:r>
                          <a:rPr lang="en-US" altLang="zh-CN" sz="2400" b="0" i="1" smtClean="0">
                            <a:latin typeface="Cambria Math" panose="02040503050406030204" pitchFamily="18" charset="0"/>
                            <a:ea typeface="MS Mincho" charset="0"/>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latin typeface="Cambria Math" panose="02040503050406030204" pitchFamily="18" charset="0"/>
                                <a:ea typeface="MS Mincho" charset="0"/>
                                <a:cs typeface="Cambria Math" panose="02040503050406030204" pitchFamily="18" charset="0"/>
                              </a:rPr>
                              <m:t>∞</m:t>
                            </m:r>
                          </m:sub>
                        </m:sSub>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2736" y="4029"/>
                  <a:ext cx="4967" cy="581"/>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778" y="4699"/>
                  <a:ext cx="3039" cy="10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𝐻</m:t>
                        </m:r>
                        <m:r>
                          <a:rPr lang="en-US" altLang="zh-CN" sz="2400" b="0" i="1" smtClean="0">
                            <a:latin typeface="Cambria Math" panose="02040503050406030204" pitchFamily="18" charset="0"/>
                            <a:ea typeface="MS Mincho" charset="0"/>
                            <a:cs typeface="Cambria Math" panose="02040503050406030204" pitchFamily="18" charset="0"/>
                          </a:rPr>
                          <m:t>, </m:t>
                        </m:r>
                        <m:f>
                          <m:f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𝑑</m:t>
                            </m:r>
                            <m:r>
                              <a:rPr lang="zh-CN" altLang="en-US" sz="2400" b="0" i="1" smtClean="0">
                                <a:latin typeface="Cambria Math" panose="02040503050406030204" pitchFamily="18" charset="0"/>
                                <a:ea typeface="MS Mincho" charset="0"/>
                                <a:cs typeface="Cambria Math" panose="02040503050406030204" pitchFamily="18" charset="0"/>
                              </a:rPr>
                              <m:t>𝜃</m:t>
                            </m:r>
                          </m:num>
                          <m:den>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𝑑𝑥</m:t>
                            </m:r>
                          </m:den>
                        </m:f>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0</m:t>
                        </m:r>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2778" y="4699"/>
                  <a:ext cx="3039" cy="1094"/>
                </a:xfrm>
                <a:prstGeom prst="rect">
                  <a:avLst/>
                </a:prstGeom>
                <a:blipFill rotWithShape="1">
                  <a:blip r:embed="rId6"/>
                </a:blipFill>
              </p:spPr>
              <p:txBody>
                <a:bodyPr/>
                <a:lstStyle/>
                <a:p>
                  <a:r>
                    <a:rPr lang="zh-CN" altLang="en-US">
                      <a:noFill/>
                    </a:rPr>
                    <a:t> </a:t>
                  </a:r>
                </a:p>
              </p:txBody>
            </p:sp>
          </mc:Fallback>
        </mc:AlternateContent>
      </p:grpSp>
      <p:grpSp>
        <p:nvGrpSpPr>
          <p:cNvPr id="14" name="组合 13"/>
          <p:cNvGrpSpPr/>
          <p:nvPr/>
        </p:nvGrpSpPr>
        <p:grpSpPr>
          <a:xfrm>
            <a:off x="7941945" y="3904615"/>
            <a:ext cx="4682490" cy="1944370"/>
            <a:chOff x="8709" y="2474"/>
            <a:chExt cx="7374" cy="3062"/>
          </a:xfrm>
        </p:grpSpPr>
        <p:sp>
          <p:nvSpPr>
            <p:cNvPr id="16" name="圆角矩形 15"/>
            <p:cNvSpPr/>
            <p:nvPr/>
          </p:nvSpPr>
          <p:spPr bwMode="auto">
            <a:xfrm>
              <a:off x="8709" y="2474"/>
              <a:ext cx="7374" cy="3062"/>
            </a:xfrm>
            <a:prstGeom prst="roundRect">
              <a:avLst/>
            </a:prstGeom>
            <a:solidFill>
              <a:srgbClr val="FFCCFF"/>
            </a:solid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8709" y="2997"/>
              <a:ext cx="3404"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双曲余弦函数</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矩形 19"/>
                <p:cNvSpPr/>
                <p:nvPr/>
              </p:nvSpPr>
              <p:spPr>
                <a:xfrm>
                  <a:off x="11997" y="2647"/>
                  <a:ext cx="3945" cy="12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uncPr>
                          <m:fName>
                            <m:r>
                              <m:rPr>
                                <m:sty m:val="p"/>
                              </m:rPr>
                              <a:rPr lang="en-US" altLang="zh-CN" sz="2400" b="0" i="0" smtClean="0">
                                <a:latin typeface="Cambria Math" panose="02040503050406030204" pitchFamily="18" charset="0"/>
                                <a:ea typeface="微软雅黑" panose="020B0503020204020204" pitchFamily="34" charset="-122"/>
                                <a:cs typeface="Cambria Math" panose="02040503050406030204" pitchFamily="18" charset="0"/>
                              </a:rPr>
                              <m:t>cosh</m:t>
                            </m:r>
                          </m:fName>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func>
                        <m:r>
                          <a:rPr lang="en-US" altLang="zh-CN" sz="2400" b="0" i="1" smtClean="0">
                            <a:latin typeface="Cambria Math" panose="02040503050406030204" pitchFamily="18" charset="0"/>
                            <a:ea typeface="MS Mincho" charset="0"/>
                            <a:cs typeface="Cambria Math" panose="02040503050406030204" pitchFamily="18" charset="0"/>
                          </a:rPr>
                          <m:t>=</m:t>
                        </m:r>
                        <m:f>
                          <m:f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fPr>
                          <m:num>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sup>
                            </m:sSup>
                            <m:r>
                              <a:rPr lang="en-US" altLang="zh-CN" sz="2400" i="1">
                                <a:latin typeface="Cambria Math" panose="02040503050406030204" pitchFamily="18" charset="0"/>
                                <a:ea typeface="MS Mincho" charset="0"/>
                                <a:cs typeface="Cambria Math" panose="02040503050406030204" pitchFamily="18" charset="0"/>
                              </a:rPr>
                              <m:t>+</m:t>
                            </m:r>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i="1">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sup>
                            </m:sSup>
                          </m:num>
                          <m:den>
                            <m:r>
                              <a:rPr lang="en-US" altLang="zh-CN" sz="2400" b="0" i="1" smtClean="0">
                                <a:latin typeface="Cambria Math" panose="02040503050406030204" pitchFamily="18" charset="0"/>
                                <a:ea typeface="MS Mincho" charset="0"/>
                                <a:cs typeface="Cambria Math" panose="02040503050406030204" pitchFamily="18" charset="0"/>
                              </a:rPr>
                              <m:t>2</m:t>
                            </m:r>
                          </m:den>
                        </m:f>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0" name="矩形 19"/>
                <p:cNvSpPr>
                  <a:spLocks noRot="1" noChangeAspect="1" noMove="1" noResize="1" noEditPoints="1" noAdjustHandles="1" noChangeArrowheads="1" noChangeShapeType="1" noTextEdit="1"/>
                </p:cNvSpPr>
                <p:nvPr/>
              </p:nvSpPr>
              <p:spPr>
                <a:xfrm>
                  <a:off x="11997" y="2647"/>
                  <a:ext cx="3945" cy="124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12006" y="3919"/>
                  <a:ext cx="3936" cy="12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uncPr>
                          <m:fName>
                            <m:r>
                              <m:rPr>
                                <m:sty m:val="p"/>
                              </m:rPr>
                              <a:rPr lang="en-US" altLang="zh-CN" sz="2400" b="0" i="0" smtClean="0">
                                <a:latin typeface="Cambria Math" panose="02040503050406030204" pitchFamily="18" charset="0"/>
                                <a:ea typeface="微软雅黑" panose="020B0503020204020204" pitchFamily="34" charset="-122"/>
                                <a:cs typeface="Cambria Math" panose="02040503050406030204" pitchFamily="18" charset="0"/>
                              </a:rPr>
                              <m:t>tanh</m:t>
                            </m:r>
                          </m:fName>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func>
                        <m:r>
                          <a:rPr lang="en-US" altLang="zh-CN" sz="2400" b="0" i="1" smtClean="0">
                            <a:latin typeface="Cambria Math" panose="02040503050406030204" pitchFamily="18" charset="0"/>
                            <a:ea typeface="MS Mincho" charset="0"/>
                            <a:cs typeface="Cambria Math" panose="02040503050406030204" pitchFamily="18" charset="0"/>
                          </a:rPr>
                          <m:t>=</m:t>
                        </m:r>
                        <m:f>
                          <m:f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fPr>
                          <m:num>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sup>
                            </m:sSup>
                            <m:r>
                              <a:rPr lang="en-US" altLang="zh-CN" sz="2400" b="0" i="1" smtClean="0">
                                <a:latin typeface="Cambria Math" panose="02040503050406030204" pitchFamily="18" charset="0"/>
                                <a:ea typeface="MS Mincho" charset="0"/>
                                <a:cs typeface="Cambria Math" panose="02040503050406030204" pitchFamily="18" charset="0"/>
                              </a:rPr>
                              <m:t>−</m:t>
                            </m:r>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i="1">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sup>
                            </m:sSup>
                          </m:num>
                          <m:den>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sup>
                            </m:sSup>
                            <m:r>
                              <a:rPr lang="en-US" altLang="zh-CN" sz="2400" i="1">
                                <a:latin typeface="Cambria Math" panose="02040503050406030204" pitchFamily="18" charset="0"/>
                                <a:ea typeface="MS Mincho" charset="0"/>
                                <a:cs typeface="Cambria Math" panose="02040503050406030204" pitchFamily="18" charset="0"/>
                              </a:rPr>
                              <m:t>+</m:t>
                            </m:r>
                            <m:sSup>
                              <m:sSup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i="1">
                                    <a:latin typeface="Cambria Math" panose="02040503050406030204" pitchFamily="18" charset="0"/>
                                    <a:ea typeface="MS Mincho" charset="0"/>
                                    <a:cs typeface="Cambria Math" panose="02040503050406030204" pitchFamily="18" charset="0"/>
                                  </a:rPr>
                                  <m:t>−</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sup>
                            </m:sSup>
                          </m:den>
                        </m:f>
                      </m:oMath>
                    </m:oMathPara>
                  </a14:m>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3" name="矩形 32"/>
                <p:cNvSpPr>
                  <a:spLocks noRot="1" noChangeAspect="1" noMove="1" noResize="1" noEditPoints="1" noAdjustHandles="1" noChangeArrowheads="1" noChangeShapeType="1" noTextEdit="1"/>
                </p:cNvSpPr>
                <p:nvPr/>
              </p:nvSpPr>
              <p:spPr>
                <a:xfrm>
                  <a:off x="12006" y="3919"/>
                  <a:ext cx="3936" cy="1262"/>
                </a:xfrm>
                <a:prstGeom prst="rect">
                  <a:avLst/>
                </a:prstGeom>
                <a:blipFill rotWithShape="1">
                  <a:blip r:embed="rId8"/>
                </a:blipFill>
              </p:spPr>
              <p:txBody>
                <a:bodyPr/>
                <a:lstStyle/>
                <a:p>
                  <a:r>
                    <a:rPr lang="zh-CN" altLang="en-US">
                      <a:noFill/>
                    </a:rPr>
                    <a:t> </a:t>
                  </a:r>
                </a:p>
              </p:txBody>
            </p:sp>
          </mc:Fallback>
        </mc:AlternateContent>
        <p:sp>
          <p:nvSpPr>
            <p:cNvPr id="26" name="文本框 25"/>
            <p:cNvSpPr txBox="1"/>
            <p:nvPr/>
          </p:nvSpPr>
          <p:spPr>
            <a:xfrm>
              <a:off x="8709" y="4235"/>
              <a:ext cx="3473"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双曲正切函数</a:t>
              </a:r>
              <a:endParaRPr lang="zh-CN" altLang="en-US" sz="2400"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317625" y="3498215"/>
            <a:ext cx="6118860" cy="1333500"/>
            <a:chOff x="2075" y="5509"/>
            <a:chExt cx="9636" cy="2100"/>
          </a:xfrm>
        </p:grpSpPr>
        <p:sp>
          <p:nvSpPr>
            <p:cNvPr id="34" name="文本框 33"/>
            <p:cNvSpPr txBox="1"/>
            <p:nvPr/>
          </p:nvSpPr>
          <p:spPr>
            <a:xfrm>
              <a:off x="2075" y="5509"/>
              <a:ext cx="2350" cy="72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温度分布</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8" name="文本框 37"/>
                <p:cNvSpPr txBox="1"/>
                <p:nvPr/>
              </p:nvSpPr>
              <p:spPr>
                <a:xfrm>
                  <a:off x="2981" y="6491"/>
                  <a:ext cx="4465" cy="1118"/>
                </a:xfrm>
                <a:prstGeom prst="rect">
                  <a:avLst/>
                </a:prstGeom>
                <a:noFill/>
                <a:ln w="19050">
                  <a:noFill/>
                </a:ln>
                <a:extLst>
                  <a:ext uri="{909E8E84-426E-40DD-AFC4-6F175D3DCCD1}">
                    <a14:hiddenFill xmlns:a14="http://schemas.microsoft.com/office/drawing/2010/main">
                      <a:solidFill>
                        <a:schemeClr val="bg1"/>
                      </a:solidFill>
                    </a14:hiddenFill>
                  </a:ext>
                </a:ex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𝜃</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f>
                          <m:fPr>
                            <m:ctrlPr>
                              <a:rPr lang="en-US" altLang="zh-CN" sz="2400" i="1" smtClean="0">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cosh</m:t>
                                </m:r>
                              </m:fName>
                              <m:e>
                                <m:r>
                                  <a:rPr lang="en-US" altLang="zh-CN" sz="2400" i="1">
                                    <a:latin typeface="Cambria Math" panose="02040503050406030204" pitchFamily="18" charset="0"/>
                                  </a:rPr>
                                  <m:t>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𝐻</m:t>
                                    </m:r>
                                  </m:e>
                                </m:d>
                              </m:e>
                            </m:func>
                          </m:num>
                          <m:den>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cosh</m:t>
                                </m:r>
                              </m:fName>
                              <m:e>
                                <m:r>
                                  <a:rPr lang="en-US" altLang="zh-CN" sz="2400" i="1">
                                    <a:latin typeface="Cambria Math" panose="02040503050406030204" pitchFamily="18" charset="0"/>
                                  </a:rPr>
                                  <m:t>𝑚𝐻</m:t>
                                </m:r>
                              </m:e>
                            </m:func>
                          </m:den>
                        </m:f>
                      </m:oMath>
                    </m:oMathPara>
                  </a14:m>
                  <a:endParaRPr lang="zh-CN" altLang="en-US" sz="2400" dirty="0"/>
                </a:p>
              </p:txBody>
            </p:sp>
          </mc:Choice>
          <mc:Fallback>
            <p:sp>
              <p:nvSpPr>
                <p:cNvPr id="38" name="文本框 37"/>
                <p:cNvSpPr txBox="1">
                  <a:spLocks noRot="1" noChangeAspect="1" noMove="1" noResize="1" noEditPoints="1" noAdjustHandles="1" noChangeArrowheads="1" noChangeShapeType="1" noTextEdit="1"/>
                </p:cNvSpPr>
                <p:nvPr/>
              </p:nvSpPr>
              <p:spPr>
                <a:xfrm>
                  <a:off x="2981" y="6491"/>
                  <a:ext cx="4465" cy="1118"/>
                </a:xfrm>
                <a:prstGeom prst="rect">
                  <a:avLst/>
                </a:prstGeom>
                <a:blipFill rotWithShape="1">
                  <a:blip r:embed="rId9"/>
                </a:blipFill>
                <a:ln w="19050">
                  <a:noFill/>
                </a:ln>
                <a:extLst>
                  <a:ext uri="{909E8E84-426E-40DD-AFC4-6F175D3DCCD1}">
                    <a14:hiddenFill xmlns:a14="http://schemas.microsoft.com/office/drawing/2010/main">
                      <a:solidFill>
                        <a:schemeClr val="bg1"/>
                      </a:solidFill>
                    </a14:hiddenFill>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p:cNvSpPr txBox="1"/>
                <p:nvPr/>
              </p:nvSpPr>
              <p:spPr>
                <a:xfrm>
                  <a:off x="8765" y="6491"/>
                  <a:ext cx="2947" cy="10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𝐻</m:t>
                            </m:r>
                          </m:sub>
                        </m:sSub>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cosh</m:t>
                                </m:r>
                              </m:fName>
                              <m:e>
                                <m:r>
                                  <a:rPr lang="en-US" altLang="zh-CN" sz="2400" b="0" i="1" smtClean="0">
                                    <a:latin typeface="Cambria Math" panose="02040503050406030204" pitchFamily="18" charset="0"/>
                                  </a:rPr>
                                  <m:t>𝑚𝐻</m:t>
                                </m:r>
                              </m:e>
                            </m:func>
                          </m:den>
                        </m:f>
                      </m:oMath>
                    </m:oMathPara>
                  </a14:m>
                  <a:endParaRPr lang="zh-CN" altLang="en-US" sz="2400" dirty="0"/>
                </a:p>
              </p:txBody>
            </p:sp>
          </mc:Choice>
          <mc:Fallback>
            <p:sp>
              <p:nvSpPr>
                <p:cNvPr id="81" name="文本框 80"/>
                <p:cNvSpPr txBox="1">
                  <a:spLocks noRot="1" noChangeAspect="1" noMove="1" noResize="1" noEditPoints="1" noAdjustHandles="1" noChangeArrowheads="1" noChangeShapeType="1" noTextEdit="1"/>
                </p:cNvSpPr>
                <p:nvPr/>
              </p:nvSpPr>
              <p:spPr>
                <a:xfrm>
                  <a:off x="8765" y="6491"/>
                  <a:ext cx="2947" cy="1088"/>
                </a:xfrm>
                <a:prstGeom prst="rect">
                  <a:avLst/>
                </a:prstGeom>
                <a:blipFill rotWithShape="1">
                  <a:blip r:embed="rId10"/>
                </a:blipFill>
              </p:spPr>
              <p:txBody>
                <a:bodyPr/>
                <a:lstStyle/>
                <a:p>
                  <a:r>
                    <a:rPr lang="zh-CN" altLang="en-US">
                      <a:noFill/>
                    </a:rPr>
                    <a:t> </a:t>
                  </a:r>
                </a:p>
              </p:txBody>
            </p:sp>
          </mc:Fallback>
        </mc:AlternateContent>
      </p:grpSp>
      <p:grpSp>
        <p:nvGrpSpPr>
          <p:cNvPr id="41" name="组合 40"/>
          <p:cNvGrpSpPr/>
          <p:nvPr/>
        </p:nvGrpSpPr>
        <p:grpSpPr>
          <a:xfrm>
            <a:off x="812800" y="5001895"/>
            <a:ext cx="7548880" cy="1864995"/>
            <a:chOff x="1280" y="7877"/>
            <a:chExt cx="11888" cy="2937"/>
          </a:xfrm>
        </p:grpSpPr>
        <p:sp>
          <p:nvSpPr>
            <p:cNvPr id="30" name="文本框 29"/>
            <p:cNvSpPr txBox="1"/>
            <p:nvPr/>
          </p:nvSpPr>
          <p:spPr>
            <a:xfrm>
              <a:off x="2188" y="7877"/>
              <a:ext cx="5968" cy="725"/>
            </a:xfrm>
            <a:prstGeom prst="rect">
              <a:avLst/>
            </a:prstGeom>
            <a:noFill/>
          </p:spPr>
          <p:txBody>
            <a:bodyPr wrap="non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x=0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肋根截面的热流量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39" name="文本框 38"/>
                <p:cNvSpPr txBox="1"/>
                <p:nvPr/>
              </p:nvSpPr>
              <p:spPr>
                <a:xfrm>
                  <a:off x="1280" y="8870"/>
                  <a:ext cx="11889" cy="19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l-GR" altLang="zh-CN" sz="2400" i="1" smtClean="0">
                                <a:latin typeface="Cambria Math" panose="02040503050406030204" pitchFamily="18" charset="0"/>
                                <a:ea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𝜆</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𝑐</m:t>
                            </m:r>
                          </m:sub>
                        </m:sSub>
                        <m:sSub>
                          <m:sSubPr>
                            <m:ctrlPr>
                              <a:rPr lang="en-US" altLang="zh-CN" sz="2400" i="1" smtClean="0">
                                <a:latin typeface="Cambria Math" panose="02040503050406030204" pitchFamily="18" charset="0"/>
                                <a:ea typeface="Cambria Math" panose="02040503050406030204" pitchFamily="18" charset="0"/>
                              </a:rPr>
                            </m:ctrlPr>
                          </m:sSubPr>
                          <m:e>
                            <m:d>
                              <m:dPr>
                                <m:ctrlPr>
                                  <a:rPr lang="en-US" altLang="zh-CN" sz="2400" i="1" smtClean="0">
                                    <a:latin typeface="Cambria Math" panose="02040503050406030204" pitchFamily="18" charset="0"/>
                                    <a:ea typeface="Cambria Math" panose="02040503050406030204" pitchFamily="18" charset="0"/>
                                  </a:rPr>
                                </m:ctrlPr>
                              </m:dPr>
                              <m:e>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𝑑</m:t>
                                    </m:r>
                                    <m:r>
                                      <a:rPr lang="zh-CN" altLang="en-US" sz="2400" i="1" smtClean="0">
                                        <a:latin typeface="Cambria Math" panose="02040503050406030204" pitchFamily="18" charset="0"/>
                                        <a:ea typeface="Cambria Math" panose="02040503050406030204" pitchFamily="18" charset="0"/>
                                      </a:rPr>
                                      <m:t>𝜃</m:t>
                                    </m:r>
                                  </m:num>
                                  <m:den>
                                    <m:r>
                                      <a:rPr lang="en-US" altLang="zh-CN" sz="2400" i="1">
                                        <a:latin typeface="Cambria Math" panose="02040503050406030204" pitchFamily="18" charset="0"/>
                                        <a:ea typeface="Cambria Math" panose="02040503050406030204" pitchFamily="18" charset="0"/>
                                      </a:rPr>
                                      <m:t>𝑑𝑥</m:t>
                                    </m:r>
                                  </m:den>
                                </m:f>
                              </m:e>
                            </m:d>
                          </m:e>
                          <m:sub>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𝜆</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𝑐</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f>
                          <m:fPr>
                            <m:ctrlPr>
                              <a:rPr lang="en-US" altLang="zh-CN" sz="2400" i="1">
                                <a:latin typeface="Cambria Math" panose="02040503050406030204" pitchFamily="18" charset="0"/>
                                <a:ea typeface="Cambria Math" panose="02040503050406030204" pitchFamily="18" charset="0"/>
                              </a:rPr>
                            </m:ctrlPr>
                          </m:fPr>
                          <m:num>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i="1">
                                    <a:latin typeface="Cambria Math" panose="02040503050406030204" pitchFamily="18" charset="0"/>
                                    <a:ea typeface="Cambria Math" panose="02040503050406030204" pitchFamily="18" charset="0"/>
                                  </a:rPr>
                                  <m:t>𝑚𝐻</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𝑚𝐻</m:t>
                                </m:r>
                              </m:sup>
                            </m:sSup>
                          </m:num>
                          <m:den>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i="1">
                                    <a:latin typeface="Cambria Math" panose="02040503050406030204" pitchFamily="18" charset="0"/>
                                    <a:ea typeface="Cambria Math" panose="02040503050406030204" pitchFamily="18" charset="0"/>
                                  </a:rPr>
                                  <m:t>𝑚𝐻</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𝑚𝐻</m:t>
                                </m:r>
                              </m:sup>
                            </m:sSup>
                          </m:den>
                        </m:f>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𝜆</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𝑐</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tanh</m:t>
                            </m:r>
                          </m:fName>
                          <m:e>
                            <m:r>
                              <a:rPr lang="en-US" altLang="zh-CN" sz="2400" b="0" i="1" smtClean="0">
                                <a:latin typeface="Cambria Math" panose="02040503050406030204" pitchFamily="18" charset="0"/>
                                <a:ea typeface="Cambria Math" panose="02040503050406030204" pitchFamily="18" charset="0"/>
                              </a:rPr>
                              <m:t>𝑚𝐻</m:t>
                            </m:r>
                          </m:e>
                        </m:func>
                        <m:r>
                          <a:rPr lang="en-US" altLang="zh-CN" sz="2400" b="0" i="1" smtClean="0">
                            <a:latin typeface="Cambria Math" panose="02040503050406030204" pitchFamily="18" charset="0"/>
                            <a:ea typeface="Cambria Math" panose="02040503050406030204" pitchFamily="18" charset="0"/>
                          </a:rPr>
                          <m:t>=</m:t>
                        </m:r>
                        <m:rad>
                          <m:radPr>
                            <m:degHide m:val="on"/>
                            <m:ctrlPr>
                              <a:rPr lang="en-US" altLang="zh-CN" sz="2400" i="1">
                                <a:latin typeface="Cambria Math" panose="02040503050406030204" pitchFamily="18" charset="0"/>
                                <a:ea typeface="Cambria Math" panose="02040503050406030204" pitchFamily="18" charset="0"/>
                              </a:rPr>
                            </m:ctrlPr>
                          </m:radPr>
                          <m:deg/>
                          <m:e>
                            <m:r>
                              <a:rPr lang="en-US" altLang="zh-CN" sz="2400" i="1">
                                <a:latin typeface="Cambria Math" panose="02040503050406030204" pitchFamily="18" charset="0"/>
                              </a:rPr>
                              <m:t>ℎ𝑃</m:t>
                            </m:r>
                            <m:r>
                              <a:rPr lang="zh-CN" altLang="en-US" sz="2400" i="1">
                                <a:latin typeface="Cambria Math" panose="02040503050406030204" pitchFamily="18" charset="0"/>
                              </a:rPr>
                              <m:t>𝜆</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𝑐</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tanh</m:t>
                            </m:r>
                          </m:fName>
                          <m:e>
                            <m:r>
                              <a:rPr lang="en-US" altLang="zh-CN" sz="2400" i="1">
                                <a:latin typeface="Cambria Math" panose="02040503050406030204" pitchFamily="18" charset="0"/>
                                <a:ea typeface="Cambria Math" panose="02040503050406030204" pitchFamily="18" charset="0"/>
                              </a:rPr>
                              <m:t>𝑚𝐻</m:t>
                            </m:r>
                          </m:e>
                        </m:func>
                      </m:oMath>
                    </m:oMathPara>
                  </a14:m>
                  <a:endParaRPr lang="en-US" altLang="zh-CN" sz="2400" dirty="0"/>
                </a:p>
              </p:txBody>
            </p:sp>
          </mc:Choice>
          <mc:Fallback>
            <p:sp>
              <p:nvSpPr>
                <p:cNvPr id="39" name="文本框 38"/>
                <p:cNvSpPr txBox="1">
                  <a:spLocks noRot="1" noChangeAspect="1" noMove="1" noResize="1" noEditPoints="1" noAdjustHandles="1" noChangeArrowheads="1" noChangeShapeType="1" noTextEdit="1"/>
                </p:cNvSpPr>
                <p:nvPr/>
              </p:nvSpPr>
              <p:spPr>
                <a:xfrm>
                  <a:off x="1280" y="8870"/>
                  <a:ext cx="11889" cy="1944"/>
                </a:xfrm>
                <a:prstGeom prst="rect">
                  <a:avLst/>
                </a:prstGeom>
                <a:blipFill rotWithShape="1">
                  <a:blip r:embed="rId11"/>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肋效率</a:t>
            </a:r>
            <a:endParaRPr lang="zh-CN" altLang="en-US"/>
          </a:p>
        </p:txBody>
      </p:sp>
      <p:grpSp>
        <p:nvGrpSpPr>
          <p:cNvPr id="2" name="组合 1"/>
          <p:cNvGrpSpPr/>
          <p:nvPr>
            <p:custDataLst>
              <p:tags r:id="rId1"/>
            </p:custDataLst>
          </p:nvPr>
        </p:nvGrpSpPr>
        <p:grpSpPr>
          <a:xfrm>
            <a:off x="-1982470" y="480060"/>
            <a:ext cx="16161385" cy="6841490"/>
            <a:chOff x="-1984691" y="124288"/>
            <a:chExt cx="16161383" cy="6841733"/>
          </a:xfrm>
          <a:solidFill>
            <a:srgbClr val="92D050"/>
          </a:solidFill>
        </p:grpSpPr>
        <p:sp>
          <p:nvSpPr>
            <p:cNvPr id="3" name="空心弧 2"/>
            <p:cNvSpPr/>
            <p:nvPr>
              <p:custDataLst>
                <p:tags r:id="rId2"/>
              </p:custDataLst>
            </p:nvPr>
          </p:nvSpPr>
          <p:spPr>
            <a:xfrm rot="20312631" flipH="1">
              <a:off x="1090941" y="1668213"/>
              <a:ext cx="3946209" cy="3946208"/>
            </a:xfrm>
            <a:prstGeom prst="blockArc">
              <a:avLst>
                <a:gd name="adj1" fmla="val 33342"/>
                <a:gd name="adj2" fmla="val 8070629"/>
                <a:gd name="adj3" fmla="val 14844"/>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4" name="空心弧 3"/>
            <p:cNvSpPr/>
            <p:nvPr>
              <p:custDataLst>
                <p:tags r:id="rId3"/>
              </p:custDataLst>
            </p:nvPr>
          </p:nvSpPr>
          <p:spPr>
            <a:xfrm rot="1287369" flipH="1" flipV="1">
              <a:off x="4166572" y="3019813"/>
              <a:ext cx="3946209" cy="3946208"/>
            </a:xfrm>
            <a:prstGeom prst="blockArc">
              <a:avLst>
                <a:gd name="adj1" fmla="val 64980"/>
                <a:gd name="adj2" fmla="val 8032384"/>
                <a:gd name="adj3" fmla="val 14863"/>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0" name="空心弧 9"/>
            <p:cNvSpPr/>
            <p:nvPr>
              <p:custDataLst>
                <p:tags r:id="rId4"/>
              </p:custDataLst>
            </p:nvPr>
          </p:nvSpPr>
          <p:spPr>
            <a:xfrm rot="15779020" flipH="1">
              <a:off x="7242201" y="1668211"/>
              <a:ext cx="3946208" cy="3946209"/>
            </a:xfrm>
            <a:prstGeom prst="blockArc">
              <a:avLst>
                <a:gd name="adj1" fmla="val 191989"/>
                <a:gd name="adj2" fmla="val 6543681"/>
                <a:gd name="adj3" fmla="val 14770"/>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1" name="空心弧 10"/>
            <p:cNvSpPr/>
            <p:nvPr>
              <p:custDataLst>
                <p:tags r:id="rId5"/>
              </p:custDataLst>
            </p:nvPr>
          </p:nvSpPr>
          <p:spPr>
            <a:xfrm rot="1287369" flipH="1" flipV="1">
              <a:off x="-1984691" y="3019812"/>
              <a:ext cx="3946209" cy="3946208"/>
            </a:xfrm>
            <a:prstGeom prst="blockArc">
              <a:avLst>
                <a:gd name="adj1" fmla="val 4126801"/>
                <a:gd name="adj2" fmla="val 8185408"/>
                <a:gd name="adj3" fmla="val 14847"/>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2" name="空心弧 11"/>
            <p:cNvSpPr/>
            <p:nvPr>
              <p:custDataLst>
                <p:tags r:id="rId6"/>
              </p:custDataLst>
            </p:nvPr>
          </p:nvSpPr>
          <p:spPr>
            <a:xfrm rot="21079828" flipH="1" flipV="1">
              <a:off x="10230483" y="124288"/>
              <a:ext cx="3946209" cy="3946208"/>
            </a:xfrm>
            <a:prstGeom prst="blockArc">
              <a:avLst>
                <a:gd name="adj1" fmla="val 20365113"/>
                <a:gd name="adj2" fmla="val 5908578"/>
                <a:gd name="adj3" fmla="val 14741"/>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 name="空心弧 12"/>
            <p:cNvSpPr/>
            <p:nvPr>
              <p:custDataLst>
                <p:tags r:id="rId7"/>
              </p:custDataLst>
            </p:nvPr>
          </p:nvSpPr>
          <p:spPr>
            <a:xfrm rot="20312631" flipH="1">
              <a:off x="7242201" y="1668214"/>
              <a:ext cx="3946209" cy="3946208"/>
            </a:xfrm>
            <a:prstGeom prst="blockArc">
              <a:avLst>
                <a:gd name="adj1" fmla="val 33342"/>
                <a:gd name="adj2" fmla="val 4759318"/>
                <a:gd name="adj3" fmla="val 14803"/>
              </a:avLst>
            </a:prstGeom>
            <a:grp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grpSp>
      <p:grpSp>
        <p:nvGrpSpPr>
          <p:cNvPr id="36" name="组合 35"/>
          <p:cNvGrpSpPr/>
          <p:nvPr/>
        </p:nvGrpSpPr>
        <p:grpSpPr>
          <a:xfrm>
            <a:off x="2727325" y="4882515"/>
            <a:ext cx="1308100" cy="1308100"/>
            <a:chOff x="4295" y="7689"/>
            <a:chExt cx="2060" cy="2060"/>
          </a:xfrm>
        </p:grpSpPr>
        <p:sp>
          <p:nvSpPr>
            <p:cNvPr id="19" name="椭圆 18"/>
            <p:cNvSpPr/>
            <p:nvPr>
              <p:custDataLst>
                <p:tags r:id="rId8"/>
              </p:custDataLst>
            </p:nvPr>
          </p:nvSpPr>
          <p:spPr>
            <a:xfrm>
              <a:off x="4295" y="7689"/>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grpSp>
          <p:nvGrpSpPr>
            <p:cNvPr id="14" name="组合 13"/>
            <p:cNvGrpSpPr/>
            <p:nvPr>
              <p:custDataLst>
                <p:tags r:id="rId9"/>
              </p:custDataLst>
            </p:nvPr>
          </p:nvGrpSpPr>
          <p:grpSpPr>
            <a:xfrm>
              <a:off x="4863" y="8275"/>
              <a:ext cx="924" cy="889"/>
              <a:chOff x="6919920" y="4225923"/>
              <a:chExt cx="249242" cy="239715"/>
            </a:xfrm>
            <a:solidFill>
              <a:schemeClr val="accent3"/>
            </a:solidFill>
          </p:grpSpPr>
          <p:sp>
            <p:nvSpPr>
              <p:cNvPr id="15" name="Freeform 97"/>
              <p:cNvSpPr/>
              <p:nvPr>
                <p:custDataLst>
                  <p:tags r:id="rId10"/>
                </p:custDataLst>
              </p:nvPr>
            </p:nvSpPr>
            <p:spPr bwMode="auto">
              <a:xfrm>
                <a:off x="6919920" y="4308472"/>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8"/>
              <p:cNvSpPr/>
              <p:nvPr>
                <p:custDataLst>
                  <p:tags r:id="rId11"/>
                </p:custDataLst>
              </p:nvPr>
            </p:nvSpPr>
            <p:spPr bwMode="auto">
              <a:xfrm>
                <a:off x="7112012" y="4300535"/>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9"/>
              <p:cNvSpPr/>
              <p:nvPr>
                <p:custDataLst>
                  <p:tags r:id="rId12"/>
                </p:custDataLst>
              </p:nvPr>
            </p:nvSpPr>
            <p:spPr bwMode="auto">
              <a:xfrm>
                <a:off x="6973899" y="4225923"/>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0"/>
              <p:cNvSpPr/>
              <p:nvPr>
                <p:custDataLst>
                  <p:tags r:id="rId13"/>
                </p:custDataLst>
              </p:nvPr>
            </p:nvSpPr>
            <p:spPr bwMode="auto">
              <a:xfrm>
                <a:off x="7051677" y="4225923"/>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1"/>
              <p:cNvSpPr/>
              <p:nvPr>
                <p:custDataLst>
                  <p:tags r:id="rId14"/>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7" name="组合 36"/>
          <p:cNvGrpSpPr/>
          <p:nvPr/>
        </p:nvGrpSpPr>
        <p:grpSpPr>
          <a:xfrm>
            <a:off x="8107045" y="4882515"/>
            <a:ext cx="1308100" cy="1308100"/>
            <a:chOff x="12767" y="7689"/>
            <a:chExt cx="2060" cy="2060"/>
          </a:xfrm>
        </p:grpSpPr>
        <p:sp>
          <p:nvSpPr>
            <p:cNvPr id="20" name="椭圆 19"/>
            <p:cNvSpPr/>
            <p:nvPr>
              <p:custDataLst>
                <p:tags r:id="rId15"/>
              </p:custDataLst>
            </p:nvPr>
          </p:nvSpPr>
          <p:spPr>
            <a:xfrm>
              <a:off x="12767" y="7689"/>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grpSp>
          <p:nvGrpSpPr>
            <p:cNvPr id="22" name="组合 21"/>
            <p:cNvGrpSpPr/>
            <p:nvPr>
              <p:custDataLst>
                <p:tags r:id="rId16"/>
              </p:custDataLst>
            </p:nvPr>
          </p:nvGrpSpPr>
          <p:grpSpPr>
            <a:xfrm>
              <a:off x="13335" y="8275"/>
              <a:ext cx="924" cy="889"/>
              <a:chOff x="6919920" y="4225923"/>
              <a:chExt cx="249242" cy="239715"/>
            </a:xfrm>
            <a:solidFill>
              <a:schemeClr val="accent2"/>
            </a:solidFill>
          </p:grpSpPr>
          <p:sp>
            <p:nvSpPr>
              <p:cNvPr id="23" name="Freeform 97"/>
              <p:cNvSpPr/>
              <p:nvPr>
                <p:custDataLst>
                  <p:tags r:id="rId17"/>
                </p:custDataLst>
              </p:nvPr>
            </p:nvSpPr>
            <p:spPr bwMode="auto">
              <a:xfrm>
                <a:off x="6919920" y="4308472"/>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98"/>
              <p:cNvSpPr/>
              <p:nvPr>
                <p:custDataLst>
                  <p:tags r:id="rId18"/>
                </p:custDataLst>
              </p:nvPr>
            </p:nvSpPr>
            <p:spPr bwMode="auto">
              <a:xfrm>
                <a:off x="7112012" y="4300535"/>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9"/>
              <p:cNvSpPr/>
              <p:nvPr>
                <p:custDataLst>
                  <p:tags r:id="rId19"/>
                </p:custDataLst>
              </p:nvPr>
            </p:nvSpPr>
            <p:spPr bwMode="auto">
              <a:xfrm>
                <a:off x="6973899" y="4225923"/>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0"/>
              <p:cNvSpPr/>
              <p:nvPr>
                <p:custDataLst>
                  <p:tags r:id="rId20"/>
                </p:custDataLst>
              </p:nvPr>
            </p:nvSpPr>
            <p:spPr bwMode="auto">
              <a:xfrm>
                <a:off x="7051677" y="4225923"/>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1"/>
              <p:cNvSpPr/>
              <p:nvPr>
                <p:custDataLst>
                  <p:tags r:id="rId21"/>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p:nvPr/>
        </p:nvGrpSpPr>
        <p:grpSpPr>
          <a:xfrm>
            <a:off x="9849485" y="-56515"/>
            <a:ext cx="3046730" cy="2016125"/>
            <a:chOff x="260" y="1839"/>
            <a:chExt cx="7898" cy="5613"/>
          </a:xfrm>
        </p:grpSpPr>
        <p:pic>
          <p:nvPicPr>
            <p:cNvPr id="6" name="图片 5"/>
            <p:cNvPicPr>
              <a:picLocks noChangeAspect="1"/>
            </p:cNvPicPr>
            <p:nvPr>
              <p:custDataLst>
                <p:tags r:id="rId22"/>
              </p:custDataLst>
            </p:nvPr>
          </p:nvPicPr>
          <p:blipFill>
            <a:blip r:embed="rId23">
              <a:extLst>
                <a:ext uri="{28A0092B-C50C-407E-A947-70E740481C1C}">
                  <a14:useLocalDpi xmlns:a14="http://schemas.microsoft.com/office/drawing/2010/main" val="0"/>
                </a:ext>
              </a:extLst>
            </a:blip>
            <a:stretch>
              <a:fillRect/>
            </a:stretch>
          </p:blipFill>
          <p:spPr>
            <a:xfrm>
              <a:off x="260" y="1839"/>
              <a:ext cx="7897" cy="5613"/>
            </a:xfrm>
            <a:prstGeom prst="rect">
              <a:avLst/>
            </a:prstGeom>
          </p:spPr>
        </p:pic>
        <p:cxnSp>
          <p:nvCxnSpPr>
            <p:cNvPr id="7" name="曲线连接符 6"/>
            <p:cNvCxnSpPr/>
            <p:nvPr/>
          </p:nvCxnSpPr>
          <p:spPr bwMode="auto">
            <a:xfrm rot="16200000" flipH="1">
              <a:off x="5930" y="5014"/>
              <a:ext cx="1247" cy="567"/>
            </a:xfrm>
            <a:prstGeom prst="curvedConnector2">
              <a:avLst/>
            </a:prstGeom>
            <a:solidFill>
              <a:srgbClr val="FFFFCC"/>
            </a:solidFill>
            <a:ln w="9525" cap="flat" cmpd="sng" algn="ctr">
              <a:solidFill>
                <a:srgbClr val="FF0000"/>
              </a:solidFill>
              <a:prstDash val="solid"/>
              <a:round/>
              <a:headEnd type="none" w="med" len="med"/>
              <a:tailEnd type="triangle" w="med" len="med"/>
            </a:ln>
            <a:effectLst/>
          </p:spPr>
        </p:cxnSp>
        <p:sp>
          <p:nvSpPr>
            <p:cNvPr id="8" name="文本框 7"/>
            <p:cNvSpPr txBox="1"/>
            <p:nvPr/>
          </p:nvSpPr>
          <p:spPr>
            <a:xfrm>
              <a:off x="6723" y="5631"/>
              <a:ext cx="1435" cy="1025"/>
            </a:xfrm>
            <a:prstGeom prst="rect">
              <a:avLst/>
            </a:prstGeom>
            <a:noFill/>
          </p:spPr>
          <p:txBody>
            <a:bodyPr wrap="square" rtlCol="0">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en-US" altLang="zh-CN"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3" name="组合 32"/>
          <p:cNvGrpSpPr/>
          <p:nvPr/>
        </p:nvGrpSpPr>
        <p:grpSpPr>
          <a:xfrm>
            <a:off x="452755" y="1459230"/>
            <a:ext cx="5808980" cy="1851660"/>
            <a:chOff x="713" y="2298"/>
            <a:chExt cx="9148" cy="2916"/>
          </a:xfrm>
        </p:grpSpPr>
        <p:sp>
          <p:nvSpPr>
            <p:cNvPr id="52" name="文本框 51"/>
            <p:cNvSpPr txBox="1"/>
            <p:nvPr>
              <p:custDataLst>
                <p:tags r:id="rId24"/>
              </p:custDataLst>
            </p:nvPr>
          </p:nvSpPr>
          <p:spPr>
            <a:xfrm>
              <a:off x="1853" y="2298"/>
              <a:ext cx="6244" cy="1644"/>
            </a:xfrm>
            <a:prstGeom prst="rect">
              <a:avLst/>
            </a:prstGeom>
          </p:spPr>
          <p:txBody>
            <a:bodyPr wrap="square" anchor="ctr" anchorCtr="0">
              <a:noAutofit/>
            </a:bodyPr>
            <a:lstStyle>
              <a:defPPr>
                <a:defRPr lang="zh-CN"/>
              </a:defPPr>
              <a:lvl1pPr>
                <a:defRPr sz="1400">
                  <a:solidFill>
                    <a:sysClr val="window" lastClr="FFFFFF">
                      <a:lumMod val="50000"/>
                    </a:sysClr>
                  </a:solidFill>
                </a:defRPr>
              </a:lvl1pPr>
            </a:lstStyle>
            <a:p>
              <a:pPr algn="ct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肋效率（fin efficiency）：表征肋片散热的有效程度</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9" name="文本框 28"/>
                <p:cNvSpPr txBox="1"/>
                <p:nvPr/>
              </p:nvSpPr>
              <p:spPr>
                <a:xfrm>
                  <a:off x="713" y="4000"/>
                  <a:ext cx="9148" cy="12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𝜂</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实际</m:t>
                            </m:r>
                            <m:r>
                              <a:rPr lang="zh-CN" altLang="en-US" sz="2400" i="1" smtClean="0">
                                <a:latin typeface="Cambria Math" panose="02040503050406030204" pitchFamily="18" charset="0"/>
                              </a:rPr>
                              <m:t>散热量</m:t>
                            </m:r>
                          </m:num>
                          <m:den>
                            <m:r>
                              <a:rPr lang="zh-CN" altLang="en-US" sz="2400" i="1" smtClean="0">
                                <a:latin typeface="Cambria Math" panose="02040503050406030204" pitchFamily="18" charset="0"/>
                              </a:rPr>
                              <m:t>整个</m:t>
                            </m:r>
                            <m:r>
                              <a:rPr lang="zh-CN" altLang="en-US" sz="2400" i="1">
                                <a:latin typeface="Cambria Math" panose="02040503050406030204" pitchFamily="18" charset="0"/>
                              </a:rPr>
                              <m:t>肋</m:t>
                            </m:r>
                            <m:r>
                              <a:rPr lang="zh-CN" altLang="en-US" sz="2400" i="1" smtClean="0">
                                <a:latin typeface="Cambria Math" panose="02040503050406030204" pitchFamily="18" charset="0"/>
                              </a:rPr>
                              <m:t>表面</m:t>
                            </m:r>
                            <m:r>
                              <a:rPr lang="zh-CN" altLang="en-US" sz="2400" i="1">
                                <a:latin typeface="Cambria Math" panose="02040503050406030204" pitchFamily="18" charset="0"/>
                              </a:rPr>
                              <m:t>处于</m:t>
                            </m:r>
                            <m:r>
                              <a:rPr lang="zh-CN" altLang="en-US" sz="2400" i="1" smtClean="0">
                                <a:latin typeface="Cambria Math" panose="02040503050406030204" pitchFamily="18" charset="0"/>
                              </a:rPr>
                              <m:t>肋</m:t>
                            </m:r>
                            <m:r>
                              <a:rPr lang="zh-CN" altLang="en-US" sz="2400" i="1">
                                <a:latin typeface="Cambria Math" panose="02040503050406030204" pitchFamily="18" charset="0"/>
                              </a:rPr>
                              <m:t>基</m:t>
                            </m:r>
                            <m:r>
                              <a:rPr lang="zh-CN" altLang="en-US" sz="2400" i="1" smtClean="0">
                                <a:latin typeface="Cambria Math" panose="02040503050406030204" pitchFamily="18" charset="0"/>
                              </a:rPr>
                              <m:t>温度</m:t>
                            </m:r>
                            <m:r>
                              <a:rPr lang="zh-CN" altLang="en-US" sz="2400" i="1">
                                <a:latin typeface="Cambria Math" panose="02040503050406030204" pitchFamily="18" charset="0"/>
                              </a:rPr>
                              <m:t>下</m:t>
                            </m:r>
                            <m:r>
                              <a:rPr lang="zh-CN" altLang="en-US" sz="2400" i="1" smtClean="0">
                                <a:latin typeface="Cambria Math" panose="02040503050406030204" pitchFamily="18" charset="0"/>
                              </a:rPr>
                              <m:t>的</m:t>
                            </m:r>
                            <m:r>
                              <a:rPr lang="zh-CN" altLang="en-US" sz="2400" i="1">
                                <a:latin typeface="Cambria Math" panose="02040503050406030204" pitchFamily="18" charset="0"/>
                              </a:rPr>
                              <m:t>散热量</m:t>
                            </m:r>
                          </m:den>
                        </m:f>
                      </m:oMath>
                    </m:oMathPara>
                  </a14:m>
                  <a:endParaRPr lang="zh-CN" altLang="en-US" sz="2400" dirty="0"/>
                </a:p>
              </p:txBody>
            </p:sp>
          </mc:Choice>
          <mc:Fallback>
            <p:sp>
              <p:nvSpPr>
                <p:cNvPr id="29" name="文本框 28"/>
                <p:cNvSpPr txBox="1">
                  <a:spLocks noRot="1" noChangeAspect="1" noMove="1" noResize="1" noEditPoints="1" noAdjustHandles="1" noChangeArrowheads="1" noChangeShapeType="1" noTextEdit="1"/>
                </p:cNvSpPr>
                <p:nvPr/>
              </p:nvSpPr>
              <p:spPr>
                <a:xfrm>
                  <a:off x="713" y="4000"/>
                  <a:ext cx="9148" cy="1215"/>
                </a:xfrm>
                <a:prstGeom prst="rect">
                  <a:avLst/>
                </a:prstGeom>
                <a:blipFill rotWithShape="1">
                  <a:blip r:embed="rId25"/>
                </a:blipFill>
              </p:spPr>
              <p:txBody>
                <a:bodyPr/>
                <a:lstStyle/>
                <a:p>
                  <a:r>
                    <a:rPr lang="zh-CN" altLang="en-US">
                      <a:noFill/>
                    </a:rPr>
                    <a:t> </a:t>
                  </a:r>
                </a:p>
              </p:txBody>
            </p:sp>
          </mc:Fallback>
        </mc:AlternateContent>
      </p:grpSp>
      <p:grpSp>
        <p:nvGrpSpPr>
          <p:cNvPr id="34" name="组合 33"/>
          <p:cNvGrpSpPr/>
          <p:nvPr/>
        </p:nvGrpSpPr>
        <p:grpSpPr>
          <a:xfrm>
            <a:off x="6537325" y="1746250"/>
            <a:ext cx="4127500" cy="2484120"/>
            <a:chOff x="10295" y="2750"/>
            <a:chExt cx="6500" cy="3912"/>
          </a:xfrm>
        </p:grpSpPr>
        <p:sp>
          <p:nvSpPr>
            <p:cNvPr id="53" name="文本框 52"/>
            <p:cNvSpPr txBox="1"/>
            <p:nvPr>
              <p:custDataLst>
                <p:tags r:id="rId26"/>
              </p:custDataLst>
            </p:nvPr>
          </p:nvSpPr>
          <p:spPr>
            <a:xfrm>
              <a:off x="11052" y="2750"/>
              <a:ext cx="4459" cy="1644"/>
            </a:xfrm>
            <a:prstGeom prst="rect">
              <a:avLst/>
            </a:prstGeom>
          </p:spPr>
          <p:txBody>
            <a:bodyPr wrap="square" anchor="ctr" anchorCtr="0">
              <a:normAutofit/>
            </a:bodyPr>
            <a:lstStyle>
              <a:defPPr>
                <a:defRPr lang="zh-CN"/>
              </a:defPPr>
              <a:lvl1pPr>
                <a:defRPr sz="1400">
                  <a:solidFill>
                    <a:sysClr val="window" lastClr="FFFFFF">
                      <a:lumMod val="50000"/>
                    </a:sysClr>
                  </a:solidFill>
                </a:defRPr>
              </a:lvl1pPr>
            </a:lstStyle>
            <a:p>
              <a:pPr algn="ctr"/>
              <a:r>
                <a:rPr lang="zh-CN" altLang="en-US" sz="2400" dirty="0">
                  <a:solidFill>
                    <a:schemeClr val="tx1"/>
                  </a:solidFill>
                  <a:latin typeface="微软雅黑" panose="020B0503020204020204" pitchFamily="34" charset="-122"/>
                  <a:ea typeface="微软雅黑" panose="020B0503020204020204" pitchFamily="34" charset="-122"/>
                </a:rPr>
                <a:t>等截面直肋的效率</a:t>
              </a:r>
              <a:endParaRPr lang="zh-CN" altLang="en-US" sz="24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0" name="文本框 29"/>
                <p:cNvSpPr txBox="1"/>
                <p:nvPr/>
              </p:nvSpPr>
              <p:spPr>
                <a:xfrm>
                  <a:off x="10295" y="4226"/>
                  <a:ext cx="6501" cy="24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𝜂</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i="1">
                                    <a:latin typeface="Cambria Math" panose="02040503050406030204" pitchFamily="18" charset="0"/>
                                    <a:ea typeface="Cambria Math" panose="02040503050406030204" pitchFamily="18" charset="0"/>
                                  </a:rPr>
                                </m:ctrlPr>
                              </m:radPr>
                              <m:deg/>
                              <m:e>
                                <m:r>
                                  <a:rPr lang="en-US" altLang="zh-CN" sz="2400" i="1">
                                    <a:latin typeface="Cambria Math" panose="02040503050406030204" pitchFamily="18" charset="0"/>
                                  </a:rPr>
                                  <m:t>ℎ𝑃</m:t>
                                </m:r>
                                <m:r>
                                  <a:rPr lang="zh-CN" altLang="en-US" sz="2400" i="1">
                                    <a:latin typeface="Cambria Math" panose="02040503050406030204" pitchFamily="18" charset="0"/>
                                  </a:rPr>
                                  <m:t>𝜆</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𝑐</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tanh</m:t>
                                </m:r>
                              </m:fName>
                              <m:e>
                                <m:r>
                                  <a:rPr lang="en-US" altLang="zh-CN" sz="2400" i="1">
                                    <a:latin typeface="Cambria Math" panose="02040503050406030204" pitchFamily="18" charset="0"/>
                                    <a:ea typeface="Cambria Math" panose="02040503050406030204" pitchFamily="18" charset="0"/>
                                  </a:rPr>
                                  <m:t>𝑚𝐻</m:t>
                                </m:r>
                              </m:e>
                            </m:func>
                          </m:num>
                          <m:den>
                            <m:r>
                              <a:rPr lang="en-US" altLang="zh-CN" sz="2400" b="0" i="1" smtClean="0">
                                <a:latin typeface="Cambria Math" panose="02040503050406030204" pitchFamily="18" charset="0"/>
                              </a:rPr>
                              <m:t>ℎ𝑃𝐻</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0</m:t>
                                </m:r>
                              </m:sub>
                            </m:sSub>
                          </m:den>
                        </m:f>
                      </m:oMath>
                    </m:oMathPara>
                  </a14:m>
                  <a:endParaRPr lang="en-US" altLang="zh-CN" sz="2400" b="0" i="1">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tanh</m:t>
                                </m:r>
                              </m:fName>
                              <m:e>
                                <m:r>
                                  <a:rPr lang="en-US" altLang="zh-CN" sz="2400" i="1">
                                    <a:latin typeface="Cambria Math" panose="02040503050406030204" pitchFamily="18" charset="0"/>
                                    <a:ea typeface="Cambria Math" panose="02040503050406030204" pitchFamily="18" charset="0"/>
                                  </a:rPr>
                                  <m:t>𝑚𝐻</m:t>
                                </m:r>
                              </m:e>
                            </m:func>
                          </m:num>
                          <m:den>
                            <m:r>
                              <a:rPr lang="en-US" altLang="zh-CN" sz="2400" b="0" i="1" smtClean="0">
                                <a:latin typeface="Cambria Math" panose="02040503050406030204" pitchFamily="18" charset="0"/>
                              </a:rPr>
                              <m:t>𝑚𝐻</m:t>
                            </m:r>
                          </m:den>
                        </m:f>
                      </m:oMath>
                    </m:oMathPara>
                  </a14:m>
                  <a:endParaRPr lang="zh-CN" altLang="en-US" sz="2400" dirty="0"/>
                </a:p>
              </p:txBody>
            </p:sp>
          </mc:Choice>
          <mc:Fallback>
            <p:sp>
              <p:nvSpPr>
                <p:cNvPr id="30" name="文本框 29"/>
                <p:cNvSpPr txBox="1">
                  <a:spLocks noRot="1" noChangeAspect="1" noMove="1" noResize="1" noEditPoints="1" noAdjustHandles="1" noChangeArrowheads="1" noChangeShapeType="1" noTextEdit="1"/>
                </p:cNvSpPr>
                <p:nvPr/>
              </p:nvSpPr>
              <p:spPr>
                <a:xfrm>
                  <a:off x="10295" y="4226"/>
                  <a:ext cx="6501" cy="2436"/>
                </a:xfrm>
                <a:prstGeom prst="rect">
                  <a:avLst/>
                </a:prstGeom>
                <a:blipFill rotWithShape="1">
                  <a:blip r:embed="rId27"/>
                </a:blipFill>
              </p:spPr>
              <p:txBody>
                <a:bodyPr/>
                <a:lstStyle/>
                <a:p>
                  <a:r>
                    <a:rPr lang="zh-CN" altLang="en-US">
                      <a:noFill/>
                    </a:rPr>
                    <a:t> </a:t>
                  </a:r>
                </a:p>
              </p:txBody>
            </p:sp>
          </mc:Fallback>
        </mc:AlternateContent>
      </p:grpSp>
      <p:grpSp>
        <p:nvGrpSpPr>
          <p:cNvPr id="35" name="组合 34"/>
          <p:cNvGrpSpPr/>
          <p:nvPr/>
        </p:nvGrpSpPr>
        <p:grpSpPr>
          <a:xfrm>
            <a:off x="308610" y="6076315"/>
            <a:ext cx="10549890" cy="1207770"/>
            <a:chOff x="486" y="9569"/>
            <a:chExt cx="16614" cy="1902"/>
          </a:xfrm>
        </p:grpSpPr>
        <p:sp>
          <p:nvSpPr>
            <p:cNvPr id="31" name="矩形 30"/>
            <p:cNvSpPr/>
            <p:nvPr/>
          </p:nvSpPr>
          <p:spPr>
            <a:xfrm>
              <a:off x="486" y="10004"/>
              <a:ext cx="11808" cy="1016"/>
            </a:xfrm>
            <a:prstGeom prst="rect">
              <a:avLst/>
            </a:prstGeom>
          </p:spPr>
          <p:txBody>
            <a:bodyPr wrap="square">
              <a:spAutoFit/>
            </a:bodyPr>
            <a:lstStyle/>
            <a:p>
              <a:pPr lvl="2">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假定肋片长度 </a:t>
              </a:r>
              <a:r>
                <a:rPr lang="en-US" altLang="zh-CN" sz="2400" i="1" dirty="0">
                  <a:latin typeface="Times New Roman" panose="02020603050405020304" pitchFamily="18" charset="0"/>
                  <a:ea typeface="黑体" panose="02010609060101010101" pitchFamily="2" charset="-122"/>
                </a:rPr>
                <a:t>l </a:t>
              </a:r>
              <a:r>
                <a:rPr lang="zh-CN" altLang="en-US" sz="2400" dirty="0">
                  <a:latin typeface="+mn-ea"/>
                  <a:ea typeface="+mn-ea"/>
                  <a:cs typeface="+mn-ea"/>
                </a:rPr>
                <a:t>比其厚度 </a:t>
              </a:r>
              <a:r>
                <a:rPr lang="el-GR" altLang="zh-CN" sz="2400" i="1" dirty="0">
                  <a:latin typeface="+mn-ea"/>
                  <a:ea typeface="+mn-ea"/>
                  <a:cs typeface="+mn-ea"/>
                </a:rPr>
                <a:t>δ</a:t>
              </a:r>
              <a:r>
                <a:rPr lang="en-US" altLang="zh-CN" sz="2400" dirty="0">
                  <a:latin typeface="+mn-ea"/>
                  <a:ea typeface="+mn-ea"/>
                  <a:cs typeface="+mn-ea"/>
                </a:rPr>
                <a:t> </a:t>
              </a:r>
              <a:r>
                <a:rPr lang="zh-CN" altLang="en-US" sz="2400" dirty="0">
                  <a:latin typeface="+mn-ea"/>
                  <a:ea typeface="+mn-ea"/>
                  <a:cs typeface="+mn-ea"/>
                </a:rPr>
                <a:t>要大得多</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2</a:t>
              </a:r>
              <a:r>
                <a:rPr lang="en-US" altLang="zh-CN" sz="2400" i="1" dirty="0">
                  <a:latin typeface="Times New Roman" panose="02020603050405020304" pitchFamily="18" charset="0"/>
                  <a:ea typeface="黑体" panose="02010609060101010101" pitchFamily="2" charset="-122"/>
                </a:rPr>
                <a:t>l </a:t>
              </a:r>
              <a:r>
                <a:rPr lang="en-US" altLang="zh-CN" sz="2400" dirty="0">
                  <a:latin typeface="Times New Roman" panose="02020603050405020304" pitchFamily="18" charset="0"/>
                  <a:ea typeface="黑体" panose="02010609060101010101" pitchFamily="2" charset="-122"/>
                </a:rPr>
                <a:t>≈ </a:t>
              </a:r>
              <a:r>
                <a:rPr lang="en-US" altLang="zh-CN" sz="2400" i="1" dirty="0">
                  <a:latin typeface="Times New Roman" panose="02020603050405020304" pitchFamily="18" charset="0"/>
                  <a:ea typeface="黑体" panose="02010609060101010101" pitchFamily="2" charset="-122"/>
                </a:rPr>
                <a:t>P</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32" name="矩形 42"/>
                <p:cNvSpPr/>
                <p:nvPr/>
              </p:nvSpPr>
              <p:spPr>
                <a:xfrm>
                  <a:off x="11208" y="9569"/>
                  <a:ext cx="5893" cy="1902"/>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ℎ𝑃</m:t>
                                </m:r>
                                <m:r>
                                  <m:rPr>
                                    <m:nor/>
                                  </m:rPr>
                                  <a:rPr lang="zh-CN" altLang="en-US" sz="2400" dirty="0">
                                    <a:latin typeface="Cambria Math" panose="02040503050406030204" pitchFamily="18" charset="0"/>
                                  </a:rPr>
                                  <m:t> </m:t>
                                </m:r>
                              </m:num>
                              <m:den>
                                <m:r>
                                  <a:rPr lang="zh-CN" altLang="en-US" sz="2400" i="1">
                                    <a:latin typeface="Cambria Math" panose="02040503050406030204" pitchFamily="18" charset="0"/>
                                  </a:rPr>
                                  <m:t>𝜆</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𝑐</m:t>
                                    </m:r>
                                  </m:sub>
                                </m:sSub>
                              </m:den>
                            </m:f>
                          </m:e>
                        </m:rad>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i="1">
                                    <a:latin typeface="Cambria Math" panose="02040503050406030204" pitchFamily="18" charset="0"/>
                                  </a:rPr>
                                  <m:t>ℎ</m:t>
                                </m:r>
                                <m:r>
                                  <m:rPr>
                                    <m:nor/>
                                  </m:rPr>
                                  <a:rPr lang="zh-CN" altLang="en-US" sz="2400" dirty="0">
                                    <a:latin typeface="Cambria Math" panose="02040503050406030204" pitchFamily="18" charset="0"/>
                                  </a:rPr>
                                  <m:t> </m:t>
                                </m:r>
                              </m:num>
                              <m:den>
                                <m:r>
                                  <a:rPr lang="zh-CN" altLang="en-US" sz="2400" i="1">
                                    <a:latin typeface="Cambria Math" panose="02040503050406030204" pitchFamily="18" charset="0"/>
                                  </a:rPr>
                                  <m:t>𝜆𝛿</m:t>
                                </m:r>
                              </m:den>
                            </m:f>
                          </m:e>
                        </m:rad>
                      </m:oMath>
                    </m:oMathPara>
                  </a14:m>
                  <a:endParaRPr lang="zh-CN" altLang="en-US" sz="2400" dirty="0"/>
                </a:p>
              </p:txBody>
            </p:sp>
          </mc:Choice>
          <mc:Fallback>
            <p:sp>
              <p:nvSpPr>
                <p:cNvPr id="32" name="矩形 42"/>
                <p:cNvSpPr>
                  <a:spLocks noRot="1" noChangeAspect="1" noMove="1" noResize="1" noEditPoints="1" noAdjustHandles="1" noChangeArrowheads="1" noChangeShapeType="1" noTextEdit="1"/>
                </p:cNvSpPr>
                <p:nvPr/>
              </p:nvSpPr>
              <p:spPr>
                <a:xfrm>
                  <a:off x="11208" y="9569"/>
                  <a:ext cx="5893" cy="1902"/>
                </a:xfrm>
                <a:prstGeom prst="rect">
                  <a:avLst/>
                </a:prstGeom>
                <a:blipFill rotWithShape="1">
                  <a:blip r:embed="rId28"/>
                </a:blipFill>
                <a:ln w="19050">
                  <a:noFill/>
                </a:ln>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肋面总效率</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22" name="组合 21"/>
          <p:cNvGrpSpPr/>
          <p:nvPr/>
        </p:nvGrpSpPr>
        <p:grpSpPr>
          <a:xfrm>
            <a:off x="9021759" y="232410"/>
            <a:ext cx="3681270" cy="4090768"/>
            <a:chOff x="10942" y="2670"/>
            <a:chExt cx="3822" cy="4675"/>
          </a:xfrm>
        </p:grpSpPr>
        <p:cxnSp>
          <p:nvCxnSpPr>
            <p:cNvPr id="14" name="曲线连接符 13"/>
            <p:cNvCxnSpPr/>
            <p:nvPr/>
          </p:nvCxnSpPr>
          <p:spPr bwMode="auto">
            <a:xfrm flipV="1">
              <a:off x="11763" y="5076"/>
              <a:ext cx="1943" cy="291"/>
            </a:xfrm>
            <a:prstGeom prst="curvedConnector3">
              <a:avLst/>
            </a:prstGeom>
            <a:solidFill>
              <a:srgbClr val="FFFFCC"/>
            </a:solidFill>
            <a:ln w="25400" cap="flat" cmpd="sng" algn="ctr">
              <a:solidFill>
                <a:srgbClr val="FF0000"/>
              </a:solidFill>
              <a:prstDash val="solid"/>
              <a:round/>
              <a:headEnd type="none" w="med" len="med"/>
              <a:tailEnd type="triangle" w="med" len="med"/>
            </a:ln>
            <a:effectLst/>
          </p:spPr>
        </p:cxnSp>
        <p:sp>
          <p:nvSpPr>
            <p:cNvPr id="2" name="矩形 1"/>
            <p:cNvSpPr/>
            <p:nvPr/>
          </p:nvSpPr>
          <p:spPr bwMode="auto">
            <a:xfrm>
              <a:off x="10942" y="3263"/>
              <a:ext cx="567" cy="4082"/>
            </a:xfrm>
            <a:prstGeom prst="rect">
              <a:avLst/>
            </a:prstGeom>
            <a:solidFill>
              <a:schemeClr val="accent3"/>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 name="矩形 2"/>
            <p:cNvSpPr/>
            <p:nvPr/>
          </p:nvSpPr>
          <p:spPr bwMode="auto">
            <a:xfrm>
              <a:off x="11509" y="3716"/>
              <a:ext cx="2268" cy="340"/>
            </a:xfrm>
            <a:prstGeom prst="rect">
              <a:avLst/>
            </a:prstGeom>
            <a:solidFill>
              <a:schemeClr val="accent3"/>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8" name="矩形 7"/>
            <p:cNvSpPr/>
            <p:nvPr/>
          </p:nvSpPr>
          <p:spPr bwMode="auto">
            <a:xfrm>
              <a:off x="11509" y="6478"/>
              <a:ext cx="2268" cy="340"/>
            </a:xfrm>
            <a:prstGeom prst="rect">
              <a:avLst/>
            </a:prstGeom>
            <a:solidFill>
              <a:schemeClr val="accent3"/>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9" name="矩形 8"/>
            <p:cNvSpPr/>
            <p:nvPr/>
          </p:nvSpPr>
          <p:spPr bwMode="auto">
            <a:xfrm>
              <a:off x="11509" y="5557"/>
              <a:ext cx="2268" cy="340"/>
            </a:xfrm>
            <a:prstGeom prst="rect">
              <a:avLst/>
            </a:prstGeom>
            <a:solidFill>
              <a:schemeClr val="accent3"/>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0" name="矩形 9"/>
            <p:cNvSpPr/>
            <p:nvPr/>
          </p:nvSpPr>
          <p:spPr bwMode="auto">
            <a:xfrm>
              <a:off x="11509" y="4637"/>
              <a:ext cx="2268" cy="340"/>
            </a:xfrm>
            <a:prstGeom prst="rect">
              <a:avLst/>
            </a:prstGeom>
            <a:solidFill>
              <a:schemeClr val="accent3"/>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 name="文本框 3"/>
            <p:cNvSpPr txBox="1"/>
            <p:nvPr/>
          </p:nvSpPr>
          <p:spPr>
            <a:xfrm>
              <a:off x="11528" y="2670"/>
              <a:ext cx="614" cy="526"/>
            </a:xfrm>
            <a:prstGeom prst="rect">
              <a:avLst/>
            </a:prstGeom>
            <a:noFill/>
          </p:spPr>
          <p:txBody>
            <a:bodyPr wrap="square" rtlCol="0">
              <a:spAutoFit/>
            </a:bodyPr>
            <a:lstStyle/>
            <a:p>
              <a:r>
                <a:rPr lang="en-US" altLang="zh-CN" sz="2400" i="1" dirty="0" err="1">
                  <a:latin typeface="Times New Roman" panose="02020603050405020304" pitchFamily="18" charset="0"/>
                  <a:cs typeface="Times New Roman" panose="02020603050405020304" pitchFamily="18" charset="0"/>
                </a:rPr>
                <a:t>A</a:t>
              </a:r>
              <a:r>
                <a:rPr lang="en-US" altLang="zh-CN" sz="2400" i="1" baseline="-25000" dirty="0" err="1">
                  <a:latin typeface="Times New Roman" panose="02020603050405020304" pitchFamily="18" charset="0"/>
                  <a:cs typeface="Times New Roman" panose="02020603050405020304" pitchFamily="18" charset="0"/>
                </a:rPr>
                <a:t>r</a:t>
              </a:r>
              <a:endParaRPr lang="zh-CN" altLang="en-US" sz="2400" i="1" baseline="-250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3196" y="3027"/>
              <a:ext cx="581" cy="526"/>
            </a:xfrm>
            <a:prstGeom prst="rect">
              <a:avLst/>
            </a:prstGeom>
            <a:noFill/>
          </p:spPr>
          <p:txBody>
            <a:bodyPr wrap="square" rtlCol="0">
              <a:spAutoFit/>
            </a:bodyPr>
            <a:lstStyle/>
            <a:p>
              <a:r>
                <a:rPr lang="en-US" altLang="zh-CN" sz="2400" i="1" dirty="0" err="1">
                  <a:latin typeface="Times New Roman" panose="02020603050405020304" pitchFamily="18" charset="0"/>
                  <a:cs typeface="Times New Roman" panose="02020603050405020304" pitchFamily="18" charset="0"/>
                </a:rPr>
                <a:t>A</a:t>
              </a:r>
              <a:r>
                <a:rPr lang="en-US" altLang="zh-CN" sz="2400" i="1" baseline="-25000" dirty="0" err="1">
                  <a:latin typeface="Times New Roman" panose="02020603050405020304" pitchFamily="18" charset="0"/>
                  <a:cs typeface="Times New Roman" panose="02020603050405020304" pitchFamily="18" charset="0"/>
                </a:rPr>
                <a:t>f</a:t>
              </a:r>
              <a:endParaRPr lang="zh-CN" altLang="en-US" sz="2400" i="1" baseline="-250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1000" y="4859"/>
              <a:ext cx="513" cy="526"/>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t</a:t>
              </a:r>
              <a:r>
                <a:rPr lang="en-US" altLang="zh-CN" sz="2400" i="1" baseline="-25000" dirty="0">
                  <a:latin typeface="Times New Roman" panose="02020603050405020304" pitchFamily="18" charset="0"/>
                  <a:cs typeface="Times New Roman" panose="02020603050405020304" pitchFamily="18" charset="0"/>
                </a:rPr>
                <a:t>0</a:t>
              </a:r>
              <a:endParaRPr lang="zh-CN" altLang="en-US" sz="2400" i="1" baseline="-25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3759" y="4785"/>
              <a:ext cx="1005" cy="526"/>
            </a:xfrm>
            <a:prstGeom prst="rect">
              <a:avLst/>
            </a:prstGeom>
            <a:noFill/>
          </p:spPr>
          <p:txBody>
            <a:bodyPr wrap="square" rtlCol="0">
              <a:spAutoFit/>
            </a:bodyPr>
            <a:lstStyle/>
            <a:p>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f</a:t>
              </a:r>
              <a:r>
                <a:rPr lang="zh-CN" altLang="en-US" sz="2400" i="1"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endParaRPr lang="zh-CN" altLang="en-US" sz="2400" i="1" baseline="-25000" dirty="0">
                <a:latin typeface="Times New Roman" panose="02020603050405020304" pitchFamily="18" charset="0"/>
                <a:cs typeface="Times New Roman" panose="02020603050405020304" pitchFamily="18" charset="0"/>
              </a:endParaRPr>
            </a:p>
          </p:txBody>
        </p:sp>
        <p:cxnSp>
          <p:nvCxnSpPr>
            <p:cNvPr id="5" name="曲线连接符 4"/>
            <p:cNvCxnSpPr/>
            <p:nvPr/>
          </p:nvCxnSpPr>
          <p:spPr bwMode="auto">
            <a:xfrm flipV="1">
              <a:off x="11719" y="4150"/>
              <a:ext cx="1943" cy="291"/>
            </a:xfrm>
            <a:prstGeom prst="curvedConnector3">
              <a:avLst/>
            </a:prstGeom>
            <a:solidFill>
              <a:srgbClr val="FFFFCC"/>
            </a:solidFill>
            <a:ln w="25400" cap="flat" cmpd="sng" algn="ctr">
              <a:solidFill>
                <a:srgbClr val="FF0000"/>
              </a:solidFill>
              <a:prstDash val="solid"/>
              <a:round/>
              <a:headEnd type="none" w="med" len="med"/>
              <a:tailEnd type="triangle" w="med" len="med"/>
            </a:ln>
            <a:effectLst/>
          </p:spPr>
        </p:cxnSp>
        <p:cxnSp>
          <p:nvCxnSpPr>
            <p:cNvPr id="19" name="曲线连接符 18"/>
            <p:cNvCxnSpPr/>
            <p:nvPr/>
          </p:nvCxnSpPr>
          <p:spPr bwMode="auto">
            <a:xfrm flipV="1">
              <a:off x="11763" y="5966"/>
              <a:ext cx="1943" cy="291"/>
            </a:xfrm>
            <a:prstGeom prst="curvedConnector3">
              <a:avLst/>
            </a:prstGeom>
            <a:solidFill>
              <a:srgbClr val="FFFFCC"/>
            </a:solidFill>
            <a:ln w="25400" cap="flat" cmpd="sng" algn="ctr">
              <a:solidFill>
                <a:srgbClr val="FF0000"/>
              </a:solidFill>
              <a:prstDash val="solid"/>
              <a:round/>
              <a:headEnd type="none" w="med" len="med"/>
              <a:tailEnd type="triangle" w="med" len="med"/>
            </a:ln>
            <a:effectLst/>
          </p:spPr>
        </p:cxnSp>
        <p:cxnSp>
          <p:nvCxnSpPr>
            <p:cNvPr id="20" name="直接箭头连接符 19"/>
            <p:cNvCxnSpPr/>
            <p:nvPr/>
          </p:nvCxnSpPr>
          <p:spPr bwMode="auto">
            <a:xfrm flipH="1">
              <a:off x="11226" y="3252"/>
              <a:ext cx="537" cy="465"/>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1" name="直接箭头连接符 20"/>
            <p:cNvCxnSpPr/>
            <p:nvPr/>
          </p:nvCxnSpPr>
          <p:spPr bwMode="auto">
            <a:xfrm flipH="1">
              <a:off x="12685" y="3423"/>
              <a:ext cx="537" cy="465"/>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grpSp>
      <p:sp>
        <p:nvSpPr>
          <p:cNvPr id="23" name="文本框 22"/>
          <p:cNvSpPr txBox="1"/>
          <p:nvPr/>
        </p:nvSpPr>
        <p:spPr>
          <a:xfrm>
            <a:off x="596056" y="751466"/>
            <a:ext cx="5832648" cy="3969385"/>
          </a:xfrm>
          <a:prstGeom prst="rect">
            <a:avLst/>
          </a:prstGeom>
          <a:noFill/>
        </p:spPr>
        <p:txBody>
          <a:bodyPr wrap="square" rtlCol="0">
            <a:spAutoFit/>
          </a:bodyPr>
          <a:lstStyle/>
          <a:p>
            <a:pPr eaLnBrk="1" latinLnBrk="0" hangingPunct="1">
              <a:lnSpc>
                <a:spcPct val="150000"/>
              </a:lnSpc>
            </a:pPr>
            <a:r>
              <a:rPr lang="en-US" altLang="zh-CN" sz="2400" i="1" dirty="0" err="1">
                <a:latin typeface="Times New Roman" panose="02020603050405020304" pitchFamily="18" charset="0"/>
                <a:ea typeface="黑体" panose="02010609060101010101" pitchFamily="2" charset="-122"/>
                <a:cs typeface="Times New Roman" panose="02020603050405020304" pitchFamily="18" charset="0"/>
              </a:rPr>
              <a:t>t</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rPr>
              <a:t>f</a:t>
            </a: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ea typeface="黑体" panose="02010609060101010101" pitchFamily="2" charset="-122"/>
              </a:rPr>
              <a:t> </a:t>
            </a:r>
            <a:r>
              <a:rPr lang="zh-CN" altLang="en-US" sz="2400" dirty="0">
                <a:latin typeface="微软雅黑" panose="020B0503020204020204" pitchFamily="34" charset="-122"/>
                <a:ea typeface="微软雅黑" panose="020B0503020204020204" pitchFamily="34" charset="-122"/>
              </a:rPr>
              <a:t>流体的温度</a:t>
            </a:r>
            <a:endParaRPr lang="en-US" altLang="zh-CN" sz="2400" dirty="0">
              <a:ea typeface="黑体" panose="02010609060101010101" pitchFamily="2" charset="-122"/>
            </a:endParaRPr>
          </a:p>
          <a:p>
            <a:pPr eaLnBrk="1" latinLnBrk="0" hangingPunct="1">
              <a:lnSpc>
                <a:spcPct val="150000"/>
              </a:lnSpc>
            </a:pP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h</a:t>
            </a:r>
            <a:r>
              <a:rPr lang="en-US" altLang="zh-CN" sz="2400" dirty="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ea typeface="黑体" panose="02010609060101010101" pitchFamily="2" charset="-122"/>
              </a:rPr>
              <a:t> </a:t>
            </a:r>
            <a:r>
              <a:rPr lang="zh-CN" altLang="en-US" sz="2400" dirty="0">
                <a:latin typeface="微软雅黑" panose="020B0503020204020204" pitchFamily="34" charset="-122"/>
                <a:ea typeface="微软雅黑" panose="020B0503020204020204" pitchFamily="34" charset="-122"/>
              </a:rPr>
              <a:t>流体与整个表面的表面传热系数</a:t>
            </a:r>
            <a:endParaRPr lang="en-US" altLang="zh-CN" sz="2400" dirty="0">
              <a:ea typeface="黑体" panose="02010609060101010101" pitchFamily="2" charset="-122"/>
            </a:endParaRPr>
          </a:p>
          <a:p>
            <a:pPr eaLnBrk="1" latinLnBrk="0" hangingPunct="1">
              <a:lnSpc>
                <a:spcPct val="150000"/>
              </a:lnSpc>
            </a:pPr>
            <a:r>
              <a:rPr lang="en-US" altLang="zh-CN" sz="2400" i="1" dirty="0" err="1">
                <a:latin typeface="Times New Roman" panose="02020603050405020304" pitchFamily="18" charset="0"/>
                <a:ea typeface="黑体" panose="02010609060101010101" pitchFamily="2" charset="-122"/>
                <a:cs typeface="Times New Roman" panose="02020603050405020304" pitchFamily="18" charset="0"/>
              </a:rPr>
              <a:t>A</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rPr>
              <a:t>f</a:t>
            </a:r>
            <a:r>
              <a:rPr lang="en-US" altLang="zh-CN" sz="2400" dirty="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ea typeface="黑体" panose="02010609060101010101" pitchFamily="2" charset="-122"/>
              </a:rPr>
              <a:t> </a:t>
            </a:r>
            <a:r>
              <a:rPr lang="zh-CN" altLang="en-US" sz="2400" dirty="0">
                <a:latin typeface="微软雅黑" panose="020B0503020204020204" pitchFamily="34" charset="-122"/>
                <a:ea typeface="微软雅黑" panose="020B0503020204020204" pitchFamily="34" charset="-122"/>
              </a:rPr>
              <a:t>肋片的表面积</a:t>
            </a:r>
            <a:endParaRPr lang="en-US" altLang="zh-CN" sz="2400" dirty="0">
              <a:ea typeface="黑体" panose="02010609060101010101" pitchFamily="2" charset="-122"/>
            </a:endParaRPr>
          </a:p>
          <a:p>
            <a:pPr eaLnBrk="1" latinLnBrk="0" hangingPunct="1">
              <a:lnSpc>
                <a:spcPct val="150000"/>
              </a:lnSpc>
            </a:pPr>
            <a:r>
              <a:rPr lang="en-US" altLang="zh-CN" sz="2400" i="1" dirty="0" err="1">
                <a:latin typeface="Times New Roman" panose="02020603050405020304" pitchFamily="18" charset="0"/>
                <a:ea typeface="黑体" panose="02010609060101010101" pitchFamily="2" charset="-122"/>
                <a:cs typeface="Times New Roman" panose="02020603050405020304" pitchFamily="18" charset="0"/>
              </a:rPr>
              <a:t>A</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rPr>
              <a:t>r</a:t>
            </a:r>
            <a:r>
              <a:rPr lang="en-US" altLang="zh-CN" sz="2400" dirty="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rPr>
              <a:t>两个肋片之间的根部表面积</a:t>
            </a:r>
            <a:endParaRPr lang="en-US" altLang="zh-CN" sz="2400" dirty="0">
              <a:ea typeface="黑体" panose="02010609060101010101" pitchFamily="2" charset="-122"/>
            </a:endParaRPr>
          </a:p>
          <a:p>
            <a:pPr eaLnBrk="1" latinLnBrk="0" hangingPunct="1">
              <a:lnSpc>
                <a:spcPct val="150000"/>
              </a:lnSpc>
            </a:pP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t</a:t>
            </a:r>
            <a:r>
              <a:rPr lang="en-US" altLang="zh-CN" sz="2400" i="1"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400" dirty="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根部温度</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50000"/>
              </a:lnSpc>
            </a:pP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A</a:t>
            </a:r>
            <a:r>
              <a:rPr lang="en-US" altLang="zh-CN" sz="2400" i="1" baseline="-25000" dirty="0">
                <a:latin typeface="Times New Roman" panose="02020603050405020304" pitchFamily="18" charset="0"/>
                <a:ea typeface="黑体" panose="02010609060101010101" pitchFamily="2" charset="-122"/>
                <a:cs typeface="Times New Roman" panose="02020603050405020304" pitchFamily="18" charset="0"/>
              </a:rPr>
              <a:t>0</a:t>
            </a: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 = </a:t>
            </a:r>
            <a:r>
              <a:rPr lang="en-US" altLang="zh-CN" sz="2400" i="1" dirty="0" err="1">
                <a:latin typeface="Times New Roman" panose="02020603050405020304" pitchFamily="18" charset="0"/>
                <a:ea typeface="黑体" panose="02010609060101010101" pitchFamily="2" charset="-122"/>
                <a:cs typeface="Times New Roman" panose="02020603050405020304" pitchFamily="18" charset="0"/>
              </a:rPr>
              <a:t>A</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rPr>
              <a:t>f</a:t>
            </a: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 + </a:t>
            </a:r>
            <a:r>
              <a:rPr lang="en-US" altLang="zh-CN" sz="2400" i="1" dirty="0" err="1">
                <a:latin typeface="Times New Roman" panose="02020603050405020304" pitchFamily="18" charset="0"/>
                <a:ea typeface="黑体" panose="02010609060101010101" pitchFamily="2" charset="-122"/>
                <a:cs typeface="Times New Roman" panose="02020603050405020304" pitchFamily="18" charset="0"/>
              </a:rPr>
              <a:t>A</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rPr>
              <a:t>r</a:t>
            </a:r>
            <a:r>
              <a:rPr lang="zh-CN" altLang="en-US" sz="2400" dirty="0">
                <a:ea typeface="黑体" panose="02010609060101010101" pitchFamily="2" charset="-122"/>
              </a:rPr>
              <a:t>，</a:t>
            </a:r>
            <a:r>
              <a:rPr lang="zh-CN" altLang="en-US" sz="2400" dirty="0">
                <a:latin typeface="微软雅黑" panose="020B0503020204020204" pitchFamily="34" charset="-122"/>
                <a:ea typeface="微软雅黑" panose="020B0503020204020204" pitchFamily="34" charset="-122"/>
              </a:rPr>
              <a:t>所有肋片与根部面积之和</a:t>
            </a:r>
            <a:endParaRPr lang="zh-CN" altLang="en-US" sz="2400" dirty="0">
              <a:latin typeface="微软雅黑" panose="020B0503020204020204" pitchFamily="34" charset="-122"/>
              <a:ea typeface="微软雅黑" panose="020B0503020204020204" pitchFamily="34" charset="-122"/>
            </a:endParaRPr>
          </a:p>
          <a:p>
            <a:pPr eaLnBrk="1" latinLnBrk="0" hangingPunct="1">
              <a:lnSpc>
                <a:spcPct val="150000"/>
              </a:lnSpc>
            </a:pP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sym typeface="+mn-ea"/>
              </a:rPr>
              <a:t>η</a:t>
            </a:r>
            <a:r>
              <a:rPr lang="en-US" altLang="zh-CN" sz="2400" i="1" baseline="-25000" dirty="0" err="1">
                <a:latin typeface="Times New Roman" panose="02020603050405020304" pitchFamily="18" charset="0"/>
                <a:ea typeface="黑体" panose="02010609060101010101" pitchFamily="2" charset="-122"/>
                <a:cs typeface="Times New Roman" panose="02020603050405020304" pitchFamily="18" charset="0"/>
                <a:sym typeface="+mn-ea"/>
              </a:rPr>
              <a:t>f</a:t>
            </a:r>
            <a:r>
              <a:rPr lang="en-US" altLang="zh-CN" sz="2400" dirty="0">
                <a:ea typeface="黑体" panose="02010609060101010101" pitchFamily="2" charset="-122"/>
                <a:sym typeface="+mn-ea"/>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400" dirty="0">
                <a:ea typeface="黑体" panose="02010609060101010101" pitchFamily="2" charset="-122"/>
                <a:sym typeface="+mn-ea"/>
              </a:rPr>
              <a:t> </a:t>
            </a:r>
            <a:r>
              <a:rPr lang="zh-CN" altLang="en-US" sz="2400" dirty="0">
                <a:latin typeface="微软雅黑" panose="020B0503020204020204" pitchFamily="34" charset="-122"/>
                <a:ea typeface="微软雅黑" panose="020B0503020204020204" pitchFamily="34" charset="-122"/>
                <a:sym typeface="+mn-ea"/>
              </a:rPr>
              <a:t>肋效率</a:t>
            </a:r>
            <a:endParaRPr lang="zh-CN" altLang="en-US" sz="24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668655" y="4984115"/>
            <a:ext cx="11066145" cy="1005840"/>
            <a:chOff x="1053" y="7849"/>
            <a:chExt cx="17427" cy="1584"/>
          </a:xfrm>
        </p:grpSpPr>
        <p:sp>
          <p:nvSpPr>
            <p:cNvPr id="24" name="文本框 23"/>
            <p:cNvSpPr txBox="1"/>
            <p:nvPr/>
          </p:nvSpPr>
          <p:spPr>
            <a:xfrm>
              <a:off x="1053" y="8189"/>
              <a:ext cx="3606"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对流换热量</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24"/>
                <p:cNvSpPr txBox="1"/>
                <p:nvPr/>
              </p:nvSpPr>
              <p:spPr>
                <a:xfrm>
                  <a:off x="4282" y="7849"/>
                  <a:ext cx="14198" cy="1584"/>
                </a:xfrm>
                <a:prstGeom prst="rect">
                  <a:avLst/>
                </a:prstGeom>
                <a:noFill/>
              </p:spPr>
              <p:txBody>
                <a:bodyPr wrap="square" lIns="0" tIns="0" rIns="0" bIns="0" rtlCol="0">
                  <a:spAutoFit/>
                </a:bodyPr>
                <a:lstStyle/>
                <a:p>
                  <a:pPr algn="l"/>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Φ</m:t>
                      </m:r>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m:rPr>
                              <m:sty m:val="p"/>
                            </m:rPr>
                            <a:rPr lang="en-US" altLang="zh-CN" sz="2400" i="1">
                              <a:latin typeface="Cambria Math" panose="02040503050406030204" pitchFamily="18" charset="0"/>
                              <a:ea typeface="Cambria Math" panose="02040503050406030204" pitchFamily="18" charset="0"/>
                            </a:rPr>
                            <m:t>r</m:t>
                          </m:r>
                        </m:sub>
                      </m:sSub>
                      <m:r>
                        <a:rPr lang="en-US" altLang="zh-CN" sz="2400" b="0" i="1" smtClean="0">
                          <a:latin typeface="Cambria Math" panose="02040503050406030204" pitchFamily="18" charset="0"/>
                          <a:ea typeface="Cambria Math" panose="02040503050406030204" pitchFamily="18" charset="0"/>
                        </a:rPr>
                        <m:t>ℎ</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𝑓</m:t>
                              </m:r>
                            </m:sub>
                          </m:sSub>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𝑓</m:t>
                          </m:r>
                        </m:sub>
                      </m:sSub>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b="0" i="1" smtClean="0">
                              <a:latin typeface="Cambria Math" panose="02040503050406030204" pitchFamily="18" charset="0"/>
                              <a:ea typeface="Cambria Math" panose="02040503050406030204" pitchFamily="18" charset="0"/>
                            </a:rPr>
                            <m:t>𝑓</m:t>
                          </m:r>
                        </m:sub>
                      </m:sSub>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sub>
                          </m:sSub>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sub>
                          </m:sSub>
                        </m:e>
                      </m:d>
                      <m:d>
                        <m:dPr>
                          <m:ctrlPr>
                            <a:rPr lang="en-US" altLang="zh-CN" sz="2400" i="1" smtClean="0">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m:rPr>
                                  <m:sty m:val="p"/>
                                </m:rPr>
                                <a:rPr lang="en-US" altLang="zh-CN" sz="2400" i="1">
                                  <a:latin typeface="Cambria Math" panose="02040503050406030204" pitchFamily="18" charset="0"/>
                                  <a:ea typeface="Cambria Math" panose="02040503050406030204" pitchFamily="18" charset="0"/>
                                </a:rPr>
                                <m:t>r</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𝑓</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𝑓</m:t>
                              </m:r>
                            </m:sub>
                          </m:sSub>
                        </m:e>
                      </m:d>
                    </m:oMath>
                  </a14:m>
                  <a:r>
                    <a:rPr lang="en-US" altLang="zh-CN" sz="2400" i="1" dirty="0">
                      <a:latin typeface="Cambria Math" panose="02040503050406030204" pitchFamily="18" charset="0"/>
                      <a:ea typeface="Cambria Math" panose="02040503050406030204" pitchFamily="18" charset="0"/>
                    </a:rPr>
                    <a:t>           </a:t>
                  </a:r>
                  <a:endParaRPr lang="en-US" altLang="zh-CN" sz="2400" i="1" dirty="0">
                    <a:latin typeface="Cambria Math" panose="02040503050406030204" pitchFamily="18" charset="0"/>
                    <a:ea typeface="Cambria Math" panose="02040503050406030204" pitchFamily="18" charset="0"/>
                  </a:endParaRPr>
                </a:p>
                <a:p>
                  <a:pPr algn="l"/>
                  <a:r>
                    <a:rPr lang="en-US" altLang="zh-CN" sz="240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sub>
                          </m:sSub>
                        </m:e>
                      </m:d>
                      <m:d>
                        <m:dPr>
                          <m:ctrlPr>
                            <a:rPr lang="en-US" altLang="zh-CN" sz="2400" i="1">
                              <a:latin typeface="Cambria Math" panose="02040503050406030204" pitchFamily="18" charset="0"/>
                              <a:ea typeface="Cambria Math" panose="02040503050406030204" pitchFamily="18" charset="0"/>
                            </a:rPr>
                          </m:ctrlPr>
                        </m:dPr>
                        <m:e>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m:rPr>
                                      <m:sty m:val="p"/>
                                    </m:rPr>
                                    <a:rPr lang="en-US" altLang="zh-CN" sz="2400" i="1">
                                      <a:latin typeface="Cambria Math" panose="02040503050406030204" pitchFamily="18" charset="0"/>
                                      <a:ea typeface="Cambria Math" panose="02040503050406030204" pitchFamily="18" charset="0"/>
                                    </a:rPr>
                                    <m:t>r</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𝑓</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𝑓</m:t>
                                  </m:r>
                                </m:sub>
                              </m:sSub>
                            </m:num>
                            <m:den>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0</m:t>
                                  </m:r>
                                </m:sub>
                              </m:sSub>
                            </m:den>
                          </m:f>
                        </m:e>
                      </m:d>
                      <m: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0</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𝑓</m:t>
                              </m:r>
                            </m:sub>
                          </m:sSub>
                        </m:e>
                      </m:d>
                    </m:oMath>
                  </a14:m>
                  <a:r>
                    <a:rPr lang="zh-CN" altLang="en-US" sz="2400" dirty="0"/>
                    <a:t>                  </a:t>
                  </a:r>
                  <a:endParaRPr lang="zh-CN" altLang="en-US" sz="2400" dirty="0"/>
                </a:p>
              </p:txBody>
            </p:sp>
          </mc:Choice>
          <mc:Fallback>
            <p:sp>
              <p:nvSpPr>
                <p:cNvPr id="25" name="文本框 24"/>
                <p:cNvSpPr txBox="1">
                  <a:spLocks noRot="1" noChangeAspect="1" noMove="1" noResize="1" noEditPoints="1" noAdjustHandles="1" noChangeArrowheads="1" noChangeShapeType="1" noTextEdit="1"/>
                </p:cNvSpPr>
                <p:nvPr/>
              </p:nvSpPr>
              <p:spPr>
                <a:xfrm>
                  <a:off x="4282" y="7849"/>
                  <a:ext cx="14198" cy="1584"/>
                </a:xfrm>
                <a:prstGeom prst="rect">
                  <a:avLst/>
                </a:prstGeom>
                <a:blipFill rotWithShape="1">
                  <a:blip r:embed="rId1"/>
                </a:blipFill>
              </p:spPr>
              <p:txBody>
                <a:bodyPr/>
                <a:lstStyle/>
                <a:p>
                  <a:r>
                    <a:rPr lang="zh-CN" altLang="en-US">
                      <a:noFill/>
                    </a:rPr>
                    <a:t> </a:t>
                  </a:r>
                </a:p>
              </p:txBody>
            </p:sp>
          </mc:Fallback>
        </mc:AlternateContent>
      </p:grpSp>
      <p:grpSp>
        <p:nvGrpSpPr>
          <p:cNvPr id="30" name="组合 29"/>
          <p:cNvGrpSpPr/>
          <p:nvPr/>
        </p:nvGrpSpPr>
        <p:grpSpPr>
          <a:xfrm>
            <a:off x="740410" y="6136640"/>
            <a:ext cx="11892915" cy="849630"/>
            <a:chOff x="1166" y="9664"/>
            <a:chExt cx="18729" cy="1338"/>
          </a:xfrm>
        </p:grpSpPr>
        <p:sp>
          <p:nvSpPr>
            <p:cNvPr id="26" name="文本框 25"/>
            <p:cNvSpPr txBox="1"/>
            <p:nvPr/>
          </p:nvSpPr>
          <p:spPr>
            <a:xfrm>
              <a:off x="1166" y="9757"/>
              <a:ext cx="11471"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肋面总效率</a:t>
              </a:r>
              <a:r>
                <a:rPr lang="zh-CN" altLang="en-US" sz="2400" dirty="0">
                  <a:latin typeface="Calibri" panose="020F0502020204030204" pitchFamily="34" charset="0"/>
                  <a:ea typeface="黑体" panose="02010609060101010101" pitchFamily="2" charset="-122"/>
                </a:rPr>
                <a:t>（</a:t>
              </a:r>
              <a:r>
                <a:rPr lang="en-US" altLang="zh-CN" sz="2400" dirty="0">
                  <a:latin typeface="Calibri" panose="020F0502020204030204" pitchFamily="34" charset="0"/>
                  <a:ea typeface="黑体" panose="02010609060101010101" pitchFamily="2" charset="-122"/>
                </a:rPr>
                <a:t>overall fin surface efficiency</a:t>
              </a:r>
              <a:r>
                <a:rPr lang="zh-CN" altLang="en-US" sz="2400" dirty="0">
                  <a:latin typeface="Calibri" panose="020F0502020204030204" pitchFamily="34" charset="0"/>
                  <a:ea typeface="黑体" panose="02010609060101010101" pitchFamily="2" charset="-122"/>
                </a:rPr>
                <a:t>）</a:t>
              </a:r>
              <a:endParaRPr lang="zh-CN" altLang="en-US" sz="2400" dirty="0">
                <a:latin typeface="Calibri" panose="020F0502020204030204" pitchFamily="34"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27" name="矩形 26"/>
                <p:cNvSpPr/>
                <p:nvPr/>
              </p:nvSpPr>
              <p:spPr>
                <a:xfrm>
                  <a:off x="10465" y="9664"/>
                  <a:ext cx="3466" cy="133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m:rPr>
                                    <m:sty m:val="p"/>
                                  </m:rPr>
                                  <a:rPr lang="en-US" altLang="zh-CN" sz="2400" i="1">
                                    <a:latin typeface="Cambria Math" panose="02040503050406030204" pitchFamily="18" charset="0"/>
                                    <a:ea typeface="Cambria Math" panose="02040503050406030204" pitchFamily="18" charset="0"/>
                                  </a:rPr>
                                  <m:t>r</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𝑓</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𝑓</m:t>
                                </m:r>
                              </m:sub>
                            </m:sSub>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0</m:t>
                                </m:r>
                              </m:sub>
                            </m:sSub>
                          </m:den>
                        </m:f>
                      </m:oMath>
                    </m:oMathPara>
                  </a14:m>
                  <a:endParaRPr lang="zh-CN" altLang="en-US" sz="2400" dirty="0"/>
                </a:p>
              </p:txBody>
            </p:sp>
          </mc:Choice>
          <mc:Fallback>
            <p:sp>
              <p:nvSpPr>
                <p:cNvPr id="27" name="矩形 26"/>
                <p:cNvSpPr>
                  <a:spLocks noRot="1" noChangeAspect="1" noMove="1" noResize="1" noEditPoints="1" noAdjustHandles="1" noChangeArrowheads="1" noChangeShapeType="1" noTextEdit="1"/>
                </p:cNvSpPr>
                <p:nvPr/>
              </p:nvSpPr>
              <p:spPr>
                <a:xfrm>
                  <a:off x="10465" y="9664"/>
                  <a:ext cx="3466" cy="1339"/>
                </a:xfrm>
                <a:prstGeom prst="rect">
                  <a:avLst/>
                </a:prstGeom>
                <a:blipFill rotWithShape="1">
                  <a:blip r:embed="rId2"/>
                </a:blipFill>
              </p:spPr>
              <p:txBody>
                <a:bodyPr/>
                <a:lstStyle/>
                <a:p>
                  <a:r>
                    <a:rPr lang="zh-CN" altLang="en-US">
                      <a:noFill/>
                    </a:rPr>
                    <a:t> </a:t>
                  </a:r>
                </a:p>
              </p:txBody>
            </p:sp>
          </mc:Fallback>
        </mc:AlternateContent>
        <p:sp>
          <p:nvSpPr>
            <p:cNvPr id="28" name="文本框 27"/>
            <p:cNvSpPr txBox="1"/>
            <p:nvPr/>
          </p:nvSpPr>
          <p:spPr>
            <a:xfrm>
              <a:off x="14295" y="10004"/>
              <a:ext cx="5600" cy="72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肋面总效率高于肋效率</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23" grpId="0"/>
      <p:bldP spid="2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具有内热源的平板导热</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3" name="组合 8"/>
          <p:cNvGrpSpPr/>
          <p:nvPr/>
        </p:nvGrpSpPr>
        <p:grpSpPr>
          <a:xfrm>
            <a:off x="376030" y="1451283"/>
            <a:ext cx="4472938" cy="4536504"/>
            <a:chOff x="6170678" y="1539706"/>
            <a:chExt cx="2825390" cy="2927717"/>
          </a:xfrm>
        </p:grpSpPr>
        <p:grpSp>
          <p:nvGrpSpPr>
            <p:cNvPr id="4" name="组合 23"/>
            <p:cNvGrpSpPr/>
            <p:nvPr/>
          </p:nvGrpSpPr>
          <p:grpSpPr>
            <a:xfrm>
              <a:off x="6170678" y="1539706"/>
              <a:ext cx="2825390" cy="2927717"/>
              <a:chOff x="6170678" y="1539706"/>
              <a:chExt cx="2825390" cy="2927717"/>
            </a:xfrm>
          </p:grpSpPr>
          <p:sp>
            <p:nvSpPr>
              <p:cNvPr id="6" name="矩形 11"/>
              <p:cNvSpPr/>
              <p:nvPr/>
            </p:nvSpPr>
            <p:spPr bwMode="auto">
              <a:xfrm>
                <a:off x="6683117" y="1955880"/>
                <a:ext cx="1872208" cy="188808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8" name="矩形 12"/>
              <p:cNvSpPr/>
              <p:nvPr/>
            </p:nvSpPr>
            <p:spPr bwMode="auto">
              <a:xfrm>
                <a:off x="7943256" y="1955880"/>
                <a:ext cx="298513" cy="1888082"/>
              </a:xfrm>
              <a:prstGeom prst="rect">
                <a:avLst/>
              </a:prstGeom>
              <a:solidFill>
                <a:srgbClr val="FFFF00"/>
              </a:soli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9" name="直接连接符 14"/>
              <p:cNvCxnSpPr/>
              <p:nvPr/>
            </p:nvCxnSpPr>
            <p:spPr bwMode="auto">
              <a:xfrm>
                <a:off x="7956376" y="3843962"/>
                <a:ext cx="0" cy="504056"/>
              </a:xfrm>
              <a:prstGeom prst="line">
                <a:avLst/>
              </a:prstGeom>
              <a:solidFill>
                <a:srgbClr val="FFFFCC"/>
              </a:solidFill>
              <a:ln w="12700" cap="flat" cmpd="sng" algn="ctr">
                <a:solidFill>
                  <a:schemeClr val="tx1"/>
                </a:solidFill>
                <a:prstDash val="solid"/>
                <a:round/>
                <a:headEnd type="none" w="med" len="med"/>
                <a:tailEnd type="none" w="med" len="med"/>
              </a:ln>
              <a:effectLst/>
            </p:spPr>
          </p:cxnSp>
          <p:cxnSp>
            <p:nvCxnSpPr>
              <p:cNvPr id="10" name="直接连接符 16"/>
              <p:cNvCxnSpPr/>
              <p:nvPr/>
            </p:nvCxnSpPr>
            <p:spPr bwMode="auto">
              <a:xfrm>
                <a:off x="8257522" y="3843962"/>
                <a:ext cx="0" cy="504056"/>
              </a:xfrm>
              <a:prstGeom prst="line">
                <a:avLst/>
              </a:prstGeom>
              <a:solidFill>
                <a:srgbClr val="FFFFCC"/>
              </a:solidFill>
              <a:ln w="12700" cap="flat" cmpd="sng" algn="ctr">
                <a:solidFill>
                  <a:schemeClr val="tx1"/>
                </a:solidFill>
                <a:prstDash val="solid"/>
                <a:round/>
                <a:headEnd type="none" w="med" len="med"/>
                <a:tailEnd type="none" w="med" len="med"/>
              </a:ln>
              <a:effectLst/>
            </p:spPr>
          </p:cxnSp>
          <p:cxnSp>
            <p:nvCxnSpPr>
              <p:cNvPr id="11" name="直接箭头连接符 17"/>
              <p:cNvCxnSpPr/>
              <p:nvPr/>
            </p:nvCxnSpPr>
            <p:spPr bwMode="auto">
              <a:xfrm flipV="1">
                <a:off x="7740352" y="4131994"/>
                <a:ext cx="216024" cy="67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接箭头连接符 19"/>
              <p:cNvCxnSpPr/>
              <p:nvPr/>
            </p:nvCxnSpPr>
            <p:spPr bwMode="auto">
              <a:xfrm flipH="1">
                <a:off x="8257523" y="4136359"/>
                <a:ext cx="2160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接箭头连接符 20"/>
              <p:cNvCxnSpPr/>
              <p:nvPr/>
            </p:nvCxnSpPr>
            <p:spPr bwMode="auto">
              <a:xfrm>
                <a:off x="7740352" y="2796780"/>
                <a:ext cx="202904" cy="0"/>
              </a:xfrm>
              <a:prstGeom prst="straightConnector1">
                <a:avLst/>
              </a:prstGeom>
              <a:solidFill>
                <a:srgbClr val="FFFFCC"/>
              </a:solidFill>
              <a:ln w="25400" cap="flat" cmpd="sng" algn="ctr">
                <a:solidFill>
                  <a:srgbClr val="FF0066"/>
                </a:solidFill>
                <a:prstDash val="solid"/>
                <a:round/>
                <a:headEnd type="none" w="med" len="med"/>
                <a:tailEnd type="triangle"/>
              </a:ln>
              <a:effectLst/>
            </p:spPr>
          </p:cxnSp>
          <p:sp>
            <p:nvSpPr>
              <p:cNvPr id="14" name="文本框 26"/>
              <p:cNvSpPr txBox="1"/>
              <p:nvPr/>
            </p:nvSpPr>
            <p:spPr>
              <a:xfrm>
                <a:off x="7967385" y="3954235"/>
                <a:ext cx="432048" cy="297944"/>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dx</a:t>
                </a:r>
                <a:endParaRPr lang="zh-CN" altLang="en-US" sz="2400" i="1" dirty="0">
                  <a:latin typeface="Times New Roman" panose="02020603050405020304" pitchFamily="18" charset="0"/>
                  <a:cs typeface="Times New Roman" panose="02020603050405020304" pitchFamily="18" charset="0"/>
                </a:endParaRPr>
              </a:p>
            </p:txBody>
          </p:sp>
          <p:sp>
            <p:nvSpPr>
              <p:cNvPr id="15" name="文本框 32"/>
              <p:cNvSpPr txBox="1"/>
              <p:nvPr/>
            </p:nvSpPr>
            <p:spPr>
              <a:xfrm>
                <a:off x="7642107" y="3313711"/>
                <a:ext cx="432048" cy="297944"/>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x</a:t>
                </a:r>
                <a:endParaRPr lang="zh-CN" altLang="en-US" sz="2400" i="1" baseline="-25000" dirty="0">
                  <a:latin typeface="Times New Roman" panose="02020603050405020304" pitchFamily="18" charset="0"/>
                  <a:cs typeface="Times New Roman" panose="02020603050405020304" pitchFamily="18" charset="0"/>
                </a:endParaRPr>
              </a:p>
            </p:txBody>
          </p:sp>
          <p:sp>
            <p:nvSpPr>
              <p:cNvPr id="16" name="文本框 33"/>
              <p:cNvSpPr txBox="1"/>
              <p:nvPr/>
            </p:nvSpPr>
            <p:spPr>
              <a:xfrm>
                <a:off x="7007153" y="2006146"/>
                <a:ext cx="432048" cy="297944"/>
              </a:xfrm>
              <a:prstGeom prst="rect">
                <a:avLst/>
              </a:prstGeom>
              <a:noFill/>
            </p:spPr>
            <p:txBody>
              <a:bodyPr wrap="square" rtlCol="0">
                <a:spAutoFit/>
              </a:bodyPr>
              <a:lstStyle/>
              <a:p>
                <a:r>
                  <a:rPr lang="el-GR" altLang="zh-CN" sz="2400" i="1" dirty="0">
                    <a:latin typeface="Times New Roman" panose="02020603050405020304" pitchFamily="18" charset="0"/>
                    <a:cs typeface="Times New Roman" panose="02020603050405020304" pitchFamily="18" charset="0"/>
                  </a:rPr>
                  <a:t>δ</a:t>
                </a:r>
                <a:endParaRPr lang="zh-CN" altLang="en-US" sz="2400" i="1" baseline="-25000" dirty="0">
                  <a:latin typeface="Times New Roman" panose="02020603050405020304" pitchFamily="18" charset="0"/>
                  <a:cs typeface="Times New Roman" panose="02020603050405020304" pitchFamily="18" charset="0"/>
                </a:endParaRPr>
              </a:p>
            </p:txBody>
          </p:sp>
          <p:cxnSp>
            <p:nvCxnSpPr>
              <p:cNvPr id="17" name="直接连接符 6"/>
              <p:cNvCxnSpPr/>
              <p:nvPr/>
            </p:nvCxnSpPr>
            <p:spPr bwMode="auto">
              <a:xfrm flipH="1">
                <a:off x="7615842" y="1539706"/>
                <a:ext cx="0" cy="2927717"/>
              </a:xfrm>
              <a:prstGeom prst="line">
                <a:avLst/>
              </a:prstGeom>
              <a:solidFill>
                <a:srgbClr val="FFFFCC"/>
              </a:solidFill>
              <a:ln w="12700" cap="flat" cmpd="sng" algn="ctr">
                <a:solidFill>
                  <a:schemeClr val="tx1"/>
                </a:solidFill>
                <a:prstDash val="lgDashDot"/>
                <a:round/>
                <a:headEnd type="none" w="med" len="med"/>
                <a:tailEnd type="none" w="med" len="med"/>
              </a:ln>
              <a:effectLst/>
            </p:spPr>
          </p:cxnSp>
          <p:cxnSp>
            <p:nvCxnSpPr>
              <p:cNvPr id="18" name="直接箭头连接符 13"/>
              <p:cNvCxnSpPr/>
              <p:nvPr/>
            </p:nvCxnSpPr>
            <p:spPr bwMode="auto">
              <a:xfrm>
                <a:off x="6683117" y="2348880"/>
                <a:ext cx="936104" cy="0"/>
              </a:xfrm>
              <a:prstGeom prst="straightConnector1">
                <a:avLst/>
              </a:prstGeom>
              <a:solidFill>
                <a:srgbClr val="FFFFCC"/>
              </a:solidFill>
              <a:ln w="25400" cap="flat" cmpd="sng" algn="ctr">
                <a:solidFill>
                  <a:schemeClr val="tx1"/>
                </a:solidFill>
                <a:prstDash val="solid"/>
                <a:round/>
                <a:headEnd type="triangle"/>
                <a:tailEnd type="triangle"/>
              </a:ln>
              <a:effectLst/>
            </p:spPr>
          </p:cxnSp>
          <p:cxnSp>
            <p:nvCxnSpPr>
              <p:cNvPr id="19" name="直接箭头连接符 69"/>
              <p:cNvCxnSpPr/>
              <p:nvPr/>
            </p:nvCxnSpPr>
            <p:spPr bwMode="auto">
              <a:xfrm>
                <a:off x="7619220" y="2348880"/>
                <a:ext cx="936104" cy="0"/>
              </a:xfrm>
              <a:prstGeom prst="straightConnector1">
                <a:avLst/>
              </a:prstGeom>
              <a:solidFill>
                <a:srgbClr val="FFFFCC"/>
              </a:solidFill>
              <a:ln w="25400" cap="flat" cmpd="sng" algn="ctr">
                <a:solidFill>
                  <a:schemeClr val="tx1"/>
                </a:solidFill>
                <a:prstDash val="solid"/>
                <a:round/>
                <a:headEnd type="triangle"/>
                <a:tailEnd type="triangle"/>
              </a:ln>
              <a:effectLst/>
            </p:spPr>
          </p:cxnSp>
          <p:sp>
            <p:nvSpPr>
              <p:cNvPr id="20" name="文本框 70"/>
              <p:cNvSpPr txBox="1"/>
              <p:nvPr/>
            </p:nvSpPr>
            <p:spPr>
              <a:xfrm>
                <a:off x="7615842" y="2015762"/>
                <a:ext cx="432048" cy="297944"/>
              </a:xfrm>
              <a:prstGeom prst="rect">
                <a:avLst/>
              </a:prstGeom>
              <a:noFill/>
            </p:spPr>
            <p:txBody>
              <a:bodyPr wrap="square" rtlCol="0">
                <a:spAutoFit/>
              </a:bodyPr>
              <a:lstStyle/>
              <a:p>
                <a:r>
                  <a:rPr lang="el-GR" altLang="zh-CN" sz="2400" i="1" dirty="0">
                    <a:latin typeface="Times New Roman" panose="02020603050405020304" pitchFamily="18" charset="0"/>
                    <a:cs typeface="Times New Roman" panose="02020603050405020304" pitchFamily="18" charset="0"/>
                  </a:rPr>
                  <a:t>δ</a:t>
                </a:r>
                <a:endParaRPr lang="zh-CN" altLang="en-US" sz="2400" i="1" baseline="-25000" dirty="0">
                  <a:latin typeface="Times New Roman" panose="02020603050405020304" pitchFamily="18" charset="0"/>
                  <a:cs typeface="Times New Roman" panose="02020603050405020304" pitchFamily="18" charset="0"/>
                </a:endParaRPr>
              </a:p>
            </p:txBody>
          </p:sp>
          <p:cxnSp>
            <p:nvCxnSpPr>
              <p:cNvPr id="21" name="直接箭头连接符 66"/>
              <p:cNvCxnSpPr/>
              <p:nvPr/>
            </p:nvCxnSpPr>
            <p:spPr bwMode="auto">
              <a:xfrm>
                <a:off x="7890540" y="2792944"/>
                <a:ext cx="576000" cy="0"/>
              </a:xfrm>
              <a:prstGeom prst="straightConnector1">
                <a:avLst/>
              </a:prstGeom>
              <a:solidFill>
                <a:srgbClr val="FFFFCC"/>
              </a:solidFill>
              <a:ln w="25400" cap="flat" cmpd="sng" algn="ctr">
                <a:solidFill>
                  <a:srgbClr val="FF0066"/>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2" name="文本框 4"/>
                  <p:cNvSpPr txBox="1"/>
                  <p:nvPr/>
                </p:nvSpPr>
                <p:spPr>
                  <a:xfrm>
                    <a:off x="7651949" y="2839111"/>
                    <a:ext cx="198462" cy="2383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oMath>
                      </m:oMathPara>
                    </a14:m>
                    <a:endParaRPr lang="zh-CN" altLang="en-US" sz="2400" dirty="0"/>
                  </a:p>
                </p:txBody>
              </p:sp>
            </mc:Choice>
            <mc:Fallback>
              <p:sp>
                <p:nvSpPr>
                  <p:cNvPr id="22" name="文本框 4"/>
                  <p:cNvSpPr txBox="1">
                    <a:spLocks noRot="1" noChangeAspect="1" noMove="1" noResize="1" noEditPoints="1" noAdjustHandles="1" noChangeArrowheads="1" noChangeShapeType="1" noTextEdit="1"/>
                  </p:cNvSpPr>
                  <p:nvPr/>
                </p:nvSpPr>
                <p:spPr>
                  <a:xfrm>
                    <a:off x="7651949" y="2839111"/>
                    <a:ext cx="198462" cy="238355"/>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71"/>
                  <p:cNvSpPr txBox="1"/>
                  <p:nvPr/>
                </p:nvSpPr>
                <p:spPr>
                  <a:xfrm>
                    <a:off x="8284856" y="2833598"/>
                    <a:ext cx="223775" cy="2383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oMath>
                      </m:oMathPara>
                    </a14:m>
                    <a:endParaRPr lang="zh-CN" altLang="en-US" sz="2400" dirty="0"/>
                  </a:p>
                </p:txBody>
              </p:sp>
            </mc:Choice>
            <mc:Fallback>
              <p:sp>
                <p:nvSpPr>
                  <p:cNvPr id="23" name="文本框 71"/>
                  <p:cNvSpPr txBox="1">
                    <a:spLocks noRot="1" noChangeAspect="1" noMove="1" noResize="1" noEditPoints="1" noAdjustHandles="1" noChangeArrowheads="1" noChangeShapeType="1" noTextEdit="1"/>
                  </p:cNvSpPr>
                  <p:nvPr/>
                </p:nvSpPr>
                <p:spPr>
                  <a:xfrm>
                    <a:off x="8284856" y="2833598"/>
                    <a:ext cx="223775" cy="238355"/>
                  </a:xfrm>
                  <a:prstGeom prst="rect">
                    <a:avLst/>
                  </a:prstGeom>
                  <a:blipFill rotWithShape="1">
                    <a:blip r:embed="rId2"/>
                  </a:blipFill>
                </p:spPr>
                <p:txBody>
                  <a:bodyPr/>
                  <a:lstStyle/>
                  <a:p>
                    <a:r>
                      <a:rPr lang="zh-CN" altLang="en-US">
                        <a:noFill/>
                      </a:rPr>
                      <a:t> </a:t>
                    </a:r>
                  </a:p>
                </p:txBody>
              </p:sp>
            </mc:Fallback>
          </mc:AlternateContent>
          <p:cxnSp>
            <p:nvCxnSpPr>
              <p:cNvPr id="24" name="直接箭头连接符 72"/>
              <p:cNvCxnSpPr/>
              <p:nvPr/>
            </p:nvCxnSpPr>
            <p:spPr bwMode="auto">
              <a:xfrm>
                <a:off x="7625248" y="3637225"/>
                <a:ext cx="3180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曲线连接符 18"/>
              <p:cNvCxnSpPr/>
              <p:nvPr/>
            </p:nvCxnSpPr>
            <p:spPr bwMode="auto">
              <a:xfrm rot="16200000" flipV="1">
                <a:off x="8257639" y="2827912"/>
                <a:ext cx="1164117" cy="144016"/>
              </a:xfrm>
              <a:prstGeom prst="curvedConnector3">
                <a:avLst/>
              </a:prstGeom>
              <a:solidFill>
                <a:srgbClr val="FFFFCC"/>
              </a:solidFill>
              <a:ln w="25400" cap="flat" cmpd="sng" algn="ctr">
                <a:solidFill>
                  <a:srgbClr val="00B0F0"/>
                </a:solidFill>
                <a:prstDash val="solid"/>
                <a:round/>
                <a:headEnd type="none" w="med" len="med"/>
                <a:tailEnd type="triangle"/>
              </a:ln>
              <a:effectLst/>
            </p:spPr>
          </p:cxnSp>
          <p:cxnSp>
            <p:nvCxnSpPr>
              <p:cNvPr id="26" name="曲线连接符 73"/>
              <p:cNvCxnSpPr/>
              <p:nvPr/>
            </p:nvCxnSpPr>
            <p:spPr bwMode="auto">
              <a:xfrm rot="5400000" flipH="1" flipV="1">
                <a:off x="5858803" y="2858930"/>
                <a:ext cx="1164117" cy="144016"/>
              </a:xfrm>
              <a:prstGeom prst="curvedConnector3">
                <a:avLst/>
              </a:prstGeom>
              <a:solidFill>
                <a:srgbClr val="FFFFCC"/>
              </a:solidFill>
              <a:ln w="25400" cap="flat" cmpd="sng" algn="ctr">
                <a:solidFill>
                  <a:srgbClr val="00B0F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7" name="文本框 21"/>
                  <p:cNvSpPr txBox="1"/>
                  <p:nvPr/>
                </p:nvSpPr>
                <p:spPr>
                  <a:xfrm>
                    <a:off x="6170678" y="2045459"/>
                    <a:ext cx="386351" cy="2574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ℎ</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oMath>
                      </m:oMathPara>
                    </a14:m>
                    <a:endParaRPr lang="zh-CN" altLang="en-US" sz="2400" dirty="0"/>
                  </a:p>
                </p:txBody>
              </p:sp>
            </mc:Choice>
            <mc:Fallback>
              <p:sp>
                <p:nvSpPr>
                  <p:cNvPr id="27" name="文本框 21"/>
                  <p:cNvSpPr txBox="1">
                    <a:spLocks noRot="1" noChangeAspect="1" noMove="1" noResize="1" noEditPoints="1" noAdjustHandles="1" noChangeArrowheads="1" noChangeShapeType="1" noTextEdit="1"/>
                  </p:cNvSpPr>
                  <p:nvPr/>
                </p:nvSpPr>
                <p:spPr>
                  <a:xfrm>
                    <a:off x="6170678" y="2045459"/>
                    <a:ext cx="386351" cy="25747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74"/>
                  <p:cNvSpPr txBox="1"/>
                  <p:nvPr/>
                </p:nvSpPr>
                <p:spPr>
                  <a:xfrm>
                    <a:off x="8609717" y="2014546"/>
                    <a:ext cx="386351" cy="2574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ℎ</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oMath>
                      </m:oMathPara>
                    </a14:m>
                    <a:endParaRPr lang="zh-CN" altLang="en-US" sz="2400" dirty="0"/>
                  </a:p>
                </p:txBody>
              </p:sp>
            </mc:Choice>
            <mc:Fallback>
              <p:sp>
                <p:nvSpPr>
                  <p:cNvPr id="28" name="文本框 74"/>
                  <p:cNvSpPr txBox="1">
                    <a:spLocks noRot="1" noChangeAspect="1" noMove="1" noResize="1" noEditPoints="1" noAdjustHandles="1" noChangeArrowheads="1" noChangeShapeType="1" noTextEdit="1"/>
                  </p:cNvSpPr>
                  <p:nvPr/>
                </p:nvSpPr>
                <p:spPr>
                  <a:xfrm>
                    <a:off x="8609717" y="2014546"/>
                    <a:ext cx="386351" cy="257473"/>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矩形 1"/>
                <p:cNvSpPr/>
                <p:nvPr/>
              </p:nvSpPr>
              <p:spPr>
                <a:xfrm>
                  <a:off x="7033210" y="2783102"/>
                  <a:ext cx="313083" cy="30539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5" name="矩形 1"/>
                <p:cNvSpPr>
                  <a:spLocks noRot="1" noChangeAspect="1" noMove="1" noResize="1" noEditPoints="1" noAdjustHandles="1" noChangeArrowheads="1" noChangeShapeType="1" noTextEdit="1"/>
                </p:cNvSpPr>
                <p:nvPr/>
              </p:nvSpPr>
              <p:spPr>
                <a:xfrm>
                  <a:off x="7033210" y="2783102"/>
                  <a:ext cx="313083" cy="305392"/>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矩形 52"/>
              <p:cNvSpPr/>
              <p:nvPr/>
            </p:nvSpPr>
            <p:spPr>
              <a:xfrm>
                <a:off x="5249479" y="1166213"/>
                <a:ext cx="6811181" cy="85773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30" name="矩形 52"/>
              <p:cNvSpPr>
                <a:spLocks noRot="1" noChangeAspect="1" noMove="1" noResize="1" noEditPoints="1" noAdjustHandles="1" noChangeArrowheads="1" noChangeShapeType="1" noTextEdit="1"/>
              </p:cNvSpPr>
              <p:nvPr/>
            </p:nvSpPr>
            <p:spPr>
              <a:xfrm>
                <a:off x="5249479" y="1166213"/>
                <a:ext cx="6811181" cy="857735"/>
              </a:xfrm>
              <a:prstGeom prst="rect">
                <a:avLst/>
              </a:prstGeom>
              <a:blipFill rotWithShape="1">
                <a:blip r:embed="rId5"/>
                <a:stretch>
                  <a:fillRect l="-8" t="-41" r="2" b="24"/>
                </a:stretch>
              </a:blipFill>
              <a:ln w="19050">
                <a:noFill/>
              </a:ln>
            </p:spPr>
            <p:txBody>
              <a:bodyPr/>
              <a:lstStyle/>
              <a:p>
                <a:r>
                  <a:rPr lang="zh-CN" altLang="en-US">
                    <a:noFill/>
                  </a:rPr>
                  <a:t> </a:t>
                </a:r>
              </a:p>
            </p:txBody>
          </p:sp>
        </mc:Fallback>
      </mc:AlternateContent>
      <p:cxnSp>
        <p:nvCxnSpPr>
          <p:cNvPr id="31" name="直接连接符 3"/>
          <p:cNvCxnSpPr/>
          <p:nvPr/>
        </p:nvCxnSpPr>
        <p:spPr bwMode="auto">
          <a:xfrm flipV="1">
            <a:off x="5535934" y="1288642"/>
            <a:ext cx="809173" cy="701084"/>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32" name="直接连接符 67"/>
          <p:cNvCxnSpPr/>
          <p:nvPr/>
        </p:nvCxnSpPr>
        <p:spPr bwMode="auto">
          <a:xfrm flipV="1">
            <a:off x="8263877" y="1288642"/>
            <a:ext cx="1204497" cy="750805"/>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33" name="直接连接符 68"/>
          <p:cNvCxnSpPr/>
          <p:nvPr/>
        </p:nvCxnSpPr>
        <p:spPr bwMode="auto">
          <a:xfrm flipV="1">
            <a:off x="9855171" y="1288642"/>
            <a:ext cx="1197379" cy="746392"/>
          </a:xfrm>
          <a:prstGeom prst="line">
            <a:avLst/>
          </a:prstGeom>
          <a:solidFill>
            <a:srgbClr val="FFFFCC"/>
          </a:solidFill>
          <a:ln w="25400" cap="flat" cmpd="sng" algn="ctr">
            <a:solidFill>
              <a:srgbClr val="FF0000"/>
            </a:solidFill>
            <a:prstDash val="solid"/>
            <a:round/>
            <a:headEnd type="none" w="med" len="med"/>
            <a:tailEnd type="none" w="med" len="med"/>
          </a:ln>
          <a:effectLst/>
        </p:spPr>
      </p:cxnSp>
      <p:sp>
        <p:nvSpPr>
          <p:cNvPr id="34" name="文本框 8"/>
          <p:cNvSpPr txBox="1"/>
          <p:nvPr/>
        </p:nvSpPr>
        <p:spPr>
          <a:xfrm>
            <a:off x="5407108" y="685687"/>
            <a:ext cx="2242460" cy="461665"/>
          </a:xfrm>
          <a:prstGeom prst="rect">
            <a:avLst/>
          </a:prstGeom>
          <a:noFill/>
        </p:spPr>
        <p:txBody>
          <a:bodyPr wrap="square" rtlCol="0">
            <a:spAutoFit/>
          </a:bodyPr>
          <a:lstStyle/>
          <a:p>
            <a:r>
              <a:rPr lang="zh-CN" altLang="en-US" sz="2400" dirty="0">
                <a:solidFill>
                  <a:srgbClr val="FF0000"/>
                </a:solidFill>
                <a:latin typeface="+mn-ea"/>
                <a:ea typeface="+mn-ea"/>
              </a:rPr>
              <a:t>稳态导热</a:t>
            </a:r>
            <a:endParaRPr lang="zh-CN" altLang="en-US" sz="2400" dirty="0">
              <a:solidFill>
                <a:srgbClr val="FF0000"/>
              </a:solidFill>
              <a:latin typeface="+mn-ea"/>
              <a:ea typeface="+mn-ea"/>
            </a:endParaRPr>
          </a:p>
        </p:txBody>
      </p:sp>
      <p:sp>
        <p:nvSpPr>
          <p:cNvPr id="35" name="文本框 55"/>
          <p:cNvSpPr txBox="1"/>
          <p:nvPr/>
        </p:nvSpPr>
        <p:spPr>
          <a:xfrm>
            <a:off x="9152499" y="685686"/>
            <a:ext cx="2015714" cy="461665"/>
          </a:xfrm>
          <a:prstGeom prst="rect">
            <a:avLst/>
          </a:prstGeom>
          <a:noFill/>
        </p:spPr>
        <p:txBody>
          <a:bodyPr wrap="square" rtlCol="0">
            <a:spAutoFit/>
          </a:bodyPr>
          <a:lstStyle/>
          <a:p>
            <a:r>
              <a:rPr lang="zh-CN" altLang="en-US" sz="2400" dirty="0">
                <a:solidFill>
                  <a:srgbClr val="FF0000"/>
                </a:solidFill>
                <a:latin typeface="+mn-ea"/>
                <a:ea typeface="+mn-ea"/>
              </a:rPr>
              <a:t>一维导热</a:t>
            </a:r>
            <a:endParaRPr lang="zh-CN" altLang="en-US" sz="2400" dirty="0">
              <a:solidFill>
                <a:srgbClr val="FF0000"/>
              </a:solidFill>
              <a:latin typeface="+mn-ea"/>
              <a:ea typeface="+mn-ea"/>
            </a:endParaRPr>
          </a:p>
        </p:txBody>
      </p:sp>
      <p:grpSp>
        <p:nvGrpSpPr>
          <p:cNvPr id="48" name="Group 47"/>
          <p:cNvGrpSpPr/>
          <p:nvPr/>
        </p:nvGrpSpPr>
        <p:grpSpPr>
          <a:xfrm>
            <a:off x="5632508" y="2132862"/>
            <a:ext cx="4913896" cy="1402563"/>
            <a:chOff x="5240952" y="3369931"/>
            <a:chExt cx="4913896" cy="1402563"/>
          </a:xfrm>
        </p:grpSpPr>
        <p:sp>
          <p:nvSpPr>
            <p:cNvPr id="46" name="文本框 41"/>
            <p:cNvSpPr txBox="1"/>
            <p:nvPr/>
          </p:nvSpPr>
          <p:spPr>
            <a:xfrm>
              <a:off x="5240952" y="3531933"/>
              <a:ext cx="1482988"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边界条件：</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47" name="文本框 40"/>
                <p:cNvSpPr txBox="1"/>
                <p:nvPr/>
              </p:nvSpPr>
              <p:spPr>
                <a:xfrm>
                  <a:off x="6825795" y="3369931"/>
                  <a:ext cx="3329053" cy="14025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altLang="zh-CN" sz="2400" dirty="0"/>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𝛿</m:t>
                        </m:r>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𝜆</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ℎ</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e>
                        </m:d>
                      </m:oMath>
                    </m:oMathPara>
                  </a14:m>
                  <a:endParaRPr lang="zh-CN" altLang="en-US" sz="2400" dirty="0"/>
                </a:p>
              </p:txBody>
            </p:sp>
          </mc:Choice>
          <mc:Fallback>
            <p:sp>
              <p:nvSpPr>
                <p:cNvPr id="47" name="文本框 40"/>
                <p:cNvSpPr txBox="1">
                  <a:spLocks noRot="1" noChangeAspect="1" noMove="1" noResize="1" noEditPoints="1" noAdjustHandles="1" noChangeArrowheads="1" noChangeShapeType="1" noTextEdit="1"/>
                </p:cNvSpPr>
                <p:nvPr/>
              </p:nvSpPr>
              <p:spPr>
                <a:xfrm>
                  <a:off x="6825795" y="3369931"/>
                  <a:ext cx="3329053" cy="1402563"/>
                </a:xfrm>
                <a:prstGeom prst="rect">
                  <a:avLst/>
                </a:prstGeom>
                <a:blipFill rotWithShape="1">
                  <a:blip r:embed="rId6"/>
                </a:blipFill>
              </p:spPr>
              <p:txBody>
                <a:bodyPr/>
                <a:lstStyle/>
                <a:p>
                  <a:r>
                    <a:rPr lang="zh-CN" altLang="en-US">
                      <a:noFill/>
                    </a:rPr>
                    <a:t> </a:t>
                  </a:r>
                </a:p>
              </p:txBody>
            </p:sp>
          </mc:Fallback>
        </mc:AlternateContent>
      </p:grpSp>
      <p:sp>
        <p:nvSpPr>
          <p:cNvPr id="2" name="TextBox 1"/>
          <p:cNvSpPr txBox="1"/>
          <p:nvPr/>
        </p:nvSpPr>
        <p:spPr>
          <a:xfrm>
            <a:off x="10669284" y="2336323"/>
            <a:ext cx="2133918" cy="369332"/>
          </a:xfrm>
          <a:prstGeom prst="rect">
            <a:avLst/>
          </a:prstGeom>
          <a:noFill/>
        </p:spPr>
        <p:txBody>
          <a:bodyPr wrap="none" rtlCol="0">
            <a:spAutoFit/>
          </a:bodyPr>
          <a:lstStyle/>
          <a:p>
            <a:r>
              <a:rPr lang="zh-CN" altLang="en-US" dirty="0">
                <a:latin typeface="+mn-ea"/>
                <a:ea typeface="+mn-ea"/>
              </a:rPr>
              <a:t>（</a:t>
            </a:r>
            <a:r>
              <a:rPr lang="en-US" dirty="0" err="1">
                <a:latin typeface="+mn-ea"/>
                <a:ea typeface="+mn-ea"/>
              </a:rPr>
              <a:t>Neuman条件</a:t>
            </a:r>
            <a:r>
              <a:rPr lang="zh-CN" altLang="en-US" dirty="0">
                <a:latin typeface="+mn-ea"/>
                <a:ea typeface="+mn-ea"/>
              </a:rPr>
              <a:t>）</a:t>
            </a:r>
            <a:endParaRPr lang="en-US" dirty="0">
              <a:latin typeface="+mn-ea"/>
              <a:ea typeface="+mn-ea"/>
            </a:endParaRPr>
          </a:p>
        </p:txBody>
      </p:sp>
      <p:sp>
        <p:nvSpPr>
          <p:cNvPr id="29" name="TextBox 28"/>
          <p:cNvSpPr txBox="1"/>
          <p:nvPr/>
        </p:nvSpPr>
        <p:spPr>
          <a:xfrm>
            <a:off x="10669284" y="2949244"/>
            <a:ext cx="1791581" cy="369332"/>
          </a:xfrm>
          <a:prstGeom prst="rect">
            <a:avLst/>
          </a:prstGeom>
          <a:noFill/>
        </p:spPr>
        <p:txBody>
          <a:bodyPr wrap="none" rtlCol="0">
            <a:spAutoFit/>
          </a:bodyPr>
          <a:lstStyle/>
          <a:p>
            <a:r>
              <a:rPr lang="zh-CN" altLang="en-US" dirty="0">
                <a:latin typeface="+mn-ea"/>
                <a:ea typeface="+mn-ea"/>
              </a:rPr>
              <a:t>（</a:t>
            </a:r>
            <a:r>
              <a:rPr lang="en-US" altLang="zh-CN" dirty="0" err="1">
                <a:latin typeface="+mn-ea"/>
                <a:ea typeface="+mn-ea"/>
              </a:rPr>
              <a:t>Robin</a:t>
            </a:r>
            <a:r>
              <a:rPr lang="en-US" dirty="0" err="1">
                <a:latin typeface="+mn-ea"/>
                <a:ea typeface="+mn-ea"/>
              </a:rPr>
              <a:t>条件</a:t>
            </a:r>
            <a:r>
              <a:rPr lang="zh-CN" altLang="en-US" dirty="0">
                <a:latin typeface="+mn-ea"/>
                <a:ea typeface="+mn-ea"/>
              </a:rPr>
              <a:t>）</a:t>
            </a:r>
            <a:endParaRPr lang="en-US" dirty="0">
              <a:latin typeface="+mn-ea"/>
              <a:ea typeface="+mn-ea"/>
            </a:endParaRPr>
          </a:p>
        </p:txBody>
      </p:sp>
      <mc:AlternateContent xmlns:mc="http://schemas.openxmlformats.org/markup-compatibility/2006">
        <mc:Choice xmlns:a14="http://schemas.microsoft.com/office/drawing/2010/main" Requires="a14">
          <p:sp>
            <p:nvSpPr>
              <p:cNvPr id="36" name="文本框 38"/>
              <p:cNvSpPr txBox="1"/>
              <p:nvPr/>
            </p:nvSpPr>
            <p:spPr>
              <a:xfrm>
                <a:off x="11008767" y="216613"/>
                <a:ext cx="1462580" cy="628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000" i="1" smtClean="0">
                              <a:solidFill>
                                <a:srgbClr val="FF0000"/>
                              </a:solidFill>
                              <a:latin typeface="Cambria Math" panose="02040503050406030204" pitchFamily="18" charset="0"/>
                            </a:rPr>
                          </m:ctrlPr>
                        </m:fPr>
                        <m:num>
                          <m:sSup>
                            <m:sSupPr>
                              <m:ctrlPr>
                                <a:rPr lang="en-US" altLang="zh-CN" sz="200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𝑑</m:t>
                              </m:r>
                            </m:e>
                            <m:sup>
                              <m:r>
                                <a:rPr lang="en-US" altLang="zh-CN" sz="2000" b="0" i="1" smtClean="0">
                                  <a:solidFill>
                                    <a:srgbClr val="FF0000"/>
                                  </a:solidFill>
                                  <a:latin typeface="Cambria Math" panose="02040503050406030204" pitchFamily="18" charset="0"/>
                                </a:rPr>
                                <m:t>2</m:t>
                              </m:r>
                            </m:sup>
                          </m:sSup>
                          <m:r>
                            <a:rPr lang="en-US" altLang="zh-CN" sz="2000" b="0" i="1" smtClean="0">
                              <a:solidFill>
                                <a:srgbClr val="FF0000"/>
                              </a:solidFill>
                              <a:latin typeface="Cambria Math" panose="02040503050406030204" pitchFamily="18" charset="0"/>
                            </a:rPr>
                            <m:t>𝑡</m:t>
                          </m:r>
                        </m:num>
                        <m:den>
                          <m:sSup>
                            <m:sSupPr>
                              <m:ctrlPr>
                                <a:rPr lang="en-US" altLang="zh-CN" sz="200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𝑑𝑥</m:t>
                              </m:r>
                            </m:e>
                            <m:sup>
                              <m:r>
                                <a:rPr lang="en-US" altLang="zh-CN" sz="2000" b="0" i="1" smtClean="0">
                                  <a:solidFill>
                                    <a:srgbClr val="FF0000"/>
                                  </a:solidFill>
                                  <a:latin typeface="Cambria Math" panose="02040503050406030204" pitchFamily="18" charset="0"/>
                                </a:rPr>
                                <m:t>2</m:t>
                              </m:r>
                            </m:sup>
                          </m:sSup>
                        </m:den>
                      </m:f>
                      <m:r>
                        <a:rPr lang="en-US" altLang="zh-CN" sz="2000" b="0" i="1" smtClean="0">
                          <a:solidFill>
                            <a:srgbClr val="FF0000"/>
                          </a:solidFill>
                          <a:latin typeface="Cambria Math" panose="02040503050406030204" pitchFamily="18" charset="0"/>
                        </a:rPr>
                        <m:t>+</m:t>
                      </m:r>
                      <m:f>
                        <m:fPr>
                          <m:ctrlPr>
                            <a:rPr lang="en-US" altLang="zh-CN" sz="2000" b="0" i="1" smtClean="0">
                              <a:solidFill>
                                <a:srgbClr val="FF0000"/>
                              </a:solidFill>
                              <a:latin typeface="Cambria Math" panose="02040503050406030204" pitchFamily="18" charset="0"/>
                            </a:rPr>
                          </m:ctrlPr>
                        </m:fPr>
                        <m:num>
                          <m:acc>
                            <m:accPr>
                              <m:chr m:val="̇"/>
                              <m:ctrlPr>
                                <a:rPr lang="el-GR" altLang="zh-CN" sz="2000" b="0" i="1" smtClean="0">
                                  <a:solidFill>
                                    <a:srgbClr val="FF0000"/>
                                  </a:solidFill>
                                  <a:latin typeface="Cambria Math" panose="02040503050406030204" pitchFamily="18" charset="0"/>
                                  <a:ea typeface="Cambria Math" panose="02040503050406030204" pitchFamily="18" charset="0"/>
                                </a:rPr>
                              </m:ctrlPr>
                            </m:accPr>
                            <m:e>
                              <m:r>
                                <m:rPr>
                                  <m:sty m:val="p"/>
                                </m:rPr>
                                <a:rPr lang="el-GR" altLang="zh-CN" sz="2000" i="1">
                                  <a:solidFill>
                                    <a:srgbClr val="FF0000"/>
                                  </a:solidFill>
                                  <a:latin typeface="Cambria Math" panose="02040503050406030204" pitchFamily="18" charset="0"/>
                                  <a:ea typeface="Cambria Math" panose="02040503050406030204" pitchFamily="18" charset="0"/>
                                </a:rPr>
                                <m:t>Φ</m:t>
                              </m:r>
                            </m:e>
                          </m:acc>
                        </m:num>
                        <m:den>
                          <m:r>
                            <a:rPr lang="zh-CN" altLang="en-US" sz="2000" b="0" i="1" smtClean="0">
                              <a:solidFill>
                                <a:srgbClr val="FF0000"/>
                              </a:solidFill>
                              <a:latin typeface="Cambria Math" panose="02040503050406030204" pitchFamily="18" charset="0"/>
                            </a:rPr>
                            <m:t>𝜆</m:t>
                          </m:r>
                        </m:den>
                      </m:f>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0</m:t>
                      </m:r>
                    </m:oMath>
                  </m:oMathPara>
                </a14:m>
                <a:endParaRPr lang="zh-CN" altLang="en-US" sz="2000" dirty="0">
                  <a:solidFill>
                    <a:srgbClr val="FF0000"/>
                  </a:solidFill>
                </a:endParaRPr>
              </a:p>
            </p:txBody>
          </p:sp>
        </mc:Choice>
        <mc:Fallback>
          <p:sp>
            <p:nvSpPr>
              <p:cNvPr id="36" name="文本框 38"/>
              <p:cNvSpPr txBox="1">
                <a:spLocks noRot="1" noChangeAspect="1" noMove="1" noResize="1" noEditPoints="1" noAdjustHandles="1" noChangeArrowheads="1" noChangeShapeType="1" noTextEdit="1"/>
              </p:cNvSpPr>
              <p:nvPr/>
            </p:nvSpPr>
            <p:spPr>
              <a:xfrm>
                <a:off x="11008767" y="216613"/>
                <a:ext cx="1462580" cy="628249"/>
              </a:xfrm>
              <a:prstGeom prst="rect">
                <a:avLst/>
              </a:prstGeom>
              <a:blipFill rotWithShape="1">
                <a:blip r:embed="rId7"/>
                <a:stretch>
                  <a:fillRect l="-28" t="-12" r="-959"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62"/>
              <p:cNvSpPr txBox="1"/>
              <p:nvPr/>
            </p:nvSpPr>
            <p:spPr>
              <a:xfrm>
                <a:off x="5627835" y="3667024"/>
                <a:ext cx="2201628" cy="7537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𝑑𝑥</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zh-CN" altLang="en-US" sz="2400" b="0" i="1" smtClean="0">
                              <a:latin typeface="Cambria Math" panose="02040503050406030204" pitchFamily="18" charset="0"/>
                            </a:rPr>
                            <m:t>𝜆</m:t>
                          </m:r>
                        </m:den>
                      </m:f>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m:oMathPara>
                </a14:m>
                <a:endParaRPr lang="zh-CN" altLang="en-US" sz="2400" dirty="0"/>
              </a:p>
            </p:txBody>
          </p:sp>
        </mc:Choice>
        <mc:Fallback>
          <p:sp>
            <p:nvSpPr>
              <p:cNvPr id="37" name="文本框 62"/>
              <p:cNvSpPr txBox="1">
                <a:spLocks noRot="1" noChangeAspect="1" noMove="1" noResize="1" noEditPoints="1" noAdjustHandles="1" noChangeArrowheads="1" noChangeShapeType="1" noTextEdit="1"/>
              </p:cNvSpPr>
              <p:nvPr/>
            </p:nvSpPr>
            <p:spPr>
              <a:xfrm>
                <a:off x="5627835" y="3667024"/>
                <a:ext cx="2201628" cy="753796"/>
              </a:xfrm>
              <a:prstGeom prst="rect">
                <a:avLst/>
              </a:prstGeom>
              <a:blipFill rotWithShape="1">
                <a:blip r:embed="rId8"/>
                <a:stretch>
                  <a:fillRect l="-21" t="-71" r="25" b="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42"/>
              <p:cNvSpPr txBox="1"/>
              <p:nvPr/>
            </p:nvSpPr>
            <p:spPr>
              <a:xfrm>
                <a:off x="5627835" y="4662793"/>
                <a:ext cx="3037178" cy="753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𝜆</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oMath>
                  </m:oMathPara>
                </a14:m>
                <a:endParaRPr lang="zh-CN" altLang="en-US" sz="2400" dirty="0"/>
              </a:p>
            </p:txBody>
          </p:sp>
        </mc:Choice>
        <mc:Fallback>
          <p:sp>
            <p:nvSpPr>
              <p:cNvPr id="38" name="文本框 42"/>
              <p:cNvSpPr txBox="1">
                <a:spLocks noRot="1" noChangeAspect="1" noMove="1" noResize="1" noEditPoints="1" noAdjustHandles="1" noChangeArrowheads="1" noChangeShapeType="1" noTextEdit="1"/>
              </p:cNvSpPr>
              <p:nvPr/>
            </p:nvSpPr>
            <p:spPr>
              <a:xfrm>
                <a:off x="5627835" y="4662793"/>
                <a:ext cx="3037178" cy="753732"/>
              </a:xfrm>
              <a:prstGeom prst="rect">
                <a:avLst/>
              </a:prstGeom>
              <a:blipFill rotWithShape="1">
                <a:blip r:embed="rId9"/>
                <a:stretch>
                  <a:fillRect l="-15" t="-83" r="14"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50"/>
              <p:cNvSpPr txBox="1"/>
              <p:nvPr/>
            </p:nvSpPr>
            <p:spPr>
              <a:xfrm>
                <a:off x="9769778" y="4008279"/>
                <a:ext cx="90806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0</m:t>
                      </m:r>
                    </m:oMath>
                  </m:oMathPara>
                </a14:m>
                <a:endParaRPr lang="zh-CN" altLang="en-US" sz="2400" dirty="0"/>
              </a:p>
            </p:txBody>
          </p:sp>
        </mc:Choice>
        <mc:Fallback>
          <p:sp>
            <p:nvSpPr>
              <p:cNvPr id="49" name="文本框 50"/>
              <p:cNvSpPr txBox="1">
                <a:spLocks noRot="1" noChangeAspect="1" noMove="1" noResize="1" noEditPoints="1" noAdjustHandles="1" noChangeArrowheads="1" noChangeShapeType="1" noTextEdit="1"/>
              </p:cNvSpPr>
              <p:nvPr/>
            </p:nvSpPr>
            <p:spPr>
              <a:xfrm>
                <a:off x="9769778" y="4008279"/>
                <a:ext cx="908069" cy="369332"/>
              </a:xfrm>
              <a:prstGeom prst="rect">
                <a:avLst/>
              </a:prstGeom>
              <a:blipFill rotWithShape="1">
                <a:blip r:embed="rId10"/>
                <a:stretch>
                  <a:fillRect l="-33" t="-43" r="-4370" b="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51"/>
              <p:cNvSpPr txBox="1"/>
              <p:nvPr/>
            </p:nvSpPr>
            <p:spPr>
              <a:xfrm>
                <a:off x="9766175" y="4488202"/>
                <a:ext cx="2716578" cy="753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r>
                            <a:rPr lang="zh-CN" altLang="en-US" sz="2400" b="0" i="1" smtClean="0">
                              <a:latin typeface="Cambria Math" panose="02040503050406030204" pitchFamily="18" charset="0"/>
                            </a:rPr>
                            <m:t>𝛿</m:t>
                          </m:r>
                        </m:num>
                        <m:den>
                          <m:r>
                            <a:rPr lang="en-US" altLang="zh-CN" sz="2400" b="0" i="1" smtClean="0">
                              <a:latin typeface="Cambria Math" panose="02040503050406030204" pitchFamily="18" charset="0"/>
                            </a:rPr>
                            <m:t>ℎ</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𝛿</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𝜆</m:t>
                          </m:r>
                        </m:den>
                      </m:f>
                    </m:oMath>
                  </m:oMathPara>
                </a14:m>
                <a:endParaRPr lang="zh-CN" altLang="en-US" sz="2400" dirty="0"/>
              </a:p>
            </p:txBody>
          </p:sp>
        </mc:Choice>
        <mc:Fallback>
          <p:sp>
            <p:nvSpPr>
              <p:cNvPr id="50" name="文本框 51"/>
              <p:cNvSpPr txBox="1">
                <a:spLocks noRot="1" noChangeAspect="1" noMove="1" noResize="1" noEditPoints="1" noAdjustHandles="1" noChangeArrowheads="1" noChangeShapeType="1" noTextEdit="1"/>
              </p:cNvSpPr>
              <p:nvPr/>
            </p:nvSpPr>
            <p:spPr>
              <a:xfrm>
                <a:off x="9766175" y="4488202"/>
                <a:ext cx="2716578" cy="753732"/>
              </a:xfrm>
              <a:prstGeom prst="rect">
                <a:avLst/>
              </a:prstGeom>
              <a:blipFill rotWithShape="1">
                <a:blip r:embed="rId11"/>
                <a:stretch>
                  <a:fillRect l="-19" t="-3" r="-821" b="1"/>
                </a:stretch>
              </a:blipFill>
            </p:spPr>
            <p:txBody>
              <a:bodyPr/>
              <a:lstStyle/>
              <a:p>
                <a:r>
                  <a:rPr lang="zh-CN" altLang="en-US">
                    <a:noFill/>
                  </a:rPr>
                  <a:t> </a:t>
                </a:r>
              </a:p>
            </p:txBody>
          </p:sp>
        </mc:Fallback>
      </mc:AlternateContent>
      <p:sp>
        <p:nvSpPr>
          <p:cNvPr id="51" name="左大括号 49"/>
          <p:cNvSpPr/>
          <p:nvPr/>
        </p:nvSpPr>
        <p:spPr bwMode="auto">
          <a:xfrm>
            <a:off x="9435583" y="4196611"/>
            <a:ext cx="309905" cy="855296"/>
          </a:xfrm>
          <a:prstGeom prst="leftBrace">
            <a:avLst/>
          </a:prstGeom>
          <a:no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nvGrpSpPr>
          <p:cNvPr id="52" name="Group 51"/>
          <p:cNvGrpSpPr/>
          <p:nvPr/>
        </p:nvGrpSpPr>
        <p:grpSpPr>
          <a:xfrm>
            <a:off x="1009215" y="5607477"/>
            <a:ext cx="11793987" cy="1370887"/>
            <a:chOff x="753037" y="3824739"/>
            <a:chExt cx="11793987" cy="1370887"/>
          </a:xfrm>
        </p:grpSpPr>
        <p:grpSp>
          <p:nvGrpSpPr>
            <p:cNvPr id="53" name="Group 52"/>
            <p:cNvGrpSpPr/>
            <p:nvPr/>
          </p:nvGrpSpPr>
          <p:grpSpPr>
            <a:xfrm>
              <a:off x="753037" y="3824739"/>
              <a:ext cx="9923178" cy="1290842"/>
              <a:chOff x="753037" y="3824739"/>
              <a:chExt cx="9923178" cy="1290842"/>
            </a:xfrm>
          </p:grpSpPr>
          <mc:AlternateContent xmlns:mc="http://schemas.openxmlformats.org/markup-compatibility/2006">
            <mc:Choice xmlns:a14="http://schemas.microsoft.com/office/drawing/2010/main" Requires="a14">
              <p:sp>
                <p:nvSpPr>
                  <p:cNvPr id="55" name="文本框 53"/>
                  <p:cNvSpPr txBox="1"/>
                  <p:nvPr/>
                </p:nvSpPr>
                <p:spPr>
                  <a:xfrm>
                    <a:off x="753037" y="4327880"/>
                    <a:ext cx="3657283" cy="753732"/>
                  </a:xfrm>
                  <a:prstGeom prst="rect">
                    <a:avLst/>
                  </a:prstGeom>
                  <a:noFill/>
                  <a:ln w="19050">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𝜆</m:t>
                              </m:r>
                            </m:den>
                          </m:f>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𝛿</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r>
                                <a:rPr lang="zh-CN" altLang="en-US" sz="2400" i="1">
                                  <a:latin typeface="Cambria Math" panose="02040503050406030204" pitchFamily="18" charset="0"/>
                                </a:rPr>
                                <m:t>𝛿</m:t>
                              </m:r>
                            </m:num>
                            <m:den>
                              <m:r>
                                <a:rPr lang="en-US" altLang="zh-CN" sz="2400" i="1">
                                  <a:latin typeface="Cambria Math" panose="02040503050406030204" pitchFamily="18" charset="0"/>
                                </a:rPr>
                                <m:t>ℎ</m:t>
                              </m:r>
                            </m:den>
                          </m:f>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𝑓</m:t>
                              </m:r>
                            </m:sub>
                          </m:sSub>
                        </m:oMath>
                      </m:oMathPara>
                    </a14:m>
                    <a:endParaRPr lang="zh-CN" altLang="en-US" sz="2400" dirty="0"/>
                  </a:p>
                </p:txBody>
              </p:sp>
            </mc:Choice>
            <mc:Fallback>
              <p:sp>
                <p:nvSpPr>
                  <p:cNvPr id="55" name="文本框 53"/>
                  <p:cNvSpPr txBox="1">
                    <a:spLocks noRot="1" noChangeAspect="1" noMove="1" noResize="1" noEditPoints="1" noAdjustHandles="1" noChangeArrowheads="1" noChangeShapeType="1" noTextEdit="1"/>
                  </p:cNvSpPr>
                  <p:nvPr/>
                </p:nvSpPr>
                <p:spPr>
                  <a:xfrm>
                    <a:off x="753037" y="4327880"/>
                    <a:ext cx="3657283" cy="753732"/>
                  </a:xfrm>
                  <a:prstGeom prst="rect">
                    <a:avLst/>
                  </a:prstGeom>
                  <a:blipFill rotWithShape="1">
                    <a:blip r:embed="rId12"/>
                  </a:blipFill>
                  <a:ln w="19050">
                    <a:noFill/>
                  </a:ln>
                </p:spPr>
                <p:txBody>
                  <a:bodyPr/>
                  <a:lstStyle/>
                  <a:p>
                    <a:r>
                      <a:rPr lang="zh-CN" altLang="en-US">
                        <a:noFill/>
                      </a:rPr>
                      <a:t> </a:t>
                    </a:r>
                  </a:p>
                </p:txBody>
              </p:sp>
            </mc:Fallback>
          </mc:AlternateContent>
          <p:sp>
            <p:nvSpPr>
              <p:cNvPr id="56" name="文本框 58"/>
              <p:cNvSpPr txBox="1"/>
              <p:nvPr/>
            </p:nvSpPr>
            <p:spPr>
              <a:xfrm>
                <a:off x="5279756" y="3854362"/>
                <a:ext cx="5004083"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当表面传热系数</a:t>
                </a:r>
                <a:r>
                  <a:rPr lang="en-US" altLang="zh-CN" sz="2400" dirty="0">
                    <a:latin typeface="黑体" panose="02010609060101010101" pitchFamily="2" charset="-122"/>
                    <a:ea typeface="黑体" panose="02010609060101010101" pitchFamily="2" charset="-122"/>
                  </a:rPr>
                  <a:t>h</a:t>
                </a:r>
                <a:r>
                  <a:rPr lang="zh-CN" altLang="en-US" sz="2400" dirty="0">
                    <a:latin typeface="黑体" panose="02010609060101010101" pitchFamily="2" charset="-122"/>
                    <a:ea typeface="黑体" panose="02010609060101010101" pitchFamily="2" charset="-122"/>
                  </a:rPr>
                  <a:t>趋于无穷大</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57" name="矩形 22"/>
                  <p:cNvSpPr/>
                  <p:nvPr/>
                </p:nvSpPr>
                <p:spPr>
                  <a:xfrm>
                    <a:off x="9450174" y="3824739"/>
                    <a:ext cx="1226041" cy="49128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𝑤</m:t>
                              </m:r>
                            </m:sub>
                          </m:sSub>
                        </m:oMath>
                      </m:oMathPara>
                    </a14:m>
                    <a:endParaRPr lang="zh-CN" altLang="en-US" sz="2400" dirty="0"/>
                  </a:p>
                </p:txBody>
              </p:sp>
            </mc:Choice>
            <mc:Fallback>
              <p:sp>
                <p:nvSpPr>
                  <p:cNvPr id="57" name="矩形 22"/>
                  <p:cNvSpPr>
                    <a:spLocks noRot="1" noChangeAspect="1" noMove="1" noResize="1" noEditPoints="1" noAdjustHandles="1" noChangeArrowheads="1" noChangeShapeType="1" noTextEdit="1"/>
                  </p:cNvSpPr>
                  <p:nvPr/>
                </p:nvSpPr>
                <p:spPr>
                  <a:xfrm>
                    <a:off x="9450174" y="3824739"/>
                    <a:ext cx="1226041" cy="491288"/>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9"/>
                  <p:cNvSpPr txBox="1"/>
                  <p:nvPr/>
                </p:nvSpPr>
                <p:spPr>
                  <a:xfrm>
                    <a:off x="4802142" y="4361849"/>
                    <a:ext cx="2940036" cy="753732"/>
                  </a:xfrm>
                  <a:prstGeom prst="rect">
                    <a:avLst/>
                  </a:prstGeom>
                  <a:noFill/>
                  <a:ln w="19050">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𝜆</m:t>
                              </m:r>
                            </m:den>
                          </m:f>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𝛿</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𝑤</m:t>
                              </m:r>
                            </m:sub>
                          </m:sSub>
                        </m:oMath>
                      </m:oMathPara>
                    </a14:m>
                    <a:endParaRPr lang="zh-CN" altLang="en-US" sz="2400" dirty="0"/>
                  </a:p>
                </p:txBody>
              </p:sp>
            </mc:Choice>
            <mc:Fallback>
              <p:sp>
                <p:nvSpPr>
                  <p:cNvPr id="58" name="文本框 59"/>
                  <p:cNvSpPr txBox="1">
                    <a:spLocks noRot="1" noChangeAspect="1" noMove="1" noResize="1" noEditPoints="1" noAdjustHandles="1" noChangeArrowheads="1" noChangeShapeType="1" noTextEdit="1"/>
                  </p:cNvSpPr>
                  <p:nvPr/>
                </p:nvSpPr>
                <p:spPr>
                  <a:xfrm>
                    <a:off x="4802142" y="4361849"/>
                    <a:ext cx="2940036" cy="753732"/>
                  </a:xfrm>
                  <a:prstGeom prst="rect">
                    <a:avLst/>
                  </a:prstGeom>
                  <a:blipFill rotWithShape="1">
                    <a:blip r:embed="rId14"/>
                  </a:blipFill>
                  <a:ln w="19050">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4" name="文本框 60"/>
                <p:cNvSpPr txBox="1"/>
                <p:nvPr/>
              </p:nvSpPr>
              <p:spPr>
                <a:xfrm>
                  <a:off x="7914922" y="4345650"/>
                  <a:ext cx="4632102" cy="849976"/>
                </a:xfrm>
                <a:prstGeom prst="rect">
                  <a:avLst/>
                </a:prstGeom>
                <a:noFill/>
                <a:ln w="19050">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𝑑𝑥</m:t>
                            </m:r>
                          </m:den>
                        </m:f>
                        <m:r>
                          <a:rPr lang="en-US" altLang="zh-CN" sz="2400" i="1">
                            <a:latin typeface="Cambria Math" panose="02040503050406030204" pitchFamily="18" charset="0"/>
                          </a:rPr>
                          <m:t>=−</m:t>
                        </m:r>
                        <m:r>
                          <a:rPr lang="zh-CN" altLang="en-US" sz="2400" i="1">
                            <a:latin typeface="Cambria Math" panose="02040503050406030204" pitchFamily="18" charset="0"/>
                          </a:rPr>
                          <m:t>𝜆</m:t>
                        </m:r>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en-US" altLang="zh-CN" sz="2400" i="1">
                                    <a:latin typeface="Cambria Math" panose="02040503050406030204" pitchFamily="18" charset="0"/>
                                  </a:rPr>
                                  <m:t>2</m:t>
                                </m:r>
                                <m:r>
                                  <a:rPr lang="zh-CN" altLang="en-US" sz="2400" i="1">
                                    <a:latin typeface="Cambria Math" panose="02040503050406030204" pitchFamily="18" charset="0"/>
                                  </a:rPr>
                                  <m:t>𝜆</m:t>
                                </m:r>
                              </m:den>
                            </m:f>
                            <m:r>
                              <a:rPr lang="zh-CN" altLang="en-US" sz="240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r>
                          <a:rPr lang="en-US" altLang="zh-CN" sz="2400" b="0" i="1" smtClean="0">
                            <a:latin typeface="Cambria Math" panose="02040503050406030204" pitchFamily="18" charset="0"/>
                            <a:ea typeface="Cambria Math" panose="02040503050406030204" pitchFamily="18" charset="0"/>
                          </a:rPr>
                          <m:t>𝑥</m:t>
                        </m:r>
                      </m:oMath>
                    </m:oMathPara>
                  </a14:m>
                  <a:endParaRPr lang="zh-CN" altLang="en-US" sz="2400" dirty="0"/>
                </a:p>
              </p:txBody>
            </p:sp>
          </mc:Choice>
          <mc:Fallback>
            <p:sp>
              <p:nvSpPr>
                <p:cNvPr id="54" name="文本框 60"/>
                <p:cNvSpPr txBox="1">
                  <a:spLocks noRot="1" noChangeAspect="1" noMove="1" noResize="1" noEditPoints="1" noAdjustHandles="1" noChangeArrowheads="1" noChangeShapeType="1" noTextEdit="1"/>
                </p:cNvSpPr>
                <p:nvPr/>
              </p:nvSpPr>
              <p:spPr>
                <a:xfrm>
                  <a:off x="7914922" y="4345650"/>
                  <a:ext cx="4632102" cy="849976"/>
                </a:xfrm>
                <a:prstGeom prst="rect">
                  <a:avLst/>
                </a:prstGeom>
                <a:blipFill rotWithShape="1">
                  <a:blip r:embed="rId15"/>
                </a:blipFill>
                <a:ln w="19050">
                  <a:noFill/>
                </a:ln>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30" grpId="0"/>
      <p:bldP spid="34" grpId="0"/>
      <p:bldP spid="35" grpId="0"/>
      <p:bldP spid="2" grpId="0"/>
      <p:bldP spid="29" grpId="0"/>
      <p:bldP spid="36" grpId="0"/>
      <p:bldP spid="37" grpId="0"/>
      <p:bldP spid="38" grpId="0"/>
      <p:bldP spid="49" grpId="0"/>
      <p:bldP spid="50" grpId="0"/>
      <p:bldP spid="5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具有内热源的圆柱导热</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3" name="组合 19"/>
          <p:cNvGrpSpPr/>
          <p:nvPr/>
        </p:nvGrpSpPr>
        <p:grpSpPr>
          <a:xfrm>
            <a:off x="8352609" y="1131723"/>
            <a:ext cx="3729584" cy="3787725"/>
            <a:chOff x="6372200" y="1700808"/>
            <a:chExt cx="2664000" cy="2701031"/>
          </a:xfrm>
        </p:grpSpPr>
        <p:sp>
          <p:nvSpPr>
            <p:cNvPr id="4" name="椭圆 1"/>
            <p:cNvSpPr/>
            <p:nvPr/>
          </p:nvSpPr>
          <p:spPr bwMode="auto">
            <a:xfrm>
              <a:off x="6624602" y="1981943"/>
              <a:ext cx="2160000" cy="216024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5" name="椭圆 39"/>
            <p:cNvSpPr/>
            <p:nvPr/>
          </p:nvSpPr>
          <p:spPr bwMode="auto">
            <a:xfrm>
              <a:off x="6984602" y="2342063"/>
              <a:ext cx="1440000" cy="1440000"/>
            </a:xfrm>
            <a:prstGeom prst="ellipse">
              <a:avLst/>
            </a:prstGeom>
            <a:solidFill>
              <a:srgbClr val="FFFF00"/>
            </a:solidFill>
            <a:ln>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6" name="椭圆 43"/>
            <p:cNvSpPr/>
            <p:nvPr/>
          </p:nvSpPr>
          <p:spPr bwMode="auto">
            <a:xfrm>
              <a:off x="7164602" y="2522063"/>
              <a:ext cx="1080000" cy="1080000"/>
            </a:xfrm>
            <a:prstGeom prst="ellipse">
              <a:avLst/>
            </a:prstGeom>
            <a:solidFill>
              <a:schemeClr val="accent1"/>
            </a:solidFill>
            <a:ln>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8" name="直接连接符 8"/>
            <p:cNvCxnSpPr/>
            <p:nvPr/>
          </p:nvCxnSpPr>
          <p:spPr bwMode="auto">
            <a:xfrm>
              <a:off x="6372200" y="3062063"/>
              <a:ext cx="2664000" cy="0"/>
            </a:xfrm>
            <a:prstGeom prst="line">
              <a:avLst/>
            </a:prstGeom>
            <a:solidFill>
              <a:srgbClr val="FFFFCC"/>
            </a:solidFill>
            <a:ln w="12700" cap="flat" cmpd="sng" algn="ctr">
              <a:solidFill>
                <a:schemeClr val="tx1"/>
              </a:solidFill>
              <a:prstDash val="lgDashDot"/>
              <a:round/>
              <a:headEnd type="none" w="med" len="med"/>
              <a:tailEnd type="none" w="med" len="med"/>
            </a:ln>
            <a:effectLst/>
          </p:spPr>
        </p:cxnSp>
        <p:cxnSp>
          <p:nvCxnSpPr>
            <p:cNvPr id="9" name="直接连接符 10"/>
            <p:cNvCxnSpPr/>
            <p:nvPr/>
          </p:nvCxnSpPr>
          <p:spPr bwMode="auto">
            <a:xfrm>
              <a:off x="7704602" y="1700808"/>
              <a:ext cx="0" cy="2664000"/>
            </a:xfrm>
            <a:prstGeom prst="line">
              <a:avLst/>
            </a:prstGeom>
            <a:solidFill>
              <a:srgbClr val="FFFFCC"/>
            </a:solidFill>
            <a:ln w="12700" cap="flat" cmpd="sng" algn="ctr">
              <a:solidFill>
                <a:schemeClr val="tx1"/>
              </a:solidFill>
              <a:prstDash val="lgDashDot"/>
              <a:round/>
              <a:headEnd type="none" w="med" len="med"/>
              <a:tailEnd type="none" w="med" len="med"/>
            </a:ln>
            <a:effectLst/>
          </p:spPr>
        </p:cxnSp>
        <p:cxnSp>
          <p:nvCxnSpPr>
            <p:cNvPr id="10" name="直接箭头连接符 12"/>
            <p:cNvCxnSpPr/>
            <p:nvPr/>
          </p:nvCxnSpPr>
          <p:spPr bwMode="auto">
            <a:xfrm flipV="1">
              <a:off x="7704602" y="2781472"/>
              <a:ext cx="467798" cy="265842"/>
            </a:xfrm>
            <a:prstGeom prst="straightConnector1">
              <a:avLst/>
            </a:prstGeom>
            <a:solidFill>
              <a:srgbClr val="FFFFCC"/>
            </a:solidFill>
            <a:ln w="12700" cap="flat" cmpd="sng" algn="ctr">
              <a:solidFill>
                <a:schemeClr val="tx1"/>
              </a:solidFill>
              <a:prstDash val="solid"/>
              <a:round/>
              <a:headEnd type="none" w="med" len="med"/>
              <a:tailEnd type="triangle"/>
            </a:ln>
            <a:effectLst/>
          </p:spPr>
        </p:cxnSp>
        <p:cxnSp>
          <p:nvCxnSpPr>
            <p:cNvPr id="11" name="直接箭头连接符 44"/>
            <p:cNvCxnSpPr/>
            <p:nvPr/>
          </p:nvCxnSpPr>
          <p:spPr bwMode="auto">
            <a:xfrm flipH="1">
              <a:off x="8336580" y="2517579"/>
              <a:ext cx="289981" cy="166786"/>
            </a:xfrm>
            <a:prstGeom prst="straightConnector1">
              <a:avLst/>
            </a:prstGeom>
            <a:solidFill>
              <a:srgbClr val="FFFFCC"/>
            </a:solidFill>
            <a:ln w="12700" cap="flat" cmpd="sng" algn="ctr">
              <a:solidFill>
                <a:schemeClr val="tx1"/>
              </a:solidFill>
              <a:prstDash val="solid"/>
              <a:round/>
              <a:headEnd type="none" w="med" len="med"/>
              <a:tailEnd type="triangle"/>
            </a:ln>
            <a:effectLst/>
          </p:spPr>
        </p:cxnSp>
        <p:sp>
          <p:nvSpPr>
            <p:cNvPr id="12" name="文本框 45"/>
            <p:cNvSpPr txBox="1"/>
            <p:nvPr/>
          </p:nvSpPr>
          <p:spPr>
            <a:xfrm>
              <a:off x="8194513" y="2293855"/>
              <a:ext cx="432048" cy="830997"/>
            </a:xfrm>
            <a:prstGeom prst="rect">
              <a:avLst/>
            </a:prstGeom>
            <a:noFill/>
          </p:spPr>
          <p:txBody>
            <a:bodyPr wrap="square" rtlCol="0">
              <a:spAutoFit/>
            </a:bodyPr>
            <a:lstStyle/>
            <a:p>
              <a:r>
                <a:rPr lang="en-US" altLang="zh-CN" sz="2400" i="1" dirty="0" err="1">
                  <a:latin typeface="Times New Roman" panose="02020603050405020304" pitchFamily="18" charset="0"/>
                  <a:cs typeface="Times New Roman" panose="02020603050405020304" pitchFamily="18" charset="0"/>
                </a:rPr>
                <a:t>dr</a:t>
              </a:r>
              <a:endParaRPr lang="zh-CN" altLang="en-US" sz="2400" i="1" dirty="0">
                <a:latin typeface="Times New Roman" panose="02020603050405020304" pitchFamily="18" charset="0"/>
                <a:cs typeface="Times New Roman" panose="02020603050405020304" pitchFamily="18" charset="0"/>
              </a:endParaRPr>
            </a:p>
          </p:txBody>
        </p:sp>
        <p:sp>
          <p:nvSpPr>
            <p:cNvPr id="13" name="文本框 52"/>
            <p:cNvSpPr txBox="1"/>
            <p:nvPr/>
          </p:nvSpPr>
          <p:spPr>
            <a:xfrm>
              <a:off x="7740352" y="2574610"/>
              <a:ext cx="432048"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a:t>
              </a:r>
              <a:endParaRPr lang="zh-CN" altLang="en-US" sz="2400" i="1"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矩形 54"/>
                <p:cNvSpPr/>
                <p:nvPr/>
              </p:nvSpPr>
              <p:spPr>
                <a:xfrm>
                  <a:off x="7242441" y="2689386"/>
                  <a:ext cx="495649" cy="4732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14" name="矩形 54"/>
                <p:cNvSpPr>
                  <a:spLocks noRot="1" noChangeAspect="1" noMove="1" noResize="1" noEditPoints="1" noAdjustHandles="1" noChangeArrowheads="1" noChangeShapeType="1" noTextEdit="1"/>
                </p:cNvSpPr>
                <p:nvPr/>
              </p:nvSpPr>
              <p:spPr>
                <a:xfrm>
                  <a:off x="7242441" y="2689386"/>
                  <a:ext cx="495649" cy="473206"/>
                </a:xfrm>
                <a:prstGeom prst="rect">
                  <a:avLst/>
                </a:prstGeom>
                <a:blipFill rotWithShape="1">
                  <a:blip r:embed="rId1"/>
                </a:blipFill>
              </p:spPr>
              <p:txBody>
                <a:bodyPr/>
                <a:lstStyle/>
                <a:p>
                  <a:r>
                    <a:rPr lang="zh-CN" altLang="en-US">
                      <a:noFill/>
                    </a:rPr>
                    <a:t> </a:t>
                  </a:r>
                </a:p>
              </p:txBody>
            </p:sp>
          </mc:Fallback>
        </mc:AlternateContent>
        <p:cxnSp>
          <p:nvCxnSpPr>
            <p:cNvPr id="15" name="直接箭头连接符 58"/>
            <p:cNvCxnSpPr/>
            <p:nvPr/>
          </p:nvCxnSpPr>
          <p:spPr bwMode="auto">
            <a:xfrm flipH="1">
              <a:off x="7118285" y="3062064"/>
              <a:ext cx="597374" cy="911400"/>
            </a:xfrm>
            <a:prstGeom prst="straightConnector1">
              <a:avLst/>
            </a:prstGeom>
            <a:solidFill>
              <a:srgbClr val="FFFFCC"/>
            </a:solidFill>
            <a:ln w="12700" cap="flat" cmpd="sng" algn="ctr">
              <a:solidFill>
                <a:schemeClr val="tx1"/>
              </a:solidFill>
              <a:prstDash val="solid"/>
              <a:round/>
              <a:headEnd type="none" w="med" len="med"/>
              <a:tailEnd type="triangle"/>
            </a:ln>
            <a:effectLst/>
          </p:spPr>
        </p:cxnSp>
        <p:sp>
          <p:nvSpPr>
            <p:cNvPr id="16" name="文本框 59"/>
            <p:cNvSpPr txBox="1"/>
            <p:nvPr/>
          </p:nvSpPr>
          <p:spPr>
            <a:xfrm>
              <a:off x="7245450" y="3066155"/>
              <a:ext cx="432048"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1</a:t>
              </a:r>
              <a:endParaRPr lang="zh-CN" altLang="en-US" sz="2400" i="1" baseline="-25000" dirty="0">
                <a:latin typeface="Times New Roman" panose="02020603050405020304" pitchFamily="18" charset="0"/>
                <a:cs typeface="Times New Roman" panose="02020603050405020304" pitchFamily="18" charset="0"/>
              </a:endParaRPr>
            </a:p>
          </p:txBody>
        </p:sp>
        <p:sp>
          <p:nvSpPr>
            <p:cNvPr id="17" name="文本框 63"/>
            <p:cNvSpPr txBox="1"/>
            <p:nvPr/>
          </p:nvSpPr>
          <p:spPr>
            <a:xfrm>
              <a:off x="6998668" y="3940174"/>
              <a:ext cx="432048"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t</a:t>
              </a:r>
              <a:r>
                <a:rPr lang="en-US" altLang="zh-CN" sz="2400" i="1" baseline="-25000" dirty="0">
                  <a:latin typeface="Times New Roman" panose="02020603050405020304" pitchFamily="18" charset="0"/>
                  <a:cs typeface="Times New Roman" panose="02020603050405020304" pitchFamily="18" charset="0"/>
                </a:rPr>
                <a:t>1</a:t>
              </a:r>
              <a:endParaRPr lang="zh-CN" altLang="en-US" sz="2400" i="1" baseline="-25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8" name="矩形 31"/>
              <p:cNvSpPr/>
              <p:nvPr/>
            </p:nvSpPr>
            <p:spPr>
              <a:xfrm>
                <a:off x="178962" y="1670504"/>
                <a:ext cx="8177587" cy="857158"/>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𝑟</m:t>
                          </m:r>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𝑟</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r>
                            <a:rPr lang="en-US" altLang="zh-CN" sz="2400" b="0" i="1" smtClean="0">
                              <a:latin typeface="Cambria Math" panose="02040503050406030204" pitchFamily="18" charset="0"/>
                            </a:rPr>
                            <m:t>𝑟</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𝑟</m:t>
                              </m:r>
                            </m:den>
                          </m:f>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zh-CN" altLang="en-US" sz="2400" i="1" smtClean="0">
                              <a:latin typeface="Cambria Math" panose="02040503050406030204" pitchFamily="18" charset="0"/>
                            </a:rPr>
                            <m:t>𝜑</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zh-CN" altLang="en-US" sz="2400" i="1" smtClean="0">
                                  <a:latin typeface="Cambria Math" panose="02040503050406030204" pitchFamily="18" charset="0"/>
                                </a:rPr>
                                <m:t>𝜑</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18" name="矩形 31"/>
              <p:cNvSpPr>
                <a:spLocks noRot="1" noChangeAspect="1" noMove="1" noResize="1" noEditPoints="1" noAdjustHandles="1" noChangeArrowheads="1" noChangeShapeType="1" noTextEdit="1"/>
              </p:cNvSpPr>
              <p:nvPr/>
            </p:nvSpPr>
            <p:spPr>
              <a:xfrm>
                <a:off x="178962" y="1670504"/>
                <a:ext cx="8177587" cy="857158"/>
              </a:xfrm>
              <a:prstGeom prst="rect">
                <a:avLst/>
              </a:prstGeom>
              <a:blipFill rotWithShape="1">
                <a:blip r:embed="rId2"/>
                <a:stretch>
                  <a:fillRect l="-6" t="-53" r="7" b="42"/>
                </a:stretch>
              </a:blipFill>
              <a:ln w="19050">
                <a:noFill/>
              </a:ln>
            </p:spPr>
            <p:txBody>
              <a:bodyPr/>
              <a:lstStyle/>
              <a:p>
                <a:r>
                  <a:rPr lang="zh-CN" altLang="en-US">
                    <a:noFill/>
                  </a:rPr>
                  <a:t> </a:t>
                </a:r>
              </a:p>
            </p:txBody>
          </p:sp>
        </mc:Fallback>
      </mc:AlternateContent>
      <p:cxnSp>
        <p:nvCxnSpPr>
          <p:cNvPr id="19" name="直接连接符 3"/>
          <p:cNvCxnSpPr/>
          <p:nvPr/>
        </p:nvCxnSpPr>
        <p:spPr bwMode="auto">
          <a:xfrm flipV="1">
            <a:off x="708776" y="1768526"/>
            <a:ext cx="809173" cy="701084"/>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0" name="直接连接符 67"/>
          <p:cNvCxnSpPr/>
          <p:nvPr/>
        </p:nvCxnSpPr>
        <p:spPr bwMode="auto">
          <a:xfrm flipV="1">
            <a:off x="3830406" y="1768526"/>
            <a:ext cx="1588127" cy="701084"/>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1" name="直接连接符 68"/>
          <p:cNvCxnSpPr/>
          <p:nvPr/>
        </p:nvCxnSpPr>
        <p:spPr bwMode="auto">
          <a:xfrm flipV="1">
            <a:off x="5771894" y="1702632"/>
            <a:ext cx="1360293" cy="762977"/>
          </a:xfrm>
          <a:prstGeom prst="line">
            <a:avLst/>
          </a:prstGeom>
          <a:solidFill>
            <a:srgbClr val="FFFFCC"/>
          </a:solidFill>
          <a:ln w="25400" cap="flat" cmpd="sng" algn="ctr">
            <a:solidFill>
              <a:srgbClr val="FF0000"/>
            </a:solidFill>
            <a:prstDash val="solid"/>
            <a:round/>
            <a:headEnd type="none" w="med" len="med"/>
            <a:tailEnd type="none" w="med" len="med"/>
          </a:ln>
          <a:effectLst/>
        </p:spPr>
      </p:cxnSp>
      <p:sp>
        <p:nvSpPr>
          <p:cNvPr id="22" name="文本框 8"/>
          <p:cNvSpPr txBox="1"/>
          <p:nvPr/>
        </p:nvSpPr>
        <p:spPr>
          <a:xfrm>
            <a:off x="579950" y="1165571"/>
            <a:ext cx="2242460" cy="461665"/>
          </a:xfrm>
          <a:prstGeom prst="rect">
            <a:avLst/>
          </a:prstGeom>
          <a:noFill/>
        </p:spPr>
        <p:txBody>
          <a:bodyPr wrap="square" rtlCol="0">
            <a:spAutoFit/>
          </a:bodyPr>
          <a:lstStyle/>
          <a:p>
            <a:r>
              <a:rPr lang="zh-CN" altLang="en-US" sz="2400" dirty="0">
                <a:solidFill>
                  <a:srgbClr val="FF0000"/>
                </a:solidFill>
                <a:latin typeface="+mn-ea"/>
                <a:ea typeface="+mn-ea"/>
              </a:rPr>
              <a:t>稳态导热</a:t>
            </a:r>
            <a:endParaRPr lang="zh-CN" altLang="en-US" sz="2400" dirty="0">
              <a:solidFill>
                <a:srgbClr val="FF0000"/>
              </a:solidFill>
              <a:latin typeface="+mn-ea"/>
              <a:ea typeface="+mn-ea"/>
            </a:endParaRPr>
          </a:p>
        </p:txBody>
      </p:sp>
      <p:sp>
        <p:nvSpPr>
          <p:cNvPr id="23" name="文本框 55"/>
          <p:cNvSpPr txBox="1"/>
          <p:nvPr/>
        </p:nvSpPr>
        <p:spPr>
          <a:xfrm>
            <a:off x="4719028" y="1115849"/>
            <a:ext cx="2015714" cy="461665"/>
          </a:xfrm>
          <a:prstGeom prst="rect">
            <a:avLst/>
          </a:prstGeom>
          <a:noFill/>
        </p:spPr>
        <p:txBody>
          <a:bodyPr wrap="square" rtlCol="0">
            <a:spAutoFit/>
          </a:bodyPr>
          <a:lstStyle/>
          <a:p>
            <a:r>
              <a:rPr lang="zh-CN" altLang="en-US" sz="2400" dirty="0">
                <a:solidFill>
                  <a:srgbClr val="FF0000"/>
                </a:solidFill>
                <a:latin typeface="+mn-ea"/>
                <a:ea typeface="+mn-ea"/>
              </a:rPr>
              <a:t>一维导热</a:t>
            </a:r>
            <a:endParaRPr lang="zh-CN" altLang="en-US" sz="2400" dirty="0">
              <a:solidFill>
                <a:srgbClr val="FF0000"/>
              </a:solidFill>
              <a:latin typeface="+mn-ea"/>
              <a:ea typeface="+mn-ea"/>
            </a:endParaRPr>
          </a:p>
        </p:txBody>
      </p:sp>
      <p:grpSp>
        <p:nvGrpSpPr>
          <p:cNvPr id="27" name="Group 26"/>
          <p:cNvGrpSpPr/>
          <p:nvPr/>
        </p:nvGrpSpPr>
        <p:grpSpPr>
          <a:xfrm>
            <a:off x="4638897" y="2886633"/>
            <a:ext cx="3580956" cy="1070549"/>
            <a:chOff x="3087998" y="3687620"/>
            <a:chExt cx="3580956" cy="1070549"/>
          </a:xfrm>
        </p:grpSpPr>
        <p:sp>
          <p:nvSpPr>
            <p:cNvPr id="25" name="文本框 41"/>
            <p:cNvSpPr txBox="1"/>
            <p:nvPr/>
          </p:nvSpPr>
          <p:spPr>
            <a:xfrm>
              <a:off x="3087998" y="3861539"/>
              <a:ext cx="1410901"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边界条件：</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26" name="文本框 40"/>
                <p:cNvSpPr txBox="1"/>
                <p:nvPr/>
              </p:nvSpPr>
              <p:spPr>
                <a:xfrm>
                  <a:off x="4814985" y="3687620"/>
                  <a:ext cx="1853969" cy="1070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𝑑𝑟</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altLang="zh-CN" sz="2400" dirty="0"/>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m:rPr>
                                <m:sty m:val="p"/>
                              </m:rPr>
                              <a:rPr lang="en-US" altLang="zh-CN" sz="2400" i="1">
                                <a:latin typeface="Cambria Math" panose="02040503050406030204" pitchFamily="18" charset="0"/>
                              </a:rPr>
                              <m:t>w</m:t>
                            </m:r>
                          </m:sub>
                        </m:sSub>
                      </m:oMath>
                    </m:oMathPara>
                  </a14:m>
                  <a:endParaRPr lang="zh-CN" altLang="en-US" sz="2400" dirty="0"/>
                </a:p>
              </p:txBody>
            </p:sp>
          </mc:Choice>
          <mc:Fallback>
            <p:sp>
              <p:nvSpPr>
                <p:cNvPr id="26" name="文本框 40"/>
                <p:cNvSpPr txBox="1">
                  <a:spLocks noRot="1" noChangeAspect="1" noMove="1" noResize="1" noEditPoints="1" noAdjustHandles="1" noChangeArrowheads="1" noChangeShapeType="1" noTextEdit="1"/>
                </p:cNvSpPr>
                <p:nvPr/>
              </p:nvSpPr>
              <p:spPr>
                <a:xfrm>
                  <a:off x="4814985" y="3687620"/>
                  <a:ext cx="1853969" cy="1070549"/>
                </a:xfrm>
                <a:prstGeom prst="rect">
                  <a:avLst/>
                </a:prstGeom>
                <a:blipFill rotWithShape="1">
                  <a:blip r:embed="rId3"/>
                </a:blipFill>
              </p:spPr>
              <p:txBody>
                <a:bodyPr/>
                <a:lstStyle/>
                <a:p>
                  <a:r>
                    <a:rPr lang="zh-CN" altLang="en-US">
                      <a:noFill/>
                    </a:rPr>
                    <a:t> </a:t>
                  </a:r>
                </a:p>
              </p:txBody>
            </p:sp>
          </mc:Fallback>
        </mc:AlternateContent>
      </p:grpSp>
      <p:grpSp>
        <p:nvGrpSpPr>
          <p:cNvPr id="32" name="Group 31"/>
          <p:cNvGrpSpPr/>
          <p:nvPr/>
        </p:nvGrpSpPr>
        <p:grpSpPr>
          <a:xfrm>
            <a:off x="2173800" y="4550504"/>
            <a:ext cx="4056092" cy="1827239"/>
            <a:chOff x="1165688" y="3381805"/>
            <a:chExt cx="4056092" cy="1827239"/>
          </a:xfrm>
        </p:grpSpPr>
        <mc:AlternateContent xmlns:mc="http://schemas.openxmlformats.org/markup-compatibility/2006">
          <mc:Choice xmlns:a14="http://schemas.microsoft.com/office/drawing/2010/main" Requires="a14">
            <p:sp>
              <p:nvSpPr>
                <p:cNvPr id="28" name="矩形 55"/>
                <p:cNvSpPr/>
                <p:nvPr/>
              </p:nvSpPr>
              <p:spPr>
                <a:xfrm>
                  <a:off x="1479441" y="3381805"/>
                  <a:ext cx="3233578" cy="846065"/>
                </a:xfrm>
                <a:prstGeom prst="rect">
                  <a:avLst/>
                </a:prstGeom>
                <a:ln w="19050">
                  <a:noFill/>
                </a:ln>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zh-CN" altLang="en-US" sz="2400" i="1">
                                <a:latin typeface="Cambria Math" panose="02040503050406030204" pitchFamily="18" charset="0"/>
                              </a:rPr>
                              <m:t>𝜆</m:t>
                            </m:r>
                          </m:den>
                        </m:f>
                        <m:d>
                          <m:dPr>
                            <m:ctrlPr>
                              <a:rPr lang="en-US" altLang="zh-CN" sz="240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oMath>
                    </m:oMathPara>
                  </a14:m>
                  <a:endParaRPr lang="zh-CN" altLang="en-US" sz="2400" dirty="0"/>
                </a:p>
              </p:txBody>
            </p:sp>
          </mc:Choice>
          <mc:Fallback>
            <p:sp>
              <p:nvSpPr>
                <p:cNvPr id="28" name="矩形 55"/>
                <p:cNvSpPr>
                  <a:spLocks noRot="1" noChangeAspect="1" noMove="1" noResize="1" noEditPoints="1" noAdjustHandles="1" noChangeArrowheads="1" noChangeShapeType="1" noTextEdit="1"/>
                </p:cNvSpPr>
                <p:nvPr/>
              </p:nvSpPr>
              <p:spPr>
                <a:xfrm>
                  <a:off x="1479441" y="3381805"/>
                  <a:ext cx="3233578" cy="846065"/>
                </a:xfrm>
                <a:prstGeom prst="rect">
                  <a:avLst/>
                </a:prstGeom>
                <a:blipFill rotWithShape="1">
                  <a:blip r:embed="rId4"/>
                </a:blipFill>
                <a:ln w="190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79"/>
                <p:cNvSpPr/>
                <p:nvPr/>
              </p:nvSpPr>
              <p:spPr>
                <a:xfrm>
                  <a:off x="2473592" y="4362979"/>
                  <a:ext cx="2748188" cy="846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𝑚𝑎𝑥</m:t>
                            </m:r>
                          </m:sub>
                        </m:sSub>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num>
                          <m:den>
                            <m:r>
                              <a:rPr lang="zh-CN" altLang="en-US" sz="2400" i="1">
                                <a:latin typeface="Cambria Math" panose="02040503050406030204" pitchFamily="18" charset="0"/>
                              </a:rPr>
                              <m:t>𝜆</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oMath>
                    </m:oMathPara>
                  </a14:m>
                  <a:endParaRPr lang="zh-CN" altLang="en-US" sz="2400" dirty="0"/>
                </a:p>
              </p:txBody>
            </p:sp>
          </mc:Choice>
          <mc:Fallback>
            <p:sp>
              <p:nvSpPr>
                <p:cNvPr id="29" name="矩形 79"/>
                <p:cNvSpPr>
                  <a:spLocks noRot="1" noChangeAspect="1" noMove="1" noResize="1" noEditPoints="1" noAdjustHandles="1" noChangeArrowheads="1" noChangeShapeType="1" noTextEdit="1"/>
                </p:cNvSpPr>
                <p:nvPr/>
              </p:nvSpPr>
              <p:spPr>
                <a:xfrm>
                  <a:off x="2473592" y="4362979"/>
                  <a:ext cx="2748188" cy="84606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33"/>
                <p:cNvSpPr/>
                <p:nvPr/>
              </p:nvSpPr>
              <p:spPr>
                <a:xfrm>
                  <a:off x="1165688" y="4532983"/>
                  <a:ext cx="976293"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0</m:t>
                        </m:r>
                      </m:oMath>
                    </m:oMathPara>
                  </a14:m>
                  <a:endParaRPr lang="zh-CN" altLang="en-US" sz="2400" dirty="0"/>
                </a:p>
              </p:txBody>
            </p:sp>
          </mc:Choice>
          <mc:Fallback>
            <p:sp>
              <p:nvSpPr>
                <p:cNvPr id="30" name="矩形 33"/>
                <p:cNvSpPr>
                  <a:spLocks noRot="1" noChangeAspect="1" noMove="1" noResize="1" noEditPoints="1" noAdjustHandles="1" noChangeArrowheads="1" noChangeShapeType="1" noTextEdit="1"/>
                </p:cNvSpPr>
                <p:nvPr/>
              </p:nvSpPr>
              <p:spPr>
                <a:xfrm>
                  <a:off x="1165688" y="4532983"/>
                  <a:ext cx="976293" cy="461665"/>
                </a:xfrm>
                <a:prstGeom prst="rect">
                  <a:avLst/>
                </a:prstGeom>
                <a:blipFill rotWithShape="1">
                  <a:blip r:embed="rId6"/>
                </a:blipFill>
              </p:spPr>
              <p:txBody>
                <a:bodyPr/>
                <a:lstStyle/>
                <a:p>
                  <a:r>
                    <a:rPr lang="zh-CN" altLang="en-US">
                      <a:noFill/>
                    </a:rPr>
                    <a:t> </a:t>
                  </a:r>
                </a:p>
              </p:txBody>
            </p:sp>
          </mc:Fallback>
        </mc:AlternateContent>
        <p:sp>
          <p:nvSpPr>
            <p:cNvPr id="31" name="矩形 34"/>
            <p:cNvSpPr/>
            <p:nvPr/>
          </p:nvSpPr>
          <p:spPr>
            <a:xfrm>
              <a:off x="2028756" y="4522360"/>
              <a:ext cx="800219" cy="461665"/>
            </a:xfrm>
            <a:prstGeom prst="rect">
              <a:avLst/>
            </a:prstGeom>
          </p:spPr>
          <p:txBody>
            <a:bodyPr wrap="none">
              <a:spAutoFit/>
            </a:bodyPr>
            <a:lstStyle/>
            <a:p>
              <a:r>
                <a:rPr lang="zh-CN" altLang="en-US" sz="2400" kern="0" dirty="0">
                  <a:ea typeface="黑体" panose="02010609060101010101" pitchFamily="2" charset="-122"/>
                </a:rPr>
                <a:t>时，</a:t>
              </a:r>
              <a:endParaRPr lang="zh-CN" altLang="en-US" sz="2400" dirty="0"/>
            </a:p>
          </p:txBody>
        </p:sp>
      </p:grpSp>
      <mc:AlternateContent xmlns:mc="http://schemas.openxmlformats.org/markup-compatibility/2006">
        <mc:Choice xmlns:a14="http://schemas.microsoft.com/office/drawing/2010/main" Requires="a14">
          <p:sp>
            <p:nvSpPr>
              <p:cNvPr id="2" name="文本框 38"/>
              <p:cNvSpPr txBox="1"/>
              <p:nvPr/>
            </p:nvSpPr>
            <p:spPr>
              <a:xfrm>
                <a:off x="6638609" y="298881"/>
                <a:ext cx="2932330" cy="76161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𝑟</m:t>
                          </m:r>
                        </m:den>
                      </m:f>
                      <m:f>
                        <m:fPr>
                          <m:ctrlPr>
                            <a:rPr lang="en-US" altLang="zh-CN" sz="240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𝑑</m:t>
                          </m:r>
                        </m:num>
                        <m:den>
                          <m:r>
                            <a:rPr lang="en-US" altLang="zh-CN" sz="2400" b="0" i="1" smtClean="0">
                              <a:solidFill>
                                <a:srgbClr val="FF0000"/>
                              </a:solidFill>
                              <a:latin typeface="Cambria Math" panose="02040503050406030204" pitchFamily="18" charset="0"/>
                            </a:rPr>
                            <m:t>𝑑𝑟</m:t>
                          </m:r>
                        </m:den>
                      </m:f>
                      <m:d>
                        <m:dPr>
                          <m:ctrlPr>
                            <a:rPr lang="en-US" altLang="zh-CN" sz="240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𝑟</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𝑑𝑡</m:t>
                              </m:r>
                            </m:num>
                            <m:den>
                              <m:r>
                                <a:rPr lang="en-US" altLang="zh-CN" sz="2400" b="0" i="1" smtClean="0">
                                  <a:solidFill>
                                    <a:srgbClr val="FF0000"/>
                                  </a:solidFill>
                                  <a:latin typeface="Cambria Math" panose="02040503050406030204" pitchFamily="18" charset="0"/>
                                </a:rPr>
                                <m:t>𝑑𝑟</m:t>
                              </m:r>
                            </m:den>
                          </m:f>
                        </m:e>
                      </m:d>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acc>
                            <m:accPr>
                              <m:chr m:val="̇"/>
                              <m:ctrlPr>
                                <a:rPr lang="en-US" altLang="zh-CN" sz="2400" b="0" i="1" smtClean="0">
                                  <a:solidFill>
                                    <a:srgbClr val="FF0000"/>
                                  </a:solidFill>
                                  <a:latin typeface="Cambria Math" panose="02040503050406030204" pitchFamily="18" charset="0"/>
                                </a:rPr>
                              </m:ctrlPr>
                            </m:accPr>
                            <m:e>
                              <m:r>
                                <m:rPr>
                                  <m:sty m:val="p"/>
                                </m:rPr>
                                <a:rPr lang="el-GR" altLang="zh-CN" sz="2400" b="0" i="1" smtClean="0">
                                  <a:solidFill>
                                    <a:srgbClr val="FF0000"/>
                                  </a:solidFill>
                                  <a:latin typeface="Cambria Math" panose="02040503050406030204" pitchFamily="18" charset="0"/>
                                  <a:ea typeface="Cambria Math" panose="02040503050406030204" pitchFamily="18" charset="0"/>
                                </a:rPr>
                                <m:t>Φ</m:t>
                              </m:r>
                            </m:e>
                          </m:acc>
                        </m:num>
                        <m:den>
                          <m:r>
                            <a:rPr lang="zh-CN" altLang="en-US" sz="2400" b="0" i="1" smtClean="0">
                              <a:solidFill>
                                <a:srgbClr val="FF0000"/>
                              </a:solidFill>
                              <a:latin typeface="Cambria Math" panose="02040503050406030204" pitchFamily="18" charset="0"/>
                            </a:rPr>
                            <m:t>𝜆</m:t>
                          </m:r>
                        </m:den>
                      </m:f>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0</m:t>
                      </m:r>
                    </m:oMath>
                  </m:oMathPara>
                </a14:m>
                <a:endParaRPr lang="zh-CN" altLang="en-US" sz="2400" dirty="0">
                  <a:solidFill>
                    <a:srgbClr val="FF0000"/>
                  </a:solidFill>
                </a:endParaRPr>
              </a:p>
            </p:txBody>
          </p:sp>
        </mc:Choice>
        <mc:Fallback>
          <p:sp>
            <p:nvSpPr>
              <p:cNvPr id="2" name="文本框 38"/>
              <p:cNvSpPr txBox="1">
                <a:spLocks noRot="1" noChangeAspect="1" noMove="1" noResize="1" noEditPoints="1" noAdjustHandles="1" noChangeArrowheads="1" noChangeShapeType="1" noTextEdit="1"/>
              </p:cNvSpPr>
              <p:nvPr/>
            </p:nvSpPr>
            <p:spPr>
              <a:xfrm>
                <a:off x="6638609" y="298881"/>
                <a:ext cx="2932330" cy="761619"/>
              </a:xfrm>
              <a:prstGeom prst="rect">
                <a:avLst/>
              </a:prstGeom>
              <a:blipFill rotWithShape="1">
                <a:blip r:embed="rId7"/>
                <a:stretch>
                  <a:fillRect l="-11" t="-57" r="7"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57"/>
              <p:cNvSpPr txBox="1"/>
              <p:nvPr/>
            </p:nvSpPr>
            <p:spPr>
              <a:xfrm>
                <a:off x="237075" y="2680780"/>
                <a:ext cx="2904449" cy="753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𝑑𝑡</m:t>
                          </m:r>
                        </m:num>
                        <m:den>
                          <m:r>
                            <a:rPr lang="en-US" altLang="zh-CN" sz="2400" b="0" i="1" smtClean="0">
                              <a:latin typeface="Cambria Math" panose="02040503050406030204" pitchFamily="18" charset="0"/>
                            </a:rPr>
                            <m:t>𝑑𝑟</m:t>
                          </m:r>
                        </m:den>
                      </m:f>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f>
                        <m:fPr>
                          <m:ctrlPr>
                            <a:rPr lang="en-US" altLang="zh-CN" sz="2400" i="1">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zh-CN" altLang="en-US" sz="2400" i="1" smtClean="0">
                              <a:latin typeface="Cambria Math" panose="02040503050406030204" pitchFamily="18" charset="0"/>
                            </a:rPr>
                            <m:t>𝜆</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24" name="文本框 57"/>
              <p:cNvSpPr txBox="1">
                <a:spLocks noRot="1" noChangeAspect="1" noMove="1" noResize="1" noEditPoints="1" noAdjustHandles="1" noChangeArrowheads="1" noChangeShapeType="1" noTextEdit="1"/>
              </p:cNvSpPr>
              <p:nvPr/>
            </p:nvSpPr>
            <p:spPr>
              <a:xfrm>
                <a:off x="237075" y="2680780"/>
                <a:ext cx="2904449" cy="753732"/>
              </a:xfrm>
              <a:prstGeom prst="rect">
                <a:avLst/>
              </a:prstGeom>
              <a:blipFill rotWithShape="1">
                <a:blip r:embed="rId8"/>
                <a:stretch>
                  <a:fillRect l="-8" t="-59" r="-628"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3050471" y="2896245"/>
                <a:ext cx="1305684"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p>
            </p:txBody>
          </p:sp>
        </mc:Choice>
        <mc:Fallback>
          <p:sp>
            <p:nvSpPr>
              <p:cNvPr id="34" name="TextBox 33"/>
              <p:cNvSpPr txBox="1">
                <a:spLocks noRot="1" noChangeAspect="1" noMove="1" noResize="1" noEditPoints="1" noAdjustHandles="1" noChangeArrowheads="1" noChangeShapeType="1" noTextEdit="1"/>
              </p:cNvSpPr>
              <p:nvPr/>
            </p:nvSpPr>
            <p:spPr>
              <a:xfrm>
                <a:off x="3050471" y="2896245"/>
                <a:ext cx="1305684" cy="461665"/>
              </a:xfrm>
              <a:prstGeom prst="rect">
                <a:avLst/>
              </a:prstGeom>
              <a:blipFill rotWithShape="1">
                <a:blip r:embed="rId9"/>
                <a:stretch>
                  <a:fillRect l="-43" t="-2" r="4"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72"/>
              <p:cNvSpPr txBox="1"/>
              <p:nvPr/>
            </p:nvSpPr>
            <p:spPr>
              <a:xfrm>
                <a:off x="237075" y="3705241"/>
                <a:ext cx="5074273" cy="753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den>
                      </m:f>
                      <m:f>
                        <m:fPr>
                          <m:ctrlPr>
                            <a:rPr lang="en-US" altLang="zh-CN" sz="2400" i="1">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num>
                        <m:den>
                          <m:r>
                            <a:rPr lang="zh-CN" altLang="en-US" sz="2400" i="1" smtClean="0">
                              <a:latin typeface="Cambria Math" panose="02040503050406030204" pitchFamily="18" charset="0"/>
                            </a:rPr>
                            <m:t>𝜆</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𝑤</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zh-CN" altLang="en-US" sz="2400" i="1">
                              <a:latin typeface="Cambria Math" panose="02040503050406030204" pitchFamily="18" charset="0"/>
                            </a:rPr>
                            <m:t>𝜆</m:t>
                          </m:r>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oMath>
                  </m:oMathPara>
                </a14:m>
                <a:endParaRPr lang="zh-CN" altLang="en-US" sz="2400" dirty="0"/>
              </a:p>
            </p:txBody>
          </p:sp>
        </mc:Choice>
        <mc:Fallback>
          <p:sp>
            <p:nvSpPr>
              <p:cNvPr id="35" name="文本框 72"/>
              <p:cNvSpPr txBox="1">
                <a:spLocks noRot="1" noChangeAspect="1" noMove="1" noResize="1" noEditPoints="1" noAdjustHandles="1" noChangeArrowheads="1" noChangeShapeType="1" noTextEdit="1"/>
              </p:cNvSpPr>
              <p:nvPr/>
            </p:nvSpPr>
            <p:spPr>
              <a:xfrm>
                <a:off x="237075" y="3705241"/>
                <a:ext cx="5074273" cy="753732"/>
              </a:xfrm>
              <a:prstGeom prst="rect">
                <a:avLst/>
              </a:prstGeom>
              <a:blipFill rotWithShape="1">
                <a:blip r:embed="rId10"/>
                <a:stretch>
                  <a:fillRect l="-4" t="-2" r="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bldLst>
      <p:bldP spid="18" grpId="0"/>
      <p:bldP spid="22" grpId="0"/>
      <p:bldP spid="23" grpId="0"/>
      <p:bldP spid="2" grpId="0"/>
      <p:bldP spid="24"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316807" y="332869"/>
            <a:ext cx="4968552"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传热学基础知识</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pic>
        <p:nvPicPr>
          <p:cNvPr id="136"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6422" y="837471"/>
            <a:ext cx="11437570" cy="6396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1316807" y="332869"/>
            <a:ext cx="5400600"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非稳态导热过程的定义与分类</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aphicFrame>
        <p:nvGraphicFramePr>
          <p:cNvPr id="2" name="Diagram 1"/>
          <p:cNvGraphicFramePr/>
          <p:nvPr/>
        </p:nvGraphicFramePr>
        <p:xfrm>
          <a:off x="2143125" y="758825"/>
          <a:ext cx="8572500" cy="5715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Box 2"/>
          <p:cNvSpPr txBox="1"/>
          <p:nvPr/>
        </p:nvSpPr>
        <p:spPr>
          <a:xfrm>
            <a:off x="2396927" y="2384469"/>
            <a:ext cx="1800200" cy="1200329"/>
          </a:xfrm>
          <a:prstGeom prst="rect">
            <a:avLst/>
          </a:prstGeom>
          <a:noFill/>
        </p:spPr>
        <p:txBody>
          <a:bodyPr wrap="square" rtlCol="0">
            <a:spAutoFit/>
          </a:bodyPr>
          <a:lstStyle/>
          <a:p>
            <a:r>
              <a:rPr lang="en-US" sz="2400" dirty="0" err="1">
                <a:latin typeface="+mn-ea"/>
                <a:ea typeface="+mn-ea"/>
              </a:rPr>
              <a:t>随时间的推移逐渐趋近于恒定</a:t>
            </a:r>
            <a:endParaRPr lang="en-US" sz="2400" dirty="0">
              <a:latin typeface="+mn-ea"/>
              <a:ea typeface="+mn-ea"/>
            </a:endParaRPr>
          </a:p>
        </p:txBody>
      </p:sp>
      <p:sp>
        <p:nvSpPr>
          <p:cNvPr id="6" name="TextBox 5"/>
          <p:cNvSpPr txBox="1"/>
          <p:nvPr/>
        </p:nvSpPr>
        <p:spPr>
          <a:xfrm>
            <a:off x="8915425" y="1672109"/>
            <a:ext cx="1800200" cy="830997"/>
          </a:xfrm>
          <a:prstGeom prst="rect">
            <a:avLst/>
          </a:prstGeom>
          <a:noFill/>
        </p:spPr>
        <p:txBody>
          <a:bodyPr wrap="square" rtlCol="0">
            <a:spAutoFit/>
          </a:bodyPr>
          <a:lstStyle/>
          <a:p>
            <a:r>
              <a:rPr lang="en-US" sz="2400" dirty="0" err="1">
                <a:latin typeface="+mn-ea"/>
                <a:ea typeface="+mn-ea"/>
              </a:rPr>
              <a:t>随时间而做周期性变化</a:t>
            </a:r>
            <a:endParaRPr lang="en-US" sz="2400" dirty="0">
              <a:latin typeface="+mn-ea"/>
              <a:ea typeface="+mn-ea"/>
            </a:endParaRPr>
          </a:p>
        </p:txBody>
      </p:sp>
      <p:pic>
        <p:nvPicPr>
          <p:cNvPr id="7" name="Picture 14" descr="发动机领域CFD应用介绍- 知乎"/>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4679" y="4010754"/>
            <a:ext cx="2887957" cy="19265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隨筆｜你在人生的哪個季節- 每日頭條"/>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1699" y="3618458"/>
            <a:ext cx="3772371" cy="2646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bldLst>
      <p:bldGraphic spid="2" grpId="0">
        <p:bldAsOne/>
      </p:bldGraphic>
      <p:bldP spid="3"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1316807" y="332869"/>
            <a:ext cx="8208912"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非稳态导热过程中物体内各处温度变化的基本趋势</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7" name="Group 6"/>
          <p:cNvGrpSpPr/>
          <p:nvPr/>
        </p:nvGrpSpPr>
        <p:grpSpPr>
          <a:xfrm>
            <a:off x="4413151" y="1092081"/>
            <a:ext cx="2566997" cy="1444124"/>
            <a:chOff x="5205239" y="1334598"/>
            <a:chExt cx="2566997" cy="1444124"/>
          </a:xfrm>
        </p:grpSpPr>
        <p:sp>
          <p:nvSpPr>
            <p:cNvPr id="55" name="Isosceles Triangle 114"/>
            <p:cNvSpPr/>
            <p:nvPr/>
          </p:nvSpPr>
          <p:spPr>
            <a:xfrm rot="18000000">
              <a:off x="6419119" y="2057177"/>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64" name="Donut 63"/>
            <p:cNvSpPr/>
            <p:nvPr/>
          </p:nvSpPr>
          <p:spPr>
            <a:xfrm>
              <a:off x="6328112" y="1334598"/>
              <a:ext cx="1444124" cy="1444124"/>
            </a:xfrm>
            <a:prstGeom prst="donut">
              <a:avLst>
                <a:gd name="adj" fmla="val 190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65" name="Group 54"/>
            <p:cNvGrpSpPr/>
            <p:nvPr/>
          </p:nvGrpSpPr>
          <p:grpSpPr>
            <a:xfrm>
              <a:off x="5205239" y="1726227"/>
              <a:ext cx="1762321" cy="446702"/>
              <a:chOff x="1793078" y="1466850"/>
              <a:chExt cx="1371600" cy="347664"/>
            </a:xfrm>
            <a:solidFill>
              <a:schemeClr val="accent2"/>
            </a:solidFill>
          </p:grpSpPr>
          <p:sp>
            <p:nvSpPr>
              <p:cNvPr id="66" name="Round Same Side Corner Rectangle 65"/>
              <p:cNvSpPr/>
              <p:nvPr/>
            </p:nvSpPr>
            <p:spPr>
              <a:xfrm rot="16200000">
                <a:off x="2305046" y="954882"/>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7" name="Text Placeholder 3"/>
              <p:cNvSpPr txBox="1"/>
              <p:nvPr/>
            </p:nvSpPr>
            <p:spPr>
              <a:xfrm>
                <a:off x="1870252" y="1491734"/>
                <a:ext cx="266988" cy="287448"/>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01</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grpSp>
      <p:grpSp>
        <p:nvGrpSpPr>
          <p:cNvPr id="9" name="Group 8"/>
          <p:cNvGrpSpPr/>
          <p:nvPr/>
        </p:nvGrpSpPr>
        <p:grpSpPr>
          <a:xfrm>
            <a:off x="4963866" y="3766732"/>
            <a:ext cx="2566995" cy="1444124"/>
            <a:chOff x="5205241" y="4044409"/>
            <a:chExt cx="2566995" cy="1444124"/>
          </a:xfrm>
        </p:grpSpPr>
        <p:sp>
          <p:nvSpPr>
            <p:cNvPr id="68" name="Isosceles Triangle 121"/>
            <p:cNvSpPr/>
            <p:nvPr/>
          </p:nvSpPr>
          <p:spPr>
            <a:xfrm rot="18000000">
              <a:off x="6419119" y="4766988"/>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69" name="Donut 68"/>
            <p:cNvSpPr/>
            <p:nvPr/>
          </p:nvSpPr>
          <p:spPr>
            <a:xfrm>
              <a:off x="6328112" y="4044409"/>
              <a:ext cx="1444124" cy="1444124"/>
            </a:xfrm>
            <a:prstGeom prst="donut">
              <a:avLst>
                <a:gd name="adj" fmla="val 190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70" name="Group 79"/>
            <p:cNvGrpSpPr/>
            <p:nvPr/>
          </p:nvGrpSpPr>
          <p:grpSpPr>
            <a:xfrm>
              <a:off x="5205241" y="4436037"/>
              <a:ext cx="1762321" cy="446702"/>
              <a:chOff x="1793079" y="1466851"/>
              <a:chExt cx="1371600" cy="347664"/>
            </a:xfrm>
            <a:solidFill>
              <a:schemeClr val="accent3"/>
            </a:solidFill>
          </p:grpSpPr>
          <p:sp>
            <p:nvSpPr>
              <p:cNvPr id="71" name="Round Same Side Corner Rectangle 70"/>
              <p:cNvSpPr/>
              <p:nvPr/>
            </p:nvSpPr>
            <p:spPr>
              <a:xfrm rot="16200000">
                <a:off x="2305047" y="954883"/>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2" name="Text Placeholder 3"/>
              <p:cNvSpPr txBox="1"/>
              <p:nvPr/>
            </p:nvSpPr>
            <p:spPr>
              <a:xfrm>
                <a:off x="1905398" y="1504811"/>
                <a:ext cx="218330" cy="287448"/>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a:t>
                </a:r>
                <a:r>
                  <a:rPr lang="en-US" altLang="zh-CN"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2</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grpSp>
      <p:sp>
        <p:nvSpPr>
          <p:cNvPr id="77" name="TextBox 76"/>
          <p:cNvSpPr txBox="1"/>
          <p:nvPr/>
        </p:nvSpPr>
        <p:spPr>
          <a:xfrm>
            <a:off x="6937863" y="1183315"/>
            <a:ext cx="6008651" cy="1508105"/>
          </a:xfrm>
          <a:prstGeom prst="rect">
            <a:avLst/>
          </a:prstGeom>
          <a:noFill/>
        </p:spPr>
        <p:txBody>
          <a:bodyPr wrap="square">
            <a:spAutoFit/>
          </a:bodyPr>
          <a:lstStyle/>
          <a:p>
            <a:pPr>
              <a:spcBef>
                <a:spcPts val="600"/>
              </a:spcBef>
              <a:spcAft>
                <a:spcPts val="600"/>
              </a:spcAft>
            </a:pPr>
            <a:r>
              <a:rPr lang="en-US" sz="2400" dirty="0" err="1">
                <a:latin typeface="+mn-ea"/>
                <a:ea typeface="+mn-ea"/>
              </a:rPr>
              <a:t>非正规状况阶段</a:t>
            </a:r>
            <a:r>
              <a:rPr lang="zh-CN" altLang="en-US" sz="2400" dirty="0">
                <a:latin typeface="+mn-ea"/>
                <a:ea typeface="+mn-ea"/>
              </a:rPr>
              <a:t>（</a:t>
            </a:r>
            <a:r>
              <a:rPr lang="en-US" altLang="zh-CN" sz="2400" dirty="0">
                <a:latin typeface="+mn-ea"/>
                <a:ea typeface="+mn-ea"/>
              </a:rPr>
              <a:t>non-regular</a:t>
            </a:r>
            <a:r>
              <a:rPr lang="zh-CN" altLang="en-US" sz="2400" dirty="0">
                <a:latin typeface="+mn-ea"/>
                <a:ea typeface="+mn-ea"/>
              </a:rPr>
              <a:t> </a:t>
            </a:r>
            <a:r>
              <a:rPr lang="en-US" altLang="zh-CN" sz="2400" dirty="0">
                <a:latin typeface="+mn-ea"/>
                <a:ea typeface="+mn-ea"/>
              </a:rPr>
              <a:t>regime)</a:t>
            </a:r>
            <a:endParaRPr lang="en-US" altLang="zh-CN" sz="2400" dirty="0">
              <a:latin typeface="+mn-ea"/>
              <a:ea typeface="+mn-ea"/>
            </a:endParaRPr>
          </a:p>
          <a:p>
            <a:pPr>
              <a:spcBef>
                <a:spcPts val="600"/>
              </a:spcBef>
              <a:spcAft>
                <a:spcPts val="600"/>
              </a:spcAft>
            </a:pPr>
            <a:r>
              <a:rPr lang="en-US" altLang="zh-CN" sz="2400" dirty="0">
                <a:latin typeface="+mn-ea"/>
                <a:ea typeface="+mn-ea"/>
              </a:rPr>
              <a:t>	</a:t>
            </a:r>
            <a:r>
              <a:rPr lang="zh-CN" altLang="en-US" sz="2400" dirty="0">
                <a:latin typeface="+mn-ea"/>
                <a:ea typeface="+mn-ea"/>
              </a:rPr>
              <a:t>温度分布主要受初始温度分布的控制</a:t>
            </a:r>
            <a:endParaRPr lang="en-US" altLang="zh-CN" sz="2400" dirty="0">
              <a:latin typeface="+mn-ea"/>
              <a:ea typeface="+mn-ea"/>
            </a:endParaRPr>
          </a:p>
          <a:p>
            <a:pPr>
              <a:spcBef>
                <a:spcPts val="600"/>
              </a:spcBef>
              <a:spcAft>
                <a:spcPts val="600"/>
              </a:spcAft>
            </a:pPr>
            <a:r>
              <a:rPr lang="en-US" altLang="zh-CN" sz="2400" dirty="0">
                <a:latin typeface="+mn-ea"/>
                <a:ea typeface="+mn-ea"/>
              </a:rPr>
              <a:t>	</a:t>
            </a:r>
            <a:r>
              <a:rPr lang="zh-CN" altLang="en-US" sz="2400" dirty="0">
                <a:latin typeface="+mn-ea"/>
                <a:ea typeface="+mn-ea"/>
              </a:rPr>
              <a:t>比如</a:t>
            </a:r>
            <a:r>
              <a:rPr lang="en-US" altLang="zh-CN" sz="2400" dirty="0">
                <a:latin typeface="+mn-ea"/>
                <a:ea typeface="+mn-ea"/>
              </a:rPr>
              <a:t>PBL,</a:t>
            </a:r>
            <a:r>
              <a:rPr lang="zh-CN" altLang="en-US" sz="2400" dirty="0">
                <a:latin typeface="+mn-ea"/>
                <a:ea typeface="+mn-ea"/>
              </a:rPr>
              <a:t> </a:t>
            </a:r>
            <a:r>
              <a:rPr lang="en-US" altLang="zh-CN" sz="2400" dirty="0">
                <a:latin typeface="+mn-ea"/>
                <a:ea typeface="+mn-ea"/>
              </a:rPr>
              <a:t>PCL</a:t>
            </a:r>
            <a:endParaRPr lang="en-US" altLang="zh-CN" sz="2400" dirty="0">
              <a:latin typeface="+mn-ea"/>
              <a:ea typeface="+mn-ea"/>
            </a:endParaRPr>
          </a:p>
        </p:txBody>
      </p:sp>
      <p:sp>
        <p:nvSpPr>
          <p:cNvPr id="78" name="TextBox 77"/>
          <p:cNvSpPr txBox="1"/>
          <p:nvPr/>
        </p:nvSpPr>
        <p:spPr>
          <a:xfrm>
            <a:off x="7651622" y="3774723"/>
            <a:ext cx="5294892" cy="2400657"/>
          </a:xfrm>
          <a:prstGeom prst="rect">
            <a:avLst/>
          </a:prstGeom>
          <a:noFill/>
        </p:spPr>
        <p:txBody>
          <a:bodyPr wrap="square">
            <a:spAutoFit/>
          </a:bodyPr>
          <a:lstStyle/>
          <a:p>
            <a:pPr>
              <a:spcBef>
                <a:spcPts val="600"/>
              </a:spcBef>
              <a:spcAft>
                <a:spcPts val="600"/>
              </a:spcAft>
            </a:pPr>
            <a:r>
              <a:rPr lang="en-US" sz="2400" dirty="0" err="1">
                <a:latin typeface="+mn-ea"/>
                <a:ea typeface="+mn-ea"/>
              </a:rPr>
              <a:t>正规状况阶段</a:t>
            </a:r>
            <a:r>
              <a:rPr lang="zh-CN" altLang="en-US" sz="2400" dirty="0">
                <a:latin typeface="+mn-ea"/>
                <a:ea typeface="+mn-ea"/>
              </a:rPr>
              <a:t>（</a:t>
            </a:r>
            <a:r>
              <a:rPr lang="en-US" altLang="zh-CN" sz="2400" dirty="0">
                <a:latin typeface="+mn-ea"/>
                <a:ea typeface="+mn-ea"/>
              </a:rPr>
              <a:t>regular</a:t>
            </a:r>
            <a:r>
              <a:rPr lang="zh-CN" altLang="en-US" sz="2400" dirty="0">
                <a:latin typeface="+mn-ea"/>
                <a:ea typeface="+mn-ea"/>
              </a:rPr>
              <a:t> </a:t>
            </a:r>
            <a:r>
              <a:rPr lang="en-US" altLang="zh-CN" sz="2400" dirty="0">
                <a:latin typeface="+mn-ea"/>
                <a:ea typeface="+mn-ea"/>
              </a:rPr>
              <a:t>regime)</a:t>
            </a:r>
            <a:endParaRPr lang="en-US" altLang="zh-CN" sz="2400" dirty="0">
              <a:latin typeface="+mn-ea"/>
              <a:ea typeface="+mn-ea"/>
            </a:endParaRPr>
          </a:p>
          <a:p>
            <a:pPr>
              <a:spcBef>
                <a:spcPts val="600"/>
              </a:spcBef>
              <a:spcAft>
                <a:spcPts val="600"/>
              </a:spcAft>
            </a:pPr>
            <a:r>
              <a:rPr lang="zh-CN" altLang="en-US" sz="2400" dirty="0">
                <a:latin typeface="+mn-ea"/>
                <a:ea typeface="+mn-ea"/>
              </a:rPr>
              <a:t>     温度分布主要受热边界条件的影响</a:t>
            </a:r>
            <a:endParaRPr lang="en-US" altLang="zh-CN" sz="2400" dirty="0">
              <a:latin typeface="+mn-ea"/>
              <a:ea typeface="+mn-ea"/>
            </a:endParaRPr>
          </a:p>
          <a:p>
            <a:pPr>
              <a:spcBef>
                <a:spcPts val="600"/>
              </a:spcBef>
              <a:spcAft>
                <a:spcPts val="600"/>
              </a:spcAft>
            </a:pPr>
            <a:r>
              <a:rPr lang="zh-CN" altLang="en-US" sz="2400" dirty="0">
                <a:latin typeface="+mn-ea"/>
                <a:ea typeface="+mn-ea"/>
              </a:rPr>
              <a:t>     比如</a:t>
            </a:r>
            <a:r>
              <a:rPr lang="en-US" altLang="zh-CN" sz="2400" dirty="0">
                <a:latin typeface="+mn-ea"/>
                <a:ea typeface="+mn-ea"/>
              </a:rPr>
              <a:t>PD,</a:t>
            </a:r>
            <a:r>
              <a:rPr lang="zh-CN" altLang="en-US" sz="2400" dirty="0">
                <a:latin typeface="+mn-ea"/>
                <a:ea typeface="+mn-ea"/>
              </a:rPr>
              <a:t> </a:t>
            </a:r>
            <a:r>
              <a:rPr lang="en-US" altLang="zh-CN" sz="2400" dirty="0">
                <a:latin typeface="+mn-ea"/>
                <a:ea typeface="+mn-ea"/>
              </a:rPr>
              <a:t>PE,</a:t>
            </a:r>
            <a:r>
              <a:rPr lang="zh-CN" altLang="en-US" sz="2400" dirty="0">
                <a:latin typeface="+mn-ea"/>
                <a:ea typeface="+mn-ea"/>
              </a:rPr>
              <a:t> </a:t>
            </a:r>
            <a:r>
              <a:rPr lang="en-US" altLang="zh-CN" sz="2400" dirty="0">
                <a:latin typeface="+mn-ea"/>
                <a:ea typeface="+mn-ea"/>
              </a:rPr>
              <a:t>PF,</a:t>
            </a:r>
            <a:r>
              <a:rPr lang="zh-CN" altLang="en-US" sz="2400" dirty="0">
                <a:latin typeface="+mn-ea"/>
                <a:ea typeface="+mn-ea"/>
              </a:rPr>
              <a:t> </a:t>
            </a:r>
            <a:r>
              <a:rPr lang="en-US" altLang="zh-CN" sz="2400" dirty="0">
                <a:latin typeface="+mn-ea"/>
                <a:ea typeface="+mn-ea"/>
              </a:rPr>
              <a:t>PG,</a:t>
            </a:r>
            <a:r>
              <a:rPr lang="zh-CN" altLang="en-US" sz="2400" dirty="0">
                <a:latin typeface="+mn-ea"/>
                <a:ea typeface="+mn-ea"/>
              </a:rPr>
              <a:t> </a:t>
            </a:r>
            <a:r>
              <a:rPr lang="en-US" altLang="zh-CN" sz="2400" dirty="0">
                <a:latin typeface="+mn-ea"/>
                <a:ea typeface="+mn-ea"/>
              </a:rPr>
              <a:t>PH</a:t>
            </a:r>
            <a:endParaRPr lang="en-US" altLang="zh-CN" sz="2400" dirty="0">
              <a:latin typeface="+mn-ea"/>
              <a:ea typeface="+mn-ea"/>
            </a:endParaRPr>
          </a:p>
          <a:p>
            <a:pPr>
              <a:spcBef>
                <a:spcPts val="600"/>
              </a:spcBef>
              <a:spcAft>
                <a:spcPts val="600"/>
              </a:spcAft>
            </a:pPr>
            <a:r>
              <a:rPr lang="en-US" sz="2400" dirty="0" err="1">
                <a:latin typeface="+mn-ea"/>
                <a:ea typeface="+mn-ea"/>
              </a:rPr>
              <a:t>物体的整个非稳态导热过程主要处于正规状态阶段</a:t>
            </a:r>
            <a:endParaRPr lang="en-US" sz="2400" dirty="0">
              <a:latin typeface="+mn-ea"/>
              <a:ea typeface="+mn-ea"/>
            </a:endParaRPr>
          </a:p>
        </p:txBody>
      </p:sp>
      <p:grpSp>
        <p:nvGrpSpPr>
          <p:cNvPr id="45" name="Group 44"/>
          <p:cNvGrpSpPr/>
          <p:nvPr/>
        </p:nvGrpSpPr>
        <p:grpSpPr>
          <a:xfrm>
            <a:off x="460388" y="441544"/>
            <a:ext cx="5961202" cy="5335021"/>
            <a:chOff x="460388" y="441544"/>
            <a:chExt cx="5961202" cy="5335021"/>
          </a:xfrm>
        </p:grpSpPr>
        <p:cxnSp>
          <p:nvCxnSpPr>
            <p:cNvPr id="2" name="Straight Arrow Connector 1"/>
            <p:cNvCxnSpPr/>
            <p:nvPr/>
          </p:nvCxnSpPr>
          <p:spPr bwMode="auto">
            <a:xfrm>
              <a:off x="804964" y="5410096"/>
              <a:ext cx="4176464" cy="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3" name="Straight Arrow Connector 2"/>
            <p:cNvCxnSpPr/>
            <p:nvPr/>
          </p:nvCxnSpPr>
          <p:spPr bwMode="auto">
            <a:xfrm flipV="1">
              <a:off x="804964" y="1809696"/>
              <a:ext cx="0" cy="360040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sp>
          <p:nvSpPr>
            <p:cNvPr id="4" name="Rectangle 3"/>
            <p:cNvSpPr/>
            <p:nvPr/>
          </p:nvSpPr>
          <p:spPr bwMode="auto">
            <a:xfrm>
              <a:off x="1525044" y="2025720"/>
              <a:ext cx="1368152" cy="3024336"/>
            </a:xfrm>
            <a:prstGeom prst="rect">
              <a:avLst/>
            </a:prstGeom>
            <a:solidFill>
              <a:srgbClr val="FFFFCC"/>
            </a:solidFill>
            <a:ln w="254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ea typeface="华文细黑" panose="02010600040101010101" pitchFamily="2" charset="-122"/>
              </a:endParaRPr>
            </a:p>
          </p:txBody>
        </p:sp>
        <p:sp>
          <p:nvSpPr>
            <p:cNvPr id="5" name="Rectangle 4"/>
            <p:cNvSpPr/>
            <p:nvPr/>
          </p:nvSpPr>
          <p:spPr bwMode="auto">
            <a:xfrm>
              <a:off x="2893196" y="2025720"/>
              <a:ext cx="1368152" cy="3024336"/>
            </a:xfrm>
            <a:prstGeom prst="rect">
              <a:avLst/>
            </a:prstGeom>
            <a:solidFill>
              <a:srgbClr val="FFFFCC"/>
            </a:solidFill>
            <a:ln w="254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0" name="Arc 9"/>
            <p:cNvSpPr/>
            <p:nvPr/>
          </p:nvSpPr>
          <p:spPr bwMode="auto">
            <a:xfrm rot="16200000" flipH="1">
              <a:off x="7364" y="1959224"/>
              <a:ext cx="4763555" cy="1728196"/>
            </a:xfrm>
            <a:prstGeom prst="arc">
              <a:avLst>
                <a:gd name="adj1" fmla="val 16098119"/>
                <a:gd name="adj2" fmla="val 21125239"/>
              </a:avLst>
            </a:prstGeom>
            <a:noFill/>
            <a:ln w="25400" cap="flat" cmpd="sng" algn="ctr">
              <a:solidFill>
                <a:srgbClr val="00206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11" name="Straight Connector 10"/>
            <p:cNvCxnSpPr/>
            <p:nvPr/>
          </p:nvCxnSpPr>
          <p:spPr bwMode="auto">
            <a:xfrm>
              <a:off x="804964" y="2673792"/>
              <a:ext cx="720079" cy="0"/>
            </a:xfrm>
            <a:prstGeom prst="line">
              <a:avLst/>
            </a:prstGeom>
            <a:solidFill>
              <a:srgbClr val="FFFFCC"/>
            </a:solidFill>
            <a:ln w="2540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804964" y="5047203"/>
              <a:ext cx="720079" cy="0"/>
            </a:xfrm>
            <a:prstGeom prst="line">
              <a:avLst/>
            </a:prstGeom>
            <a:solidFill>
              <a:srgbClr val="FFFFCC"/>
            </a:solidFill>
            <a:ln w="25400" cap="flat" cmpd="sng" algn="ctr">
              <a:solidFill>
                <a:schemeClr val="tx1"/>
              </a:solidFill>
              <a:prstDash val="solid"/>
              <a:round/>
              <a:headEnd type="none" w="med" len="med"/>
              <a:tailEnd type="none" w="med" len="med"/>
            </a:ln>
            <a:effectLst/>
          </p:spPr>
        </p:cxnSp>
        <p:sp>
          <p:nvSpPr>
            <p:cNvPr id="13" name="TextBox 12"/>
            <p:cNvSpPr txBox="1"/>
            <p:nvPr/>
          </p:nvSpPr>
          <p:spPr>
            <a:xfrm>
              <a:off x="516932" y="1593671"/>
              <a:ext cx="24878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83256" y="2448483"/>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r>
                <a:rPr lang="en-US" i="1" baseline="-25000" dirty="0">
                  <a:latin typeface="Times New Roman" panose="02020603050405020304" pitchFamily="18" charset="0"/>
                  <a:cs typeface="Times New Roman" panose="02020603050405020304" pitchFamily="18" charset="0"/>
                </a:rPr>
                <a:t>1</a:t>
              </a:r>
              <a:endParaRPr lang="en-US" i="1"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60388" y="4835768"/>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r>
                <a:rPr lang="en-US" i="1" baseline="-25000" dirty="0">
                  <a:latin typeface="Times New Roman" panose="02020603050405020304" pitchFamily="18" charset="0"/>
                  <a:cs typeface="Times New Roman" panose="02020603050405020304" pitchFamily="18" charset="0"/>
                </a:rPr>
                <a:t>0</a:t>
              </a:r>
              <a:endParaRPr lang="en-US" i="1" baseline="-25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85259" y="5407233"/>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O</a:t>
              </a:r>
              <a:endParaRPr lang="en-US" i="1" baseline="-25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4688084" y="5407233"/>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endParaRPr lang="en-US" i="1" baseline="-250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171386" y="2304488"/>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P</a:t>
              </a:r>
              <a:endParaRPr lang="en-US" i="1"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309019" y="5023297"/>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endParaRPr lang="en-US" i="1" baseline="-25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866232" y="5023297"/>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endParaRPr lang="en-US" i="1"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2529770" y="5020434"/>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a:t>
              </a:r>
              <a:endParaRPr lang="en-US" i="1" baseline="-25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2557874" y="4137468"/>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D</a:t>
              </a:r>
              <a:endParaRPr lang="en-US" i="1" baseline="-25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580792" y="3616325"/>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E</a:t>
              </a:r>
              <a:endParaRPr lang="en-US" i="1" baseline="-250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2621544" y="3400301"/>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F</a:t>
              </a:r>
              <a:endParaRPr lang="en-US" i="1" baseline="-250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2616047" y="3174802"/>
              <a:ext cx="35137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G</a:t>
              </a:r>
              <a:endParaRPr lang="en-US" i="1"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2603455" y="2777178"/>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H</a:t>
              </a:r>
              <a:endParaRPr lang="en-US" i="1"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002752" y="5013985"/>
              <a:ext cx="26161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I</a:t>
              </a:r>
              <a:endParaRPr lang="en-US" i="1" baseline="-250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3292944" y="5010128"/>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J</a:t>
              </a:r>
              <a:endParaRPr lang="en-US" i="1"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3686496" y="5012472"/>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K</a:t>
              </a:r>
              <a:endParaRPr lang="en-US" i="1"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4161015" y="5000687"/>
              <a:ext cx="31290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L</a:t>
              </a:r>
              <a:endParaRPr lang="en-US" i="1" baseline="-250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4253339" y="4505160"/>
              <a:ext cx="37702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M</a:t>
              </a:r>
              <a:endParaRPr lang="en-US" i="1" baseline="-25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1659842" y="2082295"/>
              <a:ext cx="1107996" cy="461665"/>
            </a:xfrm>
            <a:prstGeom prst="rect">
              <a:avLst/>
            </a:prstGeom>
            <a:noFill/>
          </p:spPr>
          <p:txBody>
            <a:bodyPr wrap="none" rtlCol="0">
              <a:spAutoFit/>
            </a:bodyPr>
            <a:lstStyle/>
            <a:p>
              <a:r>
                <a:rPr lang="en-US" sz="2400" dirty="0" err="1">
                  <a:latin typeface="+mn-ea"/>
                  <a:ea typeface="+mn-ea"/>
                </a:rPr>
                <a:t>金属壁</a:t>
              </a:r>
              <a:endParaRPr lang="en-US" sz="2400" dirty="0">
                <a:latin typeface="+mn-ea"/>
                <a:ea typeface="+mn-ea"/>
              </a:endParaRPr>
            </a:p>
          </p:txBody>
        </p:sp>
        <p:sp>
          <p:nvSpPr>
            <p:cNvPr id="33" name="TextBox 32"/>
            <p:cNvSpPr txBox="1"/>
            <p:nvPr/>
          </p:nvSpPr>
          <p:spPr>
            <a:xfrm>
              <a:off x="3017123" y="2083814"/>
              <a:ext cx="1107996" cy="461665"/>
            </a:xfrm>
            <a:prstGeom prst="rect">
              <a:avLst/>
            </a:prstGeom>
            <a:noFill/>
          </p:spPr>
          <p:txBody>
            <a:bodyPr wrap="none" rtlCol="0">
              <a:spAutoFit/>
            </a:bodyPr>
            <a:lstStyle/>
            <a:p>
              <a:r>
                <a:rPr lang="en-US" sz="2400" dirty="0" err="1">
                  <a:latin typeface="+mn-ea"/>
                  <a:ea typeface="+mn-ea"/>
                </a:rPr>
                <a:t>保温层</a:t>
              </a:r>
              <a:endParaRPr lang="en-US" sz="2400" dirty="0">
                <a:latin typeface="+mn-ea"/>
                <a:ea typeface="+mn-ea"/>
              </a:endParaRPr>
            </a:p>
          </p:txBody>
        </p:sp>
        <p:sp>
          <p:nvSpPr>
            <p:cNvPr id="34" name="Arc 33"/>
            <p:cNvSpPr/>
            <p:nvPr/>
          </p:nvSpPr>
          <p:spPr bwMode="auto">
            <a:xfrm rot="16200000" flipH="1">
              <a:off x="2468935" y="3113634"/>
              <a:ext cx="2880321" cy="2000638"/>
            </a:xfrm>
            <a:prstGeom prst="arc">
              <a:avLst>
                <a:gd name="adj1" fmla="val 16449596"/>
                <a:gd name="adj2" fmla="val 19219346"/>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5" name="Arc 34"/>
            <p:cNvSpPr/>
            <p:nvPr/>
          </p:nvSpPr>
          <p:spPr bwMode="auto">
            <a:xfrm rot="16200000" flipH="1">
              <a:off x="2673672" y="1806197"/>
              <a:ext cx="3960442" cy="3535394"/>
            </a:xfrm>
            <a:prstGeom prst="arc">
              <a:avLst>
                <a:gd name="adj1" fmla="val 16449596"/>
                <a:gd name="adj2" fmla="val 19219346"/>
              </a:avLst>
            </a:prstGeom>
            <a:noFill/>
            <a:ln w="254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6" name="Freeform 35"/>
            <p:cNvSpPr/>
            <p:nvPr/>
          </p:nvSpPr>
          <p:spPr bwMode="auto">
            <a:xfrm>
              <a:off x="2897740" y="3250911"/>
              <a:ext cx="1359673" cy="1789043"/>
            </a:xfrm>
            <a:custGeom>
              <a:avLst/>
              <a:gdLst>
                <a:gd name="connsiteX0" fmla="*/ 0 w 1359673"/>
                <a:gd name="connsiteY0" fmla="*/ 0 h 1789043"/>
                <a:gd name="connsiteX1" fmla="*/ 532737 w 1359673"/>
                <a:gd name="connsiteY1" fmla="*/ 922351 h 1789043"/>
                <a:gd name="connsiteX2" fmla="*/ 1097280 w 1359673"/>
                <a:gd name="connsiteY2" fmla="*/ 1558455 h 1789043"/>
                <a:gd name="connsiteX3" fmla="*/ 1359673 w 1359673"/>
                <a:gd name="connsiteY3" fmla="*/ 1789043 h 1789043"/>
              </a:gdLst>
              <a:ahLst/>
              <a:cxnLst>
                <a:cxn ang="0">
                  <a:pos x="connsiteX0" y="connsiteY0"/>
                </a:cxn>
                <a:cxn ang="0">
                  <a:pos x="connsiteX1" y="connsiteY1"/>
                </a:cxn>
                <a:cxn ang="0">
                  <a:pos x="connsiteX2" y="connsiteY2"/>
                </a:cxn>
                <a:cxn ang="0">
                  <a:pos x="connsiteX3" y="connsiteY3"/>
                </a:cxn>
              </a:cxnLst>
              <a:rect l="l" t="t" r="r" b="b"/>
              <a:pathLst>
                <a:path w="1359673" h="1789043">
                  <a:moveTo>
                    <a:pt x="0" y="0"/>
                  </a:moveTo>
                  <a:cubicBezTo>
                    <a:pt x="174928" y="331304"/>
                    <a:pt x="349857" y="662609"/>
                    <a:pt x="532737" y="922351"/>
                  </a:cubicBezTo>
                  <a:cubicBezTo>
                    <a:pt x="715617" y="1182093"/>
                    <a:pt x="959457" y="1414006"/>
                    <a:pt x="1097280" y="1558455"/>
                  </a:cubicBezTo>
                  <a:cubicBezTo>
                    <a:pt x="1235103" y="1702904"/>
                    <a:pt x="1297388" y="1745973"/>
                    <a:pt x="1359673" y="1789043"/>
                  </a:cubicBezTo>
                </a:path>
              </a:pathLst>
            </a:custGeom>
            <a:noFill/>
            <a:ln w="25400" cap="flat" cmpd="sng" algn="ctr">
              <a:solidFill>
                <a:srgbClr val="7030A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37" name="Straight Connector 36"/>
            <p:cNvCxnSpPr>
              <a:endCxn id="21" idx="0"/>
            </p:cNvCxnSpPr>
            <p:nvPr/>
          </p:nvCxnSpPr>
          <p:spPr>
            <a:xfrm>
              <a:off x="1525043" y="2673792"/>
              <a:ext cx="1174004" cy="23466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a:off x="1526019" y="2682644"/>
              <a:ext cx="1368572" cy="1501796"/>
            </a:xfrm>
            <a:custGeom>
              <a:avLst/>
              <a:gdLst>
                <a:gd name="connsiteX0" fmla="*/ 0 w 1368572"/>
                <a:gd name="connsiteY0" fmla="*/ 0 h 1501796"/>
                <a:gd name="connsiteX1" fmla="*/ 817509 w 1368572"/>
                <a:gd name="connsiteY1" fmla="*/ 1168736 h 1501796"/>
                <a:gd name="connsiteX2" fmla="*/ 1368572 w 1368572"/>
                <a:gd name="connsiteY2" fmla="*/ 1501796 h 1501796"/>
              </a:gdLst>
              <a:ahLst/>
              <a:cxnLst>
                <a:cxn ang="0">
                  <a:pos x="connsiteX0" y="connsiteY0"/>
                </a:cxn>
                <a:cxn ang="0">
                  <a:pos x="connsiteX1" y="connsiteY1"/>
                </a:cxn>
                <a:cxn ang="0">
                  <a:pos x="connsiteX2" y="connsiteY2"/>
                </a:cxn>
              </a:cxnLst>
              <a:rect l="l" t="t" r="r" b="b"/>
              <a:pathLst>
                <a:path w="1368572" h="1501796">
                  <a:moveTo>
                    <a:pt x="0" y="0"/>
                  </a:moveTo>
                  <a:cubicBezTo>
                    <a:pt x="294707" y="459218"/>
                    <a:pt x="589414" y="918437"/>
                    <a:pt x="817509" y="1168736"/>
                  </a:cubicBezTo>
                  <a:cubicBezTo>
                    <a:pt x="1045604" y="1419035"/>
                    <a:pt x="1207088" y="1460415"/>
                    <a:pt x="1368572" y="1501796"/>
                  </a:cubicBez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526019" y="2682644"/>
              <a:ext cx="1368572" cy="1041568"/>
            </a:xfrm>
            <a:custGeom>
              <a:avLst/>
              <a:gdLst>
                <a:gd name="connsiteX0" fmla="*/ 0 w 1368572"/>
                <a:gd name="connsiteY0" fmla="*/ 0 h 1041568"/>
                <a:gd name="connsiteX1" fmla="*/ 853843 w 1368572"/>
                <a:gd name="connsiteY1" fmla="*/ 859899 h 1041568"/>
                <a:gd name="connsiteX2" fmla="*/ 1368572 w 1368572"/>
                <a:gd name="connsiteY2" fmla="*/ 1041568 h 1041568"/>
              </a:gdLst>
              <a:ahLst/>
              <a:cxnLst>
                <a:cxn ang="0">
                  <a:pos x="connsiteX0" y="connsiteY0"/>
                </a:cxn>
                <a:cxn ang="0">
                  <a:pos x="connsiteX1" y="connsiteY1"/>
                </a:cxn>
                <a:cxn ang="0">
                  <a:pos x="connsiteX2" y="connsiteY2"/>
                </a:cxn>
              </a:cxnLst>
              <a:rect l="l" t="t" r="r" b="b"/>
              <a:pathLst>
                <a:path w="1368572" h="1041568">
                  <a:moveTo>
                    <a:pt x="0" y="0"/>
                  </a:moveTo>
                  <a:cubicBezTo>
                    <a:pt x="312874" y="343152"/>
                    <a:pt x="625748" y="686304"/>
                    <a:pt x="853843" y="859899"/>
                  </a:cubicBezTo>
                  <a:cubicBezTo>
                    <a:pt x="1081938" y="1033494"/>
                    <a:pt x="1225255" y="1037531"/>
                    <a:pt x="1368572" y="1041568"/>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526019" y="2670532"/>
              <a:ext cx="1362516" cy="824051"/>
            </a:xfrm>
            <a:custGeom>
              <a:avLst/>
              <a:gdLst>
                <a:gd name="connsiteX0" fmla="*/ 0 w 1362516"/>
                <a:gd name="connsiteY0" fmla="*/ 0 h 824051"/>
                <a:gd name="connsiteX1" fmla="*/ 944678 w 1362516"/>
                <a:gd name="connsiteY1" fmla="*/ 690342 h 824051"/>
                <a:gd name="connsiteX2" fmla="*/ 1362516 w 1362516"/>
                <a:gd name="connsiteY2" fmla="*/ 823566 h 824051"/>
              </a:gdLst>
              <a:ahLst/>
              <a:cxnLst>
                <a:cxn ang="0">
                  <a:pos x="connsiteX0" y="connsiteY0"/>
                </a:cxn>
                <a:cxn ang="0">
                  <a:pos x="connsiteX1" y="connsiteY1"/>
                </a:cxn>
                <a:cxn ang="0">
                  <a:pos x="connsiteX2" y="connsiteY2"/>
                </a:cxn>
              </a:cxnLst>
              <a:rect l="l" t="t" r="r" b="b"/>
              <a:pathLst>
                <a:path w="1362516" h="824051">
                  <a:moveTo>
                    <a:pt x="0" y="0"/>
                  </a:moveTo>
                  <a:cubicBezTo>
                    <a:pt x="358796" y="276540"/>
                    <a:pt x="717592" y="553081"/>
                    <a:pt x="944678" y="690342"/>
                  </a:cubicBezTo>
                  <a:cubicBezTo>
                    <a:pt x="1171764" y="827603"/>
                    <a:pt x="1267140" y="825584"/>
                    <a:pt x="1362516" y="823566"/>
                  </a:cubicBezTo>
                </a:path>
              </a:pathLst>
            </a:custGeom>
            <a:noFill/>
            <a:ln w="25400">
              <a:solidFill>
                <a:srgbClr val="E94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1519963" y="2670532"/>
              <a:ext cx="1368572" cy="587396"/>
            </a:xfrm>
            <a:custGeom>
              <a:avLst/>
              <a:gdLst>
                <a:gd name="connsiteX0" fmla="*/ 0 w 1368572"/>
                <a:gd name="connsiteY0" fmla="*/ 0 h 587396"/>
                <a:gd name="connsiteX1" fmla="*/ 835677 w 1368572"/>
                <a:gd name="connsiteY1" fmla="*/ 429950 h 587396"/>
                <a:gd name="connsiteX2" fmla="*/ 1368572 w 1368572"/>
                <a:gd name="connsiteY2" fmla="*/ 587396 h 587396"/>
              </a:gdLst>
              <a:ahLst/>
              <a:cxnLst>
                <a:cxn ang="0">
                  <a:pos x="connsiteX0" y="connsiteY0"/>
                </a:cxn>
                <a:cxn ang="0">
                  <a:pos x="connsiteX1" y="connsiteY1"/>
                </a:cxn>
                <a:cxn ang="0">
                  <a:pos x="connsiteX2" y="connsiteY2"/>
                </a:cxn>
              </a:cxnLst>
              <a:rect l="l" t="t" r="r" b="b"/>
              <a:pathLst>
                <a:path w="1368572" h="587396">
                  <a:moveTo>
                    <a:pt x="0" y="0"/>
                  </a:moveTo>
                  <a:cubicBezTo>
                    <a:pt x="303791" y="166025"/>
                    <a:pt x="607582" y="332051"/>
                    <a:pt x="835677" y="429950"/>
                  </a:cubicBezTo>
                  <a:cubicBezTo>
                    <a:pt x="1063772" y="527849"/>
                    <a:pt x="1216172" y="557622"/>
                    <a:pt x="1368572" y="587396"/>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532074" y="2670532"/>
              <a:ext cx="1356461" cy="448117"/>
            </a:xfrm>
            <a:custGeom>
              <a:avLst/>
              <a:gdLst>
                <a:gd name="connsiteX0" fmla="*/ 0 w 1356461"/>
                <a:gd name="connsiteY0" fmla="*/ 0 h 448117"/>
                <a:gd name="connsiteX1" fmla="*/ 835677 w 1356461"/>
                <a:gd name="connsiteY1" fmla="*/ 296726 h 448117"/>
                <a:gd name="connsiteX2" fmla="*/ 1356461 w 1356461"/>
                <a:gd name="connsiteY2" fmla="*/ 448117 h 448117"/>
              </a:gdLst>
              <a:ahLst/>
              <a:cxnLst>
                <a:cxn ang="0">
                  <a:pos x="connsiteX0" y="connsiteY0"/>
                </a:cxn>
                <a:cxn ang="0">
                  <a:pos x="connsiteX1" y="connsiteY1"/>
                </a:cxn>
                <a:cxn ang="0">
                  <a:pos x="connsiteX2" y="connsiteY2"/>
                </a:cxn>
              </a:cxnLst>
              <a:rect l="l" t="t" r="r" b="b"/>
              <a:pathLst>
                <a:path w="1356461" h="448117">
                  <a:moveTo>
                    <a:pt x="0" y="0"/>
                  </a:moveTo>
                  <a:lnTo>
                    <a:pt x="835677" y="296726"/>
                  </a:lnTo>
                  <a:cubicBezTo>
                    <a:pt x="1061754" y="371412"/>
                    <a:pt x="1205070" y="376459"/>
                    <a:pt x="1356461" y="448117"/>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2888535" y="3494098"/>
              <a:ext cx="944678" cy="1556297"/>
            </a:xfrm>
            <a:custGeom>
              <a:avLst/>
              <a:gdLst>
                <a:gd name="connsiteX0" fmla="*/ 0 w 944678"/>
                <a:gd name="connsiteY0" fmla="*/ 0 h 1556297"/>
                <a:gd name="connsiteX1" fmla="*/ 375449 w 944678"/>
                <a:gd name="connsiteY1" fmla="*/ 932567 h 1556297"/>
                <a:gd name="connsiteX2" fmla="*/ 944678 w 944678"/>
                <a:gd name="connsiteY2" fmla="*/ 1556297 h 1556297"/>
              </a:gdLst>
              <a:ahLst/>
              <a:cxnLst>
                <a:cxn ang="0">
                  <a:pos x="connsiteX0" y="connsiteY0"/>
                </a:cxn>
                <a:cxn ang="0">
                  <a:pos x="connsiteX1" y="connsiteY1"/>
                </a:cxn>
                <a:cxn ang="0">
                  <a:pos x="connsiteX2" y="connsiteY2"/>
                </a:cxn>
              </a:cxnLst>
              <a:rect l="l" t="t" r="r" b="b"/>
              <a:pathLst>
                <a:path w="944678" h="1556297">
                  <a:moveTo>
                    <a:pt x="0" y="0"/>
                  </a:moveTo>
                  <a:cubicBezTo>
                    <a:pt x="109001" y="336592"/>
                    <a:pt x="218003" y="673184"/>
                    <a:pt x="375449" y="932567"/>
                  </a:cubicBezTo>
                  <a:cubicBezTo>
                    <a:pt x="532895" y="1191950"/>
                    <a:pt x="738786" y="1374123"/>
                    <a:pt x="944678" y="1556297"/>
                  </a:cubicBezTo>
                </a:path>
              </a:pathLst>
            </a:custGeom>
            <a:noFill/>
            <a:ln w="25400">
              <a:solidFill>
                <a:srgbClr val="E94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2894591" y="3112593"/>
              <a:ext cx="1362516" cy="1550241"/>
            </a:xfrm>
            <a:custGeom>
              <a:avLst/>
              <a:gdLst>
                <a:gd name="connsiteX0" fmla="*/ 0 w 1362516"/>
                <a:gd name="connsiteY0" fmla="*/ 0 h 1550241"/>
                <a:gd name="connsiteX1" fmla="*/ 878066 w 1362516"/>
                <a:gd name="connsiteY1" fmla="*/ 1156626 h 1550241"/>
                <a:gd name="connsiteX2" fmla="*/ 1362516 w 1362516"/>
                <a:gd name="connsiteY2" fmla="*/ 1550241 h 1550241"/>
              </a:gdLst>
              <a:ahLst/>
              <a:cxnLst>
                <a:cxn ang="0">
                  <a:pos x="connsiteX0" y="connsiteY0"/>
                </a:cxn>
                <a:cxn ang="0">
                  <a:pos x="connsiteX1" y="connsiteY1"/>
                </a:cxn>
                <a:cxn ang="0">
                  <a:pos x="connsiteX2" y="connsiteY2"/>
                </a:cxn>
              </a:cxnLst>
              <a:rect l="l" t="t" r="r" b="b"/>
              <a:pathLst>
                <a:path w="1362516" h="1550241">
                  <a:moveTo>
                    <a:pt x="0" y="0"/>
                  </a:moveTo>
                  <a:cubicBezTo>
                    <a:pt x="325490" y="449126"/>
                    <a:pt x="650980" y="898253"/>
                    <a:pt x="878066" y="1156626"/>
                  </a:cubicBezTo>
                  <a:cubicBezTo>
                    <a:pt x="1105152" y="1414999"/>
                    <a:pt x="1233834" y="1482620"/>
                    <a:pt x="1362516" y="1550241"/>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bldLst>
      <p:bldP spid="77" grpId="0"/>
      <p:bldP spid="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666836" y="-344115"/>
            <a:ext cx="7867272" cy="7040880"/>
            <a:chOff x="460388" y="441544"/>
            <a:chExt cx="5961202" cy="5335021"/>
          </a:xfrm>
        </p:grpSpPr>
        <p:cxnSp>
          <p:nvCxnSpPr>
            <p:cNvPr id="3" name="Straight Arrow Connector 2"/>
            <p:cNvCxnSpPr/>
            <p:nvPr/>
          </p:nvCxnSpPr>
          <p:spPr bwMode="auto">
            <a:xfrm>
              <a:off x="804964" y="5410096"/>
              <a:ext cx="4176464" cy="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4" name="Straight Arrow Connector 3"/>
            <p:cNvCxnSpPr/>
            <p:nvPr/>
          </p:nvCxnSpPr>
          <p:spPr bwMode="auto">
            <a:xfrm flipV="1">
              <a:off x="804964" y="1809696"/>
              <a:ext cx="0" cy="360040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sp>
          <p:nvSpPr>
            <p:cNvPr id="5" name="Rectangle 4"/>
            <p:cNvSpPr/>
            <p:nvPr/>
          </p:nvSpPr>
          <p:spPr bwMode="auto">
            <a:xfrm>
              <a:off x="1525044" y="2025720"/>
              <a:ext cx="1368152" cy="3024336"/>
            </a:xfrm>
            <a:prstGeom prst="rect">
              <a:avLst/>
            </a:prstGeom>
            <a:solidFill>
              <a:srgbClr val="FFFFCC"/>
            </a:solidFill>
            <a:ln w="254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ea typeface="华文细黑" panose="02010600040101010101" pitchFamily="2" charset="-122"/>
              </a:endParaRPr>
            </a:p>
          </p:txBody>
        </p:sp>
        <p:sp>
          <p:nvSpPr>
            <p:cNvPr id="6" name="Rectangle 5"/>
            <p:cNvSpPr/>
            <p:nvPr/>
          </p:nvSpPr>
          <p:spPr bwMode="auto">
            <a:xfrm>
              <a:off x="2893196" y="2025720"/>
              <a:ext cx="1368152" cy="3024336"/>
            </a:xfrm>
            <a:prstGeom prst="rect">
              <a:avLst/>
            </a:prstGeom>
            <a:solidFill>
              <a:srgbClr val="FFFFCC"/>
            </a:solidFill>
            <a:ln w="254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7" name="Arc 6"/>
            <p:cNvSpPr/>
            <p:nvPr/>
          </p:nvSpPr>
          <p:spPr bwMode="auto">
            <a:xfrm rot="16200000" flipH="1">
              <a:off x="7364" y="1959224"/>
              <a:ext cx="4763555" cy="1728196"/>
            </a:xfrm>
            <a:prstGeom prst="arc">
              <a:avLst>
                <a:gd name="adj1" fmla="val 16098119"/>
                <a:gd name="adj2" fmla="val 21125239"/>
              </a:avLst>
            </a:prstGeom>
            <a:noFill/>
            <a:ln w="25400" cap="flat" cmpd="sng" algn="ctr">
              <a:solidFill>
                <a:srgbClr val="00206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9" name="Straight Connector 8"/>
            <p:cNvCxnSpPr/>
            <p:nvPr/>
          </p:nvCxnSpPr>
          <p:spPr bwMode="auto">
            <a:xfrm>
              <a:off x="804964" y="2673792"/>
              <a:ext cx="720079" cy="0"/>
            </a:xfrm>
            <a:prstGeom prst="line">
              <a:avLst/>
            </a:prstGeom>
            <a:solidFill>
              <a:srgbClr val="FFFFCC"/>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4964" y="5047203"/>
              <a:ext cx="720079" cy="0"/>
            </a:xfrm>
            <a:prstGeom prst="line">
              <a:avLst/>
            </a:prstGeom>
            <a:solidFill>
              <a:srgbClr val="FFFFCC"/>
            </a:solidFill>
            <a:ln w="25400" cap="flat" cmpd="sng" algn="ctr">
              <a:solidFill>
                <a:schemeClr val="tx1"/>
              </a:solidFill>
              <a:prstDash val="solid"/>
              <a:round/>
              <a:headEnd type="none" w="med" len="med"/>
              <a:tailEnd type="none" w="med" len="med"/>
            </a:ln>
            <a:effectLst/>
          </p:spPr>
        </p:cxnSp>
        <p:sp>
          <p:nvSpPr>
            <p:cNvPr id="11" name="TextBox 10"/>
            <p:cNvSpPr txBox="1"/>
            <p:nvPr/>
          </p:nvSpPr>
          <p:spPr>
            <a:xfrm>
              <a:off x="516932" y="1593671"/>
              <a:ext cx="24878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endParaRPr lang="en-US"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83256" y="2448483"/>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r>
                <a:rPr lang="en-US" i="1" baseline="-25000" dirty="0">
                  <a:latin typeface="Times New Roman" panose="02020603050405020304" pitchFamily="18" charset="0"/>
                  <a:cs typeface="Times New Roman" panose="02020603050405020304" pitchFamily="18" charset="0"/>
                </a:rPr>
                <a:t>1</a:t>
              </a:r>
              <a:endParaRPr lang="en-US" i="1" baseline="-25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60388" y="4835768"/>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r>
                <a:rPr lang="en-US" i="1" baseline="-25000" dirty="0">
                  <a:latin typeface="Times New Roman" panose="02020603050405020304" pitchFamily="18" charset="0"/>
                  <a:cs typeface="Times New Roman" panose="02020603050405020304" pitchFamily="18" charset="0"/>
                </a:rPr>
                <a:t>0</a:t>
              </a:r>
              <a:endParaRPr lang="en-US" i="1" baseline="-25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85259" y="5407233"/>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O</a:t>
              </a:r>
              <a:endParaRPr lang="en-US" i="1"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688084" y="5407233"/>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x</a:t>
              </a:r>
              <a:endParaRPr lang="en-US" i="1" baseline="-25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171386" y="2304488"/>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P</a:t>
              </a:r>
              <a:endParaRPr lang="en-US" i="1" baseline="-25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309019" y="5023297"/>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endParaRPr lang="en-US" i="1" baseline="-250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866232" y="5023297"/>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endParaRPr lang="en-US" i="1"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529770" y="5020434"/>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a:t>
              </a:r>
              <a:endParaRPr lang="en-US" i="1" baseline="-25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2557874" y="4137468"/>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D</a:t>
              </a:r>
              <a:endParaRPr lang="en-US" i="1"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2580792" y="3616325"/>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E</a:t>
              </a:r>
              <a:endParaRPr lang="en-US" i="1" baseline="-25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2621544" y="3400301"/>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F</a:t>
              </a:r>
              <a:endParaRPr lang="en-US" i="1" baseline="-25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16047" y="3174802"/>
              <a:ext cx="35137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G</a:t>
              </a:r>
              <a:endParaRPr lang="en-US" i="1" baseline="-250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2603455" y="2777178"/>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H</a:t>
              </a:r>
              <a:endParaRPr lang="en-US" i="1" baseline="-250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3002752" y="5013985"/>
              <a:ext cx="26161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I</a:t>
              </a:r>
              <a:endParaRPr lang="en-US" i="1"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3292944" y="5010128"/>
              <a:ext cx="28725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J</a:t>
              </a:r>
              <a:endParaRPr lang="en-US" i="1"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3686496" y="5012472"/>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K</a:t>
              </a:r>
              <a:endParaRPr lang="en-US" i="1" baseline="-250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4161015" y="5000687"/>
              <a:ext cx="31290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L</a:t>
              </a:r>
              <a:endParaRPr lang="en-US" i="1"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4253339" y="4505160"/>
              <a:ext cx="37702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M</a:t>
              </a:r>
              <a:endParaRPr lang="en-US" i="1"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1659842" y="2082295"/>
              <a:ext cx="1107996" cy="461665"/>
            </a:xfrm>
            <a:prstGeom prst="rect">
              <a:avLst/>
            </a:prstGeom>
            <a:noFill/>
          </p:spPr>
          <p:txBody>
            <a:bodyPr wrap="none" rtlCol="0">
              <a:spAutoFit/>
            </a:bodyPr>
            <a:lstStyle/>
            <a:p>
              <a:r>
                <a:rPr lang="en-US" sz="2400" dirty="0" err="1">
                  <a:latin typeface="+mn-ea"/>
                  <a:ea typeface="+mn-ea"/>
                </a:rPr>
                <a:t>金属壁</a:t>
              </a:r>
              <a:endParaRPr lang="en-US" sz="2400" dirty="0">
                <a:latin typeface="+mn-ea"/>
                <a:ea typeface="+mn-ea"/>
              </a:endParaRPr>
            </a:p>
          </p:txBody>
        </p:sp>
        <p:sp>
          <p:nvSpPr>
            <p:cNvPr id="31" name="TextBox 30"/>
            <p:cNvSpPr txBox="1"/>
            <p:nvPr/>
          </p:nvSpPr>
          <p:spPr>
            <a:xfrm>
              <a:off x="3017123" y="2083814"/>
              <a:ext cx="1107996" cy="461665"/>
            </a:xfrm>
            <a:prstGeom prst="rect">
              <a:avLst/>
            </a:prstGeom>
            <a:noFill/>
          </p:spPr>
          <p:txBody>
            <a:bodyPr wrap="none" rtlCol="0">
              <a:spAutoFit/>
            </a:bodyPr>
            <a:lstStyle/>
            <a:p>
              <a:r>
                <a:rPr lang="en-US" sz="2400" dirty="0" err="1">
                  <a:latin typeface="+mn-ea"/>
                  <a:ea typeface="+mn-ea"/>
                </a:rPr>
                <a:t>保温层</a:t>
              </a:r>
              <a:endParaRPr lang="en-US" sz="2400" dirty="0">
                <a:latin typeface="+mn-ea"/>
                <a:ea typeface="+mn-ea"/>
              </a:endParaRPr>
            </a:p>
          </p:txBody>
        </p:sp>
        <p:sp>
          <p:nvSpPr>
            <p:cNvPr id="32" name="Arc 31"/>
            <p:cNvSpPr/>
            <p:nvPr/>
          </p:nvSpPr>
          <p:spPr bwMode="auto">
            <a:xfrm rot="16200000" flipH="1">
              <a:off x="2468935" y="3113634"/>
              <a:ext cx="2880321" cy="2000638"/>
            </a:xfrm>
            <a:prstGeom prst="arc">
              <a:avLst>
                <a:gd name="adj1" fmla="val 16449596"/>
                <a:gd name="adj2" fmla="val 19219346"/>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3" name="Arc 32"/>
            <p:cNvSpPr/>
            <p:nvPr/>
          </p:nvSpPr>
          <p:spPr bwMode="auto">
            <a:xfrm rot="16200000" flipH="1">
              <a:off x="2673672" y="1806197"/>
              <a:ext cx="3960442" cy="3535394"/>
            </a:xfrm>
            <a:prstGeom prst="arc">
              <a:avLst>
                <a:gd name="adj1" fmla="val 16449596"/>
                <a:gd name="adj2" fmla="val 19219346"/>
              </a:avLst>
            </a:prstGeom>
            <a:noFill/>
            <a:ln w="254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4" name="Freeform 33"/>
            <p:cNvSpPr/>
            <p:nvPr/>
          </p:nvSpPr>
          <p:spPr bwMode="auto">
            <a:xfrm>
              <a:off x="2897740" y="3250911"/>
              <a:ext cx="1359673" cy="1789043"/>
            </a:xfrm>
            <a:custGeom>
              <a:avLst/>
              <a:gdLst>
                <a:gd name="connsiteX0" fmla="*/ 0 w 1359673"/>
                <a:gd name="connsiteY0" fmla="*/ 0 h 1789043"/>
                <a:gd name="connsiteX1" fmla="*/ 532737 w 1359673"/>
                <a:gd name="connsiteY1" fmla="*/ 922351 h 1789043"/>
                <a:gd name="connsiteX2" fmla="*/ 1097280 w 1359673"/>
                <a:gd name="connsiteY2" fmla="*/ 1558455 h 1789043"/>
                <a:gd name="connsiteX3" fmla="*/ 1359673 w 1359673"/>
                <a:gd name="connsiteY3" fmla="*/ 1789043 h 1789043"/>
              </a:gdLst>
              <a:ahLst/>
              <a:cxnLst>
                <a:cxn ang="0">
                  <a:pos x="connsiteX0" y="connsiteY0"/>
                </a:cxn>
                <a:cxn ang="0">
                  <a:pos x="connsiteX1" y="connsiteY1"/>
                </a:cxn>
                <a:cxn ang="0">
                  <a:pos x="connsiteX2" y="connsiteY2"/>
                </a:cxn>
                <a:cxn ang="0">
                  <a:pos x="connsiteX3" y="connsiteY3"/>
                </a:cxn>
              </a:cxnLst>
              <a:rect l="l" t="t" r="r" b="b"/>
              <a:pathLst>
                <a:path w="1359673" h="1789043">
                  <a:moveTo>
                    <a:pt x="0" y="0"/>
                  </a:moveTo>
                  <a:cubicBezTo>
                    <a:pt x="174928" y="331304"/>
                    <a:pt x="349857" y="662609"/>
                    <a:pt x="532737" y="922351"/>
                  </a:cubicBezTo>
                  <a:cubicBezTo>
                    <a:pt x="715617" y="1182093"/>
                    <a:pt x="959457" y="1414006"/>
                    <a:pt x="1097280" y="1558455"/>
                  </a:cubicBezTo>
                  <a:cubicBezTo>
                    <a:pt x="1235103" y="1702904"/>
                    <a:pt x="1297388" y="1745973"/>
                    <a:pt x="1359673" y="1789043"/>
                  </a:cubicBezTo>
                </a:path>
              </a:pathLst>
            </a:custGeom>
            <a:noFill/>
            <a:ln w="25400" cap="flat" cmpd="sng" algn="ctr">
              <a:solidFill>
                <a:srgbClr val="7030A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35" name="Straight Connector 34"/>
            <p:cNvCxnSpPr>
              <a:endCxn id="19" idx="0"/>
            </p:cNvCxnSpPr>
            <p:nvPr/>
          </p:nvCxnSpPr>
          <p:spPr>
            <a:xfrm>
              <a:off x="1525043" y="2673792"/>
              <a:ext cx="1174004" cy="23466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1526019" y="2682644"/>
              <a:ext cx="1368572" cy="1501796"/>
            </a:xfrm>
            <a:custGeom>
              <a:avLst/>
              <a:gdLst>
                <a:gd name="connsiteX0" fmla="*/ 0 w 1368572"/>
                <a:gd name="connsiteY0" fmla="*/ 0 h 1501796"/>
                <a:gd name="connsiteX1" fmla="*/ 817509 w 1368572"/>
                <a:gd name="connsiteY1" fmla="*/ 1168736 h 1501796"/>
                <a:gd name="connsiteX2" fmla="*/ 1368572 w 1368572"/>
                <a:gd name="connsiteY2" fmla="*/ 1501796 h 1501796"/>
              </a:gdLst>
              <a:ahLst/>
              <a:cxnLst>
                <a:cxn ang="0">
                  <a:pos x="connsiteX0" y="connsiteY0"/>
                </a:cxn>
                <a:cxn ang="0">
                  <a:pos x="connsiteX1" y="connsiteY1"/>
                </a:cxn>
                <a:cxn ang="0">
                  <a:pos x="connsiteX2" y="connsiteY2"/>
                </a:cxn>
              </a:cxnLst>
              <a:rect l="l" t="t" r="r" b="b"/>
              <a:pathLst>
                <a:path w="1368572" h="1501796">
                  <a:moveTo>
                    <a:pt x="0" y="0"/>
                  </a:moveTo>
                  <a:cubicBezTo>
                    <a:pt x="294707" y="459218"/>
                    <a:pt x="589414" y="918437"/>
                    <a:pt x="817509" y="1168736"/>
                  </a:cubicBezTo>
                  <a:cubicBezTo>
                    <a:pt x="1045604" y="1419035"/>
                    <a:pt x="1207088" y="1460415"/>
                    <a:pt x="1368572" y="1501796"/>
                  </a:cubicBez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526019" y="2682644"/>
              <a:ext cx="1368572" cy="1041568"/>
            </a:xfrm>
            <a:custGeom>
              <a:avLst/>
              <a:gdLst>
                <a:gd name="connsiteX0" fmla="*/ 0 w 1368572"/>
                <a:gd name="connsiteY0" fmla="*/ 0 h 1041568"/>
                <a:gd name="connsiteX1" fmla="*/ 853843 w 1368572"/>
                <a:gd name="connsiteY1" fmla="*/ 859899 h 1041568"/>
                <a:gd name="connsiteX2" fmla="*/ 1368572 w 1368572"/>
                <a:gd name="connsiteY2" fmla="*/ 1041568 h 1041568"/>
              </a:gdLst>
              <a:ahLst/>
              <a:cxnLst>
                <a:cxn ang="0">
                  <a:pos x="connsiteX0" y="connsiteY0"/>
                </a:cxn>
                <a:cxn ang="0">
                  <a:pos x="connsiteX1" y="connsiteY1"/>
                </a:cxn>
                <a:cxn ang="0">
                  <a:pos x="connsiteX2" y="connsiteY2"/>
                </a:cxn>
              </a:cxnLst>
              <a:rect l="l" t="t" r="r" b="b"/>
              <a:pathLst>
                <a:path w="1368572" h="1041568">
                  <a:moveTo>
                    <a:pt x="0" y="0"/>
                  </a:moveTo>
                  <a:cubicBezTo>
                    <a:pt x="312874" y="343152"/>
                    <a:pt x="625748" y="686304"/>
                    <a:pt x="853843" y="859899"/>
                  </a:cubicBezTo>
                  <a:cubicBezTo>
                    <a:pt x="1081938" y="1033494"/>
                    <a:pt x="1225255" y="1037531"/>
                    <a:pt x="1368572" y="1041568"/>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1526019" y="2670532"/>
              <a:ext cx="1362516" cy="824051"/>
            </a:xfrm>
            <a:custGeom>
              <a:avLst/>
              <a:gdLst>
                <a:gd name="connsiteX0" fmla="*/ 0 w 1362516"/>
                <a:gd name="connsiteY0" fmla="*/ 0 h 824051"/>
                <a:gd name="connsiteX1" fmla="*/ 944678 w 1362516"/>
                <a:gd name="connsiteY1" fmla="*/ 690342 h 824051"/>
                <a:gd name="connsiteX2" fmla="*/ 1362516 w 1362516"/>
                <a:gd name="connsiteY2" fmla="*/ 823566 h 824051"/>
              </a:gdLst>
              <a:ahLst/>
              <a:cxnLst>
                <a:cxn ang="0">
                  <a:pos x="connsiteX0" y="connsiteY0"/>
                </a:cxn>
                <a:cxn ang="0">
                  <a:pos x="connsiteX1" y="connsiteY1"/>
                </a:cxn>
                <a:cxn ang="0">
                  <a:pos x="connsiteX2" y="connsiteY2"/>
                </a:cxn>
              </a:cxnLst>
              <a:rect l="l" t="t" r="r" b="b"/>
              <a:pathLst>
                <a:path w="1362516" h="824051">
                  <a:moveTo>
                    <a:pt x="0" y="0"/>
                  </a:moveTo>
                  <a:cubicBezTo>
                    <a:pt x="358796" y="276540"/>
                    <a:pt x="717592" y="553081"/>
                    <a:pt x="944678" y="690342"/>
                  </a:cubicBezTo>
                  <a:cubicBezTo>
                    <a:pt x="1171764" y="827603"/>
                    <a:pt x="1267140" y="825584"/>
                    <a:pt x="1362516" y="823566"/>
                  </a:cubicBezTo>
                </a:path>
              </a:pathLst>
            </a:custGeom>
            <a:noFill/>
            <a:ln w="25400">
              <a:solidFill>
                <a:srgbClr val="E94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519963" y="2670532"/>
              <a:ext cx="1368572" cy="587396"/>
            </a:xfrm>
            <a:custGeom>
              <a:avLst/>
              <a:gdLst>
                <a:gd name="connsiteX0" fmla="*/ 0 w 1368572"/>
                <a:gd name="connsiteY0" fmla="*/ 0 h 587396"/>
                <a:gd name="connsiteX1" fmla="*/ 835677 w 1368572"/>
                <a:gd name="connsiteY1" fmla="*/ 429950 h 587396"/>
                <a:gd name="connsiteX2" fmla="*/ 1368572 w 1368572"/>
                <a:gd name="connsiteY2" fmla="*/ 587396 h 587396"/>
              </a:gdLst>
              <a:ahLst/>
              <a:cxnLst>
                <a:cxn ang="0">
                  <a:pos x="connsiteX0" y="connsiteY0"/>
                </a:cxn>
                <a:cxn ang="0">
                  <a:pos x="connsiteX1" y="connsiteY1"/>
                </a:cxn>
                <a:cxn ang="0">
                  <a:pos x="connsiteX2" y="connsiteY2"/>
                </a:cxn>
              </a:cxnLst>
              <a:rect l="l" t="t" r="r" b="b"/>
              <a:pathLst>
                <a:path w="1368572" h="587396">
                  <a:moveTo>
                    <a:pt x="0" y="0"/>
                  </a:moveTo>
                  <a:cubicBezTo>
                    <a:pt x="303791" y="166025"/>
                    <a:pt x="607582" y="332051"/>
                    <a:pt x="835677" y="429950"/>
                  </a:cubicBezTo>
                  <a:cubicBezTo>
                    <a:pt x="1063772" y="527849"/>
                    <a:pt x="1216172" y="557622"/>
                    <a:pt x="1368572" y="587396"/>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532074" y="2670532"/>
              <a:ext cx="1356461" cy="448117"/>
            </a:xfrm>
            <a:custGeom>
              <a:avLst/>
              <a:gdLst>
                <a:gd name="connsiteX0" fmla="*/ 0 w 1356461"/>
                <a:gd name="connsiteY0" fmla="*/ 0 h 448117"/>
                <a:gd name="connsiteX1" fmla="*/ 835677 w 1356461"/>
                <a:gd name="connsiteY1" fmla="*/ 296726 h 448117"/>
                <a:gd name="connsiteX2" fmla="*/ 1356461 w 1356461"/>
                <a:gd name="connsiteY2" fmla="*/ 448117 h 448117"/>
              </a:gdLst>
              <a:ahLst/>
              <a:cxnLst>
                <a:cxn ang="0">
                  <a:pos x="connsiteX0" y="connsiteY0"/>
                </a:cxn>
                <a:cxn ang="0">
                  <a:pos x="connsiteX1" y="connsiteY1"/>
                </a:cxn>
                <a:cxn ang="0">
                  <a:pos x="connsiteX2" y="connsiteY2"/>
                </a:cxn>
              </a:cxnLst>
              <a:rect l="l" t="t" r="r" b="b"/>
              <a:pathLst>
                <a:path w="1356461" h="448117">
                  <a:moveTo>
                    <a:pt x="0" y="0"/>
                  </a:moveTo>
                  <a:lnTo>
                    <a:pt x="835677" y="296726"/>
                  </a:lnTo>
                  <a:cubicBezTo>
                    <a:pt x="1061754" y="371412"/>
                    <a:pt x="1205070" y="376459"/>
                    <a:pt x="1356461" y="448117"/>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2888535" y="3494098"/>
              <a:ext cx="944678" cy="1556297"/>
            </a:xfrm>
            <a:custGeom>
              <a:avLst/>
              <a:gdLst>
                <a:gd name="connsiteX0" fmla="*/ 0 w 944678"/>
                <a:gd name="connsiteY0" fmla="*/ 0 h 1556297"/>
                <a:gd name="connsiteX1" fmla="*/ 375449 w 944678"/>
                <a:gd name="connsiteY1" fmla="*/ 932567 h 1556297"/>
                <a:gd name="connsiteX2" fmla="*/ 944678 w 944678"/>
                <a:gd name="connsiteY2" fmla="*/ 1556297 h 1556297"/>
              </a:gdLst>
              <a:ahLst/>
              <a:cxnLst>
                <a:cxn ang="0">
                  <a:pos x="connsiteX0" y="connsiteY0"/>
                </a:cxn>
                <a:cxn ang="0">
                  <a:pos x="connsiteX1" y="connsiteY1"/>
                </a:cxn>
                <a:cxn ang="0">
                  <a:pos x="connsiteX2" y="connsiteY2"/>
                </a:cxn>
              </a:cxnLst>
              <a:rect l="l" t="t" r="r" b="b"/>
              <a:pathLst>
                <a:path w="944678" h="1556297">
                  <a:moveTo>
                    <a:pt x="0" y="0"/>
                  </a:moveTo>
                  <a:cubicBezTo>
                    <a:pt x="109001" y="336592"/>
                    <a:pt x="218003" y="673184"/>
                    <a:pt x="375449" y="932567"/>
                  </a:cubicBezTo>
                  <a:cubicBezTo>
                    <a:pt x="532895" y="1191950"/>
                    <a:pt x="738786" y="1374123"/>
                    <a:pt x="944678" y="1556297"/>
                  </a:cubicBezTo>
                </a:path>
              </a:pathLst>
            </a:custGeom>
            <a:noFill/>
            <a:ln w="25400">
              <a:solidFill>
                <a:srgbClr val="E94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2894591" y="3112593"/>
              <a:ext cx="1362516" cy="1550241"/>
            </a:xfrm>
            <a:custGeom>
              <a:avLst/>
              <a:gdLst>
                <a:gd name="connsiteX0" fmla="*/ 0 w 1362516"/>
                <a:gd name="connsiteY0" fmla="*/ 0 h 1550241"/>
                <a:gd name="connsiteX1" fmla="*/ 878066 w 1362516"/>
                <a:gd name="connsiteY1" fmla="*/ 1156626 h 1550241"/>
                <a:gd name="connsiteX2" fmla="*/ 1362516 w 1362516"/>
                <a:gd name="connsiteY2" fmla="*/ 1550241 h 1550241"/>
              </a:gdLst>
              <a:ahLst/>
              <a:cxnLst>
                <a:cxn ang="0">
                  <a:pos x="connsiteX0" y="connsiteY0"/>
                </a:cxn>
                <a:cxn ang="0">
                  <a:pos x="connsiteX1" y="connsiteY1"/>
                </a:cxn>
                <a:cxn ang="0">
                  <a:pos x="connsiteX2" y="connsiteY2"/>
                </a:cxn>
              </a:cxnLst>
              <a:rect l="l" t="t" r="r" b="b"/>
              <a:pathLst>
                <a:path w="1362516" h="1550241">
                  <a:moveTo>
                    <a:pt x="0" y="0"/>
                  </a:moveTo>
                  <a:cubicBezTo>
                    <a:pt x="325490" y="449126"/>
                    <a:pt x="650980" y="898253"/>
                    <a:pt x="878066" y="1156626"/>
                  </a:cubicBezTo>
                  <a:cubicBezTo>
                    <a:pt x="1105152" y="1414999"/>
                    <a:pt x="1233834" y="1482620"/>
                    <a:pt x="1362516" y="1550241"/>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文本占位符 7"/>
          <p:cNvSpPr>
            <a:spLocks noGrp="1"/>
          </p:cNvSpPr>
          <p:nvPr>
            <p:ph type="body" sz="quarter" idx="10"/>
          </p:nvPr>
        </p:nvSpPr>
        <p:spPr>
          <a:xfrm>
            <a:off x="1316807" y="332869"/>
            <a:ext cx="8208912"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非稳态导热过程中物体内各处温度变化的基本趋势</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41" name="Right Arrow 140"/>
          <p:cNvSpPr/>
          <p:nvPr/>
        </p:nvSpPr>
        <p:spPr bwMode="auto">
          <a:xfrm>
            <a:off x="1633316" y="3183206"/>
            <a:ext cx="747296" cy="800288"/>
          </a:xfrm>
          <a:prstGeom prst="rightArrow">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华文细黑" panose="02010600040101010101" pitchFamily="2" charset="-122"/>
              </a:rPr>
              <a:t>𝛷</a:t>
            </a:r>
            <a:r>
              <a:rPr kumimoji="0" lang="en-US" altLang="zh-CN" sz="1800" b="0" i="0" u="none" strike="noStrike" cap="none" normalizeH="0" baseline="-25000" dirty="0">
                <a:ln>
                  <a:noFill/>
                </a:ln>
                <a:solidFill>
                  <a:schemeClr val="tx1"/>
                </a:solidFill>
                <a:effectLst/>
                <a:latin typeface="Arial" panose="020B0604020202020204" pitchFamily="34" charset="0"/>
                <a:ea typeface="华文细黑" panose="02010600040101010101" pitchFamily="2" charset="-122"/>
              </a:rPr>
              <a:t>1</a:t>
            </a:r>
            <a:endParaRPr kumimoji="0" lang="en-US" sz="1800" b="0" i="0" u="none" strike="noStrike" cap="none" normalizeH="0" baseline="-25000" dirty="0">
              <a:ln>
                <a:noFill/>
              </a:ln>
              <a:solidFill>
                <a:schemeClr val="tx1"/>
              </a:solidFill>
              <a:effectLst/>
              <a:latin typeface="Arial" panose="020B0604020202020204" pitchFamily="34" charset="0"/>
              <a:ea typeface="华文细黑" panose="02010600040101010101" pitchFamily="2" charset="-122"/>
            </a:endParaRPr>
          </a:p>
        </p:txBody>
      </p:sp>
      <p:sp>
        <p:nvSpPr>
          <p:cNvPr id="142" name="Right Arrow 141"/>
          <p:cNvSpPr/>
          <p:nvPr/>
        </p:nvSpPr>
        <p:spPr bwMode="auto">
          <a:xfrm>
            <a:off x="5354807" y="3216181"/>
            <a:ext cx="747296" cy="800288"/>
          </a:xfrm>
          <a:prstGeom prst="rightArrow">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华文细黑" panose="02010600040101010101" pitchFamily="2" charset="-122"/>
              </a:rPr>
              <a:t>𝛷</a:t>
            </a:r>
            <a:r>
              <a:rPr kumimoji="0" lang="en-US" altLang="zh-CN" sz="1800" b="0" i="0" u="none" strike="noStrike" cap="none" normalizeH="0" baseline="-25000" dirty="0">
                <a:ln>
                  <a:noFill/>
                </a:ln>
                <a:solidFill>
                  <a:schemeClr val="tx1"/>
                </a:solidFill>
                <a:effectLst/>
                <a:latin typeface="Arial" panose="020B0604020202020204" pitchFamily="34" charset="0"/>
                <a:ea typeface="华文细黑" panose="02010600040101010101" pitchFamily="2" charset="-122"/>
              </a:rPr>
              <a:t>2</a:t>
            </a:r>
            <a:endParaRPr kumimoji="0" lang="en-US" sz="1800" b="0" i="0" u="none" strike="noStrike" cap="none" normalizeH="0" baseline="-25000" dirty="0">
              <a:ln>
                <a:noFill/>
              </a:ln>
              <a:solidFill>
                <a:schemeClr val="tx1"/>
              </a:solidFill>
              <a:effectLst/>
              <a:latin typeface="Arial" panose="020B0604020202020204" pitchFamily="34" charset="0"/>
              <a:ea typeface="华文细黑" panose="02010600040101010101" pitchFamily="2" charset="-122"/>
            </a:endParaRPr>
          </a:p>
        </p:txBody>
      </p:sp>
      <p:sp>
        <p:nvSpPr>
          <p:cNvPr id="43" name="TextBox 42"/>
          <p:cNvSpPr txBox="1"/>
          <p:nvPr/>
        </p:nvSpPr>
        <p:spPr>
          <a:xfrm>
            <a:off x="6642493" y="1030424"/>
            <a:ext cx="5294892" cy="523220"/>
          </a:xfrm>
          <a:prstGeom prst="rect">
            <a:avLst/>
          </a:prstGeom>
          <a:noFill/>
        </p:spPr>
        <p:txBody>
          <a:bodyPr wrap="square">
            <a:spAutoFit/>
          </a:bodyPr>
          <a:lstStyle/>
          <a:p>
            <a:pPr>
              <a:spcBef>
                <a:spcPts val="600"/>
              </a:spcBef>
              <a:spcAft>
                <a:spcPts val="600"/>
              </a:spcAft>
            </a:pPr>
            <a:r>
              <a:rPr lang="en-US" sz="2800" dirty="0">
                <a:latin typeface="+mn-ea"/>
                <a:ea typeface="+mn-ea"/>
              </a:rPr>
              <a:t>教材</a:t>
            </a:r>
            <a:r>
              <a:rPr lang="en-US" altLang="zh-CN" sz="2800" dirty="0">
                <a:latin typeface="+mn-ea"/>
                <a:ea typeface="+mn-ea"/>
              </a:rPr>
              <a:t>97</a:t>
            </a:r>
            <a:r>
              <a:rPr lang="zh-CN" altLang="en-US" sz="2800" dirty="0">
                <a:latin typeface="+mn-ea"/>
                <a:ea typeface="+mn-ea"/>
              </a:rPr>
              <a:t>页图</a:t>
            </a:r>
            <a:r>
              <a:rPr lang="en-US" altLang="zh-CN" sz="2800" dirty="0">
                <a:latin typeface="+mn-ea"/>
                <a:ea typeface="+mn-ea"/>
              </a:rPr>
              <a:t>3-3</a:t>
            </a:r>
            <a:endParaRPr lang="en-US" sz="2800" dirty="0">
              <a:latin typeface="+mn-ea"/>
              <a:ea typeface="+mn-ea"/>
            </a:endParaRPr>
          </a:p>
        </p:txBody>
      </p:sp>
      <p:grpSp>
        <p:nvGrpSpPr>
          <p:cNvPr id="52" name="Group 51"/>
          <p:cNvGrpSpPr/>
          <p:nvPr/>
        </p:nvGrpSpPr>
        <p:grpSpPr>
          <a:xfrm>
            <a:off x="7005439" y="2386835"/>
            <a:ext cx="4786305" cy="669258"/>
            <a:chOff x="7005439" y="2386835"/>
            <a:chExt cx="4786305" cy="669258"/>
          </a:xfrm>
        </p:grpSpPr>
        <p:sp>
          <p:nvSpPr>
            <p:cNvPr id="44" name="Round Same Side Corner Rectangle 68"/>
            <p:cNvSpPr/>
            <p:nvPr/>
          </p:nvSpPr>
          <p:spPr>
            <a:xfrm rot="10800000" flipH="1">
              <a:off x="7005439" y="2428393"/>
              <a:ext cx="60936" cy="62770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48" name="Rectangle 73"/>
            <p:cNvSpPr/>
            <p:nvPr/>
          </p:nvSpPr>
          <p:spPr>
            <a:xfrm>
              <a:off x="7175096" y="2386835"/>
              <a:ext cx="4616648" cy="404213"/>
            </a:xfrm>
            <a:prstGeom prst="rect">
              <a:avLst/>
            </a:prstGeom>
          </p:spPr>
          <p:txBody>
            <a:bodyPr wrap="none" lIns="0" tIns="0" rIns="0" bIns="0">
              <a:spAutoFit/>
            </a:bodyPr>
            <a:lstStyle/>
            <a:p>
              <a:pPr>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通过同一截面的热流量随时间变化</a:t>
              </a:r>
              <a:endPar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53" name="Group 52"/>
          <p:cNvGrpSpPr/>
          <p:nvPr/>
        </p:nvGrpSpPr>
        <p:grpSpPr>
          <a:xfrm>
            <a:off x="7007441" y="4068744"/>
            <a:ext cx="5497640" cy="627700"/>
            <a:chOff x="7007441" y="4068744"/>
            <a:chExt cx="5497640" cy="627700"/>
          </a:xfrm>
        </p:grpSpPr>
        <p:sp>
          <p:nvSpPr>
            <p:cNvPr id="45" name="Round Same Side Corner Rectangle 69"/>
            <p:cNvSpPr/>
            <p:nvPr/>
          </p:nvSpPr>
          <p:spPr>
            <a:xfrm rot="10800000" flipH="1">
              <a:off x="7007441" y="4068744"/>
              <a:ext cx="60936" cy="6277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51" name="Rectangle 75"/>
            <p:cNvSpPr/>
            <p:nvPr/>
          </p:nvSpPr>
          <p:spPr>
            <a:xfrm>
              <a:off x="7175096" y="4087965"/>
              <a:ext cx="5329985" cy="404213"/>
            </a:xfrm>
            <a:prstGeom prst="rect">
              <a:avLst/>
            </a:prstGeom>
          </p:spPr>
          <p:txBody>
            <a:bodyPr wrap="none" lIns="0" tIns="0" rIns="0" bIns="0">
              <a:spAutoFit/>
            </a:bodyPr>
            <a:lstStyle/>
            <a:p>
              <a:pPr>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同一时刻，通过不同截面的热流量不同</a:t>
              </a:r>
              <a:endPar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56" name="TextBox 24"/>
          <p:cNvSpPr txBox="1"/>
          <p:nvPr/>
        </p:nvSpPr>
        <p:spPr>
          <a:xfrm>
            <a:off x="7247230" y="5349647"/>
            <a:ext cx="4944684" cy="830997"/>
          </a:xfrm>
          <a:prstGeom prst="rect">
            <a:avLst/>
          </a:prstGeom>
          <a:noFill/>
        </p:spPr>
        <p:txBody>
          <a:bodyPr wrap="square" rtlCol="0">
            <a:spAutoFit/>
          </a:bodyPr>
          <a:lstStyle/>
          <a:p>
            <a:r>
              <a:rPr lang="zh-CN" altLang="en-US" sz="2400" dirty="0">
                <a:latin typeface="Agency FB" panose="020B0503020202020204" pitchFamily="34" charset="0"/>
                <a:ea typeface="微软雅黑" panose="020B0503020204020204" pitchFamily="34" charset="-122"/>
                <a:sym typeface="Agency FB" panose="020B0503020202020204" pitchFamily="34" charset="0"/>
              </a:rPr>
              <a:t>由于温度随时间变化，非稳态导热一般不能用热阻的方法做定量分析</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bldLst>
      <p:bldP spid="141" grpId="0" animBg="1"/>
      <p:bldP spid="142" grpId="0" animBg="1"/>
      <p:bldP spid="43"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非稳态无量纲数</a:t>
            </a:r>
            <a:endParaRPr lang="en-US" dirty="0"/>
          </a:p>
        </p:txBody>
      </p:sp>
      <p:grpSp>
        <p:nvGrpSpPr>
          <p:cNvPr id="3" name="Group 2"/>
          <p:cNvGrpSpPr/>
          <p:nvPr/>
        </p:nvGrpSpPr>
        <p:grpSpPr>
          <a:xfrm>
            <a:off x="785837" y="1096045"/>
            <a:ext cx="11287076" cy="2780281"/>
            <a:chOff x="919447" y="3588572"/>
            <a:chExt cx="11287076" cy="2780281"/>
          </a:xfrm>
        </p:grpSpPr>
        <p:sp>
          <p:nvSpPr>
            <p:cNvPr id="4" name="Freeform 3"/>
            <p:cNvSpPr>
              <a:spLocks noEditPoints="1"/>
            </p:cNvSpPr>
            <p:nvPr/>
          </p:nvSpPr>
          <p:spPr bwMode="auto">
            <a:xfrm>
              <a:off x="1158576" y="379886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 name="Donut 4"/>
            <p:cNvSpPr/>
            <p:nvPr/>
          </p:nvSpPr>
          <p:spPr>
            <a:xfrm>
              <a:off x="919447" y="358857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TextBox 5"/>
            <p:cNvSpPr txBox="1"/>
            <p:nvPr/>
          </p:nvSpPr>
          <p:spPr>
            <a:xfrm>
              <a:off x="1648692" y="3702546"/>
              <a:ext cx="10051482" cy="496546"/>
            </a:xfrm>
            <a:prstGeom prst="rect">
              <a:avLst/>
            </a:prstGeom>
            <a:noFill/>
          </p:spPr>
          <p:txBody>
            <a:bodyPr wrap="square" rtlCol="0">
              <a:spAutoFit/>
            </a:bodyPr>
            <a:lstStyle/>
            <a:p>
              <a:pPr>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傅里叶数（</a:t>
              </a:r>
              <a:r>
                <a:rPr lang="en-US" altLang="zh-CN" sz="2400" dirty="0" err="1">
                  <a:latin typeface="+mn-lt"/>
                  <a:ea typeface="微软雅黑" panose="020B0503020204020204" pitchFamily="34" charset="-122"/>
                  <a:cs typeface="+mn-ea"/>
                  <a:sym typeface="Agency FB" panose="020B0503020202020204" pitchFamily="34" charset="0"/>
                </a:rPr>
                <a:t>Fo</a:t>
              </a: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）是表征非稳态导热过程进行深度的无量纲数</a:t>
              </a:r>
              <a:endParaRPr lang="en-GB"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7" name="Rectangle 6"/>
                <p:cNvSpPr/>
                <p:nvPr/>
              </p:nvSpPr>
              <p:spPr>
                <a:xfrm>
                  <a:off x="1612725" y="4568264"/>
                  <a:ext cx="10593798" cy="11831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𝐹𝑜</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smtClean="0">
                                <a:latin typeface="Cambria Math" panose="02040503050406030204" pitchFamily="18" charset="0"/>
                                <a:ea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rPr>
                              <m:t>𝜏</m:t>
                            </m:r>
                          </m:num>
                          <m:den>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𝑐</m:t>
                                </m:r>
                              </m:sub>
                              <m:sup>
                                <m:r>
                                  <a:rPr lang="en-US" altLang="zh-CN" sz="2400" i="1">
                                    <a:latin typeface="Cambria Math" panose="02040503050406030204" pitchFamily="18" charset="0"/>
                                    <a:ea typeface="Cambria Math" panose="02040503050406030204" pitchFamily="18" charset="0"/>
                                  </a:rPr>
                                  <m:t>2</m:t>
                                </m:r>
                              </m:sup>
                            </m:sSubSup>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𝜏</m:t>
                            </m:r>
                          </m:num>
                          <m:den>
                            <m:f>
                              <m:fPr>
                                <m:ctrlPr>
                                  <a:rPr lang="en-US" altLang="zh-CN" sz="2400" i="1" smtClean="0">
                                    <a:latin typeface="Cambria Math" panose="02040503050406030204" pitchFamily="18" charset="0"/>
                                    <a:ea typeface="Cambria Math" panose="02040503050406030204" pitchFamily="18" charset="0"/>
                                  </a:rPr>
                                </m:ctrlPr>
                              </m:fPr>
                              <m:num>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𝑐</m:t>
                                    </m:r>
                                  </m:sub>
                                  <m:sup>
                                    <m:r>
                                      <a:rPr lang="en-US" altLang="zh-CN" sz="2400" i="1">
                                        <a:latin typeface="Cambria Math" panose="02040503050406030204" pitchFamily="18" charset="0"/>
                                        <a:ea typeface="Cambria Math" panose="02040503050406030204" pitchFamily="18" charset="0"/>
                                      </a:rPr>
                                      <m:t>2</m:t>
                                    </m:r>
                                  </m:sup>
                                </m:sSubSup>
                              </m:num>
                              <m:den>
                                <m:r>
                                  <a:rPr lang="en-US" altLang="zh-CN" sz="2400" i="1" smtClean="0">
                                    <a:latin typeface="Cambria Math" panose="02040503050406030204" pitchFamily="18" charset="0"/>
                                    <a:ea typeface="Cambria Math" panose="02040503050406030204" pitchFamily="18" charset="0"/>
                                  </a:rPr>
                                  <m:t>𝛼</m:t>
                                </m:r>
                              </m:den>
                            </m:f>
                          </m:den>
                        </m:f>
                        <m:r>
                          <a:rPr lang="en-US" altLang="zh-CN" sz="2400" b="0" i="0"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从</m:t>
                            </m:r>
                            <m:r>
                              <a:rPr lang="zh-CN" altLang="en-US" sz="2400" i="1" smtClean="0">
                                <a:latin typeface="Cambria Math" panose="02040503050406030204" pitchFamily="18" charset="0"/>
                                <a:ea typeface="Cambria Math" panose="02040503050406030204" pitchFamily="18" charset="0"/>
                              </a:rPr>
                              <m:t>边界上</m:t>
                            </m:r>
                            <m:r>
                              <a:rPr lang="zh-CN" altLang="en-US" sz="2400" i="1">
                                <a:latin typeface="Cambria Math" panose="02040503050406030204" pitchFamily="18" charset="0"/>
                                <a:ea typeface="Cambria Math" panose="02040503050406030204" pitchFamily="18" charset="0"/>
                              </a:rPr>
                              <m:t>开始</m:t>
                            </m:r>
                            <m:r>
                              <a:rPr lang="zh-CN" altLang="en-US" sz="2400" i="1" smtClean="0">
                                <a:latin typeface="Cambria Math" panose="02040503050406030204" pitchFamily="18" charset="0"/>
                                <a:ea typeface="Cambria Math" panose="02040503050406030204" pitchFamily="18" charset="0"/>
                              </a:rPr>
                              <m:t>发生</m:t>
                            </m:r>
                            <m:r>
                              <a:rPr lang="zh-CN" altLang="en-US" sz="2400" i="1">
                                <a:latin typeface="Cambria Math" panose="02040503050406030204" pitchFamily="18" charset="0"/>
                                <a:ea typeface="Cambria Math" panose="02040503050406030204" pitchFamily="18" charset="0"/>
                              </a:rPr>
                              <m:t>热扰动</m:t>
                            </m:r>
                            <m:r>
                              <a:rPr lang="zh-CN" altLang="en-US" sz="2400" i="1" smtClean="0">
                                <a:latin typeface="Cambria Math" panose="02040503050406030204" pitchFamily="18" charset="0"/>
                                <a:ea typeface="Cambria Math" panose="02040503050406030204" pitchFamily="18" charset="0"/>
                              </a:rPr>
                              <m:t>的</m:t>
                            </m:r>
                            <m:r>
                              <a:rPr lang="zh-CN" altLang="en-US" sz="2400" i="1">
                                <a:latin typeface="Cambria Math" panose="02040503050406030204" pitchFamily="18" charset="0"/>
                                <a:ea typeface="Cambria Math" panose="02040503050406030204" pitchFamily="18" charset="0"/>
                              </a:rPr>
                              <m:t>时刻</m:t>
                            </m:r>
                            <m:r>
                              <a:rPr lang="zh-CN" altLang="en-US" sz="2400" i="1" smtClean="0">
                                <a:latin typeface="Cambria Math" panose="02040503050406030204" pitchFamily="18" charset="0"/>
                                <a:ea typeface="Cambria Math" panose="02040503050406030204" pitchFamily="18" charset="0"/>
                              </a:rPr>
                              <m:t>起</m:t>
                            </m:r>
                            <m:r>
                              <a:rPr lang="zh-CN" altLang="en-US" sz="2400" i="1">
                                <a:latin typeface="Cambria Math" panose="02040503050406030204" pitchFamily="18" charset="0"/>
                                <a:ea typeface="Cambria Math" panose="02040503050406030204" pitchFamily="18" charset="0"/>
                              </a:rPr>
                              <m:t>至</m:t>
                            </m:r>
                            <m:r>
                              <a:rPr lang="zh-CN" altLang="en-US" sz="2400" i="1" smtClean="0">
                                <a:latin typeface="Cambria Math" panose="02040503050406030204" pitchFamily="18" charset="0"/>
                                <a:ea typeface="Cambria Math" panose="02040503050406030204" pitchFamily="18" charset="0"/>
                              </a:rPr>
                              <m:t>计算</m:t>
                            </m:r>
                            <m:r>
                              <a:rPr lang="zh-CN" altLang="en-US" sz="2400" i="1">
                                <a:latin typeface="Cambria Math" panose="02040503050406030204" pitchFamily="18" charset="0"/>
                                <a:ea typeface="Cambria Math" panose="02040503050406030204" pitchFamily="18" charset="0"/>
                              </a:rPr>
                              <m:t>时刻</m:t>
                            </m:r>
                            <m:r>
                              <a:rPr lang="zh-CN" altLang="en-US" sz="2400" i="1" smtClean="0">
                                <a:latin typeface="Cambria Math" panose="02040503050406030204" pitchFamily="18" charset="0"/>
                                <a:ea typeface="Cambria Math" panose="02040503050406030204" pitchFamily="18" charset="0"/>
                              </a:rPr>
                              <m:t>的</m:t>
                            </m:r>
                            <m:r>
                              <a:rPr lang="zh-CN" altLang="en-US" sz="2400" i="1">
                                <a:latin typeface="Cambria Math" panose="02040503050406030204" pitchFamily="18" charset="0"/>
                                <a:ea typeface="Cambria Math" panose="02040503050406030204" pitchFamily="18" charset="0"/>
                              </a:rPr>
                              <m:t>时间</m:t>
                            </m:r>
                            <m:r>
                              <a:rPr lang="zh-CN" altLang="en-US" sz="2400" i="1" smtClean="0">
                                <a:latin typeface="Cambria Math" panose="02040503050406030204" pitchFamily="18" charset="0"/>
                                <a:ea typeface="Cambria Math" panose="02040503050406030204" pitchFamily="18" charset="0"/>
                              </a:rPr>
                              <m:t>间隔</m:t>
                            </m:r>
                          </m:num>
                          <m:den>
                            <m:r>
                              <a:rPr lang="zh-CN" altLang="en-US" sz="2400" i="1" smtClean="0">
                                <a:latin typeface="Cambria Math" panose="02040503050406030204" pitchFamily="18" charset="0"/>
                                <a:ea typeface="Cambria Math" panose="02040503050406030204" pitchFamily="18" charset="0"/>
                              </a:rPr>
                              <m:t>边界</m:t>
                            </m:r>
                            <m:r>
                              <a:rPr lang="zh-CN" altLang="en-US" sz="2400" i="1">
                                <a:latin typeface="Cambria Math" panose="02040503050406030204" pitchFamily="18" charset="0"/>
                                <a:ea typeface="Cambria Math" panose="02040503050406030204" pitchFamily="18" charset="0"/>
                              </a:rPr>
                              <m:t>上</m:t>
                            </m:r>
                            <m:r>
                              <a:rPr lang="zh-CN" altLang="en-US" sz="2400" i="1" smtClean="0">
                                <a:latin typeface="Cambria Math" panose="02040503050406030204" pitchFamily="18" charset="0"/>
                                <a:ea typeface="Cambria Math" panose="02040503050406030204" pitchFamily="18" charset="0"/>
                              </a:rPr>
                              <m:t>发生</m:t>
                            </m:r>
                            <m:r>
                              <a:rPr lang="zh-CN" altLang="en-US" sz="2400" i="1">
                                <a:latin typeface="Cambria Math" panose="02040503050406030204" pitchFamily="18" charset="0"/>
                                <a:ea typeface="Cambria Math" panose="02040503050406030204" pitchFamily="18" charset="0"/>
                              </a:rPr>
                              <m:t>的</m:t>
                            </m:r>
                            <m:r>
                              <a:rPr lang="zh-CN" altLang="en-US" sz="2400" i="1" smtClean="0">
                                <a:latin typeface="Cambria Math" panose="02040503050406030204" pitchFamily="18" charset="0"/>
                                <a:ea typeface="Cambria Math" panose="02040503050406030204" pitchFamily="18" charset="0"/>
                              </a:rPr>
                              <m:t>热扰动</m:t>
                            </m:r>
                            <m:r>
                              <a:rPr lang="zh-CN" altLang="en-US" sz="2400" i="1">
                                <a:latin typeface="Cambria Math" panose="02040503050406030204" pitchFamily="18" charset="0"/>
                                <a:ea typeface="Cambria Math" panose="02040503050406030204" pitchFamily="18" charset="0"/>
                              </a:rPr>
                              <m:t>穿过</m:t>
                            </m:r>
                            <m:r>
                              <a:rPr lang="zh-CN" altLang="en-US" sz="2400" i="1" smtClean="0">
                                <a:latin typeface="Cambria Math" panose="02040503050406030204" pitchFamily="18" charset="0"/>
                                <a:ea typeface="Cambria Math" panose="02040503050406030204" pitchFamily="18" charset="0"/>
                              </a:rPr>
                              <m:t>一定</m:t>
                            </m:r>
                            <m:r>
                              <a:rPr lang="zh-CN" altLang="en-US" sz="2400" i="1">
                                <a:latin typeface="Cambria Math" panose="02040503050406030204" pitchFamily="18" charset="0"/>
                                <a:ea typeface="Cambria Math" panose="02040503050406030204" pitchFamily="18" charset="0"/>
                              </a:rPr>
                              <m:t>厚度</m:t>
                            </m:r>
                            <m:r>
                              <a:rPr lang="zh-CN" altLang="en-US" sz="2400" i="1" smtClean="0">
                                <a:latin typeface="Cambria Math" panose="02040503050406030204" pitchFamily="18" charset="0"/>
                                <a:ea typeface="Cambria Math" panose="02040503050406030204" pitchFamily="18" charset="0"/>
                              </a:rPr>
                              <m:t>扩散到</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𝑐</m:t>
                                </m:r>
                              </m:sub>
                              <m:sup>
                                <m:r>
                                  <a:rPr lang="en-US" altLang="zh-CN" sz="2400" i="1">
                                    <a:latin typeface="Cambria Math" panose="02040503050406030204" pitchFamily="18" charset="0"/>
                                    <a:ea typeface="Cambria Math" panose="02040503050406030204" pitchFamily="18" charset="0"/>
                                  </a:rPr>
                                  <m:t>2</m:t>
                                </m:r>
                              </m:sup>
                            </m:sSubSup>
                            <m:r>
                              <a:rPr lang="zh-CN" altLang="en-US" sz="2400" i="1">
                                <a:latin typeface="Cambria Math" panose="02040503050406030204" pitchFamily="18" charset="0"/>
                                <a:ea typeface="Cambria Math" panose="02040503050406030204" pitchFamily="18" charset="0"/>
                              </a:rPr>
                              <m:t>面积上所需时间</m:t>
                            </m:r>
                          </m:den>
                        </m:f>
                      </m:oMath>
                    </m:oMathPara>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1612725" y="4568264"/>
                  <a:ext cx="10593798" cy="1183144"/>
                </a:xfrm>
                <a:prstGeom prst="rect">
                  <a:avLst/>
                </a:prstGeom>
                <a:blipFill rotWithShape="1">
                  <a:blip r:embed="rId1"/>
                </a:blipFill>
              </p:spPr>
              <p:txBody>
                <a:bodyPr/>
                <a:lstStyle/>
                <a:p>
                  <a:r>
                    <a:rPr lang="zh-CN" altLang="en-US">
                      <a:noFill/>
                    </a:rPr>
                    <a:t> </a:t>
                  </a:r>
                </a:p>
              </p:txBody>
            </p:sp>
          </mc:Fallback>
        </mc:AlternateContent>
        <p:sp>
          <p:nvSpPr>
            <p:cNvPr id="8" name="TextBox 7"/>
            <p:cNvSpPr txBox="1"/>
            <p:nvPr/>
          </p:nvSpPr>
          <p:spPr>
            <a:xfrm>
              <a:off x="1704996" y="5872307"/>
              <a:ext cx="10051482" cy="496546"/>
            </a:xfrm>
            <a:prstGeom prst="rect">
              <a:avLst/>
            </a:prstGeom>
            <a:noFill/>
          </p:spPr>
          <p:txBody>
            <a:bodyPr wrap="square" rtlCol="0">
              <a:spAutoFit/>
            </a:bodyPr>
            <a:lstStyle/>
            <a:p>
              <a:pPr>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在非稳态导热过程中，</a:t>
              </a:r>
              <a:r>
                <a:rPr lang="en-US" altLang="zh-CN" sz="2400" dirty="0" err="1">
                  <a:latin typeface="+mn-lt"/>
                  <a:ea typeface="微软雅黑" panose="020B0503020204020204" pitchFamily="34" charset="-122"/>
                  <a:cs typeface="+mn-ea"/>
                  <a:sym typeface="Agency FB" panose="020B0503020202020204" pitchFamily="34" charset="0"/>
                </a:rPr>
                <a:t>Fo</a:t>
              </a: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越大，热扰动就越深入地传播到物体内部</a:t>
              </a:r>
              <a:endParaRPr lang="en-GB"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9" name="Group 8"/>
          <p:cNvGrpSpPr/>
          <p:nvPr/>
        </p:nvGrpSpPr>
        <p:grpSpPr>
          <a:xfrm>
            <a:off x="668735" y="4249572"/>
            <a:ext cx="10780727" cy="2687436"/>
            <a:chOff x="919447" y="3588572"/>
            <a:chExt cx="10780727" cy="2687436"/>
          </a:xfrm>
        </p:grpSpPr>
        <p:sp>
          <p:nvSpPr>
            <p:cNvPr id="10" name="Freeform 9"/>
            <p:cNvSpPr>
              <a:spLocks noEditPoints="1"/>
            </p:cNvSpPr>
            <p:nvPr/>
          </p:nvSpPr>
          <p:spPr bwMode="auto">
            <a:xfrm>
              <a:off x="1158576" y="379886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3"/>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1" name="Donut 10"/>
            <p:cNvSpPr/>
            <p:nvPr/>
          </p:nvSpPr>
          <p:spPr>
            <a:xfrm>
              <a:off x="919447" y="3588572"/>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2" name="TextBox 11"/>
            <p:cNvSpPr txBox="1"/>
            <p:nvPr/>
          </p:nvSpPr>
          <p:spPr>
            <a:xfrm>
              <a:off x="1648692" y="3702546"/>
              <a:ext cx="10051482" cy="496546"/>
            </a:xfrm>
            <a:prstGeom prst="rect">
              <a:avLst/>
            </a:prstGeom>
            <a:noFill/>
          </p:spPr>
          <p:txBody>
            <a:bodyPr wrap="square" rtlCol="0">
              <a:spAutoFit/>
            </a:bodyPr>
            <a:lstStyle/>
            <a:p>
              <a:pPr>
                <a:lnSpc>
                  <a:spcPct val="120000"/>
                </a:lnSpc>
              </a:pP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毕渥数（</a:t>
              </a:r>
              <a:r>
                <a:rPr lang="en-US" altLang="zh-CN" sz="2400" dirty="0">
                  <a:latin typeface="+mn-lt"/>
                  <a:ea typeface="微软雅黑" panose="020B0503020204020204" pitchFamily="34" charset="-122"/>
                  <a:cs typeface="+mn-ea"/>
                  <a:sym typeface="Agency FB" panose="020B0503020202020204" pitchFamily="34" charset="0"/>
                </a:rPr>
                <a:t>Bi</a:t>
              </a: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）反映了物体在非稳态导热条件下物体内温度场的分布规律</a:t>
              </a:r>
              <a:endParaRPr lang="en-GB"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13" name="Rectangle 12"/>
                <p:cNvSpPr/>
                <p:nvPr/>
              </p:nvSpPr>
              <p:spPr>
                <a:xfrm>
                  <a:off x="1761043" y="4319991"/>
                  <a:ext cx="7237879" cy="133857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𝐵𝑖</m:t>
                        </m:r>
                        <m:r>
                          <a:rPr lang="en-US" altLang="zh-CN" sz="2400" b="0" i="0"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固体</m:t>
                            </m:r>
                            <m:r>
                              <a:rPr lang="zh-CN" altLang="en-US" sz="2400" i="1" smtClean="0">
                                <a:latin typeface="Cambria Math" panose="02040503050406030204" pitchFamily="18" charset="0"/>
                                <a:ea typeface="Cambria Math" panose="02040503050406030204" pitchFamily="18" charset="0"/>
                              </a:rPr>
                              <m:t>内部</m:t>
                            </m:r>
                            <m:r>
                              <a:rPr lang="zh-CN" altLang="en-US" sz="2400" i="1">
                                <a:latin typeface="Cambria Math" panose="02040503050406030204" pitchFamily="18" charset="0"/>
                                <a:ea typeface="Cambria Math" panose="02040503050406030204" pitchFamily="18" charset="0"/>
                              </a:rPr>
                              <m:t>单位</m:t>
                            </m:r>
                            <m:r>
                              <a:rPr lang="zh-CN" altLang="en-US" sz="2400" i="1" smtClean="0">
                                <a:latin typeface="Cambria Math" panose="02040503050406030204" pitchFamily="18" charset="0"/>
                                <a:ea typeface="Cambria Math" panose="02040503050406030204" pitchFamily="18" charset="0"/>
                              </a:rPr>
                              <m:t>导热</m:t>
                            </m:r>
                            <m:r>
                              <a:rPr lang="zh-CN" altLang="en-US" sz="2400" i="1">
                                <a:latin typeface="Cambria Math" panose="02040503050406030204" pitchFamily="18" charset="0"/>
                                <a:ea typeface="Cambria Math" panose="02040503050406030204" pitchFamily="18" charset="0"/>
                              </a:rPr>
                              <m:t>面积</m:t>
                            </m:r>
                            <m:r>
                              <a:rPr lang="zh-CN" altLang="en-US" sz="2400" i="1" smtClean="0">
                                <a:latin typeface="Cambria Math" panose="02040503050406030204" pitchFamily="18" charset="0"/>
                                <a:ea typeface="Cambria Math" panose="02040503050406030204" pitchFamily="18" charset="0"/>
                              </a:rPr>
                              <m:t>上</m:t>
                            </m:r>
                            <m:r>
                              <a:rPr lang="zh-CN" altLang="en-US" sz="2400" i="1">
                                <a:latin typeface="Cambria Math" panose="02040503050406030204" pitchFamily="18" charset="0"/>
                                <a:ea typeface="Cambria Math" panose="02040503050406030204" pitchFamily="18" charset="0"/>
                              </a:rPr>
                              <m:t>的</m:t>
                            </m:r>
                            <m:r>
                              <a:rPr lang="zh-CN" altLang="en-US" sz="2400" i="1" smtClean="0">
                                <a:latin typeface="Cambria Math" panose="02040503050406030204" pitchFamily="18" charset="0"/>
                                <a:ea typeface="Cambria Math" panose="02040503050406030204" pitchFamily="18" charset="0"/>
                              </a:rPr>
                              <m:t>导热</m:t>
                            </m:r>
                            <m:r>
                              <a:rPr lang="zh-CN" altLang="en-US" sz="2400" i="1">
                                <a:latin typeface="Cambria Math" panose="02040503050406030204" pitchFamily="18" charset="0"/>
                                <a:ea typeface="Cambria Math" panose="02040503050406030204" pitchFamily="18" charset="0"/>
                              </a:rPr>
                              <m:t>热阻</m:t>
                            </m:r>
                          </m:num>
                          <m:den>
                            <m:r>
                              <a:rPr lang="zh-CN" altLang="en-US" sz="2400" i="1">
                                <a:latin typeface="Cambria Math" panose="02040503050406030204" pitchFamily="18" charset="0"/>
                                <a:ea typeface="Cambria Math" panose="02040503050406030204" pitchFamily="18" charset="0"/>
                              </a:rPr>
                              <m:t>单位</m:t>
                            </m:r>
                            <m:r>
                              <a:rPr lang="zh-CN" altLang="en-US" sz="2400" i="1" smtClean="0">
                                <a:latin typeface="Cambria Math" panose="02040503050406030204" pitchFamily="18" charset="0"/>
                                <a:ea typeface="Cambria Math" panose="02040503050406030204" pitchFamily="18" charset="0"/>
                              </a:rPr>
                              <m:t>表面积</m:t>
                            </m:r>
                            <m:r>
                              <a:rPr lang="zh-CN" altLang="en-US" sz="2400" i="1">
                                <a:latin typeface="Cambria Math" panose="02040503050406030204" pitchFamily="18" charset="0"/>
                                <a:ea typeface="Cambria Math" panose="02040503050406030204" pitchFamily="18" charset="0"/>
                              </a:rPr>
                              <m:t>上</m:t>
                            </m:r>
                            <m:r>
                              <a:rPr lang="zh-CN" altLang="en-US" sz="2400" i="1" smtClean="0">
                                <a:latin typeface="Cambria Math" panose="02040503050406030204" pitchFamily="18" charset="0"/>
                                <a:ea typeface="Cambria Math" panose="02040503050406030204" pitchFamily="18" charset="0"/>
                              </a:rPr>
                              <m:t>的</m:t>
                            </m:r>
                            <m:r>
                              <a:rPr lang="zh-CN" altLang="en-US" sz="2400" i="1">
                                <a:latin typeface="Cambria Math" panose="02040503050406030204" pitchFamily="18" charset="0"/>
                                <a:ea typeface="Cambria Math" panose="02040503050406030204" pitchFamily="18" charset="0"/>
                              </a:rPr>
                              <m:t>换热</m:t>
                            </m:r>
                            <m:r>
                              <a:rPr lang="zh-CN" altLang="en-US" sz="2400" i="1" smtClean="0">
                                <a:latin typeface="Cambria Math" panose="02040503050406030204" pitchFamily="18" charset="0"/>
                                <a:ea typeface="Cambria Math" panose="02040503050406030204" pitchFamily="18" charset="0"/>
                              </a:rPr>
                              <m:t>热阻</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𝛿</m:t>
                                </m:r>
                              </m:num>
                              <m:den>
                                <m:r>
                                  <a:rPr lang="en-US" altLang="zh-CN" sz="2400" b="0" i="1" smtClean="0">
                                    <a:latin typeface="Cambria Math" panose="02040503050406030204" pitchFamily="18" charset="0"/>
                                    <a:ea typeface="Cambria Math" panose="02040503050406030204" pitchFamily="18" charset="0"/>
                                  </a:rPr>
                                  <m:t>𝜆</m:t>
                                </m:r>
                              </m:den>
                            </m:f>
                          </m:num>
                          <m:den>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ℎ</m:t>
                                </m:r>
                              </m:den>
                            </m:f>
                          </m:den>
                        </m:f>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𝛿</m:t>
                            </m:r>
                            <m:r>
                              <a:rPr lang="en-US" altLang="zh-CN" sz="2400" b="0" i="1" smtClean="0">
                                <a:latin typeface="Cambria Math" panose="02040503050406030204" pitchFamily="18" charset="0"/>
                                <a:ea typeface="Cambria Math" panose="02040503050406030204" pitchFamily="18" charset="0"/>
                              </a:rPr>
                              <m:t>ℎ</m:t>
                            </m:r>
                          </m:num>
                          <m:den>
                            <m:r>
                              <a:rPr lang="en-US" altLang="zh-CN" sz="2400" b="0" i="1" smtClean="0">
                                <a:latin typeface="Cambria Math" panose="02040503050406030204" pitchFamily="18" charset="0"/>
                                <a:ea typeface="Cambria Math" panose="02040503050406030204" pitchFamily="18" charset="0"/>
                              </a:rPr>
                              <m:t>𝜆</m:t>
                            </m:r>
                          </m:den>
                        </m:f>
                      </m:oMath>
                    </m:oMathPara>
                  </a14:m>
                  <a:endParaRPr lang="en-US" sz="2400" dirty="0"/>
                </a:p>
              </p:txBody>
            </p:sp>
          </mc:Choice>
          <mc:Fallback>
            <p:sp>
              <p:nvSpPr>
                <p:cNvPr id="13" name="Rectangle 12"/>
                <p:cNvSpPr>
                  <a:spLocks noRot="1" noChangeAspect="1" noMove="1" noResize="1" noEditPoints="1" noAdjustHandles="1" noChangeArrowheads="1" noChangeShapeType="1" noTextEdit="1"/>
                </p:cNvSpPr>
                <p:nvPr/>
              </p:nvSpPr>
              <p:spPr>
                <a:xfrm>
                  <a:off x="1761043" y="4319991"/>
                  <a:ext cx="7237879" cy="1338572"/>
                </a:xfrm>
                <a:prstGeom prst="rect">
                  <a:avLst/>
                </a:prstGeom>
                <a:blipFill rotWithShape="1">
                  <a:blip r:embed="rId2"/>
                </a:blipFill>
              </p:spPr>
              <p:txBody>
                <a:bodyPr/>
                <a:lstStyle/>
                <a:p>
                  <a:r>
                    <a:rPr lang="zh-CN" altLang="en-US">
                      <a:noFill/>
                    </a:rPr>
                    <a:t> </a:t>
                  </a:r>
                </a:p>
              </p:txBody>
            </p:sp>
          </mc:Fallback>
        </mc:AlternateContent>
        <p:sp>
          <p:nvSpPr>
            <p:cNvPr id="14" name="TextBox 13"/>
            <p:cNvSpPr txBox="1"/>
            <p:nvPr/>
          </p:nvSpPr>
          <p:spPr>
            <a:xfrm>
              <a:off x="1632856" y="5779462"/>
              <a:ext cx="10051482" cy="496546"/>
            </a:xfrm>
            <a:prstGeom prst="rect">
              <a:avLst/>
            </a:prstGeom>
            <a:noFill/>
          </p:spPr>
          <p:txBody>
            <a:bodyPr wrap="square" rtlCol="0">
              <a:spAutoFit/>
            </a:bodyPr>
            <a:lstStyle/>
            <a:p>
              <a:pPr>
                <a:lnSpc>
                  <a:spcPct val="120000"/>
                </a:lnSpc>
              </a:pPr>
              <a:r>
                <a:rPr lang="en-US" altLang="zh-CN" sz="2400" dirty="0">
                  <a:latin typeface="+mn-lt"/>
                  <a:ea typeface="微软雅黑" panose="020B0503020204020204" pitchFamily="34" charset="-122"/>
                  <a:cs typeface="+mn-ea"/>
                  <a:sym typeface="Agency FB" panose="020B0503020202020204" pitchFamily="34" charset="0"/>
                </a:rPr>
                <a:t>Bi</a:t>
              </a:r>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越小，导热热阻越小或表面换热热阻越大</a:t>
              </a:r>
              <a:endParaRPr lang="en-GB" sz="2400"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6480720" cy="504602"/>
          </a:xfrm>
        </p:spPr>
        <p:txBody>
          <a:bodyPr/>
          <a:lstStyle/>
          <a:p>
            <a:r>
              <a:rPr lang="en-US" dirty="0"/>
              <a:t>Robin</a:t>
            </a:r>
            <a:r>
              <a:rPr lang="zh-CN" altLang="en-US" dirty="0"/>
              <a:t>条件下</a:t>
            </a:r>
            <a:r>
              <a:rPr lang="en-US" dirty="0"/>
              <a:t>Bi</a:t>
            </a:r>
            <a:r>
              <a:rPr lang="zh-CN" altLang="en-US" dirty="0"/>
              <a:t>数对平板中温度分布的影响</a:t>
            </a:r>
            <a:endParaRPr lang="zh-CN" altLang="en-US" dirty="0"/>
          </a:p>
          <a:p>
            <a:endParaRPr lang="zh-CN" altLang="en-US" dirty="0" err="1"/>
          </a:p>
        </p:txBody>
      </p:sp>
      <p:sp>
        <p:nvSpPr>
          <p:cNvPr id="15" name="TextBox 14"/>
          <p:cNvSpPr txBox="1"/>
          <p:nvPr/>
        </p:nvSpPr>
        <p:spPr>
          <a:xfrm>
            <a:off x="1593900" y="1048906"/>
            <a:ext cx="6429374" cy="461665"/>
          </a:xfrm>
          <a:prstGeom prst="rect">
            <a:avLst/>
          </a:prstGeom>
          <a:noFill/>
        </p:spPr>
        <p:txBody>
          <a:bodyPr wrap="square">
            <a:spAutoFit/>
          </a:bodyPr>
          <a:lstStyle/>
          <a:p>
            <a:r>
              <a:rPr lang="zh-CN" altLang="en-US" sz="2400" dirty="0">
                <a:latin typeface="+mn-ea"/>
                <a:ea typeface="+mn-ea"/>
              </a:rPr>
              <a:t>平板中温度场的变化会出现以下三种情形：</a:t>
            </a:r>
            <a:endParaRPr lang="en-US" sz="2400" dirty="0">
              <a:latin typeface="+mn-ea"/>
              <a:ea typeface="+mn-ea"/>
            </a:endParaRPr>
          </a:p>
        </p:txBody>
      </p:sp>
      <p:grpSp>
        <p:nvGrpSpPr>
          <p:cNvPr id="16" name="Group 15"/>
          <p:cNvGrpSpPr/>
          <p:nvPr/>
        </p:nvGrpSpPr>
        <p:grpSpPr>
          <a:xfrm>
            <a:off x="956767" y="1629013"/>
            <a:ext cx="3422295" cy="5299680"/>
            <a:chOff x="1316807" y="1600102"/>
            <a:chExt cx="3422295" cy="5299680"/>
          </a:xfrm>
        </p:grpSpPr>
        <p:sp>
          <p:nvSpPr>
            <p:cNvPr id="17" name="Rounded Rectangle 16"/>
            <p:cNvSpPr/>
            <p:nvPr/>
          </p:nvSpPr>
          <p:spPr>
            <a:xfrm>
              <a:off x="1316807" y="1600102"/>
              <a:ext cx="3401705" cy="5299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
            <a:stretch>
              <a:fillRect/>
            </a:stretch>
          </p:blipFill>
          <p:spPr>
            <a:xfrm>
              <a:off x="1522124" y="1787526"/>
              <a:ext cx="3052292" cy="3657600"/>
            </a:xfrm>
            <a:prstGeom prst="rect">
              <a:avLst/>
            </a:prstGeom>
          </p:spPr>
        </p:pic>
        <p:sp>
          <p:nvSpPr>
            <p:cNvPr id="19" name="TextBox 18"/>
            <p:cNvSpPr txBox="1"/>
            <p:nvPr/>
          </p:nvSpPr>
          <p:spPr>
            <a:xfrm>
              <a:off x="1804000" y="5491248"/>
              <a:ext cx="248853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≪𝛿</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𝜆  </a:t>
              </a:r>
              <a:r>
                <a:rPr lang="en-US" altLang="zh-CN" sz="2400" dirty="0">
                  <a:latin typeface="Times New Roman" panose="02020603050405020304" pitchFamily="18" charset="0"/>
                  <a:cs typeface="Times New Roman" panose="02020603050405020304" pitchFamily="18" charset="0"/>
                </a:rPr>
                <a:t>(Bi</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435812" y="5999035"/>
              <a:ext cx="3303290" cy="830997"/>
            </a:xfrm>
            <a:prstGeom prst="rect">
              <a:avLst/>
            </a:prstGeom>
            <a:noFill/>
          </p:spPr>
          <p:txBody>
            <a:bodyPr wrap="square">
              <a:spAutoFit/>
            </a:bodyPr>
            <a:lstStyle/>
            <a:p>
              <a:r>
                <a:rPr lang="en-US" sz="2400" dirty="0" err="1">
                  <a:latin typeface="+mn-ea"/>
                  <a:ea typeface="+mn-ea"/>
                </a:rPr>
                <a:t>表面对流换热热阻</a:t>
              </a:r>
              <a:r>
                <a:rPr lang="en-US" altLang="zh-CN" sz="2400" dirty="0">
                  <a:latin typeface="+mn-ea"/>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1/</a:t>
              </a:r>
              <a:r>
                <a:rPr lang="en-US" altLang="zh-CN" sz="2400" i="1" dirty="0">
                  <a:latin typeface="Times New Roman" panose="02020603050405020304" pitchFamily="18" charset="0"/>
                  <a:ea typeface="+mn-ea"/>
                  <a:cs typeface="Times New Roman" panose="02020603050405020304" pitchFamily="18" charset="0"/>
                </a:rPr>
                <a:t>h</a:t>
              </a:r>
              <a:r>
                <a:rPr lang="en-US" altLang="zh-CN" sz="2400" i="1" dirty="0">
                  <a:latin typeface="+mn-ea"/>
                  <a:ea typeface="+mn-ea"/>
                  <a:cs typeface="Times New Roman" panose="02020603050405020304" pitchFamily="18" charset="0"/>
                </a:rPr>
                <a:t> </a:t>
              </a:r>
              <a:r>
                <a:rPr lang="en-US" sz="2400" dirty="0" err="1">
                  <a:latin typeface="+mn-ea"/>
                  <a:ea typeface="+mn-ea"/>
                </a:rPr>
                <a:t>可以忽略</a:t>
              </a:r>
              <a:endParaRPr lang="en-US" sz="2400" dirty="0">
                <a:latin typeface="+mn-ea"/>
                <a:ea typeface="+mn-ea"/>
              </a:endParaRPr>
            </a:p>
          </p:txBody>
        </p:sp>
      </p:grpSp>
      <p:grpSp>
        <p:nvGrpSpPr>
          <p:cNvPr id="21" name="Group 20"/>
          <p:cNvGrpSpPr/>
          <p:nvPr/>
        </p:nvGrpSpPr>
        <p:grpSpPr>
          <a:xfrm>
            <a:off x="4722621" y="1629013"/>
            <a:ext cx="3401705" cy="5299680"/>
            <a:chOff x="4434589" y="1722006"/>
            <a:chExt cx="3401705" cy="5299680"/>
          </a:xfrm>
        </p:grpSpPr>
        <p:sp>
          <p:nvSpPr>
            <p:cNvPr id="22" name="Rounded Rectangle 21"/>
            <p:cNvSpPr/>
            <p:nvPr/>
          </p:nvSpPr>
          <p:spPr>
            <a:xfrm>
              <a:off x="4434589" y="1722006"/>
              <a:ext cx="3401705" cy="52996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4574269" y="1919600"/>
              <a:ext cx="3122343" cy="3657600"/>
            </a:xfrm>
            <a:prstGeom prst="rect">
              <a:avLst/>
            </a:prstGeom>
          </p:spPr>
        </p:pic>
        <p:sp>
          <p:nvSpPr>
            <p:cNvPr id="24" name="TextBox 23"/>
            <p:cNvSpPr txBox="1"/>
            <p:nvPr/>
          </p:nvSpPr>
          <p:spPr>
            <a:xfrm>
              <a:off x="4903746" y="5633210"/>
              <a:ext cx="2488539"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𝛿</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𝜆≪</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h</a:t>
              </a:r>
              <a:r>
                <a:rPr lang="zh-CN" altLang="en-US"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(Bi</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0)</a:t>
              </a:r>
              <a:endParaRPr lang="en-US" sz="24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599420" y="6125982"/>
              <a:ext cx="3097192" cy="830997"/>
            </a:xfrm>
            <a:prstGeom prst="rect">
              <a:avLst/>
            </a:prstGeom>
            <a:noFill/>
          </p:spPr>
          <p:txBody>
            <a:bodyPr wrap="square">
              <a:spAutoFit/>
            </a:bodyPr>
            <a:lstStyle/>
            <a:p>
              <a:r>
                <a:rPr lang="en-US" sz="2400" dirty="0" err="1">
                  <a:latin typeface="+mn-ea"/>
                  <a:ea typeface="+mn-ea"/>
                </a:rPr>
                <a:t>平板内部导热热阻</a:t>
              </a:r>
              <a:r>
                <a:rPr lang="zh-CN" altLang="en-US" sz="2400" dirty="0">
                  <a:latin typeface="+mn-ea"/>
                  <a:ea typeface="+mn-ea"/>
                  <a:cs typeface="Times New Roman" panose="02020603050405020304" pitchFamily="18" charset="0"/>
                </a:rPr>
                <a:t>𝛿</a:t>
              </a:r>
              <a:r>
                <a:rPr lang="en-US" altLang="zh-CN" sz="2400" dirty="0">
                  <a:latin typeface="+mn-ea"/>
                  <a:ea typeface="+mn-ea"/>
                  <a:cs typeface="Times New Roman" panose="02020603050405020304" pitchFamily="18" charset="0"/>
                </a:rPr>
                <a:t>/</a:t>
              </a:r>
              <a:r>
                <a:rPr lang="zh-CN" altLang="en-US" sz="2400" dirty="0">
                  <a:latin typeface="+mn-ea"/>
                  <a:ea typeface="+mn-ea"/>
                  <a:cs typeface="Times New Roman" panose="02020603050405020304" pitchFamily="18" charset="0"/>
                </a:rPr>
                <a:t>𝜆</a:t>
              </a:r>
              <a:r>
                <a:rPr lang="en-US" sz="2400" dirty="0" err="1">
                  <a:latin typeface="+mn-ea"/>
                  <a:ea typeface="+mn-ea"/>
                </a:rPr>
                <a:t>几乎可以忽略</a:t>
              </a:r>
              <a:endParaRPr lang="en-US" sz="2400" dirty="0">
                <a:latin typeface="+mn-ea"/>
                <a:ea typeface="+mn-ea"/>
              </a:endParaRPr>
            </a:p>
          </p:txBody>
        </p:sp>
      </p:grpSp>
      <p:grpSp>
        <p:nvGrpSpPr>
          <p:cNvPr id="26" name="Group 25"/>
          <p:cNvGrpSpPr/>
          <p:nvPr/>
        </p:nvGrpSpPr>
        <p:grpSpPr>
          <a:xfrm>
            <a:off x="8494474" y="1629013"/>
            <a:ext cx="3983573" cy="5299680"/>
            <a:chOff x="8001125" y="1722006"/>
            <a:chExt cx="3983573" cy="5299680"/>
          </a:xfrm>
        </p:grpSpPr>
        <p:sp>
          <p:nvSpPr>
            <p:cNvPr id="27" name="Rounded Rectangle 26"/>
            <p:cNvSpPr/>
            <p:nvPr/>
          </p:nvSpPr>
          <p:spPr>
            <a:xfrm>
              <a:off x="8001125" y="1722006"/>
              <a:ext cx="3983573" cy="529968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8444437" y="1897494"/>
              <a:ext cx="3096947" cy="3657600"/>
            </a:xfrm>
            <a:prstGeom prst="rect">
              <a:avLst/>
            </a:prstGeom>
          </p:spPr>
        </p:pic>
        <p:sp>
          <p:nvSpPr>
            <p:cNvPr id="29" name="TextBox 28"/>
            <p:cNvSpPr txBox="1"/>
            <p:nvPr/>
          </p:nvSpPr>
          <p:spPr>
            <a:xfrm>
              <a:off x="8280588" y="5547535"/>
              <a:ext cx="34246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h</a:t>
              </a:r>
              <a:r>
                <a:rPr lang="zh-CN" altLang="en-US" sz="2400" dirty="0">
                  <a:latin typeface="+mn-ea"/>
                  <a:ea typeface="+mn-ea"/>
                </a:rPr>
                <a:t>与</a:t>
              </a:r>
              <a:r>
                <a:rPr lang="zh-CN" altLang="en-US" sz="2400" dirty="0">
                  <a:latin typeface="Times New Roman" panose="02020603050405020304" pitchFamily="18" charset="0"/>
                  <a:cs typeface="Times New Roman" panose="02020603050405020304" pitchFamily="18" charset="0"/>
                </a:rPr>
                <a:t>𝛿</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𝜆</a:t>
              </a:r>
              <a:r>
                <a:rPr lang="zh-CN" altLang="en-US" sz="2400" dirty="0">
                  <a:latin typeface="+mn-ea"/>
                  <a:ea typeface="+mn-ea"/>
                </a:rPr>
                <a:t>的数值比较接近</a:t>
              </a:r>
              <a:endParaRPr lang="en-US" altLang="zh-CN" sz="2400" dirty="0">
                <a:latin typeface="+mn-ea"/>
                <a:ea typeface="+mn-ea"/>
              </a:endParaRPr>
            </a:p>
          </p:txBody>
        </p:sp>
        <p:sp>
          <p:nvSpPr>
            <p:cNvPr id="30" name="TextBox 29"/>
            <p:cNvSpPr txBox="1"/>
            <p:nvPr/>
          </p:nvSpPr>
          <p:spPr>
            <a:xfrm>
              <a:off x="8055792" y="5995543"/>
              <a:ext cx="3846191" cy="830997"/>
            </a:xfrm>
            <a:prstGeom prst="rect">
              <a:avLst/>
            </a:prstGeom>
            <a:noFill/>
          </p:spPr>
          <p:txBody>
            <a:bodyPr wrap="square" rtlCol="0">
              <a:spAutoFit/>
            </a:bodyPr>
            <a:lstStyle/>
            <a:p>
              <a:r>
                <a:rPr lang="en-US" sz="2400" dirty="0" err="1">
                  <a:latin typeface="+mn-ea"/>
                  <a:ea typeface="+mn-ea"/>
                </a:rPr>
                <a:t>平板中不同时刻的温度分布介于上述两种极端情况之间</a:t>
              </a:r>
              <a:endParaRPr lang="en-US" sz="2400" dirty="0">
                <a:latin typeface="+mn-ea"/>
                <a:ea typeface="+mn-ea"/>
              </a:endParaRPr>
            </a:p>
          </p:txBody>
        </p:sp>
      </p:grpSp>
    </p:spTree>
  </p:cSld>
  <p:clrMapOvr>
    <a:masterClrMapping/>
  </p:clrMapOvr>
  <p:timing>
    <p:tnLst>
      <p:par>
        <p:cTn id="1" dur="indefinite" restart="never" nodeType="tmRoot"/>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grpSp>
        <p:nvGrpSpPr>
          <p:cNvPr id="3" name="Group 2"/>
          <p:cNvGrpSpPr/>
          <p:nvPr/>
        </p:nvGrpSpPr>
        <p:grpSpPr>
          <a:xfrm>
            <a:off x="524719" y="1254869"/>
            <a:ext cx="3122343" cy="4219015"/>
            <a:chOff x="524719" y="1254869"/>
            <a:chExt cx="3122343" cy="4219015"/>
          </a:xfrm>
        </p:grpSpPr>
        <p:pic>
          <p:nvPicPr>
            <p:cNvPr id="4" name="Picture 3"/>
            <p:cNvPicPr>
              <a:picLocks noChangeAspect="1"/>
            </p:cNvPicPr>
            <p:nvPr/>
          </p:nvPicPr>
          <p:blipFill>
            <a:blip r:embed="rId1"/>
            <a:stretch>
              <a:fillRect/>
            </a:stretch>
          </p:blipFill>
          <p:spPr>
            <a:xfrm>
              <a:off x="524719" y="1254869"/>
              <a:ext cx="3122343" cy="3657600"/>
            </a:xfrm>
            <a:prstGeom prst="rect">
              <a:avLst/>
            </a:prstGeom>
          </p:spPr>
        </p:pic>
        <p:sp>
          <p:nvSpPr>
            <p:cNvPr id="5" name="TextBox 4"/>
            <p:cNvSpPr txBox="1"/>
            <p:nvPr/>
          </p:nvSpPr>
          <p:spPr>
            <a:xfrm>
              <a:off x="841620" y="5012219"/>
              <a:ext cx="2488539"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𝛿</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𝜆≪</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h</a:t>
              </a:r>
              <a:r>
                <a:rPr lang="zh-CN" altLang="en-US"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(Bi</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0)</a:t>
              </a:r>
              <a:endParaRPr lang="en-US" sz="2400" dirty="0">
                <a:latin typeface="Times New Roman" panose="02020603050405020304" pitchFamily="18" charset="0"/>
                <a:cs typeface="Times New Roman" panose="02020603050405020304" pitchFamily="18" charset="0"/>
              </a:endParaRPr>
            </a:p>
          </p:txBody>
        </p:sp>
      </p:grpSp>
      <p:sp>
        <p:nvSpPr>
          <p:cNvPr id="6" name="TextBox 5"/>
          <p:cNvSpPr txBox="1"/>
          <p:nvPr/>
        </p:nvSpPr>
        <p:spPr>
          <a:xfrm>
            <a:off x="4701183" y="1723499"/>
            <a:ext cx="7128792" cy="3600986"/>
          </a:xfrm>
          <a:prstGeom prst="rect">
            <a:avLst/>
          </a:prstGeom>
          <a:noFill/>
        </p:spPr>
        <p:txBody>
          <a:bodyPr wrap="square">
            <a:spAutoFit/>
          </a:bodyPr>
          <a:lstStyle/>
          <a:p>
            <a:pPr marL="342900" indent="-342900">
              <a:spcBef>
                <a:spcPts val="1200"/>
              </a:spcBef>
              <a:spcAft>
                <a:spcPts val="1200"/>
              </a:spcAft>
              <a:buFont typeface="Arial" panose="020B0604020202020204" pitchFamily="34" charset="0"/>
              <a:buChar char="•"/>
            </a:pPr>
            <a:r>
              <a:rPr lang="zh-CN" altLang="en-US" sz="2400" b="0" kern="0" dirty="0">
                <a:latin typeface="+mn-ea"/>
                <a:ea typeface="+mn-ea"/>
              </a:rPr>
              <a:t>任何时刻固体内部的温度都趋于一致</a:t>
            </a:r>
            <a:endParaRPr lang="en-US" altLang="zh-CN" sz="2400" kern="0" dirty="0">
              <a:latin typeface="+mn-ea"/>
              <a:ea typeface="+mn-ea"/>
            </a:endParaRPr>
          </a:p>
          <a:p>
            <a:pPr marL="342900" indent="-342900">
              <a:spcBef>
                <a:spcPts val="1200"/>
              </a:spcBef>
              <a:spcAft>
                <a:spcPts val="1200"/>
              </a:spcAft>
              <a:buFont typeface="Arial" panose="020B0604020202020204" pitchFamily="34" charset="0"/>
              <a:buChar char="•"/>
            </a:pPr>
            <a:r>
              <a:rPr lang="zh-CN" altLang="en-US" sz="2400" b="0" kern="0" dirty="0">
                <a:latin typeface="+mn-ea"/>
                <a:ea typeface="+mn-ea"/>
              </a:rPr>
              <a:t>整个固体在同一瞬间处于同一温度下</a:t>
            </a:r>
            <a:endParaRPr lang="en-US" altLang="zh-CN" sz="2400" b="0" kern="0" dirty="0">
              <a:latin typeface="+mn-ea"/>
              <a:ea typeface="+mn-ea"/>
            </a:endParaRPr>
          </a:p>
          <a:p>
            <a:pPr marL="342900" indent="-342900">
              <a:spcBef>
                <a:spcPts val="1200"/>
              </a:spcBef>
              <a:spcAft>
                <a:spcPts val="1200"/>
              </a:spcAft>
              <a:buFont typeface="Arial" panose="020B0604020202020204" pitchFamily="34" charset="0"/>
              <a:buChar char="•"/>
            </a:pPr>
            <a:r>
              <a:rPr lang="zh-CN" altLang="en-US" sz="2400" kern="0" dirty="0">
                <a:latin typeface="+mn-ea"/>
                <a:ea typeface="+mn-ea"/>
              </a:rPr>
              <a:t>所要求解的温度仅是时间 𝜏 的一元函数，而与空间坐标</a:t>
            </a:r>
            <a:r>
              <a:rPr lang="en-US" altLang="zh-CN" sz="2400" i="1" kern="0" dirty="0">
                <a:latin typeface="Times New Roman" panose="02020603050405020304" pitchFamily="18" charset="0"/>
                <a:ea typeface="黑体" panose="02010609060101010101" pitchFamily="2" charset="-122"/>
                <a:cs typeface="Times New Roman" panose="02020603050405020304" pitchFamily="18" charset="0"/>
              </a:rPr>
              <a:t>x,</a:t>
            </a:r>
            <a:r>
              <a:rPr lang="zh-CN" altLang="en-US" sz="2400" i="1" kern="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i="1" kern="0" dirty="0">
                <a:latin typeface="Times New Roman" panose="02020603050405020304" pitchFamily="18" charset="0"/>
                <a:ea typeface="黑体" panose="02010609060101010101" pitchFamily="2" charset="-122"/>
                <a:cs typeface="Times New Roman" panose="02020603050405020304" pitchFamily="18" charset="0"/>
              </a:rPr>
              <a:t>y,</a:t>
            </a:r>
            <a:r>
              <a:rPr lang="zh-CN" altLang="en-US" sz="2400" i="1" kern="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i="1" kern="0" dirty="0">
                <a:latin typeface="Times New Roman" panose="02020603050405020304" pitchFamily="18" charset="0"/>
                <a:ea typeface="黑体" panose="02010609060101010101" pitchFamily="2" charset="-122"/>
                <a:cs typeface="Times New Roman" panose="02020603050405020304" pitchFamily="18" charset="0"/>
              </a:rPr>
              <a:t>z</a:t>
            </a:r>
            <a:r>
              <a:rPr lang="zh-CN" altLang="en-US" sz="2400" kern="0" dirty="0">
                <a:latin typeface="+mn-ea"/>
                <a:ea typeface="+mn-ea"/>
              </a:rPr>
              <a:t>无关（零维问题）</a:t>
            </a:r>
            <a:endParaRPr lang="en-US" altLang="zh-CN" sz="2400" kern="0" dirty="0">
              <a:latin typeface="+mn-ea"/>
              <a:ea typeface="+mn-ea"/>
            </a:endParaRPr>
          </a:p>
          <a:p>
            <a:pPr marL="342900" indent="-342900">
              <a:spcBef>
                <a:spcPts val="1200"/>
              </a:spcBef>
              <a:spcAft>
                <a:spcPts val="1200"/>
              </a:spcAft>
              <a:buFont typeface="Arial" panose="020B0604020202020204" pitchFamily="34" charset="0"/>
              <a:buChar char="•"/>
            </a:pPr>
            <a:r>
              <a:rPr lang="zh-CN" altLang="en-US" sz="2400" kern="0" dirty="0">
                <a:latin typeface="+mn-ea"/>
                <a:ea typeface="+mn-ea"/>
              </a:rPr>
              <a:t>这种忽略物体内部导热热阻的简化分析方法称为</a:t>
            </a:r>
            <a:r>
              <a:rPr lang="zh-CN" altLang="en-US" sz="2400" b="1" kern="0" dirty="0">
                <a:solidFill>
                  <a:srgbClr val="FF0000"/>
                </a:solidFill>
                <a:latin typeface="+mn-ea"/>
                <a:ea typeface="+mn-ea"/>
              </a:rPr>
              <a:t>集中参数法</a:t>
            </a:r>
            <a:r>
              <a:rPr lang="zh-CN" altLang="en-US" sz="2400" kern="0" dirty="0">
                <a:latin typeface="+mn-ea"/>
                <a:ea typeface="+mn-ea"/>
              </a:rPr>
              <a:t>（又称集总容量法</a:t>
            </a:r>
            <a:r>
              <a:rPr lang="zh-CN" altLang="en-US" sz="2400" kern="0" dirty="0">
                <a:ea typeface="黑体" panose="02010609060101010101" pitchFamily="2" charset="-122"/>
              </a:rPr>
              <a:t>，</a:t>
            </a:r>
            <a:r>
              <a:rPr lang="en-US" altLang="zh-CN" sz="2400" kern="0" dirty="0">
                <a:ea typeface="黑体" panose="02010609060101010101" pitchFamily="2" charset="-122"/>
              </a:rPr>
              <a:t>lumped</a:t>
            </a:r>
            <a:r>
              <a:rPr lang="zh-CN" altLang="en-US" sz="2400" kern="0" dirty="0">
                <a:ea typeface="黑体" panose="02010609060101010101" pitchFamily="2" charset="-122"/>
              </a:rPr>
              <a:t> </a:t>
            </a:r>
            <a:r>
              <a:rPr lang="en-US" altLang="zh-CN" sz="2400" kern="0" dirty="0">
                <a:ea typeface="黑体" panose="02010609060101010101" pitchFamily="2" charset="-122"/>
              </a:rPr>
              <a:t>parameter</a:t>
            </a:r>
            <a:r>
              <a:rPr lang="zh-CN" altLang="en-US" sz="2400" kern="0" dirty="0">
                <a:ea typeface="黑体" panose="02010609060101010101" pitchFamily="2" charset="-122"/>
              </a:rPr>
              <a:t> </a:t>
            </a:r>
            <a:r>
              <a:rPr lang="en-US" altLang="zh-CN" sz="2400" kern="0" dirty="0">
                <a:ea typeface="黑体" panose="02010609060101010101" pitchFamily="2" charset="-122"/>
              </a:rPr>
              <a:t>method</a:t>
            </a:r>
            <a:r>
              <a:rPr lang="zh-CN" altLang="en-US" sz="2400" kern="0" dirty="0">
                <a:ea typeface="黑体" panose="02010609060101010101" pitchFamily="2" charset="-122"/>
              </a:rPr>
              <a:t>）</a:t>
            </a:r>
            <a:endParaRPr lang="en-US" altLang="zh-CN" sz="2400" kern="0" dirty="0">
              <a:ea typeface="黑体" panose="02010609060101010101" pitchFamily="2" charset="-122"/>
            </a:endParaRPr>
          </a:p>
        </p:txBody>
      </p:sp>
    </p:spTree>
  </p:cSld>
  <p:clrMapOvr>
    <a:masterClrMapping/>
  </p:clrMapOvr>
  <p:timing>
    <p:tnLst>
      <p:par>
        <p:cTn id="1" dur="indefinite" restart="never" nodeType="tmRoot"/>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sp>
        <p:nvSpPr>
          <p:cNvPr id="3" name="Rectangle 3"/>
          <p:cNvSpPr txBox="1">
            <a:spLocks noChangeArrowheads="1"/>
          </p:cNvSpPr>
          <p:nvPr/>
        </p:nvSpPr>
        <p:spPr bwMode="auto">
          <a:xfrm>
            <a:off x="380703" y="1024037"/>
            <a:ext cx="9649072" cy="3528392"/>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457200" lvl="1" indent="-457200" eaLnBrk="1" hangingPunct="1">
              <a:spcBef>
                <a:spcPts val="1200"/>
              </a:spcBef>
              <a:spcAft>
                <a:spcPts val="1200"/>
              </a:spcAft>
              <a:buFont typeface="Arial" panose="020B0604020202020204" pitchFamily="34" charset="0"/>
              <a:buChar char="•"/>
              <a:defRPr/>
            </a:pPr>
            <a:r>
              <a:rPr lang="zh-CN" altLang="en-US" sz="2800" b="0" kern="0" dirty="0">
                <a:latin typeface="+mn-ea"/>
                <a:ea typeface="+mn-ea"/>
              </a:rPr>
              <a:t>任意形状的固体，其体积为</a:t>
            </a:r>
            <a:r>
              <a:rPr lang="en-US" altLang="zh-CN" sz="2800" b="0" i="1" kern="0" dirty="0">
                <a:latin typeface="+mn-ea"/>
                <a:ea typeface="+mn-ea"/>
                <a:cs typeface="Times New Roman" panose="02020603050405020304" pitchFamily="18" charset="0"/>
              </a:rPr>
              <a:t>V</a:t>
            </a:r>
            <a:r>
              <a:rPr lang="zh-CN" altLang="en-US" sz="2800" b="0" kern="0" dirty="0">
                <a:latin typeface="+mn-ea"/>
                <a:ea typeface="+mn-ea"/>
              </a:rPr>
              <a:t>，表面积为</a:t>
            </a:r>
            <a:r>
              <a:rPr lang="en-US" altLang="zh-CN" sz="2800" b="0" i="1" kern="0" dirty="0">
                <a:latin typeface="+mn-ea"/>
                <a:ea typeface="+mn-ea"/>
                <a:cs typeface="Times New Roman" panose="02020603050405020304" pitchFamily="18" charset="0"/>
              </a:rPr>
              <a:t>A</a:t>
            </a:r>
            <a:r>
              <a:rPr lang="en-US" altLang="zh-CN" sz="2800" b="0" i="1" kern="0" baseline="-25000" dirty="0">
                <a:latin typeface="+mn-ea"/>
                <a:ea typeface="+mn-ea"/>
                <a:cs typeface="Times New Roman" panose="02020603050405020304" pitchFamily="18" charset="0"/>
              </a:rPr>
              <a:t>s</a:t>
            </a:r>
            <a:endParaRPr lang="en-US" altLang="zh-CN" sz="2800" b="0" i="1" kern="0" baseline="-25000" dirty="0">
              <a:latin typeface="+mn-ea"/>
              <a:ea typeface="+mn-ea"/>
              <a:cs typeface="Times New Roman" panose="02020603050405020304" pitchFamily="18" charset="0"/>
            </a:endParaRPr>
          </a:p>
          <a:p>
            <a:pPr marL="457200" lvl="1" indent="-457200" eaLnBrk="1" hangingPunct="1">
              <a:spcBef>
                <a:spcPts val="1200"/>
              </a:spcBef>
              <a:spcAft>
                <a:spcPts val="1200"/>
              </a:spcAft>
              <a:buFont typeface="Arial" panose="020B0604020202020204" pitchFamily="34" charset="0"/>
              <a:buChar char="•"/>
              <a:defRPr/>
            </a:pPr>
            <a:r>
              <a:rPr lang="zh-CN" altLang="en-US" sz="2800" b="0" dirty="0">
                <a:latin typeface="+mn-ea"/>
                <a:ea typeface="+mn-ea"/>
              </a:rPr>
              <a:t>具有均匀初始温度</a:t>
            </a:r>
            <a:r>
              <a:rPr lang="en-US" altLang="zh-CN" sz="2800" b="0" i="1" dirty="0">
                <a:latin typeface="+mn-ea"/>
                <a:ea typeface="+mn-ea"/>
                <a:cs typeface="Times New Roman" panose="02020603050405020304" pitchFamily="18" charset="0"/>
              </a:rPr>
              <a:t>t</a:t>
            </a:r>
            <a:r>
              <a:rPr lang="en-US" altLang="zh-CN" sz="2800" b="0" i="1" baseline="-25000" dirty="0">
                <a:latin typeface="+mn-ea"/>
                <a:ea typeface="+mn-ea"/>
                <a:cs typeface="Times New Roman" panose="02020603050405020304" pitchFamily="18" charset="0"/>
              </a:rPr>
              <a:t>0</a:t>
            </a:r>
            <a:endParaRPr lang="en-US" altLang="zh-CN" sz="2800" b="0" i="1" baseline="-25000" dirty="0">
              <a:latin typeface="+mn-ea"/>
              <a:ea typeface="+mn-ea"/>
              <a:cs typeface="Times New Roman" panose="02020603050405020304" pitchFamily="18" charset="0"/>
            </a:endParaRPr>
          </a:p>
          <a:p>
            <a:pPr marL="457200" lvl="1" indent="-457200" eaLnBrk="1" hangingPunct="1">
              <a:spcBef>
                <a:spcPts val="1200"/>
              </a:spcBef>
              <a:spcAft>
                <a:spcPts val="1200"/>
              </a:spcAft>
              <a:buFont typeface="Arial" panose="020B0604020202020204" pitchFamily="34" charset="0"/>
              <a:buChar char="•"/>
              <a:defRPr/>
            </a:pPr>
            <a:r>
              <a:rPr lang="zh-CN" altLang="en-US" sz="2800" b="0" dirty="0">
                <a:latin typeface="+mn-ea"/>
                <a:ea typeface="+mn-ea"/>
              </a:rPr>
              <a:t>在初始时刻将其突然置于温度为</a:t>
            </a:r>
            <a:r>
              <a:rPr lang="en-US" altLang="zh-CN" sz="2800" b="0" i="1" dirty="0">
                <a:latin typeface="+mn-ea"/>
                <a:ea typeface="+mn-ea"/>
                <a:cs typeface="Times New Roman" panose="02020603050405020304" pitchFamily="18" charset="0"/>
              </a:rPr>
              <a:t>t</a:t>
            </a:r>
            <a:r>
              <a:rPr lang="zh-CN" altLang="en-US" sz="2800" b="0" i="1" baseline="-25000" dirty="0">
                <a:latin typeface="+mn-ea"/>
                <a:ea typeface="+mn-ea"/>
                <a:cs typeface="Times New Roman" panose="02020603050405020304" pitchFamily="18" charset="0"/>
              </a:rPr>
              <a:t>∞ </a:t>
            </a:r>
            <a:r>
              <a:rPr lang="zh-CN" altLang="en-US" sz="2800" b="0" dirty="0">
                <a:latin typeface="+mn-ea"/>
                <a:ea typeface="+mn-ea"/>
              </a:rPr>
              <a:t>的流体中，</a:t>
            </a:r>
            <a:r>
              <a:rPr lang="en-US" altLang="zh-CN" sz="2800" b="0" i="1" dirty="0">
                <a:latin typeface="+mn-ea"/>
                <a:ea typeface="+mn-ea"/>
                <a:cs typeface="Times New Roman" panose="02020603050405020304" pitchFamily="18" charset="0"/>
              </a:rPr>
              <a:t>t</a:t>
            </a:r>
            <a:r>
              <a:rPr lang="zh-CN" altLang="en-US" sz="2800" b="0" i="1" baseline="-25000" dirty="0">
                <a:latin typeface="+mn-ea"/>
                <a:ea typeface="+mn-ea"/>
                <a:cs typeface="Times New Roman" panose="02020603050405020304" pitchFamily="18" charset="0"/>
              </a:rPr>
              <a:t>∞ </a:t>
            </a:r>
            <a:r>
              <a:rPr lang="en-US" altLang="zh-CN" sz="2800" b="0" dirty="0">
                <a:latin typeface="+mn-ea"/>
                <a:ea typeface="+mn-ea"/>
              </a:rPr>
              <a:t>&gt;</a:t>
            </a:r>
            <a:r>
              <a:rPr lang="en-US" altLang="zh-CN" sz="2800" b="0" i="1" dirty="0">
                <a:latin typeface="+mn-ea"/>
                <a:ea typeface="+mn-ea"/>
                <a:cs typeface="Times New Roman" panose="02020603050405020304" pitchFamily="18" charset="0"/>
              </a:rPr>
              <a:t> t</a:t>
            </a:r>
            <a:r>
              <a:rPr lang="en-US" altLang="zh-CN" sz="2800" b="0" i="1" baseline="-25000" dirty="0">
                <a:latin typeface="+mn-ea"/>
                <a:ea typeface="+mn-ea"/>
                <a:cs typeface="Times New Roman" panose="02020603050405020304" pitchFamily="18" charset="0"/>
              </a:rPr>
              <a:t>0</a:t>
            </a:r>
            <a:r>
              <a:rPr lang="zh-CN" altLang="en-US" sz="2800" b="0" dirty="0">
                <a:latin typeface="+mn-ea"/>
                <a:ea typeface="+mn-ea"/>
              </a:rPr>
              <a:t> </a:t>
            </a:r>
            <a:endParaRPr lang="en-US" altLang="zh-CN" sz="2800" b="0" dirty="0">
              <a:latin typeface="+mn-ea"/>
              <a:ea typeface="+mn-ea"/>
            </a:endParaRPr>
          </a:p>
          <a:p>
            <a:pPr marL="457200" lvl="1" indent="-457200" eaLnBrk="1" hangingPunct="1">
              <a:spcBef>
                <a:spcPts val="1200"/>
              </a:spcBef>
              <a:spcAft>
                <a:spcPts val="1200"/>
              </a:spcAft>
              <a:buFont typeface="Arial" panose="020B0604020202020204" pitchFamily="34" charset="0"/>
              <a:buChar char="•"/>
              <a:defRPr/>
            </a:pPr>
            <a:r>
              <a:rPr lang="zh-CN" altLang="en-US" sz="2800" b="0" dirty="0">
                <a:latin typeface="+mn-ea"/>
                <a:ea typeface="+mn-ea"/>
              </a:rPr>
              <a:t>固体与流体表面传热系数</a:t>
            </a:r>
            <a:r>
              <a:rPr lang="en-US" altLang="zh-CN" sz="2800" b="0" i="1" dirty="0">
                <a:latin typeface="+mn-ea"/>
                <a:ea typeface="+mn-ea"/>
                <a:cs typeface="Times New Roman" panose="02020603050405020304" pitchFamily="18" charset="0"/>
              </a:rPr>
              <a:t>h</a:t>
            </a:r>
            <a:r>
              <a:rPr lang="zh-CN" altLang="en-US" sz="2800" b="0" dirty="0">
                <a:latin typeface="+mn-ea"/>
                <a:ea typeface="+mn-ea"/>
              </a:rPr>
              <a:t>及固体的物性参数均保持常数</a:t>
            </a:r>
            <a:endParaRPr lang="en-US" altLang="zh-CN" sz="2800" b="0" dirty="0">
              <a:latin typeface="+mn-ea"/>
              <a:ea typeface="+mn-ea"/>
            </a:endParaRPr>
          </a:p>
          <a:p>
            <a:pPr marL="457200" lvl="1" indent="-457200" eaLnBrk="1" hangingPunct="1">
              <a:spcBef>
                <a:spcPts val="1200"/>
              </a:spcBef>
              <a:spcAft>
                <a:spcPts val="1200"/>
              </a:spcAft>
              <a:buFont typeface="Arial" panose="020B0604020202020204" pitchFamily="34" charset="0"/>
              <a:buChar char="•"/>
              <a:defRPr/>
            </a:pPr>
            <a:r>
              <a:rPr lang="zh-CN" altLang="en-US" sz="2800" b="0" dirty="0">
                <a:latin typeface="+mn-ea"/>
                <a:ea typeface="+mn-ea"/>
              </a:rPr>
              <a:t>求物体温度随时间的依变关系。</a:t>
            </a:r>
            <a:endParaRPr lang="en-US" altLang="zh-CN" sz="2800" b="0" dirty="0">
              <a:latin typeface="+mn-ea"/>
              <a:ea typeface="+mn-ea"/>
            </a:endParaRPr>
          </a:p>
          <a:p>
            <a:pPr marL="457200" lvl="1" indent="-457200" eaLnBrk="1" hangingPunct="1">
              <a:spcBef>
                <a:spcPts val="1200"/>
              </a:spcBef>
              <a:spcAft>
                <a:spcPts val="1200"/>
              </a:spcAft>
              <a:buFont typeface="Arial" panose="020B0604020202020204" pitchFamily="34" charset="0"/>
              <a:buChar char="•"/>
              <a:defRPr/>
            </a:pPr>
            <a:endParaRPr lang="en-US" altLang="zh-CN" sz="2800" b="0" kern="0" dirty="0">
              <a:latin typeface="+mn-ea"/>
              <a:ea typeface="+mn-ea"/>
            </a:endParaRPr>
          </a:p>
        </p:txBody>
      </p:sp>
      <mc:AlternateContent xmlns:mc="http://schemas.openxmlformats.org/markup-compatibility/2006">
        <mc:Choice xmlns:a14="http://schemas.microsoft.com/office/drawing/2010/main" Requires="a14">
          <p:sp>
            <p:nvSpPr>
              <p:cNvPr id="4" name="矩形 52"/>
              <p:cNvSpPr/>
              <p:nvPr/>
            </p:nvSpPr>
            <p:spPr>
              <a:xfrm>
                <a:off x="812751" y="5515992"/>
                <a:ext cx="6768752" cy="85773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4" name="矩形 52"/>
              <p:cNvSpPr>
                <a:spLocks noRot="1" noChangeAspect="1" noMove="1" noResize="1" noEditPoints="1" noAdjustHandles="1" noChangeArrowheads="1" noChangeShapeType="1" noTextEdit="1"/>
              </p:cNvSpPr>
              <p:nvPr/>
            </p:nvSpPr>
            <p:spPr>
              <a:xfrm>
                <a:off x="812751" y="5515992"/>
                <a:ext cx="6768752" cy="857735"/>
              </a:xfrm>
              <a:prstGeom prst="rect">
                <a:avLst/>
              </a:prstGeom>
              <a:blipFill rotWithShape="1">
                <a:blip r:embed="rId1"/>
                <a:stretch>
                  <a:fillRect l="-9" t="-45" r="4" b="27"/>
                </a:stretch>
              </a:blipFill>
              <a:ln w="19050">
                <a:noFill/>
              </a:ln>
            </p:spPr>
            <p:txBody>
              <a:bodyPr/>
              <a:lstStyle/>
              <a:p>
                <a:r>
                  <a:rPr lang="zh-CN" altLang="en-US">
                    <a:noFill/>
                  </a:rPr>
                  <a:t> </a:t>
                </a:r>
              </a:p>
            </p:txBody>
          </p:sp>
        </mc:Fallback>
      </mc:AlternateContent>
      <p:cxnSp>
        <p:nvCxnSpPr>
          <p:cNvPr id="5" name="直接连接符 67"/>
          <p:cNvCxnSpPr/>
          <p:nvPr/>
        </p:nvCxnSpPr>
        <p:spPr bwMode="auto">
          <a:xfrm flipV="1">
            <a:off x="2252911" y="5515992"/>
            <a:ext cx="1152128" cy="698513"/>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6" name="直接连接符 67"/>
          <p:cNvCxnSpPr/>
          <p:nvPr/>
        </p:nvCxnSpPr>
        <p:spPr bwMode="auto">
          <a:xfrm flipV="1">
            <a:off x="3837087" y="5515991"/>
            <a:ext cx="1152128" cy="698513"/>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7" name="直接连接符 67"/>
          <p:cNvCxnSpPr/>
          <p:nvPr/>
        </p:nvCxnSpPr>
        <p:spPr bwMode="auto">
          <a:xfrm flipV="1">
            <a:off x="5493271" y="5515990"/>
            <a:ext cx="1152128" cy="698513"/>
          </a:xfrm>
          <a:prstGeom prst="line">
            <a:avLst/>
          </a:prstGeom>
          <a:solidFill>
            <a:srgbClr val="FFFFCC"/>
          </a:solidFill>
          <a:ln w="25400" cap="flat" cmpd="sng" algn="ctr">
            <a:solidFill>
              <a:srgbClr val="FF0000"/>
            </a:solidFill>
            <a:prstDash val="solid"/>
            <a:round/>
            <a:headEnd type="none" w="med" len="med"/>
            <a:tailEnd type="none" w="med" len="med"/>
          </a:ln>
          <a:effectLst/>
        </p:spPr>
      </p:cxnSp>
      <p:sp>
        <p:nvSpPr>
          <p:cNvPr id="8" name="文本框 55"/>
          <p:cNvSpPr txBox="1"/>
          <p:nvPr/>
        </p:nvSpPr>
        <p:spPr>
          <a:xfrm>
            <a:off x="3405039" y="4956796"/>
            <a:ext cx="3058140" cy="461665"/>
          </a:xfrm>
          <a:prstGeom prst="rect">
            <a:avLst/>
          </a:prstGeom>
          <a:noFill/>
        </p:spPr>
        <p:txBody>
          <a:bodyPr wrap="square" rtlCol="0">
            <a:spAutoFit/>
          </a:bodyPr>
          <a:lstStyle/>
          <a:p>
            <a:r>
              <a:rPr lang="zh-CN" altLang="en-US" sz="2400" dirty="0">
                <a:solidFill>
                  <a:srgbClr val="FF0000"/>
                </a:solidFill>
                <a:latin typeface="黑体" panose="02010609060101010101" pitchFamily="2" charset="-122"/>
                <a:ea typeface="黑体" panose="02010609060101010101" pitchFamily="2" charset="-122"/>
              </a:rPr>
              <a:t>温度与空间坐标无关</a:t>
            </a:r>
            <a:endParaRPr lang="zh-CN" altLang="en-US" sz="2400" dirty="0">
              <a:solidFill>
                <a:srgbClr val="FF0000"/>
              </a:solidFill>
              <a:latin typeface="黑体" panose="02010609060101010101" pitchFamily="2" charset="-122"/>
              <a:ea typeface="黑体" panose="02010609060101010101" pitchFamily="2" charset="-122"/>
            </a:endParaRPr>
          </a:p>
        </p:txBody>
      </p:sp>
      <p:sp>
        <p:nvSpPr>
          <p:cNvPr id="9" name="右箭头 54"/>
          <p:cNvSpPr/>
          <p:nvPr/>
        </p:nvSpPr>
        <p:spPr bwMode="auto">
          <a:xfrm>
            <a:off x="8008406" y="5706174"/>
            <a:ext cx="797233" cy="349835"/>
          </a:xfrm>
          <a:prstGeom prst="rightArrow">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mc:AlternateContent xmlns:mc="http://schemas.openxmlformats.org/markup-compatibility/2006">
        <mc:Choice xmlns:a14="http://schemas.microsoft.com/office/drawing/2010/main" Requires="a14">
          <p:sp>
            <p:nvSpPr>
              <p:cNvPr id="10" name="矩形 52"/>
              <p:cNvSpPr/>
              <p:nvPr/>
            </p:nvSpPr>
            <p:spPr>
              <a:xfrm>
                <a:off x="9165679" y="5515990"/>
                <a:ext cx="1728192" cy="908647"/>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𝑡</m:t>
                          </m:r>
                        </m:num>
                        <m:den>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den>
                      </m:f>
                    </m:oMath>
                  </m:oMathPara>
                </a14:m>
                <a:endParaRPr lang="zh-CN" altLang="en-US" sz="2400" dirty="0"/>
              </a:p>
            </p:txBody>
          </p:sp>
        </mc:Choice>
        <mc:Fallback>
          <p:sp>
            <p:nvSpPr>
              <p:cNvPr id="10" name="矩形 52"/>
              <p:cNvSpPr>
                <a:spLocks noRot="1" noChangeAspect="1" noMove="1" noResize="1" noEditPoints="1" noAdjustHandles="1" noChangeArrowheads="1" noChangeShapeType="1" noTextEdit="1"/>
              </p:cNvSpPr>
              <p:nvPr/>
            </p:nvSpPr>
            <p:spPr>
              <a:xfrm>
                <a:off x="9165679" y="5515990"/>
                <a:ext cx="1728192" cy="908647"/>
              </a:xfrm>
              <a:prstGeom prst="rect">
                <a:avLst/>
              </a:prstGeom>
              <a:blipFill rotWithShape="1">
                <a:blip r:embed="rId2"/>
                <a:stretch>
                  <a:fillRect l="-5" t="-42" r="26" b="38"/>
                </a:stretch>
              </a:blipFill>
              <a:ln w="19050">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3" grpId="0"/>
      <p:bldP spid="4" grpId="0"/>
      <p:bldP spid="8" grpId="0"/>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grpSp>
        <p:nvGrpSpPr>
          <p:cNvPr id="3" name="Group 2"/>
          <p:cNvGrpSpPr/>
          <p:nvPr/>
        </p:nvGrpSpPr>
        <p:grpSpPr>
          <a:xfrm>
            <a:off x="791521" y="1145929"/>
            <a:ext cx="5901142" cy="1697697"/>
            <a:chOff x="791521" y="1145929"/>
            <a:chExt cx="5901142" cy="1697697"/>
          </a:xfrm>
        </p:grpSpPr>
        <mc:AlternateContent xmlns:mc="http://schemas.openxmlformats.org/markup-compatibility/2006">
          <mc:Choice xmlns:a14="http://schemas.microsoft.com/office/drawing/2010/main" Requires="a14">
            <p:sp>
              <p:nvSpPr>
                <p:cNvPr id="4" name="矩形 52"/>
                <p:cNvSpPr/>
                <p:nvPr/>
              </p:nvSpPr>
              <p:spPr>
                <a:xfrm>
                  <a:off x="791521" y="1145929"/>
                  <a:ext cx="1944216" cy="908647"/>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𝑡</m:t>
                            </m:r>
                          </m:num>
                          <m:den>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den>
                        </m:f>
                      </m:oMath>
                    </m:oMathPara>
                  </a14:m>
                  <a:endParaRPr lang="zh-CN" altLang="en-US" sz="2400" dirty="0"/>
                </a:p>
              </p:txBody>
            </p:sp>
          </mc:Choice>
          <mc:Fallback>
            <p:sp>
              <p:nvSpPr>
                <p:cNvPr id="4" name="矩形 52"/>
                <p:cNvSpPr>
                  <a:spLocks noRot="1" noChangeAspect="1" noMove="1" noResize="1" noEditPoints="1" noAdjustHandles="1" noChangeArrowheads="1" noChangeShapeType="1" noTextEdit="1"/>
                </p:cNvSpPr>
                <p:nvPr/>
              </p:nvSpPr>
              <p:spPr>
                <a:xfrm>
                  <a:off x="791521" y="1145929"/>
                  <a:ext cx="1944216" cy="908647"/>
                </a:xfrm>
                <a:prstGeom prst="rect">
                  <a:avLst/>
                </a:prstGeom>
                <a:blipFill rotWithShape="1">
                  <a:blip r:embed="rId1"/>
                </a:blipFill>
                <a:ln w="190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52"/>
                <p:cNvSpPr/>
                <p:nvPr/>
              </p:nvSpPr>
              <p:spPr>
                <a:xfrm>
                  <a:off x="918243" y="2370420"/>
                  <a:ext cx="2954848" cy="473206"/>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r>
                          <a:rPr lang="en-US" altLang="zh-CN" sz="2400" b="0" i="1" smtClean="0">
                            <a:latin typeface="Cambria Math" panose="02040503050406030204" pitchFamily="18" charset="0"/>
                            <a:ea typeface="Cambria Math" panose="02040503050406030204" pitchFamily="18" charset="0"/>
                          </a:rPr>
                          <m:t>𝑉</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𝑠</m:t>
                            </m:r>
                          </m:sub>
                        </m:sSub>
                        <m:r>
                          <a:rPr lang="en-US" altLang="zh-CN" sz="2400" b="0" i="1" smtClean="0">
                            <a:latin typeface="Cambria Math" panose="02040503050406030204" pitchFamily="18" charset="0"/>
                            <a:ea typeface="Cambria Math" panose="02040503050406030204" pitchFamily="18" charset="0"/>
                          </a:rPr>
                          <m:t>ℎ</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e>
                        </m:d>
                      </m:oMath>
                    </m:oMathPara>
                  </a14:m>
                  <a:endParaRPr lang="zh-CN" altLang="en-US" sz="2400" dirty="0"/>
                </a:p>
              </p:txBody>
            </p:sp>
          </mc:Choice>
          <mc:Fallback>
            <p:sp>
              <p:nvSpPr>
                <p:cNvPr id="5" name="矩形 52"/>
                <p:cNvSpPr>
                  <a:spLocks noRot="1" noChangeAspect="1" noMove="1" noResize="1" noEditPoints="1" noAdjustHandles="1" noChangeArrowheads="1" noChangeShapeType="1" noTextEdit="1"/>
                </p:cNvSpPr>
                <p:nvPr/>
              </p:nvSpPr>
              <p:spPr>
                <a:xfrm>
                  <a:off x="918243" y="2370420"/>
                  <a:ext cx="2954848" cy="473206"/>
                </a:xfrm>
                <a:prstGeom prst="rect">
                  <a:avLst/>
                </a:prstGeom>
                <a:blipFill rotWithShape="1">
                  <a:blip r:embed="rId2"/>
                </a:blipFill>
                <a:ln w="19050">
                  <a:noFill/>
                </a:ln>
              </p:spPr>
              <p:txBody>
                <a:bodyPr/>
                <a:lstStyle/>
                <a:p>
                  <a:r>
                    <a:rPr lang="zh-CN" altLang="en-US">
                      <a:noFill/>
                    </a:rPr>
                    <a:t> </a:t>
                  </a:r>
                </a:p>
              </p:txBody>
            </p:sp>
          </mc:Fallback>
        </mc:AlternateContent>
        <p:sp>
          <p:nvSpPr>
            <p:cNvPr id="6" name="Right Brace 5"/>
            <p:cNvSpPr/>
            <p:nvPr/>
          </p:nvSpPr>
          <p:spPr>
            <a:xfrm>
              <a:off x="3549055" y="1145929"/>
              <a:ext cx="324036" cy="1697697"/>
            </a:xfrm>
            <a:prstGeom prst="rightBrace">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矩形 52"/>
                <p:cNvSpPr/>
                <p:nvPr/>
              </p:nvSpPr>
              <p:spPr>
                <a:xfrm>
                  <a:off x="4055080" y="1620187"/>
                  <a:ext cx="2637583" cy="871649"/>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𝑡</m:t>
                            </m:r>
                          </m:num>
                          <m:den>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𝑠</m:t>
                                </m:r>
                              </m:sub>
                            </m:sSub>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e>
                            </m:d>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𝑉</m:t>
                            </m:r>
                          </m:den>
                        </m:f>
                      </m:oMath>
                    </m:oMathPara>
                  </a14:m>
                  <a:endParaRPr lang="zh-CN" altLang="en-US" sz="2400" dirty="0"/>
                </a:p>
              </p:txBody>
            </p:sp>
          </mc:Choice>
          <mc:Fallback>
            <p:sp>
              <p:nvSpPr>
                <p:cNvPr id="7" name="矩形 52"/>
                <p:cNvSpPr>
                  <a:spLocks noRot="1" noChangeAspect="1" noMove="1" noResize="1" noEditPoints="1" noAdjustHandles="1" noChangeArrowheads="1" noChangeShapeType="1" noTextEdit="1"/>
                </p:cNvSpPr>
                <p:nvPr/>
              </p:nvSpPr>
              <p:spPr>
                <a:xfrm>
                  <a:off x="4055080" y="1620187"/>
                  <a:ext cx="2637583" cy="871649"/>
                </a:xfrm>
                <a:prstGeom prst="rect">
                  <a:avLst/>
                </a:prstGeom>
                <a:blipFill rotWithShape="1">
                  <a:blip r:embed="rId3"/>
                </a:blipFill>
                <a:ln w="19050">
                  <a:noFill/>
                </a:ln>
              </p:spPr>
              <p:txBody>
                <a:bodyPr/>
                <a:lstStyle/>
                <a:p>
                  <a:r>
                    <a:rPr lang="zh-CN" altLang="en-US">
                      <a:noFill/>
                    </a:rPr>
                    <a:t> </a:t>
                  </a:r>
                </a:p>
              </p:txBody>
            </p:sp>
          </mc:Fallback>
        </mc:AlternateContent>
      </p:grpSp>
      <p:grpSp>
        <p:nvGrpSpPr>
          <p:cNvPr id="8" name="Group 7"/>
          <p:cNvGrpSpPr/>
          <p:nvPr/>
        </p:nvGrpSpPr>
        <p:grpSpPr>
          <a:xfrm>
            <a:off x="1053482" y="3159470"/>
            <a:ext cx="6488485" cy="1667990"/>
            <a:chOff x="1053482" y="3159470"/>
            <a:chExt cx="6488485" cy="1667990"/>
          </a:xfrm>
        </p:grpSpPr>
        <p:grpSp>
          <p:nvGrpSpPr>
            <p:cNvPr id="9" name="Group 8"/>
            <p:cNvGrpSpPr/>
            <p:nvPr/>
          </p:nvGrpSpPr>
          <p:grpSpPr>
            <a:xfrm>
              <a:off x="1053482" y="3159470"/>
              <a:ext cx="6023965" cy="505668"/>
              <a:chOff x="4184845" y="4180329"/>
              <a:chExt cx="6023965" cy="505668"/>
            </a:xfrm>
          </p:grpSpPr>
          <mc:AlternateContent xmlns:mc="http://schemas.openxmlformats.org/markup-compatibility/2006">
            <mc:Choice xmlns:a14="http://schemas.microsoft.com/office/drawing/2010/main" Requires="a14">
              <p:sp>
                <p:nvSpPr>
                  <p:cNvPr id="11" name="矩形 52"/>
                  <p:cNvSpPr/>
                  <p:nvPr/>
                </p:nvSpPr>
                <p:spPr>
                  <a:xfrm>
                    <a:off x="5736008" y="4224332"/>
                    <a:ext cx="2637583" cy="46166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𝜃</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oMath>
                      </m:oMathPara>
                    </a14:m>
                    <a:endParaRPr lang="zh-CN" altLang="en-US" sz="2400" dirty="0"/>
                  </a:p>
                </p:txBody>
              </p:sp>
            </mc:Choice>
            <mc:Fallback>
              <p:sp>
                <p:nvSpPr>
                  <p:cNvPr id="11" name="矩形 52"/>
                  <p:cNvSpPr>
                    <a:spLocks noRot="1" noChangeAspect="1" noMove="1" noResize="1" noEditPoints="1" noAdjustHandles="1" noChangeArrowheads="1" noChangeShapeType="1" noTextEdit="1"/>
                  </p:cNvSpPr>
                  <p:nvPr/>
                </p:nvSpPr>
                <p:spPr>
                  <a:xfrm>
                    <a:off x="5736008" y="4224332"/>
                    <a:ext cx="2637583" cy="461665"/>
                  </a:xfrm>
                  <a:prstGeom prst="rect">
                    <a:avLst/>
                  </a:prstGeom>
                  <a:blipFill rotWithShape="1">
                    <a:blip r:embed="rId4"/>
                  </a:blipFill>
                  <a:ln w="19050">
                    <a:noFill/>
                  </a:ln>
                </p:spPr>
                <p:txBody>
                  <a:bodyPr/>
                  <a:lstStyle/>
                  <a:p>
                    <a:r>
                      <a:rPr lang="zh-CN" altLang="en-US">
                        <a:noFill/>
                      </a:rPr>
                      <a:t> </a:t>
                    </a:r>
                  </a:p>
                </p:txBody>
              </p:sp>
            </mc:Fallback>
          </mc:AlternateContent>
          <p:sp>
            <p:nvSpPr>
              <p:cNvPr id="12" name="文本框 55"/>
              <p:cNvSpPr txBox="1"/>
              <p:nvPr/>
            </p:nvSpPr>
            <p:spPr>
              <a:xfrm>
                <a:off x="4184845" y="4180329"/>
                <a:ext cx="6023965"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引入过余温度            ，再分离变量</a:t>
                </a:r>
                <a:endParaRPr lang="zh-CN" altLang="en-US" sz="2400" dirty="0">
                  <a:latin typeface="黑体" panose="02010609060101010101" pitchFamily="2" charset="-122"/>
                  <a:ea typeface="黑体" panose="02010609060101010101" pitchFamily="2" charset="-122"/>
                </a:endParaRPr>
              </a:p>
            </p:txBody>
          </p:sp>
        </p:grpSp>
        <mc:AlternateContent xmlns:mc="http://schemas.openxmlformats.org/markup-compatibility/2006">
          <mc:Choice xmlns:a14="http://schemas.microsoft.com/office/drawing/2010/main" Requires="a14">
            <p:sp>
              <p:nvSpPr>
                <p:cNvPr id="10" name="矩形 52"/>
                <p:cNvSpPr/>
                <p:nvPr/>
              </p:nvSpPr>
              <p:spPr>
                <a:xfrm>
                  <a:off x="2395667" y="3971135"/>
                  <a:ext cx="5146300" cy="85632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𝜃</m:t>
                            </m:r>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𝜃</m:t>
                                </m:r>
                              </m:e>
                              <m:sub>
                                <m:r>
                                  <a:rPr lang="en-US" altLang="zh-CN" sz="2400" i="1">
                                    <a:latin typeface="Cambria Math" panose="02040503050406030204" pitchFamily="18" charset="0"/>
                                    <a:ea typeface="Cambria Math" panose="02040503050406030204" pitchFamily="18" charset="0"/>
                                  </a:rPr>
                                  <m:t>0</m:t>
                                </m:r>
                              </m:sub>
                            </m:sSub>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den>
                        </m:f>
                        <m:r>
                          <a:rPr lang="en-US" altLang="zh-CN" sz="2400" i="1">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exp</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𝑠</m:t>
                                    </m:r>
                                  </m:sub>
                                </m:sSub>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𝑐𝑉</m:t>
                                </m:r>
                              </m:den>
                            </m:f>
                            <m:r>
                              <a:rPr lang="en-US" altLang="zh-CN" sz="2400" i="1">
                                <a:latin typeface="Cambria Math" panose="02040503050406030204" pitchFamily="18" charset="0"/>
                                <a:ea typeface="Cambria Math" panose="02040503050406030204" pitchFamily="18" charset="0"/>
                              </a:rPr>
                              <m:t>𝜏</m:t>
                            </m:r>
                          </m:e>
                        </m:d>
                      </m:oMath>
                    </m:oMathPara>
                  </a14:m>
                  <a:endParaRPr lang="zh-CN" altLang="en-US" sz="2400" dirty="0"/>
                </a:p>
              </p:txBody>
            </p:sp>
          </mc:Choice>
          <mc:Fallback>
            <p:sp>
              <p:nvSpPr>
                <p:cNvPr id="10" name="矩形 52"/>
                <p:cNvSpPr>
                  <a:spLocks noRot="1" noChangeAspect="1" noMove="1" noResize="1" noEditPoints="1" noAdjustHandles="1" noChangeArrowheads="1" noChangeShapeType="1" noTextEdit="1"/>
                </p:cNvSpPr>
                <p:nvPr/>
              </p:nvSpPr>
              <p:spPr>
                <a:xfrm>
                  <a:off x="2395667" y="3971135"/>
                  <a:ext cx="5146300" cy="856325"/>
                </a:xfrm>
                <a:prstGeom prst="rect">
                  <a:avLst/>
                </a:prstGeom>
                <a:blipFill rotWithShape="1">
                  <a:blip r:embed="rId5"/>
                </a:blipFill>
                <a:ln w="19050">
                  <a:noFill/>
                </a:ln>
              </p:spPr>
              <p:txBody>
                <a:bodyPr/>
                <a:lstStyle/>
                <a:p>
                  <a:r>
                    <a:rPr lang="zh-CN" altLang="en-US">
                      <a:noFill/>
                    </a:rPr>
                    <a:t> </a:t>
                  </a:r>
                </a:p>
              </p:txBody>
            </p:sp>
          </mc:Fallback>
        </mc:AlternateContent>
      </p:grpSp>
      <p:grpSp>
        <p:nvGrpSpPr>
          <p:cNvPr id="13" name="Group 12"/>
          <p:cNvGrpSpPr/>
          <p:nvPr/>
        </p:nvGrpSpPr>
        <p:grpSpPr>
          <a:xfrm>
            <a:off x="2042923" y="3971135"/>
            <a:ext cx="6330668" cy="2471527"/>
            <a:chOff x="2042923" y="3971135"/>
            <a:chExt cx="6330668" cy="2471527"/>
          </a:xfrm>
        </p:grpSpPr>
        <mc:AlternateContent xmlns:mc="http://schemas.openxmlformats.org/markup-compatibility/2006">
          <mc:Choice xmlns:a14="http://schemas.microsoft.com/office/drawing/2010/main" Requires="a14">
            <p:sp>
              <p:nvSpPr>
                <p:cNvPr id="14" name="矩形 52"/>
                <p:cNvSpPr/>
                <p:nvPr/>
              </p:nvSpPr>
              <p:spPr>
                <a:xfrm>
                  <a:off x="2042923" y="5573257"/>
                  <a:ext cx="6330668" cy="86940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𝑠</m:t>
                                </m:r>
                              </m:sub>
                            </m:sSub>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𝑐𝑉</m:t>
                            </m:r>
                          </m:den>
                        </m:f>
                        <m:r>
                          <a:rPr lang="en-US" altLang="zh-CN" sz="2400" i="1" smtClean="0">
                            <a:latin typeface="Cambria Math" panose="02040503050406030204" pitchFamily="18" charset="0"/>
                            <a:ea typeface="Cambria Math" panose="02040503050406030204" pitchFamily="18" charset="0"/>
                          </a:rPr>
                          <m:t>𝜏</m:t>
                        </m:r>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ℎ</m:t>
                            </m:r>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𝑐</m:t>
                                </m:r>
                              </m:sub>
                            </m:sSub>
                          </m:den>
                        </m:f>
                        <m:r>
                          <a:rPr lang="en-US" altLang="zh-CN" sz="2400" i="1">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ℎ</m:t>
                            </m:r>
                            <m:sSub>
                              <m:sSubPr>
                                <m:ctrlPr>
                                  <a:rPr lang="en-US"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𝑙</m:t>
                                </m:r>
                              </m:e>
                              <m:sub>
                                <m:r>
                                  <a:rPr lang="en-US" altLang="zh-CN" sz="2400" i="1">
                                    <a:solidFill>
                                      <a:srgbClr val="FF0000"/>
                                    </a:solidFill>
                                    <a:latin typeface="Cambria Math" panose="02040503050406030204" pitchFamily="18" charset="0"/>
                                  </a:rPr>
                                  <m:t>𝑐</m:t>
                                </m:r>
                              </m:sub>
                            </m:sSub>
                          </m:num>
                          <m:den>
                            <m:r>
                              <a:rPr lang="en-US" altLang="zh-CN" sz="2400" b="0" i="1" smtClean="0">
                                <a:solidFill>
                                  <a:srgbClr val="00B0F0"/>
                                </a:solidFill>
                                <a:latin typeface="Cambria Math" panose="02040503050406030204" pitchFamily="18" charset="0"/>
                                <a:ea typeface="Cambria Math" panose="02040503050406030204" pitchFamily="18" charset="0"/>
                              </a:rPr>
                              <m:t>𝜆</m:t>
                            </m:r>
                          </m:den>
                        </m:f>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solidFill>
                                  <a:srgbClr val="00B0F0"/>
                                </a:solidFill>
                                <a:latin typeface="Cambria Math" panose="02040503050406030204" pitchFamily="18" charset="0"/>
                                <a:ea typeface="Cambria Math" panose="02040503050406030204" pitchFamily="18" charset="0"/>
                              </a:rPr>
                              <m:t>𝜆</m:t>
                            </m:r>
                          </m:num>
                          <m:den>
                            <m:r>
                              <a:rPr lang="zh-CN" altLang="en-US" sz="2400" i="1">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den>
                        </m:f>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𝜏</m:t>
                            </m:r>
                          </m:num>
                          <m:den>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𝑙</m:t>
                                </m:r>
                              </m:e>
                              <m:sub>
                                <m:r>
                                  <a:rPr lang="en-US" altLang="zh-CN" sz="2400" b="0" i="1" smtClean="0">
                                    <a:latin typeface="Cambria Math" panose="02040503050406030204" pitchFamily="18" charset="0"/>
                                    <a:ea typeface="Cambria Math" panose="02040503050406030204" pitchFamily="18" charset="0"/>
                                  </a:rPr>
                                  <m:t>𝑐</m:t>
                                </m:r>
                              </m:sub>
                              <m:sup>
                                <m:r>
                                  <a:rPr lang="en-US" altLang="zh-CN" sz="2400" b="0" i="1" smtClean="0">
                                    <a:solidFill>
                                      <a:srgbClr val="FF0000"/>
                                    </a:solidFill>
                                    <a:latin typeface="Cambria Math" panose="02040503050406030204" pitchFamily="18" charset="0"/>
                                    <a:ea typeface="Cambria Math" panose="02040503050406030204" pitchFamily="18" charset="0"/>
                                  </a:rPr>
                                  <m:t>2</m:t>
                                </m:r>
                              </m:sup>
                            </m:sSubSup>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ℎ</m:t>
                            </m:r>
                            <m:sSub>
                              <m:sSubPr>
                                <m:ctrlPr>
                                  <a:rPr lang="en-US"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𝑐</m:t>
                                </m:r>
                              </m:sub>
                            </m:sSub>
                          </m:num>
                          <m:den>
                            <m:r>
                              <a:rPr lang="en-US" altLang="zh-CN" sz="2400" i="1">
                                <a:latin typeface="Cambria Math" panose="02040503050406030204" pitchFamily="18" charset="0"/>
                                <a:ea typeface="Cambria Math" panose="02040503050406030204" pitchFamily="18" charset="0"/>
                              </a:rPr>
                              <m:t>𝜆</m:t>
                            </m:r>
                          </m:den>
                        </m:f>
                        <m:f>
                          <m:fPr>
                            <m:ctrlPr>
                              <a:rPr lang="en-US" altLang="zh-CN" sz="2400" i="1">
                                <a:latin typeface="Cambria Math" panose="02040503050406030204" pitchFamily="18" charset="0"/>
                                <a:ea typeface="Cambria Math" panose="02040503050406030204" pitchFamily="18" charset="0"/>
                              </a:rPr>
                            </m:ctrlPr>
                          </m:fPr>
                          <m:num>
                            <m:r>
                              <a:rPr lang="en-US" altLang="zh-CN" sz="2400" i="1" smtClean="0">
                                <a:latin typeface="Cambria Math" panose="02040503050406030204" pitchFamily="18" charset="0"/>
                                <a:ea typeface="Cambria Math" panose="02040503050406030204" pitchFamily="18" charset="0"/>
                              </a:rPr>
                              <m:t>𝛼</m:t>
                            </m:r>
                            <m:r>
                              <a:rPr lang="en-US" altLang="zh-CN" sz="2400" i="1">
                                <a:latin typeface="Cambria Math" panose="02040503050406030204" pitchFamily="18" charset="0"/>
                                <a:ea typeface="Cambria Math" panose="02040503050406030204" pitchFamily="18" charset="0"/>
                              </a:rPr>
                              <m:t>𝜏</m:t>
                            </m:r>
                          </m:num>
                          <m:den>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𝑐</m:t>
                                </m:r>
                              </m:sub>
                              <m:sup>
                                <m:r>
                                  <a:rPr lang="en-US" altLang="zh-CN" sz="2400" i="1">
                                    <a:latin typeface="Cambria Math" panose="02040503050406030204" pitchFamily="18" charset="0"/>
                                    <a:ea typeface="Cambria Math" panose="02040503050406030204" pitchFamily="18" charset="0"/>
                                  </a:rPr>
                                  <m:t>2</m:t>
                                </m:r>
                              </m:sup>
                            </m:sSubSup>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𝐹𝑜</m:t>
                        </m:r>
                      </m:oMath>
                    </m:oMathPara>
                  </a14:m>
                  <a:endParaRPr lang="zh-CN" altLang="en-US" sz="2400" dirty="0"/>
                </a:p>
              </p:txBody>
            </p:sp>
          </mc:Choice>
          <mc:Fallback>
            <p:sp>
              <p:nvSpPr>
                <p:cNvPr id="14" name="矩形 52"/>
                <p:cNvSpPr>
                  <a:spLocks noRot="1" noChangeAspect="1" noMove="1" noResize="1" noEditPoints="1" noAdjustHandles="1" noChangeArrowheads="1" noChangeShapeType="1" noTextEdit="1"/>
                </p:cNvSpPr>
                <p:nvPr/>
              </p:nvSpPr>
              <p:spPr>
                <a:xfrm>
                  <a:off x="2042923" y="5573257"/>
                  <a:ext cx="6330668" cy="869405"/>
                </a:xfrm>
                <a:prstGeom prst="rect">
                  <a:avLst/>
                </a:prstGeom>
                <a:blipFill rotWithShape="1">
                  <a:blip r:embed="rId6"/>
                </a:blipFill>
                <a:ln w="19050">
                  <a:noFill/>
                </a:ln>
              </p:spPr>
              <p:txBody>
                <a:bodyPr/>
                <a:lstStyle/>
                <a:p>
                  <a:r>
                    <a:rPr lang="zh-CN" altLang="en-US">
                      <a:noFill/>
                    </a:rPr>
                    <a:t> </a:t>
                  </a:r>
                </a:p>
              </p:txBody>
            </p:sp>
          </mc:Fallback>
        </mc:AlternateContent>
        <p:sp>
          <p:nvSpPr>
            <p:cNvPr id="15" name="Rectangle 14"/>
            <p:cNvSpPr/>
            <p:nvPr/>
          </p:nvSpPr>
          <p:spPr>
            <a:xfrm>
              <a:off x="5997327" y="3971135"/>
              <a:ext cx="792088" cy="85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p:cNvCxnSpPr>
              <a:stCxn id="15" idx="2"/>
              <a:endCxn id="14" idx="0"/>
            </p:cNvCxnSpPr>
            <p:nvPr/>
          </p:nvCxnSpPr>
          <p:spPr>
            <a:xfrm rot="5400000">
              <a:off x="4237393" y="3417278"/>
              <a:ext cx="745797" cy="3566160"/>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8842774" y="3678475"/>
            <a:ext cx="4172341" cy="2560316"/>
            <a:chOff x="8842774" y="3678475"/>
            <a:chExt cx="4172341" cy="2560316"/>
          </a:xfrm>
        </p:grpSpPr>
        <mc:AlternateContent xmlns:mc="http://schemas.openxmlformats.org/markup-compatibility/2006">
          <mc:Choice xmlns:a14="http://schemas.microsoft.com/office/drawing/2010/main" Requires="a14">
            <p:sp>
              <p:nvSpPr>
                <p:cNvPr id="18" name="Rectangle 17"/>
                <p:cNvSpPr/>
                <p:nvPr/>
              </p:nvSpPr>
              <p:spPr>
                <a:xfrm>
                  <a:off x="9493166" y="4496407"/>
                  <a:ext cx="2800510" cy="85209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𝜃</m:t>
                            </m:r>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𝜃</m:t>
                                </m:r>
                              </m:e>
                              <m:sub>
                                <m:r>
                                  <a:rPr lang="en-US" altLang="zh-CN" sz="2400" i="1">
                                    <a:latin typeface="Cambria Math" panose="02040503050406030204" pitchFamily="18" charset="0"/>
                                    <a:ea typeface="Cambria Math" panose="02040503050406030204" pitchFamily="18" charset="0"/>
                                  </a:rPr>
                                  <m:t>0</m:t>
                                </m:r>
                              </m:sub>
                            </m:sSub>
                          </m:den>
                        </m:f>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exp</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𝐹𝑜</m:t>
                            </m:r>
                          </m:e>
                        </m:d>
                      </m:oMath>
                    </m:oMathPara>
                  </a14:m>
                  <a:endParaRPr lang="zh-CN" altLang="en-US" sz="2400" dirty="0"/>
                </a:p>
              </p:txBody>
            </p:sp>
          </mc:Choice>
          <mc:Fallback>
            <p:sp>
              <p:nvSpPr>
                <p:cNvPr id="18" name="Rectangle 17"/>
                <p:cNvSpPr>
                  <a:spLocks noRot="1" noChangeAspect="1" noMove="1" noResize="1" noEditPoints="1" noAdjustHandles="1" noChangeArrowheads="1" noChangeShapeType="1" noTextEdit="1"/>
                </p:cNvSpPr>
                <p:nvPr/>
              </p:nvSpPr>
              <p:spPr>
                <a:xfrm>
                  <a:off x="9493166" y="4496407"/>
                  <a:ext cx="2800510" cy="852093"/>
                </a:xfrm>
                <a:prstGeom prst="rect">
                  <a:avLst/>
                </a:prstGeom>
                <a:blipFill rotWithShape="1">
                  <a:blip r:embed="rId7"/>
                </a:blipFill>
              </p:spPr>
              <p:txBody>
                <a:bodyPr/>
                <a:lstStyle/>
                <a:p>
                  <a:r>
                    <a:rPr lang="zh-CN" altLang="en-US">
                      <a:noFill/>
                    </a:rPr>
                    <a:t> </a:t>
                  </a:r>
                </a:p>
              </p:txBody>
            </p:sp>
          </mc:Fallback>
        </mc:AlternateContent>
        <p:sp>
          <p:nvSpPr>
            <p:cNvPr id="19" name="文本框 55"/>
            <p:cNvSpPr txBox="1"/>
            <p:nvPr/>
          </p:nvSpPr>
          <p:spPr>
            <a:xfrm>
              <a:off x="9093671" y="5777126"/>
              <a:ext cx="3921444"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以</a:t>
              </a: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l</a:t>
              </a:r>
              <a:r>
                <a:rPr lang="en-US" altLang="zh-CN" sz="2400" i="1" baseline="-250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400" dirty="0">
                  <a:latin typeface="黑体" panose="02010609060101010101" pitchFamily="2" charset="-122"/>
                  <a:ea typeface="黑体" panose="02010609060101010101" pitchFamily="2" charset="-122"/>
                </a:rPr>
                <a:t>为特征长度的毕渥数</a:t>
              </a:r>
              <a:endParaRPr lang="zh-CN" altLang="en-US" sz="2400" dirty="0">
                <a:latin typeface="黑体" panose="02010609060101010101" pitchFamily="2" charset="-122"/>
                <a:ea typeface="黑体" panose="02010609060101010101" pitchFamily="2" charset="-122"/>
              </a:endParaRPr>
            </a:p>
          </p:txBody>
        </p:sp>
        <p:sp>
          <p:nvSpPr>
            <p:cNvPr id="20" name="文本框 55"/>
            <p:cNvSpPr txBox="1"/>
            <p:nvPr/>
          </p:nvSpPr>
          <p:spPr>
            <a:xfrm>
              <a:off x="8842774" y="3678475"/>
              <a:ext cx="3921445"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以</a:t>
              </a:r>
              <a:r>
                <a:rPr lang="en-US" altLang="zh-CN" sz="2400" i="1" dirty="0">
                  <a:latin typeface="Times New Roman" panose="02020603050405020304" pitchFamily="18" charset="0"/>
                  <a:ea typeface="黑体" panose="02010609060101010101" pitchFamily="2" charset="-122"/>
                  <a:cs typeface="Times New Roman" panose="02020603050405020304" pitchFamily="18" charset="0"/>
                </a:rPr>
                <a:t>l</a:t>
              </a:r>
              <a:r>
                <a:rPr lang="en-US" altLang="zh-CN" sz="2400" i="1" baseline="-250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400" dirty="0">
                  <a:latin typeface="黑体" panose="02010609060101010101" pitchFamily="2" charset="-122"/>
                  <a:ea typeface="黑体" panose="02010609060101010101" pitchFamily="2" charset="-122"/>
                </a:rPr>
                <a:t>为特征长度的傅里叶数</a:t>
              </a:r>
              <a:endParaRPr lang="zh-CN" altLang="en-US" sz="2400" dirty="0">
                <a:latin typeface="黑体" panose="02010609060101010101" pitchFamily="2" charset="-122"/>
                <a:ea typeface="黑体" panose="02010609060101010101" pitchFamily="2" charset="-122"/>
              </a:endParaRPr>
            </a:p>
          </p:txBody>
        </p:sp>
        <p:cxnSp>
          <p:nvCxnSpPr>
            <p:cNvPr id="21" name="Straight Arrow Connector 20"/>
            <p:cNvCxnSpPr/>
            <p:nvPr/>
          </p:nvCxnSpPr>
          <p:spPr>
            <a:xfrm flipV="1">
              <a:off x="11757967" y="4140140"/>
              <a:ext cx="0" cy="55630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253911" y="5200358"/>
              <a:ext cx="0" cy="55630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grpSp>
        <p:nvGrpSpPr>
          <p:cNvPr id="3" name="Group 2"/>
          <p:cNvGrpSpPr/>
          <p:nvPr/>
        </p:nvGrpSpPr>
        <p:grpSpPr>
          <a:xfrm>
            <a:off x="684221" y="1048838"/>
            <a:ext cx="11433786" cy="1415145"/>
            <a:chOff x="684221" y="1048838"/>
            <a:chExt cx="11433786" cy="1415145"/>
          </a:xfrm>
        </p:grpSpPr>
        <mc:AlternateContent xmlns:mc="http://schemas.openxmlformats.org/markup-compatibility/2006">
          <mc:Choice xmlns:a14="http://schemas.microsoft.com/office/drawing/2010/main" Requires="a14">
            <p:sp>
              <p:nvSpPr>
                <p:cNvPr id="4" name="矩形 52"/>
                <p:cNvSpPr/>
                <p:nvPr/>
              </p:nvSpPr>
              <p:spPr>
                <a:xfrm>
                  <a:off x="684221" y="1607658"/>
                  <a:ext cx="11433786" cy="85632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solidFill>
                              <a:srgbClr val="FF0000"/>
                            </a:solidFill>
                            <a:latin typeface="Cambria Math" panose="02040503050406030204" pitchFamily="18" charset="0"/>
                            <a:ea typeface="Cambria Math" panose="02040503050406030204" pitchFamily="18" charset="0"/>
                          </a:rPr>
                          <m:t>Φ</m:t>
                        </m:r>
                        <m:r>
                          <a:rPr lang="en-US" altLang="zh-CN" sz="2400" b="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𝑐𝑉</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𝑡</m:t>
                            </m:r>
                          </m:num>
                          <m:den>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𝑠</m:t>
                            </m:r>
                          </m:sub>
                        </m:sSub>
                        <m:r>
                          <a:rPr lang="en-US" altLang="zh-CN" sz="2400" i="1">
                            <a:latin typeface="Cambria Math" panose="02040503050406030204" pitchFamily="18" charset="0"/>
                            <a:ea typeface="Cambria Math" panose="02040503050406030204" pitchFamily="18" charset="0"/>
                          </a:rPr>
                          <m:t>ℎ</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e>
                        </m:d>
                        <m:r>
                          <a:rPr lang="en-US" altLang="zh-CN" sz="2400" b="0" i="0"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Sub>
                          </m:e>
                        </m:d>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𝐴</m:t>
                            </m:r>
                          </m:e>
                          <m:sub>
                            <m:r>
                              <a:rPr lang="en-US" altLang="zh-CN" sz="2400" i="1">
                                <a:latin typeface="Cambria Math" panose="02040503050406030204" pitchFamily="18" charset="0"/>
                                <a:ea typeface="Cambria Math" panose="02040503050406030204" pitchFamily="18" charset="0"/>
                              </a:rPr>
                              <m:t>𝑠</m:t>
                            </m:r>
                          </m:sub>
                        </m:sSub>
                        <m:r>
                          <a:rPr lang="en-US" altLang="zh-CN" sz="2400" i="1">
                            <a:latin typeface="Cambria Math" panose="02040503050406030204" pitchFamily="18" charset="0"/>
                            <a:ea typeface="Cambria Math" panose="02040503050406030204" pitchFamily="18" charset="0"/>
                          </a:rPr>
                          <m:t>ℎ</m:t>
                        </m:r>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num>
                          <m:den>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den>
                        </m:f>
                        <m:r>
                          <a:rPr lang="en-US" altLang="zh-CN" sz="2400" b="0" i="1" smtClean="0">
                            <a:solidFill>
                              <a:srgbClr val="FF0000"/>
                            </a:solidFill>
                            <a:latin typeface="Cambria Math" panose="02040503050406030204" pitchFamily="18" charset="0"/>
                            <a:ea typeface="Cambria Math" panose="02040503050406030204" pitchFamily="18" charset="0"/>
                          </a:rPr>
                          <m:t>=</m:t>
                        </m:r>
                        <m:d>
                          <m:dPr>
                            <m:ctrlPr>
                              <a:rPr lang="en-US" altLang="zh-CN" sz="24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0</m:t>
                                </m:r>
                              </m:sub>
                            </m:sSub>
                          </m:e>
                        </m:d>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𝐴</m:t>
                            </m:r>
                          </m:e>
                          <m:sub>
                            <m:r>
                              <a:rPr lang="en-US" altLang="zh-CN" sz="2400" i="1">
                                <a:solidFill>
                                  <a:srgbClr val="FF0000"/>
                                </a:solidFill>
                                <a:latin typeface="Cambria Math" panose="02040503050406030204" pitchFamily="18" charset="0"/>
                                <a:ea typeface="Cambria Math" panose="02040503050406030204" pitchFamily="18" charset="0"/>
                              </a:rPr>
                              <m:t>𝑠</m:t>
                            </m:r>
                          </m:sub>
                        </m:sSub>
                        <m:r>
                          <a:rPr lang="en-US" altLang="zh-CN" sz="2400" i="1">
                            <a:solidFill>
                              <a:srgbClr val="FF0000"/>
                            </a:solidFill>
                            <a:latin typeface="Cambria Math" panose="02040503050406030204" pitchFamily="18" charset="0"/>
                            <a:ea typeface="Cambria Math" panose="02040503050406030204" pitchFamily="18" charset="0"/>
                          </a:rPr>
                          <m:t>ℎ</m:t>
                        </m:r>
                        <m:r>
                          <m:rPr>
                            <m:sty m:val="p"/>
                          </m:rPr>
                          <a:rPr lang="en-US" altLang="zh-CN" sz="2400">
                            <a:solidFill>
                              <a:srgbClr val="FF0000"/>
                            </a:solidFill>
                            <a:latin typeface="Cambria Math" panose="02040503050406030204" pitchFamily="18" charset="0"/>
                            <a:ea typeface="Cambria Math" panose="02040503050406030204" pitchFamily="18" charset="0"/>
                          </a:rPr>
                          <m:t>exp</m:t>
                        </m:r>
                        <m:d>
                          <m:dPr>
                            <m:ctrlPr>
                              <a:rPr lang="en-US" altLang="zh-CN" sz="2400" i="1">
                                <a:solidFill>
                                  <a:srgbClr val="FF0000"/>
                                </a:solidFill>
                                <a:latin typeface="Cambria Math" panose="02040503050406030204" pitchFamily="18" charset="0"/>
                                <a:ea typeface="Cambria Math" panose="02040503050406030204" pitchFamily="18" charset="0"/>
                              </a:rPr>
                            </m:ctrlPr>
                          </m:dPr>
                          <m:e>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ℎ</m:t>
                                </m:r>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𝐴</m:t>
                                    </m:r>
                                  </m:e>
                                  <m:sub>
                                    <m:r>
                                      <a:rPr lang="en-US" altLang="zh-CN" sz="2400" i="1">
                                        <a:solidFill>
                                          <a:srgbClr val="FF0000"/>
                                        </a:solidFill>
                                        <a:latin typeface="Cambria Math" panose="02040503050406030204" pitchFamily="18" charset="0"/>
                                        <a:ea typeface="Cambria Math" panose="02040503050406030204" pitchFamily="18" charset="0"/>
                                      </a:rPr>
                                      <m:t>𝑠</m:t>
                                    </m:r>
                                  </m:sub>
                                </m:sSub>
                              </m:num>
                              <m:den>
                                <m:r>
                                  <a:rPr lang="zh-CN" altLang="en-US" sz="2400" i="1">
                                    <a:solidFill>
                                      <a:srgbClr val="FF0000"/>
                                    </a:solidFill>
                                    <a:latin typeface="Cambria Math" panose="02040503050406030204" pitchFamily="18" charset="0"/>
                                    <a:ea typeface="Cambria Math" panose="02040503050406030204" pitchFamily="18" charset="0"/>
                                  </a:rPr>
                                  <m:t>𝜌</m:t>
                                </m:r>
                                <m:r>
                                  <a:rPr lang="en-US" altLang="zh-CN" sz="2400" i="1">
                                    <a:solidFill>
                                      <a:srgbClr val="FF0000"/>
                                    </a:solidFill>
                                    <a:latin typeface="Cambria Math" panose="02040503050406030204" pitchFamily="18" charset="0"/>
                                    <a:ea typeface="Cambria Math" panose="02040503050406030204" pitchFamily="18" charset="0"/>
                                  </a:rPr>
                                  <m:t>𝑐𝑉</m:t>
                                </m:r>
                              </m:den>
                            </m:f>
                            <m:r>
                              <a:rPr lang="en-US" altLang="zh-CN" sz="2400" i="1">
                                <a:solidFill>
                                  <a:srgbClr val="FF0000"/>
                                </a:solidFill>
                                <a:latin typeface="Cambria Math" panose="02040503050406030204" pitchFamily="18" charset="0"/>
                                <a:ea typeface="Cambria Math" panose="02040503050406030204" pitchFamily="18" charset="0"/>
                              </a:rPr>
                              <m:t>𝜏</m:t>
                            </m:r>
                          </m:e>
                        </m:d>
                      </m:oMath>
                    </m:oMathPara>
                  </a14:m>
                  <a:endParaRPr lang="zh-CN" altLang="en-US" sz="2400" dirty="0"/>
                </a:p>
              </p:txBody>
            </p:sp>
          </mc:Choice>
          <mc:Fallback>
            <p:sp>
              <p:nvSpPr>
                <p:cNvPr id="4" name="矩形 52"/>
                <p:cNvSpPr>
                  <a:spLocks noRot="1" noChangeAspect="1" noMove="1" noResize="1" noEditPoints="1" noAdjustHandles="1" noChangeArrowheads="1" noChangeShapeType="1" noTextEdit="1"/>
                </p:cNvSpPr>
                <p:nvPr/>
              </p:nvSpPr>
              <p:spPr>
                <a:xfrm>
                  <a:off x="684221" y="1607658"/>
                  <a:ext cx="11433786" cy="856325"/>
                </a:xfrm>
                <a:prstGeom prst="rect">
                  <a:avLst/>
                </a:prstGeom>
                <a:blipFill rotWithShape="1">
                  <a:blip r:embed="rId1"/>
                </a:blipFill>
                <a:ln w="19050">
                  <a:noFill/>
                </a:ln>
              </p:spPr>
              <p:txBody>
                <a:bodyPr/>
                <a:lstStyle/>
                <a:p>
                  <a:r>
                    <a:rPr lang="zh-CN" altLang="en-US">
                      <a:noFill/>
                    </a:rPr>
                    <a:t> </a:t>
                  </a:r>
                </a:p>
              </p:txBody>
            </p:sp>
          </mc:Fallback>
        </mc:AlternateContent>
        <p:sp>
          <p:nvSpPr>
            <p:cNvPr id="5" name="文本框 55"/>
            <p:cNvSpPr txBox="1"/>
            <p:nvPr/>
          </p:nvSpPr>
          <p:spPr>
            <a:xfrm>
              <a:off x="692779" y="1048838"/>
              <a:ext cx="2015572"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瞬时热流量</a:t>
              </a:r>
              <a:endParaRPr lang="zh-CN" altLang="en-US" sz="2400" dirty="0">
                <a:latin typeface="黑体" panose="02010609060101010101" pitchFamily="2" charset="-122"/>
                <a:ea typeface="黑体" panose="02010609060101010101" pitchFamily="2" charset="-122"/>
              </a:endParaRPr>
            </a:p>
          </p:txBody>
        </p:sp>
      </p:grpSp>
      <p:grpSp>
        <p:nvGrpSpPr>
          <p:cNvPr id="6" name="Group 5"/>
          <p:cNvGrpSpPr/>
          <p:nvPr/>
        </p:nvGrpSpPr>
        <p:grpSpPr>
          <a:xfrm>
            <a:off x="33734" y="2633301"/>
            <a:ext cx="11679002" cy="1524602"/>
            <a:chOff x="33734" y="2633301"/>
            <a:chExt cx="11679002" cy="1524602"/>
          </a:xfrm>
        </p:grpSpPr>
        <p:sp>
          <p:nvSpPr>
            <p:cNvPr id="7" name="文本框 55"/>
            <p:cNvSpPr txBox="1"/>
            <p:nvPr/>
          </p:nvSpPr>
          <p:spPr>
            <a:xfrm>
              <a:off x="692779" y="2633301"/>
              <a:ext cx="5814194"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导热体在时间 </a:t>
              </a:r>
              <a:r>
                <a:rPr lang="en-US" altLang="zh-CN" sz="2400" dirty="0">
                  <a:latin typeface="黑体" panose="02010609060101010101" pitchFamily="2" charset="-122"/>
                  <a:ea typeface="黑体" panose="02010609060101010101" pitchFamily="2" charset="-122"/>
                </a:rPr>
                <a:t>0-</a:t>
              </a:r>
              <a:r>
                <a:rPr lang="zh-CN" altLang="en-US" sz="2400" dirty="0">
                  <a:latin typeface="黑体" panose="02010609060101010101" pitchFamily="2" charset="-122"/>
                  <a:ea typeface="黑体" panose="02010609060101010101" pitchFamily="2" charset="-122"/>
                </a:rPr>
                <a:t>𝜏 内传给流体的总热量</a:t>
              </a:r>
              <a:endParaRPr lang="zh-CN" altLang="en-US" sz="2400"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8" name="矩形 52"/>
                <p:cNvSpPr/>
                <p:nvPr/>
              </p:nvSpPr>
              <p:spPr>
                <a:xfrm>
                  <a:off x="33734" y="3267531"/>
                  <a:ext cx="9396408" cy="890372"/>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l-GR"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𝑄</m:t>
                            </m:r>
                          </m:e>
                          <m:sub>
                            <m:r>
                              <a:rPr lang="en-US" altLang="zh-CN" sz="2400" b="0" i="1" smtClean="0">
                                <a:solidFill>
                                  <a:srgbClr val="FF0000"/>
                                </a:solidFill>
                                <a:latin typeface="Cambria Math" panose="02040503050406030204" pitchFamily="18" charset="0"/>
                                <a:ea typeface="Cambria Math" panose="02040503050406030204" pitchFamily="18" charset="0"/>
                              </a:rPr>
                              <m:t>𝑟</m:t>
                            </m:r>
                          </m:sub>
                        </m:sSub>
                        <m:r>
                          <a:rPr lang="en-US" altLang="zh-CN" sz="2400" b="0" i="1" smtClean="0">
                            <a:latin typeface="Cambria Math" panose="02040503050406030204" pitchFamily="18" charset="0"/>
                            <a:ea typeface="Cambria Math" panose="02040503050406030204" pitchFamily="18" charset="0"/>
                          </a:rPr>
                          <m:t>=</m:t>
                        </m:r>
                        <m:nary>
                          <m:naryPr>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𝜏</m:t>
                            </m:r>
                          </m:sup>
                          <m:e>
                            <m:r>
                              <m:rPr>
                                <m:sty m:val="p"/>
                              </m:rPr>
                              <a:rPr lang="el-GR" altLang="zh-CN" sz="2400" i="1">
                                <a:latin typeface="Cambria Math" panose="02040503050406030204" pitchFamily="18" charset="0"/>
                                <a:ea typeface="Cambria Math" panose="02040503050406030204" pitchFamily="18" charset="0"/>
                              </a:rPr>
                              <m:t>Φ</m:t>
                            </m:r>
                            <m:d>
                              <m:dPr>
                                <m:ctrlPr>
                                  <a:rPr lang="el-GR" altLang="zh-CN" sz="2400" i="1" smtClean="0">
                                    <a:latin typeface="Cambria Math" panose="02040503050406030204" pitchFamily="18" charset="0"/>
                                    <a:ea typeface="Cambria Math" panose="02040503050406030204" pitchFamily="18" charset="0"/>
                                  </a:rPr>
                                </m:ctrlPr>
                              </m:dPr>
                              <m:e>
                                <m:r>
                                  <a:rPr lang="el-GR" altLang="zh-CN" sz="2400" i="1" smtClean="0">
                                    <a:latin typeface="Cambria Math" panose="02040503050406030204" pitchFamily="18" charset="0"/>
                                    <a:ea typeface="Cambria Math" panose="02040503050406030204" pitchFamily="18" charset="0"/>
                                  </a:rPr>
                                  <m:t>𝜏</m:t>
                                </m:r>
                              </m:e>
                            </m:d>
                          </m:e>
                        </m:nary>
                        <m:r>
                          <a:rPr lang="en-US" altLang="zh-CN" sz="2400" b="0" i="1" smtClean="0">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𝜏</m:t>
                        </m:r>
                        <m:r>
                          <a:rPr lang="en-US" altLang="zh-CN" sz="2400" b="0" i="0" smtClean="0">
                            <a:solidFill>
                              <a:srgbClr val="FF0000"/>
                            </a:solidFill>
                            <a:latin typeface="Cambria Math" panose="02040503050406030204" pitchFamily="18" charset="0"/>
                            <a:ea typeface="Cambria Math" panose="02040503050406030204" pitchFamily="18" charset="0"/>
                          </a:rPr>
                          <m:t>=</m:t>
                        </m:r>
                        <m:d>
                          <m:dPr>
                            <m:ctrlPr>
                              <a:rPr lang="en-US" altLang="zh-CN" sz="2400" i="1">
                                <a:solidFill>
                                  <a:srgbClr val="FF0000"/>
                                </a:solidFill>
                                <a:latin typeface="Cambria Math" panose="02040503050406030204" pitchFamily="18" charset="0"/>
                                <a:ea typeface="Cambria Math" panose="02040503050406030204" pitchFamily="18" charset="0"/>
                              </a:rPr>
                            </m:ctrlPr>
                          </m:dPr>
                          <m:e>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m:t>
                                </m:r>
                              </m:sub>
                            </m:sSub>
                            <m:r>
                              <a:rPr lang="en-US" altLang="zh-CN" sz="2400" i="1">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0</m:t>
                                </m:r>
                              </m:sub>
                            </m:sSub>
                          </m:e>
                        </m:d>
                        <m:r>
                          <a:rPr lang="zh-CN" altLang="en-US" sz="2400" i="1">
                            <a:solidFill>
                              <a:srgbClr val="FF0000"/>
                            </a:solidFill>
                            <a:latin typeface="Cambria Math" panose="02040503050406030204" pitchFamily="18" charset="0"/>
                            <a:ea typeface="Cambria Math" panose="02040503050406030204" pitchFamily="18" charset="0"/>
                          </a:rPr>
                          <m:t>𝜌</m:t>
                        </m:r>
                        <m:r>
                          <a:rPr lang="en-US" altLang="zh-CN" sz="2400" i="1">
                            <a:solidFill>
                              <a:srgbClr val="FF0000"/>
                            </a:solidFill>
                            <a:latin typeface="Cambria Math" panose="02040503050406030204" pitchFamily="18" charset="0"/>
                            <a:ea typeface="Cambria Math" panose="02040503050406030204" pitchFamily="18" charset="0"/>
                          </a:rPr>
                          <m:t>𝑐𝑉</m:t>
                        </m:r>
                        <m:d>
                          <m:dPr>
                            <m:begChr m:val="["/>
                            <m:endChr m:val="]"/>
                            <m:ctrlPr>
                              <a:rPr lang="en-US" altLang="zh-CN" sz="240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m:t>
                            </m:r>
                            <m:r>
                              <m:rPr>
                                <m:sty m:val="p"/>
                              </m:rPr>
                              <a:rPr lang="en-US" altLang="zh-CN" sz="2400">
                                <a:solidFill>
                                  <a:srgbClr val="FF0000"/>
                                </a:solidFill>
                                <a:latin typeface="Cambria Math" panose="02040503050406030204" pitchFamily="18" charset="0"/>
                                <a:ea typeface="Cambria Math" panose="02040503050406030204" pitchFamily="18" charset="0"/>
                              </a:rPr>
                              <m:t>exp</m:t>
                            </m:r>
                            <m:d>
                              <m:dPr>
                                <m:ctrlPr>
                                  <a:rPr lang="en-US" altLang="zh-CN" sz="2400" i="1">
                                    <a:solidFill>
                                      <a:srgbClr val="FF0000"/>
                                    </a:solidFill>
                                    <a:latin typeface="Cambria Math" panose="02040503050406030204" pitchFamily="18" charset="0"/>
                                    <a:ea typeface="Cambria Math" panose="02040503050406030204" pitchFamily="18" charset="0"/>
                                  </a:rPr>
                                </m:ctrlPr>
                              </m:dPr>
                              <m:e>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ℎ</m:t>
                                    </m:r>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𝐴</m:t>
                                        </m:r>
                                      </m:e>
                                      <m:sub>
                                        <m:r>
                                          <a:rPr lang="en-US" altLang="zh-CN" sz="2400" i="1">
                                            <a:solidFill>
                                              <a:srgbClr val="FF0000"/>
                                            </a:solidFill>
                                            <a:latin typeface="Cambria Math" panose="02040503050406030204" pitchFamily="18" charset="0"/>
                                            <a:ea typeface="Cambria Math" panose="02040503050406030204" pitchFamily="18" charset="0"/>
                                          </a:rPr>
                                          <m:t>𝑠</m:t>
                                        </m:r>
                                      </m:sub>
                                    </m:sSub>
                                  </m:num>
                                  <m:den>
                                    <m:r>
                                      <a:rPr lang="zh-CN" altLang="en-US" sz="2400" i="1">
                                        <a:solidFill>
                                          <a:srgbClr val="FF0000"/>
                                        </a:solidFill>
                                        <a:latin typeface="Cambria Math" panose="02040503050406030204" pitchFamily="18" charset="0"/>
                                        <a:ea typeface="Cambria Math" panose="02040503050406030204" pitchFamily="18" charset="0"/>
                                      </a:rPr>
                                      <m:t>𝜌</m:t>
                                    </m:r>
                                    <m:r>
                                      <a:rPr lang="en-US" altLang="zh-CN" sz="2400" i="1">
                                        <a:solidFill>
                                          <a:srgbClr val="FF0000"/>
                                        </a:solidFill>
                                        <a:latin typeface="Cambria Math" panose="02040503050406030204" pitchFamily="18" charset="0"/>
                                        <a:ea typeface="Cambria Math" panose="02040503050406030204" pitchFamily="18" charset="0"/>
                                      </a:rPr>
                                      <m:t>𝑐𝑉</m:t>
                                    </m:r>
                                  </m:den>
                                </m:f>
                                <m:r>
                                  <a:rPr lang="en-US" altLang="zh-CN" sz="2400" i="1">
                                    <a:solidFill>
                                      <a:srgbClr val="FF0000"/>
                                    </a:solidFill>
                                    <a:latin typeface="Cambria Math" panose="02040503050406030204" pitchFamily="18" charset="0"/>
                                    <a:ea typeface="Cambria Math" panose="02040503050406030204" pitchFamily="18" charset="0"/>
                                  </a:rPr>
                                  <m:t>𝜏</m:t>
                                </m:r>
                              </m:e>
                            </m:d>
                          </m:e>
                        </m:d>
                      </m:oMath>
                    </m:oMathPara>
                  </a14:m>
                  <a:endParaRPr lang="zh-CN" altLang="en-US" sz="2400" dirty="0"/>
                </a:p>
              </p:txBody>
            </p:sp>
          </mc:Choice>
          <mc:Fallback>
            <p:sp>
              <p:nvSpPr>
                <p:cNvPr id="8" name="矩形 52"/>
                <p:cNvSpPr>
                  <a:spLocks noRot="1" noChangeAspect="1" noMove="1" noResize="1" noEditPoints="1" noAdjustHandles="1" noChangeArrowheads="1" noChangeShapeType="1" noTextEdit="1"/>
                </p:cNvSpPr>
                <p:nvPr/>
              </p:nvSpPr>
              <p:spPr>
                <a:xfrm>
                  <a:off x="33734" y="3267531"/>
                  <a:ext cx="9396408" cy="890372"/>
                </a:xfrm>
                <a:prstGeom prst="rect">
                  <a:avLst/>
                </a:prstGeom>
                <a:blipFill rotWithShape="1">
                  <a:blip r:embed="rId2"/>
                </a:blipFill>
                <a:ln w="19050">
                  <a:noFill/>
                </a:ln>
              </p:spPr>
              <p:txBody>
                <a:bodyPr/>
                <a:lstStyle/>
                <a:p>
                  <a:r>
                    <a:rPr lang="zh-CN" altLang="en-US">
                      <a:noFill/>
                    </a:rPr>
                    <a:t> </a:t>
                  </a:r>
                </a:p>
              </p:txBody>
            </p:sp>
          </mc:Fallback>
        </mc:AlternateContent>
        <p:sp>
          <p:nvSpPr>
            <p:cNvPr id="9" name="文本框 55"/>
            <p:cNvSpPr txBox="1"/>
            <p:nvPr/>
          </p:nvSpPr>
          <p:spPr>
            <a:xfrm>
              <a:off x="8805639" y="3481884"/>
              <a:ext cx="2907097" cy="461665"/>
            </a:xfrm>
            <a:prstGeom prst="rect">
              <a:avLst/>
            </a:prstGeom>
            <a:noFill/>
          </p:spPr>
          <p:txBody>
            <a:bodyPr wrap="square" rtlCol="0">
              <a:spAutoFit/>
            </a:bodyPr>
            <a:lstStyle/>
            <a:p>
              <a:r>
                <a:rPr lang="en-US" altLang="zh-CN" sz="2400" dirty="0">
                  <a:latin typeface="黑体" panose="02010609060101010101" pitchFamily="2" charset="-122"/>
                  <a:ea typeface="黑体" panose="02010609060101010101" pitchFamily="2" charset="-122"/>
                </a:rPr>
                <a:t>(</a:t>
              </a:r>
              <a:r>
                <a:rPr lang="zh-CN" altLang="en-US" sz="2400" dirty="0">
                  <a:latin typeface="黑体" panose="02010609060101010101" pitchFamily="2" charset="-122"/>
                  <a:ea typeface="黑体" panose="02010609060101010101" pitchFamily="2" charset="-122"/>
                </a:rPr>
                <a:t>物体被加热情况）</a:t>
              </a:r>
              <a:endParaRPr lang="zh-CN" altLang="en-US" sz="2400" dirty="0">
                <a:latin typeface="黑体" panose="02010609060101010101" pitchFamily="2" charset="-122"/>
                <a:ea typeface="黑体" panose="02010609060101010101" pitchFamily="2" charset="-122"/>
              </a:endParaRPr>
            </a:p>
          </p:txBody>
        </p:sp>
      </p:grpSp>
      <p:sp>
        <p:nvSpPr>
          <p:cNvPr id="10" name="文本框 55"/>
          <p:cNvSpPr txBox="1"/>
          <p:nvPr/>
        </p:nvSpPr>
        <p:spPr>
          <a:xfrm>
            <a:off x="692779" y="4624437"/>
            <a:ext cx="11232922"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同样适用于物体被冷却的情况</a:t>
            </a:r>
            <a:endParaRPr lang="en-US" altLang="zh-CN" sz="2400" dirty="0">
              <a:latin typeface="黑体" panose="02010609060101010101" pitchFamily="2" charset="-122"/>
              <a:ea typeface="黑体" panose="02010609060101010101" pitchFamily="2" charset="-122"/>
            </a:endParaRPr>
          </a:p>
        </p:txBody>
      </p:sp>
      <p:sp>
        <p:nvSpPr>
          <p:cNvPr id="11" name="文本框 55"/>
          <p:cNvSpPr txBox="1"/>
          <p:nvPr/>
        </p:nvSpPr>
        <p:spPr>
          <a:xfrm>
            <a:off x="692779" y="5642338"/>
            <a:ext cx="11232922" cy="461665"/>
          </a:xfrm>
          <a:prstGeom prst="rect">
            <a:avLst/>
          </a:prstGeom>
          <a:noFill/>
        </p:spPr>
        <p:txBody>
          <a:bodyPr wrap="square" rtlCol="0">
            <a:spAutoFit/>
          </a:bodyPr>
          <a:lstStyle/>
          <a:p>
            <a:r>
              <a:rPr lang="zh-CN" altLang="en-US" sz="2400" dirty="0">
                <a:latin typeface="黑体" panose="02010609060101010101" pitchFamily="2" charset="-122"/>
                <a:ea typeface="黑体" panose="02010609060101010101" pitchFamily="2" charset="-122"/>
              </a:rPr>
              <a:t>物体内部导热热阻可以忽略时的加热或者冷却，又称</a:t>
            </a:r>
            <a:r>
              <a:rPr lang="zh-CN" altLang="en-US" sz="2400" dirty="0">
                <a:solidFill>
                  <a:srgbClr val="FF0000"/>
                </a:solidFill>
                <a:latin typeface="黑体" panose="02010609060101010101" pitchFamily="2" charset="-122"/>
                <a:ea typeface="黑体" panose="02010609060101010101" pitchFamily="2" charset="-122"/>
              </a:rPr>
              <a:t>牛顿加热或牛顿冷却</a:t>
            </a:r>
            <a:endParaRPr lang="zh-CN" altLang="en-US" sz="2400" dirty="0">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grpSp>
        <p:nvGrpSpPr>
          <p:cNvPr id="3" name="Group 2"/>
          <p:cNvGrpSpPr/>
          <p:nvPr/>
        </p:nvGrpSpPr>
        <p:grpSpPr>
          <a:xfrm>
            <a:off x="2373912" y="1096045"/>
            <a:ext cx="6260147" cy="2637978"/>
            <a:chOff x="2373912" y="1096045"/>
            <a:chExt cx="6260147" cy="2637978"/>
          </a:xfrm>
        </p:grpSpPr>
        <mc:AlternateContent xmlns:mc="http://schemas.openxmlformats.org/markup-compatibility/2006">
          <mc:Choice xmlns:a14="http://schemas.microsoft.com/office/drawing/2010/main" Requires="a14">
            <p:sp>
              <p:nvSpPr>
                <p:cNvPr id="4" name="文本框 1"/>
                <p:cNvSpPr txBox="1"/>
                <p:nvPr/>
              </p:nvSpPr>
              <p:spPr>
                <a:xfrm>
                  <a:off x="4661675" y="2082277"/>
                  <a:ext cx="2959336" cy="936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3200" i="1" smtClean="0">
                                <a:latin typeface="Cambria Math" panose="02040503050406030204" pitchFamily="18" charset="0"/>
                              </a:rPr>
                            </m:ctrlPr>
                          </m:fPr>
                          <m:num>
                            <m:r>
                              <a:rPr lang="zh-CN" altLang="en-US" sz="3200" i="1" smtClean="0">
                                <a:solidFill>
                                  <a:srgbClr val="FF0000"/>
                                </a:solidFill>
                                <a:latin typeface="Cambria Math" panose="02040503050406030204" pitchFamily="18" charset="0"/>
                              </a:rPr>
                              <m:t>𝛿</m:t>
                            </m:r>
                          </m:num>
                          <m:den>
                            <m:r>
                              <a:rPr lang="zh-CN" altLang="en-US" sz="3200" i="1" smtClean="0">
                                <a:solidFill>
                                  <a:srgbClr val="00B0F0"/>
                                </a:solidFill>
                                <a:latin typeface="Cambria Math" panose="02040503050406030204" pitchFamily="18" charset="0"/>
                              </a:rPr>
                              <m:t>𝜆</m:t>
                            </m:r>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solidFill>
                                  <a:srgbClr val="00B050"/>
                                </a:solidFill>
                                <a:latin typeface="Cambria Math" panose="02040503050406030204" pitchFamily="18" charset="0"/>
                              </a:rPr>
                              <m:t>ℎ</m:t>
                            </m:r>
                          </m:den>
                        </m:f>
                        <m:r>
                          <a:rPr lang="en-US" altLang="zh-CN" sz="3200" b="0" i="1" smtClean="0">
                            <a:latin typeface="Cambria Math" panose="02040503050406030204" pitchFamily="18" charset="0"/>
                          </a:rPr>
                          <m:t>  </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𝐵𝑖</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0</m:t>
                            </m:r>
                          </m:e>
                        </m:d>
                      </m:oMath>
                    </m:oMathPara>
                  </a14:m>
                  <a:endParaRPr lang="zh-CN" altLang="en-US" sz="3200" dirty="0"/>
                </a:p>
              </p:txBody>
            </p:sp>
          </mc:Choice>
          <mc:Fallback>
            <p:sp>
              <p:nvSpPr>
                <p:cNvPr id="4" name="文本框 1"/>
                <p:cNvSpPr txBox="1">
                  <a:spLocks noRot="1" noChangeAspect="1" noMove="1" noResize="1" noEditPoints="1" noAdjustHandles="1" noChangeArrowheads="1" noChangeShapeType="1" noTextEdit="1"/>
                </p:cNvSpPr>
                <p:nvPr/>
              </p:nvSpPr>
              <p:spPr>
                <a:xfrm>
                  <a:off x="4661675" y="2082277"/>
                  <a:ext cx="2959336" cy="936218"/>
                </a:xfrm>
                <a:prstGeom prst="rect">
                  <a:avLst/>
                </a:prstGeom>
                <a:blipFill rotWithShape="1">
                  <a:blip r:embed="rId1"/>
                </a:blipFill>
              </p:spPr>
              <p:txBody>
                <a:bodyPr/>
                <a:lstStyle/>
                <a:p>
                  <a:r>
                    <a:rPr lang="zh-CN" altLang="en-US">
                      <a:noFill/>
                    </a:rPr>
                    <a:t> </a:t>
                  </a:r>
                </a:p>
              </p:txBody>
            </p:sp>
          </mc:Fallback>
        </mc:AlternateContent>
        <p:sp>
          <p:nvSpPr>
            <p:cNvPr id="5" name="文本框 3"/>
            <p:cNvSpPr txBox="1"/>
            <p:nvPr/>
          </p:nvSpPr>
          <p:spPr>
            <a:xfrm>
              <a:off x="2373912" y="3272358"/>
              <a:ext cx="2016224" cy="461665"/>
            </a:xfrm>
            <a:prstGeom prst="rect">
              <a:avLst/>
            </a:prstGeom>
            <a:noFill/>
          </p:spPr>
          <p:txBody>
            <a:bodyPr wrap="square" rtlCol="0">
              <a:spAutoFit/>
            </a:bodyPr>
            <a:lstStyle/>
            <a:p>
              <a:r>
                <a:rPr lang="zh-CN" altLang="en-US" sz="2400" dirty="0">
                  <a:solidFill>
                    <a:srgbClr val="00B0F0"/>
                  </a:solidFill>
                  <a:latin typeface="+mn-ea"/>
                  <a:ea typeface="+mn-ea"/>
                </a:rPr>
                <a:t>导热系数很大</a:t>
              </a:r>
              <a:endParaRPr lang="zh-CN" altLang="en-US" sz="2400" dirty="0">
                <a:solidFill>
                  <a:srgbClr val="00B0F0"/>
                </a:solidFill>
                <a:latin typeface="+mn-ea"/>
                <a:ea typeface="+mn-ea"/>
              </a:endParaRPr>
            </a:p>
          </p:txBody>
        </p:sp>
        <p:sp>
          <p:nvSpPr>
            <p:cNvPr id="6" name="文本框 9"/>
            <p:cNvSpPr txBox="1"/>
            <p:nvPr/>
          </p:nvSpPr>
          <p:spPr>
            <a:xfrm>
              <a:off x="5974312" y="3243440"/>
              <a:ext cx="2659747" cy="461665"/>
            </a:xfrm>
            <a:prstGeom prst="rect">
              <a:avLst/>
            </a:prstGeom>
            <a:noFill/>
          </p:spPr>
          <p:txBody>
            <a:bodyPr wrap="square" rtlCol="0">
              <a:spAutoFit/>
            </a:bodyPr>
            <a:lstStyle/>
            <a:p>
              <a:r>
                <a:rPr lang="zh-CN" altLang="en-US" sz="2400" dirty="0">
                  <a:solidFill>
                    <a:srgbClr val="00B050"/>
                  </a:solidFill>
                  <a:latin typeface="+mn-ea"/>
                  <a:ea typeface="+mn-ea"/>
                </a:rPr>
                <a:t>表面传热系数很小</a:t>
              </a:r>
              <a:endParaRPr lang="zh-CN" altLang="en-US" sz="2400" dirty="0">
                <a:solidFill>
                  <a:srgbClr val="00B050"/>
                </a:solidFill>
                <a:latin typeface="+mn-ea"/>
                <a:ea typeface="+mn-ea"/>
              </a:endParaRPr>
            </a:p>
          </p:txBody>
        </p:sp>
        <p:sp>
          <p:nvSpPr>
            <p:cNvPr id="7" name="文本框 10"/>
            <p:cNvSpPr txBox="1"/>
            <p:nvPr/>
          </p:nvSpPr>
          <p:spPr>
            <a:xfrm>
              <a:off x="4125119" y="1096045"/>
              <a:ext cx="2016224" cy="461665"/>
            </a:xfrm>
            <a:prstGeom prst="rect">
              <a:avLst/>
            </a:prstGeom>
            <a:noFill/>
          </p:spPr>
          <p:txBody>
            <a:bodyPr wrap="square" rtlCol="0">
              <a:spAutoFit/>
            </a:bodyPr>
            <a:lstStyle/>
            <a:p>
              <a:r>
                <a:rPr lang="zh-CN" altLang="en-US" sz="2400" dirty="0">
                  <a:solidFill>
                    <a:srgbClr val="FF0000"/>
                  </a:solidFill>
                  <a:latin typeface="+mn-ea"/>
                  <a:ea typeface="+mn-ea"/>
                </a:rPr>
                <a:t>几何尺寸很小</a:t>
              </a:r>
              <a:endParaRPr lang="zh-CN" altLang="en-US" sz="2400" dirty="0">
                <a:solidFill>
                  <a:srgbClr val="FF0000"/>
                </a:solidFill>
                <a:latin typeface="+mn-ea"/>
                <a:ea typeface="+mn-ea"/>
              </a:endParaRPr>
            </a:p>
          </p:txBody>
        </p:sp>
        <p:cxnSp>
          <p:nvCxnSpPr>
            <p:cNvPr id="8" name="Straight Arrow Connector 7"/>
            <p:cNvCxnSpPr>
              <a:endCxn id="7" idx="2"/>
            </p:cNvCxnSpPr>
            <p:nvPr/>
          </p:nvCxnSpPr>
          <p:spPr>
            <a:xfrm flipV="1">
              <a:off x="4822184" y="1557710"/>
              <a:ext cx="311047" cy="5245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5" idx="3"/>
            </p:cNvCxnSpPr>
            <p:nvPr/>
          </p:nvCxnSpPr>
          <p:spPr>
            <a:xfrm flipH="1">
              <a:off x="4390136" y="3131410"/>
              <a:ext cx="271539" cy="3717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 idx="1"/>
            </p:cNvCxnSpPr>
            <p:nvPr/>
          </p:nvCxnSpPr>
          <p:spPr>
            <a:xfrm>
              <a:off x="5686280" y="3070747"/>
              <a:ext cx="288032" cy="4035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175448" y="4120806"/>
            <a:ext cx="9695408" cy="2452983"/>
            <a:chOff x="1175448" y="4120806"/>
            <a:chExt cx="9695408" cy="2452983"/>
          </a:xfrm>
        </p:grpSpPr>
        <p:sp>
          <p:nvSpPr>
            <p:cNvPr id="12" name="TextBox 11"/>
            <p:cNvSpPr txBox="1"/>
            <p:nvPr/>
          </p:nvSpPr>
          <p:spPr>
            <a:xfrm>
              <a:off x="1175448" y="4120806"/>
              <a:ext cx="9695408" cy="461665"/>
            </a:xfrm>
            <a:prstGeom prst="rect">
              <a:avLst/>
            </a:prstGeom>
            <a:noFill/>
          </p:spPr>
          <p:txBody>
            <a:bodyPr wrap="square">
              <a:spAutoFit/>
            </a:bodyPr>
            <a:lstStyle/>
            <a:p>
              <a:r>
                <a:rPr lang="zh-CN" altLang="en-US" sz="2400" b="0" kern="0" dirty="0">
                  <a:latin typeface="+mn-ea"/>
                  <a:ea typeface="+mn-ea"/>
                </a:rPr>
                <a:t>对于平板、圆柱与球中的一维非稳态</a:t>
              </a:r>
              <a:r>
                <a:rPr lang="en-US" altLang="zh-CN" sz="2400" b="0" kern="0" dirty="0">
                  <a:latin typeface="+mn-ea"/>
                  <a:ea typeface="+mn-ea"/>
                </a:rPr>
                <a:t>Robin</a:t>
              </a:r>
              <a:r>
                <a:rPr lang="zh-CN" altLang="en-US" sz="2400" b="0" kern="0" dirty="0">
                  <a:latin typeface="+mn-ea"/>
                  <a:ea typeface="+mn-ea"/>
                </a:rPr>
                <a:t>边界条件下的导热问题，</a:t>
              </a:r>
              <a:endParaRPr lang="en-US" sz="2400" dirty="0">
                <a:latin typeface="+mn-ea"/>
                <a:ea typeface="+mn-ea"/>
              </a:endParaRPr>
            </a:p>
          </p:txBody>
        </p:sp>
        <mc:AlternateContent xmlns:mc="http://schemas.openxmlformats.org/markup-compatibility/2006">
          <mc:Choice xmlns:a14="http://schemas.microsoft.com/office/drawing/2010/main" Requires="a14">
            <p:sp>
              <p:nvSpPr>
                <p:cNvPr id="13" name="TextBox 6"/>
                <p:cNvSpPr txBox="1"/>
                <p:nvPr/>
              </p:nvSpPr>
              <p:spPr>
                <a:xfrm>
                  <a:off x="4357775" y="4820186"/>
                  <a:ext cx="2657009" cy="9350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𝐵𝑖</m:t>
                        </m:r>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ea typeface="Cambria Math" panose="02040503050406030204" pitchFamily="18" charset="0"/>
                              </a:rPr>
                              <m:t>ℎ</m:t>
                            </m:r>
                            <m:sSub>
                              <m:sSubPr>
                                <m:ctrlPr>
                                  <a:rPr lang="en-US" altLang="zh-CN" sz="3200" b="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𝑙</m:t>
                                </m:r>
                              </m:e>
                              <m:sub>
                                <m:r>
                                  <a:rPr lang="en-US" altLang="zh-CN" sz="3200" b="0" i="1" smtClean="0">
                                    <a:latin typeface="Cambria Math" panose="02040503050406030204" pitchFamily="18" charset="0"/>
                                    <a:ea typeface="Cambria Math" panose="02040503050406030204" pitchFamily="18" charset="0"/>
                                  </a:rPr>
                                  <m:t>𝑐</m:t>
                                </m:r>
                              </m:sub>
                            </m:sSub>
                          </m:num>
                          <m:den>
                            <m:r>
                              <a:rPr lang="en-US" altLang="zh-CN" sz="3200" b="0" i="1" smtClean="0">
                                <a:latin typeface="Cambria Math" panose="02040503050406030204" pitchFamily="18" charset="0"/>
                                <a:ea typeface="Cambria Math" panose="02040503050406030204" pitchFamily="18" charset="0"/>
                              </a:rPr>
                              <m:t>𝜆</m:t>
                            </m:r>
                          </m:den>
                        </m:f>
                        <m:r>
                          <a:rPr lang="en-US" altLang="zh-CN" sz="3200" b="0" i="1" smtClean="0">
                            <a:latin typeface="Cambria Math" panose="02040503050406030204" pitchFamily="18" charset="0"/>
                            <a:ea typeface="Cambria Math" panose="02040503050406030204" pitchFamily="18" charset="0"/>
                          </a:rPr>
                          <m:t>&lt;</m:t>
                        </m:r>
                        <m:r>
                          <a:rPr lang="en-US" altLang="zh-CN" sz="3200" b="0" i="1" smtClean="0">
                            <a:latin typeface="Cambria Math" panose="02040503050406030204" pitchFamily="18" charset="0"/>
                            <a:ea typeface="Cambria Math" panose="02040503050406030204" pitchFamily="18" charset="0"/>
                          </a:rPr>
                          <m:t>0</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1</m:t>
                        </m:r>
                      </m:oMath>
                    </m:oMathPara>
                  </a14:m>
                  <a:endParaRPr lang="en-US" sz="3200" dirty="0"/>
                </a:p>
              </p:txBody>
            </p:sp>
          </mc:Choice>
          <mc:Fallback>
            <p:sp>
              <p:nvSpPr>
                <p:cNvPr id="13" name="TextBox 6"/>
                <p:cNvSpPr txBox="1">
                  <a:spLocks noRot="1" noChangeAspect="1" noMove="1" noResize="1" noEditPoints="1" noAdjustHandles="1" noChangeArrowheads="1" noChangeShapeType="1" noTextEdit="1"/>
                </p:cNvSpPr>
                <p:nvPr/>
              </p:nvSpPr>
              <p:spPr>
                <a:xfrm>
                  <a:off x="4357775" y="4820186"/>
                  <a:ext cx="2657009" cy="935000"/>
                </a:xfrm>
                <a:prstGeom prst="rect">
                  <a:avLst/>
                </a:prstGeom>
                <a:blipFill rotWithShape="1">
                  <a:blip r:embed="rId2"/>
                </a:blipFill>
              </p:spPr>
              <p:txBody>
                <a:bodyPr/>
                <a:lstStyle/>
                <a:p>
                  <a:r>
                    <a:rPr lang="zh-CN" altLang="en-US">
                      <a:noFill/>
                    </a:rPr>
                    <a:t> </a:t>
                  </a:r>
                </a:p>
              </p:txBody>
            </p:sp>
          </mc:Fallback>
        </mc:AlternateContent>
        <p:sp>
          <p:nvSpPr>
            <p:cNvPr id="14" name="矩形 7"/>
            <p:cNvSpPr/>
            <p:nvPr/>
          </p:nvSpPr>
          <p:spPr>
            <a:xfrm>
              <a:off x="1175448" y="6112124"/>
              <a:ext cx="5872120" cy="461665"/>
            </a:xfrm>
            <a:prstGeom prst="rect">
              <a:avLst/>
            </a:prstGeom>
          </p:spPr>
          <p:txBody>
            <a:bodyPr wrap="none">
              <a:spAutoFit/>
            </a:bodyPr>
            <a:lstStyle/>
            <a:p>
              <a:r>
                <a:rPr lang="zh-CN" altLang="en-US" sz="2400" kern="0" dirty="0">
                  <a:latin typeface="+mn-ea"/>
                  <a:ea typeface="+mn-ea"/>
                </a:rPr>
                <a:t>物体中最大与最小的过余温度之差小于</a:t>
              </a:r>
              <a:r>
                <a:rPr lang="en-US" altLang="zh-CN" sz="2400" kern="0" dirty="0">
                  <a:latin typeface="+mn-ea"/>
                  <a:ea typeface="+mn-ea"/>
                </a:rPr>
                <a:t>5%</a:t>
              </a:r>
              <a:endParaRPr lang="en-US" altLang="zh-CN" sz="2400" kern="0" dirty="0">
                <a:latin typeface="+mn-ea"/>
                <a:ea typeface="+mn-ea"/>
              </a:endParaRPr>
            </a:p>
          </p:txBody>
        </p:sp>
      </p:grpSp>
      <p:sp>
        <p:nvSpPr>
          <p:cNvPr id="15" name="Explosion 2 14"/>
          <p:cNvSpPr/>
          <p:nvPr/>
        </p:nvSpPr>
        <p:spPr>
          <a:xfrm>
            <a:off x="7621011" y="4532654"/>
            <a:ext cx="5001052" cy="2699996"/>
          </a:xfrm>
          <a:prstGeom prst="irregularSeal2">
            <a:avLst/>
          </a:prstGeom>
          <a:solidFill>
            <a:schemeClr val="accent2"/>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使用集中参数法第一步必须做</a:t>
            </a:r>
            <a:r>
              <a:rPr lang="en-US" altLang="zh-CN" sz="2400" dirty="0" err="1"/>
              <a:t>Bi</a:t>
            </a:r>
            <a:r>
              <a:rPr lang="zh-CN" altLang="en-US" sz="2400" dirty="0"/>
              <a:t>数的判定</a:t>
            </a:r>
            <a:endParaRPr lang="en-US" sz="2400" dirty="0"/>
          </a:p>
        </p:txBody>
      </p:sp>
    </p:spTree>
  </p:cSld>
  <p:clrMapOvr>
    <a:masterClrMapping/>
  </p:clrMapOvr>
  <p:timing>
    <p:tnLst>
      <p:par>
        <p:cTn id="1" dur="indefinite" restart="never" nodeType="tmRoot"/>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传热学定义</a:t>
            </a:r>
            <a:endParaRPr lang="en-US" dirty="0"/>
          </a:p>
        </p:txBody>
      </p:sp>
      <p:sp>
        <p:nvSpPr>
          <p:cNvPr id="3" name="Rectangle 3"/>
          <p:cNvSpPr txBox="1">
            <a:spLocks noChangeArrowheads="1"/>
          </p:cNvSpPr>
          <p:nvPr/>
        </p:nvSpPr>
        <p:spPr bwMode="auto">
          <a:xfrm>
            <a:off x="727126" y="830942"/>
            <a:ext cx="10740990" cy="796356"/>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0" indent="0" eaLnBrk="1" hangingPunct="1">
              <a:lnSpc>
                <a:spcPct val="150000"/>
              </a:lnSpc>
              <a:buNone/>
              <a:defRPr/>
            </a:pPr>
            <a:r>
              <a:rPr lang="zh-CN" altLang="en-US" sz="3600" kern="0" dirty="0">
                <a:solidFill>
                  <a:schemeClr val="tx1"/>
                </a:solidFill>
              </a:rPr>
              <a:t>传热学就是研究由</a:t>
            </a:r>
            <a:r>
              <a:rPr lang="zh-CN" altLang="en-US" sz="3600" kern="0" dirty="0">
                <a:solidFill>
                  <a:srgbClr val="FF4C6C"/>
                </a:solidFill>
              </a:rPr>
              <a:t>温差</a:t>
            </a:r>
            <a:r>
              <a:rPr lang="zh-CN" altLang="en-US" sz="3600" kern="0" dirty="0">
                <a:solidFill>
                  <a:schemeClr val="tx1"/>
                </a:solidFill>
              </a:rPr>
              <a:t>引起的</a:t>
            </a:r>
            <a:r>
              <a:rPr lang="zh-CN" altLang="en-US" sz="3600" kern="0" dirty="0">
                <a:solidFill>
                  <a:srgbClr val="FF0000"/>
                </a:solidFill>
              </a:rPr>
              <a:t>热能传递规律</a:t>
            </a:r>
            <a:r>
              <a:rPr lang="zh-CN" altLang="en-US" sz="3600" kern="0" dirty="0">
                <a:solidFill>
                  <a:schemeClr val="tx1"/>
                </a:solidFill>
              </a:rPr>
              <a:t>的科学</a:t>
            </a:r>
            <a:endParaRPr lang="en-US" altLang="zh-CN" sz="3600" kern="0" dirty="0">
              <a:solidFill>
                <a:schemeClr val="tx1"/>
              </a:solidFill>
            </a:endParaRPr>
          </a:p>
        </p:txBody>
      </p:sp>
      <p:grpSp>
        <p:nvGrpSpPr>
          <p:cNvPr id="4" name="组合 4"/>
          <p:cNvGrpSpPr/>
          <p:nvPr/>
        </p:nvGrpSpPr>
        <p:grpSpPr>
          <a:xfrm>
            <a:off x="1324555" y="2392214"/>
            <a:ext cx="3744416" cy="2088232"/>
            <a:chOff x="395536" y="2924944"/>
            <a:chExt cx="3744416" cy="2088232"/>
          </a:xfrm>
        </p:grpSpPr>
        <p:sp>
          <p:nvSpPr>
            <p:cNvPr id="5" name="圆角矩形 3"/>
            <p:cNvSpPr/>
            <p:nvPr/>
          </p:nvSpPr>
          <p:spPr bwMode="auto">
            <a:xfrm>
              <a:off x="395536" y="2924944"/>
              <a:ext cx="3744416" cy="2088232"/>
            </a:xfrm>
            <a:prstGeom prst="roundRect">
              <a:avLst/>
            </a:prstGeom>
            <a:solidFill>
              <a:srgbClr val="ACF8D3"/>
            </a:solidFill>
            <a:ln>
              <a:solidFill>
                <a:srgbClr val="23CD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6" name="文本框 1"/>
            <p:cNvSpPr txBox="1"/>
            <p:nvPr/>
          </p:nvSpPr>
          <p:spPr>
            <a:xfrm>
              <a:off x="539552" y="3184042"/>
              <a:ext cx="3600400" cy="1570037"/>
            </a:xfrm>
            <a:prstGeom prst="rect">
              <a:avLst/>
            </a:prstGeom>
            <a:noFill/>
          </p:spPr>
          <p:txBody>
            <a:bodyPr wrap="square">
              <a:spAutoFit/>
            </a:bodyPr>
            <a:lstStyle/>
            <a:p>
              <a:pPr>
                <a:defRPr/>
              </a:pPr>
              <a:r>
                <a:rPr lang="zh-CN" altLang="en-US" sz="2400" b="1" dirty="0">
                  <a:latin typeface="+mj-ea"/>
                  <a:ea typeface="+mj-ea"/>
                </a:rPr>
                <a:t>热力学第二定律：</a:t>
              </a:r>
              <a:endParaRPr lang="en-US" altLang="zh-CN" sz="2400" b="1" dirty="0">
                <a:latin typeface="+mj-ea"/>
                <a:ea typeface="+mj-ea"/>
              </a:endParaRPr>
            </a:p>
            <a:p>
              <a:pPr>
                <a:defRPr/>
              </a:pPr>
              <a:r>
                <a:rPr lang="zh-CN" altLang="en-US" sz="2400" dirty="0">
                  <a:latin typeface="+mj-ea"/>
                  <a:ea typeface="+mj-ea"/>
                </a:rPr>
                <a:t>凡是有</a:t>
              </a:r>
              <a:r>
                <a:rPr lang="zh-CN" altLang="en-US" sz="2400" dirty="0">
                  <a:solidFill>
                    <a:srgbClr val="FF0000"/>
                  </a:solidFill>
                  <a:latin typeface="+mj-ea"/>
                  <a:ea typeface="+mj-ea"/>
                </a:rPr>
                <a:t>温差</a:t>
              </a:r>
              <a:r>
                <a:rPr lang="zh-CN" altLang="en-US" sz="2400" dirty="0">
                  <a:latin typeface="+mj-ea"/>
                  <a:ea typeface="+mj-ea"/>
                </a:rPr>
                <a:t>存在的地方，就有热能自发地从高温物体向低温物体传递</a:t>
              </a:r>
              <a:endParaRPr lang="zh-CN" altLang="en-US" sz="2400" dirty="0">
                <a:latin typeface="+mj-ea"/>
                <a:ea typeface="+mj-ea"/>
              </a:endParaRPr>
            </a:p>
          </p:txBody>
        </p:sp>
      </p:grpSp>
      <p:grpSp>
        <p:nvGrpSpPr>
          <p:cNvPr id="7" name="组合 7"/>
          <p:cNvGrpSpPr/>
          <p:nvPr/>
        </p:nvGrpSpPr>
        <p:grpSpPr>
          <a:xfrm>
            <a:off x="7293471" y="2392214"/>
            <a:ext cx="3744416" cy="2088232"/>
            <a:chOff x="395536" y="2924944"/>
            <a:chExt cx="3744416" cy="2088232"/>
          </a:xfrm>
          <a:solidFill>
            <a:srgbClr val="94FBF0"/>
          </a:solidFill>
        </p:grpSpPr>
        <p:sp>
          <p:nvSpPr>
            <p:cNvPr id="8" name="圆角矩形 8"/>
            <p:cNvSpPr/>
            <p:nvPr/>
          </p:nvSpPr>
          <p:spPr bwMode="auto">
            <a:xfrm>
              <a:off x="395536" y="2924944"/>
              <a:ext cx="3744416" cy="2088232"/>
            </a:xfrm>
            <a:prstGeom prst="roundRect">
              <a:avLst/>
            </a:prstGeom>
            <a:solidFill>
              <a:srgbClr val="ACF8D3"/>
            </a:solidFill>
            <a:ln>
              <a:solidFill>
                <a:srgbClr val="23CD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9" name="文本框 10"/>
            <p:cNvSpPr txBox="1"/>
            <p:nvPr/>
          </p:nvSpPr>
          <p:spPr>
            <a:xfrm>
              <a:off x="470942" y="3184042"/>
              <a:ext cx="3593604" cy="1569660"/>
            </a:xfrm>
            <a:prstGeom prst="rect">
              <a:avLst/>
            </a:prstGeom>
            <a:solidFill>
              <a:srgbClr val="ACF8D3"/>
            </a:solidFill>
          </p:spPr>
          <p:txBody>
            <a:bodyPr wrap="square">
              <a:spAutoFit/>
            </a:bodyPr>
            <a:lstStyle/>
            <a:p>
              <a:pPr>
                <a:defRPr/>
              </a:pPr>
              <a:r>
                <a:rPr lang="zh-CN" altLang="en-US" sz="2400" b="1" dirty="0">
                  <a:latin typeface="+mj-ea"/>
                  <a:ea typeface="+mj-ea"/>
                </a:rPr>
                <a:t>热能传递规律：</a:t>
              </a:r>
              <a:endParaRPr lang="en-US" altLang="zh-CN" sz="2400" b="1" dirty="0">
                <a:latin typeface="+mj-ea"/>
                <a:ea typeface="+mj-ea"/>
              </a:endParaRPr>
            </a:p>
            <a:p>
              <a:pPr>
                <a:defRPr/>
              </a:pPr>
              <a:r>
                <a:rPr lang="zh-CN" altLang="en-US" sz="2400" dirty="0">
                  <a:solidFill>
                    <a:srgbClr val="FF0000"/>
                  </a:solidFill>
                  <a:latin typeface="+mj-ea"/>
                  <a:ea typeface="+mj-ea"/>
                </a:rPr>
                <a:t>单位时间内</a:t>
              </a:r>
              <a:r>
                <a:rPr lang="zh-CN" altLang="en-US" sz="2400" dirty="0">
                  <a:latin typeface="+mj-ea"/>
                  <a:ea typeface="+mj-ea"/>
                </a:rPr>
                <a:t>所传递的热量与物体中相应的温差之间的关系</a:t>
              </a:r>
              <a:endParaRPr lang="zh-CN" altLang="en-US" sz="2400" dirty="0">
                <a:latin typeface="+mj-ea"/>
                <a:ea typeface="+mj-ea"/>
              </a:endParaRPr>
            </a:p>
          </p:txBody>
        </p:sp>
      </p:grpSp>
      <p:sp>
        <p:nvSpPr>
          <p:cNvPr id="10" name="右箭头 5"/>
          <p:cNvSpPr/>
          <p:nvPr/>
        </p:nvSpPr>
        <p:spPr bwMode="auto">
          <a:xfrm rot="7840122">
            <a:off x="3934904" y="1935724"/>
            <a:ext cx="951761" cy="301594"/>
          </a:xfrm>
          <a:prstGeom prst="rightArrow">
            <a:avLst/>
          </a:prstGeom>
          <a:solidFill>
            <a:srgbClr val="FFB3A8"/>
          </a:solidFill>
          <a:ln w="25400" cap="flat" cmpd="sng" algn="ctr">
            <a:solidFill>
              <a:srgbClr val="FF4C6C"/>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nvGrpSpPr>
          <p:cNvPr id="11" name="组合 11"/>
          <p:cNvGrpSpPr/>
          <p:nvPr/>
        </p:nvGrpSpPr>
        <p:grpSpPr>
          <a:xfrm>
            <a:off x="8013551" y="4961727"/>
            <a:ext cx="2304256" cy="1234777"/>
            <a:chOff x="395536" y="2924944"/>
            <a:chExt cx="3744416" cy="2088232"/>
          </a:xfrm>
        </p:grpSpPr>
        <p:sp>
          <p:nvSpPr>
            <p:cNvPr id="12" name="圆角矩形 12"/>
            <p:cNvSpPr/>
            <p:nvPr/>
          </p:nvSpPr>
          <p:spPr bwMode="auto">
            <a:xfrm>
              <a:off x="395536" y="2924944"/>
              <a:ext cx="3744416" cy="2088232"/>
            </a:xfrm>
            <a:prstGeom prst="roundRect">
              <a:avLst/>
            </a:prstGeom>
            <a:solidFill>
              <a:srgbClr val="FFB3A8"/>
            </a:solidFill>
            <a:ln>
              <a:solidFill>
                <a:srgbClr val="FF4C6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3" name="文本框 13"/>
            <p:cNvSpPr txBox="1"/>
            <p:nvPr/>
          </p:nvSpPr>
          <p:spPr>
            <a:xfrm>
              <a:off x="629562" y="3273454"/>
              <a:ext cx="3259137" cy="1405367"/>
            </a:xfrm>
            <a:prstGeom prst="rect">
              <a:avLst/>
            </a:prstGeom>
            <a:noFill/>
          </p:spPr>
          <p:txBody>
            <a:bodyPr>
              <a:spAutoFit/>
            </a:bodyPr>
            <a:lstStyle/>
            <a:p>
              <a:pPr algn="ctr">
                <a:defRPr/>
              </a:pPr>
              <a:r>
                <a:rPr lang="zh-CN" altLang="en-US" sz="2400" b="1" dirty="0">
                  <a:latin typeface="+mj-ea"/>
                  <a:ea typeface="+mj-ea"/>
                </a:rPr>
                <a:t>热能传递的速率方程</a:t>
              </a:r>
              <a:endParaRPr lang="zh-CN" altLang="en-US" sz="2400" dirty="0">
                <a:latin typeface="+mj-ea"/>
                <a:ea typeface="+mj-ea"/>
              </a:endParaRPr>
            </a:p>
          </p:txBody>
        </p:sp>
      </p:grpSp>
      <p:sp>
        <p:nvSpPr>
          <p:cNvPr id="14" name="右箭头 14"/>
          <p:cNvSpPr/>
          <p:nvPr/>
        </p:nvSpPr>
        <p:spPr bwMode="auto">
          <a:xfrm rot="13759878" flipH="1">
            <a:off x="7879887" y="1938083"/>
            <a:ext cx="951761" cy="301594"/>
          </a:xfrm>
          <a:prstGeom prst="rightArrow">
            <a:avLst/>
          </a:prstGeom>
          <a:solidFill>
            <a:srgbClr val="FFB3A8"/>
          </a:solidFill>
          <a:ln w="25400" cap="flat" cmpd="sng" algn="ctr">
            <a:solidFill>
              <a:srgbClr val="FF4C6C"/>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15" name="下箭头 6"/>
          <p:cNvSpPr/>
          <p:nvPr/>
        </p:nvSpPr>
        <p:spPr bwMode="auto">
          <a:xfrm>
            <a:off x="8780270" y="4220972"/>
            <a:ext cx="728309" cy="835538"/>
          </a:xfrm>
          <a:prstGeom prst="downArrow">
            <a:avLst/>
          </a:prstGeom>
          <a:solidFill>
            <a:srgbClr val="FFC000"/>
          </a:solidFill>
          <a:ln w="25400" cap="flat" cmpd="sng" algn="ctr">
            <a:solidFill>
              <a:srgbClr val="FFFF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Tree>
  </p:cSld>
  <p:clrMapOvr>
    <a:masterClrMapping/>
  </p:clrMapOvr>
  <p:timing>
    <p:tnLst>
      <p:par>
        <p:cTn id="1" dur="indefinite" restart="never" nodeType="tmRoot"/>
      </p:par>
    </p:tnLst>
    <p:bldLst>
      <p:bldP spid="3" grpId="0"/>
      <p:bldP spid="10"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集中参数法</a:t>
            </a:r>
            <a:endParaRPr lang="en-US" dirty="0"/>
          </a:p>
        </p:txBody>
      </p:sp>
      <p:grpSp>
        <p:nvGrpSpPr>
          <p:cNvPr id="3" name="Group 2"/>
          <p:cNvGrpSpPr/>
          <p:nvPr/>
        </p:nvGrpSpPr>
        <p:grpSpPr>
          <a:xfrm>
            <a:off x="1316807" y="1063765"/>
            <a:ext cx="2556284" cy="753861"/>
            <a:chOff x="1316807" y="1063765"/>
            <a:chExt cx="2556284" cy="753861"/>
          </a:xfrm>
        </p:grpSpPr>
        <mc:AlternateContent xmlns:mc="http://schemas.openxmlformats.org/markup-compatibility/2006">
          <mc:Choice xmlns:a14="http://schemas.microsoft.com/office/drawing/2010/main" Requires="a14">
            <p:sp>
              <p:nvSpPr>
                <p:cNvPr id="4" name="文本框 1"/>
                <p:cNvSpPr txBox="1"/>
                <p:nvPr/>
              </p:nvSpPr>
              <p:spPr>
                <a:xfrm>
                  <a:off x="2850567" y="1063765"/>
                  <a:ext cx="1022524" cy="7538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oMath>
                    </m:oMathPara>
                  </a14:m>
                  <a:endParaRPr lang="zh-CN" altLang="en-US" sz="2400" dirty="0"/>
                </a:p>
              </p:txBody>
            </p:sp>
          </mc:Choice>
          <mc:Fallback>
            <p:sp>
              <p:nvSpPr>
                <p:cNvPr id="4" name="文本框 1"/>
                <p:cNvSpPr txBox="1">
                  <a:spLocks noRot="1" noChangeAspect="1" noMove="1" noResize="1" noEditPoints="1" noAdjustHandles="1" noChangeArrowheads="1" noChangeShapeType="1" noTextEdit="1"/>
                </p:cNvSpPr>
                <p:nvPr/>
              </p:nvSpPr>
              <p:spPr>
                <a:xfrm>
                  <a:off x="2850567" y="1063765"/>
                  <a:ext cx="1022524" cy="753861"/>
                </a:xfrm>
                <a:prstGeom prst="rect">
                  <a:avLst/>
                </a:prstGeom>
                <a:blipFill rotWithShape="1">
                  <a:blip r:embed="rId1"/>
                </a:blipFill>
              </p:spPr>
              <p:txBody>
                <a:bodyPr/>
                <a:lstStyle/>
                <a:p>
                  <a:r>
                    <a:rPr lang="zh-CN" altLang="en-US">
                      <a:noFill/>
                    </a:rPr>
                    <a:t> </a:t>
                  </a:r>
                </a:p>
              </p:txBody>
            </p:sp>
          </mc:Fallback>
        </mc:AlternateContent>
        <p:sp>
          <p:nvSpPr>
            <p:cNvPr id="5" name="文本框 4"/>
            <p:cNvSpPr txBox="1"/>
            <p:nvPr/>
          </p:nvSpPr>
          <p:spPr>
            <a:xfrm>
              <a:off x="1316807" y="1225967"/>
              <a:ext cx="1415772" cy="461665"/>
            </a:xfrm>
            <a:prstGeom prst="rect">
              <a:avLst/>
            </a:prstGeom>
            <a:noFill/>
          </p:spPr>
          <p:txBody>
            <a:bodyPr wrap="none" rtlCol="0">
              <a:spAutoFit/>
            </a:bodyPr>
            <a:lstStyle/>
            <a:p>
              <a:r>
                <a:rPr lang="zh-CN" altLang="en-US" sz="2400" dirty="0">
                  <a:latin typeface="+mn-ea"/>
                  <a:ea typeface="+mn-ea"/>
                </a:rPr>
                <a:t>特征长度</a:t>
              </a:r>
              <a:endParaRPr lang="zh-CN" altLang="en-US" sz="2400" dirty="0">
                <a:latin typeface="+mn-ea"/>
                <a:ea typeface="+mn-ea"/>
              </a:endParaRPr>
            </a:p>
          </p:txBody>
        </p:sp>
      </p:grpSp>
      <p:grpSp>
        <p:nvGrpSpPr>
          <p:cNvPr id="6" name="Group 5"/>
          <p:cNvGrpSpPr/>
          <p:nvPr/>
        </p:nvGrpSpPr>
        <p:grpSpPr>
          <a:xfrm>
            <a:off x="1820863" y="2080646"/>
            <a:ext cx="8280920" cy="764568"/>
            <a:chOff x="1820863" y="2080646"/>
            <a:chExt cx="8280920" cy="764568"/>
          </a:xfrm>
        </p:grpSpPr>
        <p:sp>
          <p:nvSpPr>
            <p:cNvPr id="7" name="文本框 7"/>
            <p:cNvSpPr txBox="1"/>
            <p:nvPr/>
          </p:nvSpPr>
          <p:spPr>
            <a:xfrm>
              <a:off x="2161500" y="2232098"/>
              <a:ext cx="2250937" cy="461665"/>
            </a:xfrm>
            <a:prstGeom prst="rect">
              <a:avLst/>
            </a:prstGeom>
            <a:noFill/>
          </p:spPr>
          <p:txBody>
            <a:bodyPr wrap="none" rtlCol="0">
              <a:spAutoFit/>
            </a:bodyPr>
            <a:lstStyle/>
            <a:p>
              <a:r>
                <a:rPr lang="zh-CN" altLang="en-US" sz="2400" dirty="0">
                  <a:latin typeface="+mn-ea"/>
                  <a:ea typeface="+mn-ea"/>
                </a:rPr>
                <a:t>平板（</a:t>
              </a:r>
              <a:r>
                <a:rPr lang="el-GR" altLang="zh-CN" sz="2400" i="1" dirty="0">
                  <a:latin typeface="Times New Roman" panose="02020603050405020304" pitchFamily="18" charset="0"/>
                  <a:ea typeface="+mn-ea"/>
                  <a:cs typeface="Times New Roman" panose="02020603050405020304" pitchFamily="18" charset="0"/>
                </a:rPr>
                <a:t>δ</a:t>
              </a:r>
              <a:r>
                <a:rPr lang="zh-CN" altLang="en-US" sz="2400" i="1" dirty="0">
                  <a:latin typeface="Times New Roman" panose="02020603050405020304" pitchFamily="18" charset="0"/>
                  <a:ea typeface="+mn-ea"/>
                  <a:cs typeface="Times New Roman" panose="02020603050405020304" pitchFamily="18" charset="0"/>
                </a:rPr>
                <a:t> </a:t>
              </a:r>
              <a:r>
                <a:rPr lang="zh-CN" altLang="en-US" sz="2400" dirty="0">
                  <a:latin typeface="+mn-ea"/>
                  <a:ea typeface="+mn-ea"/>
                </a:rPr>
                <a:t>很小）</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8" name="文本框 11"/>
                <p:cNvSpPr txBox="1"/>
                <p:nvPr/>
              </p:nvSpPr>
              <p:spPr>
                <a:xfrm>
                  <a:off x="5827151" y="2080646"/>
                  <a:ext cx="4274632" cy="7645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𝑎𝑏</m:t>
                            </m:r>
                            <m:r>
                              <a:rPr lang="zh-CN" altLang="en-US" sz="2400" b="0" i="1" smtClean="0">
                                <a:latin typeface="Cambria Math" panose="02040503050406030204" pitchFamily="18" charset="0"/>
                              </a:rPr>
                              <m:t>𝛿</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𝑎𝑏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𝑎</m:t>
                            </m:r>
                            <m:r>
                              <a:rPr lang="zh-CN" altLang="en-US" sz="2400" b="0" i="1" smtClean="0">
                                <a:latin typeface="Cambria Math" panose="02040503050406030204" pitchFamily="18" charset="0"/>
                              </a:rPr>
                              <m:t>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𝑏</m:t>
                            </m:r>
                            <m:r>
                              <a:rPr lang="zh-CN" altLang="en-US" sz="2400" b="0" i="1" smtClean="0">
                                <a:latin typeface="Cambria Math" panose="02040503050406030204" pitchFamily="18" charset="0"/>
                              </a:rPr>
                              <m:t>𝛿</m:t>
                            </m:r>
                          </m:den>
                        </m:f>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zh-CN" altLang="en-US" sz="2400" i="1" smtClean="0">
                                <a:latin typeface="Cambria Math" panose="02040503050406030204" pitchFamily="18" charset="0"/>
                                <a:ea typeface="Cambria Math" panose="02040503050406030204" pitchFamily="18" charset="0"/>
                              </a:rPr>
                              <m:t>𝛿</m:t>
                            </m:r>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p:sp>
              <p:nvSpPr>
                <p:cNvPr id="8" name="文本框 11"/>
                <p:cNvSpPr txBox="1">
                  <a:spLocks noRot="1" noChangeAspect="1" noMove="1" noResize="1" noEditPoints="1" noAdjustHandles="1" noChangeArrowheads="1" noChangeShapeType="1" noTextEdit="1"/>
                </p:cNvSpPr>
                <p:nvPr/>
              </p:nvSpPr>
              <p:spPr>
                <a:xfrm>
                  <a:off x="5827151" y="2080646"/>
                  <a:ext cx="4274632" cy="764568"/>
                </a:xfrm>
                <a:prstGeom prst="rect">
                  <a:avLst/>
                </a:prstGeom>
                <a:blipFill rotWithShape="1">
                  <a:blip r:embed="rId2"/>
                </a:blipFill>
              </p:spPr>
              <p:txBody>
                <a:bodyPr/>
                <a:lstStyle/>
                <a:p>
                  <a:r>
                    <a:rPr lang="zh-CN" altLang="en-US">
                      <a:noFill/>
                    </a:rPr>
                    <a:t> </a:t>
                  </a:r>
                </a:p>
              </p:txBody>
            </p:sp>
          </mc:Fallback>
        </mc:AlternateContent>
        <p:sp>
          <p:nvSpPr>
            <p:cNvPr id="9" name="Round Same Side Corner Rectangle 67"/>
            <p:cNvSpPr/>
            <p:nvPr/>
          </p:nvSpPr>
          <p:spPr>
            <a:xfrm rot="10800000" flipH="1">
              <a:off x="1820863" y="2149080"/>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grpSp>
      <p:grpSp>
        <p:nvGrpSpPr>
          <p:cNvPr id="10" name="Group 9"/>
          <p:cNvGrpSpPr/>
          <p:nvPr/>
        </p:nvGrpSpPr>
        <p:grpSpPr>
          <a:xfrm>
            <a:off x="1818861" y="3135155"/>
            <a:ext cx="6501730" cy="803553"/>
            <a:chOff x="1818861" y="3135155"/>
            <a:chExt cx="6501730" cy="803553"/>
          </a:xfrm>
        </p:grpSpPr>
        <p:sp>
          <p:nvSpPr>
            <p:cNvPr id="11" name="文本框 8"/>
            <p:cNvSpPr txBox="1"/>
            <p:nvPr/>
          </p:nvSpPr>
          <p:spPr>
            <a:xfrm>
              <a:off x="2161500" y="3306099"/>
              <a:ext cx="1107996" cy="461665"/>
            </a:xfrm>
            <a:prstGeom prst="rect">
              <a:avLst/>
            </a:prstGeom>
            <a:noFill/>
          </p:spPr>
          <p:txBody>
            <a:bodyPr wrap="none" rtlCol="0">
              <a:spAutoFit/>
            </a:bodyPr>
            <a:lstStyle/>
            <a:p>
              <a:r>
                <a:rPr lang="zh-CN" altLang="en-US" sz="2400" dirty="0">
                  <a:latin typeface="+mn-ea"/>
                  <a:ea typeface="+mn-ea"/>
                </a:rPr>
                <a:t>立方体</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12" name="文本框 12"/>
                <p:cNvSpPr txBox="1"/>
                <p:nvPr/>
              </p:nvSpPr>
              <p:spPr>
                <a:xfrm>
                  <a:off x="5827151" y="3135155"/>
                  <a:ext cx="2493440" cy="803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3</m:t>
                                </m:r>
                              </m:sup>
                            </m:sSup>
                          </m:num>
                          <m:den>
                            <m:r>
                              <a:rPr lang="en-US" altLang="zh-CN" sz="2400" b="0" i="1" smtClean="0">
                                <a:latin typeface="Cambria Math" panose="02040503050406030204" pitchFamily="18" charset="0"/>
                              </a:rPr>
                              <m:t>6</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𝑎</m:t>
                            </m:r>
                          </m:num>
                          <m:den>
                            <m:r>
                              <a:rPr lang="en-US" altLang="zh-CN" sz="2400" b="0" i="1" smtClean="0">
                                <a:latin typeface="Cambria Math" panose="02040503050406030204" pitchFamily="18" charset="0"/>
                                <a:ea typeface="Cambria Math" panose="02040503050406030204" pitchFamily="18" charset="0"/>
                              </a:rPr>
                              <m:t>6</m:t>
                            </m:r>
                          </m:den>
                        </m:f>
                      </m:oMath>
                    </m:oMathPara>
                  </a14:m>
                  <a:endParaRPr lang="zh-CN" altLang="en-US" sz="2400" dirty="0"/>
                </a:p>
              </p:txBody>
            </p:sp>
          </mc:Choice>
          <mc:Fallback>
            <p:sp>
              <p:nvSpPr>
                <p:cNvPr id="12" name="文本框 12"/>
                <p:cNvSpPr txBox="1">
                  <a:spLocks noRot="1" noChangeAspect="1" noMove="1" noResize="1" noEditPoints="1" noAdjustHandles="1" noChangeArrowheads="1" noChangeShapeType="1" noTextEdit="1"/>
                </p:cNvSpPr>
                <p:nvPr/>
              </p:nvSpPr>
              <p:spPr>
                <a:xfrm>
                  <a:off x="5827151" y="3135155"/>
                  <a:ext cx="2493440" cy="803553"/>
                </a:xfrm>
                <a:prstGeom prst="rect">
                  <a:avLst/>
                </a:prstGeom>
                <a:blipFill rotWithShape="1">
                  <a:blip r:embed="rId3"/>
                </a:blipFill>
              </p:spPr>
              <p:txBody>
                <a:bodyPr/>
                <a:lstStyle/>
                <a:p>
                  <a:r>
                    <a:rPr lang="zh-CN" altLang="en-US">
                      <a:noFill/>
                    </a:rPr>
                    <a:t> </a:t>
                  </a:r>
                </a:p>
              </p:txBody>
            </p:sp>
          </mc:Fallback>
        </mc:AlternateContent>
        <p:sp>
          <p:nvSpPr>
            <p:cNvPr id="13" name="Round Same Side Corner Rectangle 68"/>
            <p:cNvSpPr/>
            <p:nvPr/>
          </p:nvSpPr>
          <p:spPr>
            <a:xfrm rot="10800000" flipH="1">
              <a:off x="1818861" y="3223081"/>
              <a:ext cx="60936" cy="62770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grpSp>
      <p:grpSp>
        <p:nvGrpSpPr>
          <p:cNvPr id="14" name="Group 13"/>
          <p:cNvGrpSpPr/>
          <p:nvPr/>
        </p:nvGrpSpPr>
        <p:grpSpPr>
          <a:xfrm>
            <a:off x="1820863" y="4162815"/>
            <a:ext cx="7708455" cy="1574255"/>
            <a:chOff x="1820863" y="4162815"/>
            <a:chExt cx="7708455" cy="1574255"/>
          </a:xfrm>
        </p:grpSpPr>
        <p:sp>
          <p:nvSpPr>
            <p:cNvPr id="15" name="文本框 9"/>
            <p:cNvSpPr txBox="1"/>
            <p:nvPr/>
          </p:nvSpPr>
          <p:spPr>
            <a:xfrm>
              <a:off x="2161500" y="4333759"/>
              <a:ext cx="800219" cy="461665"/>
            </a:xfrm>
            <a:prstGeom prst="rect">
              <a:avLst/>
            </a:prstGeom>
            <a:noFill/>
          </p:spPr>
          <p:txBody>
            <a:bodyPr wrap="none" rtlCol="0">
              <a:spAutoFit/>
            </a:bodyPr>
            <a:lstStyle/>
            <a:p>
              <a:r>
                <a:rPr lang="zh-CN" altLang="en-US" sz="2400" dirty="0">
                  <a:latin typeface="+mn-ea"/>
                  <a:ea typeface="+mn-ea"/>
                </a:rPr>
                <a:t>圆柱</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16" name="文本框 13"/>
                <p:cNvSpPr txBox="1"/>
                <p:nvPr/>
              </p:nvSpPr>
              <p:spPr>
                <a:xfrm>
                  <a:off x="5827151" y="4162815"/>
                  <a:ext cx="3702167" cy="803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𝜋</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ℎ</m:t>
                            </m:r>
                          </m:num>
                          <m:den>
                            <m:r>
                              <a:rPr lang="en-US" altLang="zh-CN" sz="2400" b="0" i="1" smtClean="0">
                                <a:latin typeface="Cambria Math" panose="02040503050406030204" pitchFamily="18" charset="0"/>
                              </a:rPr>
                              <m:t>2</m:t>
                            </m:r>
                            <m:r>
                              <a:rPr lang="zh-CN" altLang="en-US" sz="2400" i="1">
                                <a:latin typeface="Cambria Math" panose="02040503050406030204" pitchFamily="18" charset="0"/>
                              </a:rPr>
                              <m:t>𝜋</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𝑟ℎ</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ℎ</m:t>
                            </m:r>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p:sp>
              <p:nvSpPr>
                <p:cNvPr id="16" name="文本框 13"/>
                <p:cNvSpPr txBox="1">
                  <a:spLocks noRot="1" noChangeAspect="1" noMove="1" noResize="1" noEditPoints="1" noAdjustHandles="1" noChangeArrowheads="1" noChangeShapeType="1" noTextEdit="1"/>
                </p:cNvSpPr>
                <p:nvPr/>
              </p:nvSpPr>
              <p:spPr>
                <a:xfrm>
                  <a:off x="5827151" y="4162815"/>
                  <a:ext cx="3702167" cy="803553"/>
                </a:xfrm>
                <a:prstGeom prst="rect">
                  <a:avLst/>
                </a:prstGeom>
                <a:blipFill rotWithShape="1">
                  <a:blip r:embed="rId4"/>
                </a:blipFill>
              </p:spPr>
              <p:txBody>
                <a:bodyPr/>
                <a:lstStyle/>
                <a:p>
                  <a:r>
                    <a:rPr lang="zh-CN" altLang="en-US">
                      <a:noFill/>
                    </a:rPr>
                    <a:t> </a:t>
                  </a:r>
                </a:p>
              </p:txBody>
            </p:sp>
          </mc:Fallback>
        </mc:AlternateContent>
        <p:sp>
          <p:nvSpPr>
            <p:cNvPr id="17" name="文本框 14"/>
            <p:cNvSpPr txBox="1"/>
            <p:nvPr/>
          </p:nvSpPr>
          <p:spPr>
            <a:xfrm>
              <a:off x="3521379" y="4333759"/>
              <a:ext cx="2178802" cy="461665"/>
            </a:xfrm>
            <a:prstGeom prst="rect">
              <a:avLst/>
            </a:prstGeom>
            <a:noFill/>
          </p:spPr>
          <p:txBody>
            <a:bodyPr wrap="none" rtlCol="0">
              <a:spAutoFit/>
            </a:bodyPr>
            <a:lstStyle/>
            <a:p>
              <a:r>
                <a:rPr lang="zh-CN" altLang="en-US" sz="2400" dirty="0">
                  <a:latin typeface="+mn-ea"/>
                  <a:ea typeface="+mn-ea"/>
                </a:rPr>
                <a:t>扁片（</a:t>
              </a:r>
              <a:r>
                <a:rPr lang="en-US" altLang="zh-CN" sz="2400" dirty="0">
                  <a:latin typeface="+mn-ea"/>
                  <a:ea typeface="+mn-ea"/>
                </a:rPr>
                <a:t>h</a:t>
              </a:r>
              <a:r>
                <a:rPr lang="zh-CN" altLang="en-US" sz="2400" dirty="0">
                  <a:latin typeface="+mn-ea"/>
                  <a:ea typeface="+mn-ea"/>
                </a:rPr>
                <a:t> ≪ </a:t>
              </a:r>
              <a:r>
                <a:rPr lang="en-US" altLang="zh-CN" sz="2400" dirty="0">
                  <a:latin typeface="+mn-ea"/>
                  <a:ea typeface="+mn-ea"/>
                </a:rPr>
                <a:t>r</a:t>
              </a:r>
              <a:r>
                <a:rPr lang="zh-CN" altLang="en-US" sz="2400" dirty="0">
                  <a:latin typeface="+mn-ea"/>
                  <a:ea typeface="+mn-ea"/>
                </a:rPr>
                <a:t>）</a:t>
              </a:r>
              <a:endParaRPr lang="zh-CN" altLang="en-US" sz="2400" dirty="0">
                <a:latin typeface="+mn-ea"/>
                <a:ea typeface="+mn-ea"/>
              </a:endParaRPr>
            </a:p>
          </p:txBody>
        </p:sp>
        <p:sp>
          <p:nvSpPr>
            <p:cNvPr id="18" name="文本框 15"/>
            <p:cNvSpPr txBox="1"/>
            <p:nvPr/>
          </p:nvSpPr>
          <p:spPr>
            <a:xfrm>
              <a:off x="3566345" y="5104461"/>
              <a:ext cx="1871025" cy="461665"/>
            </a:xfrm>
            <a:prstGeom prst="rect">
              <a:avLst/>
            </a:prstGeom>
            <a:noFill/>
          </p:spPr>
          <p:txBody>
            <a:bodyPr wrap="none" rtlCol="0">
              <a:spAutoFit/>
            </a:bodyPr>
            <a:lstStyle/>
            <a:p>
              <a:r>
                <a:rPr lang="zh-CN" altLang="en-US" sz="2400" dirty="0">
                  <a:latin typeface="+mn-ea"/>
                  <a:ea typeface="+mn-ea"/>
                </a:rPr>
                <a:t>棒（</a:t>
              </a:r>
              <a:r>
                <a:rPr lang="en-US" altLang="zh-CN" sz="2400" dirty="0">
                  <a:latin typeface="+mn-ea"/>
                </a:rPr>
                <a:t>r</a:t>
              </a:r>
              <a:r>
                <a:rPr lang="zh-CN" altLang="en-US" sz="2400" dirty="0">
                  <a:latin typeface="+mn-ea"/>
                </a:rPr>
                <a:t> ≪ </a:t>
              </a:r>
              <a:r>
                <a:rPr lang="en-US" altLang="zh-CN" sz="2400" dirty="0">
                  <a:latin typeface="+mn-ea"/>
                </a:rPr>
                <a:t>h</a:t>
              </a:r>
              <a:r>
                <a:rPr lang="zh-CN" altLang="en-US" sz="2400" dirty="0">
                  <a:latin typeface="+mn-ea"/>
                  <a:ea typeface="+mn-ea"/>
                </a:rPr>
                <a:t>）</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19" name="文本框 16"/>
                <p:cNvSpPr txBox="1"/>
                <p:nvPr/>
              </p:nvSpPr>
              <p:spPr>
                <a:xfrm>
                  <a:off x="5827151" y="4933517"/>
                  <a:ext cx="3695307" cy="803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𝜋</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ℎ</m:t>
                            </m:r>
                          </m:num>
                          <m:den>
                            <m:r>
                              <a:rPr lang="en-US" altLang="zh-CN" sz="2400" b="0" i="1" smtClean="0">
                                <a:latin typeface="Cambria Math" panose="02040503050406030204" pitchFamily="18" charset="0"/>
                              </a:rPr>
                              <m:t>2</m:t>
                            </m:r>
                            <m:r>
                              <a:rPr lang="zh-CN" altLang="en-US" sz="2400" i="1">
                                <a:latin typeface="Cambria Math" panose="02040503050406030204" pitchFamily="18" charset="0"/>
                              </a:rPr>
                              <m:t>𝜋</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𝑟ℎ</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𝑟</m:t>
                            </m:r>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p:sp>
              <p:nvSpPr>
                <p:cNvPr id="19" name="文本框 16"/>
                <p:cNvSpPr txBox="1">
                  <a:spLocks noRot="1" noChangeAspect="1" noMove="1" noResize="1" noEditPoints="1" noAdjustHandles="1" noChangeArrowheads="1" noChangeShapeType="1" noTextEdit="1"/>
                </p:cNvSpPr>
                <p:nvPr/>
              </p:nvSpPr>
              <p:spPr>
                <a:xfrm>
                  <a:off x="5827151" y="4933517"/>
                  <a:ext cx="3695307" cy="803553"/>
                </a:xfrm>
                <a:prstGeom prst="rect">
                  <a:avLst/>
                </a:prstGeom>
                <a:blipFill rotWithShape="1">
                  <a:blip r:embed="rId5"/>
                </a:blipFill>
              </p:spPr>
              <p:txBody>
                <a:bodyPr/>
                <a:lstStyle/>
                <a:p>
                  <a:r>
                    <a:rPr lang="zh-CN" altLang="en-US">
                      <a:noFill/>
                    </a:rPr>
                    <a:t> </a:t>
                  </a:r>
                </a:p>
              </p:txBody>
            </p:sp>
          </mc:Fallback>
        </mc:AlternateContent>
        <p:sp>
          <p:nvSpPr>
            <p:cNvPr id="20" name="Round Same Side Corner Rectangle 69"/>
            <p:cNvSpPr/>
            <p:nvPr/>
          </p:nvSpPr>
          <p:spPr>
            <a:xfrm rot="10800000" flipH="1">
              <a:off x="1820863" y="4250741"/>
              <a:ext cx="60936" cy="6277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grpSp>
      <p:grpSp>
        <p:nvGrpSpPr>
          <p:cNvPr id="21" name="Group 20"/>
          <p:cNvGrpSpPr/>
          <p:nvPr/>
        </p:nvGrpSpPr>
        <p:grpSpPr>
          <a:xfrm>
            <a:off x="1818861" y="6076218"/>
            <a:ext cx="6715121" cy="996491"/>
            <a:chOff x="1818861" y="6076218"/>
            <a:chExt cx="6715121" cy="996491"/>
          </a:xfrm>
        </p:grpSpPr>
        <p:sp>
          <p:nvSpPr>
            <p:cNvPr id="22" name="文本框 10"/>
            <p:cNvSpPr txBox="1"/>
            <p:nvPr/>
          </p:nvSpPr>
          <p:spPr>
            <a:xfrm>
              <a:off x="2161500" y="6343631"/>
              <a:ext cx="492443" cy="461665"/>
            </a:xfrm>
            <a:prstGeom prst="rect">
              <a:avLst/>
            </a:prstGeom>
            <a:noFill/>
          </p:spPr>
          <p:txBody>
            <a:bodyPr wrap="none" rtlCol="0">
              <a:spAutoFit/>
            </a:bodyPr>
            <a:lstStyle/>
            <a:p>
              <a:r>
                <a:rPr lang="zh-CN" altLang="en-US" sz="2400" dirty="0">
                  <a:latin typeface="+mn-ea"/>
                  <a:ea typeface="+mn-ea"/>
                </a:rPr>
                <a:t>球</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23" name="文本框 17"/>
                <p:cNvSpPr txBox="1"/>
                <p:nvPr/>
              </p:nvSpPr>
              <p:spPr>
                <a:xfrm>
                  <a:off x="5827151" y="6076218"/>
                  <a:ext cx="2706831" cy="9964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𝑉</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𝑠</m:t>
                                </m:r>
                              </m:sub>
                            </m:sSub>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b="0" i="1" smtClean="0">
                                    <a:latin typeface="Cambria Math" panose="02040503050406030204" pitchFamily="18" charset="0"/>
                                  </a:rPr>
                                  <m:t>3</m:t>
                                </m:r>
                              </m:den>
                            </m:f>
                            <m:r>
                              <a:rPr lang="zh-CN" altLang="en-US" sz="2400" i="1" smtClean="0">
                                <a:latin typeface="Cambria Math" panose="02040503050406030204" pitchFamily="18" charset="0"/>
                              </a:rPr>
                              <m:t>𝜋</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3</m:t>
                                </m:r>
                              </m:sup>
                            </m:sSup>
                          </m:num>
                          <m:den>
                            <m:r>
                              <a:rPr lang="en-US" altLang="zh-CN" sz="2400" b="0" i="1" smtClean="0">
                                <a:latin typeface="Cambria Math" panose="02040503050406030204" pitchFamily="18" charset="0"/>
                              </a:rPr>
                              <m:t>4</m:t>
                            </m:r>
                            <m:r>
                              <a:rPr lang="zh-CN" altLang="en-US" sz="2400" i="1">
                                <a:latin typeface="Cambria Math" panose="02040503050406030204" pitchFamily="18" charset="0"/>
                              </a:rPr>
                              <m:t>𝜋</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𝑟</m:t>
                            </m:r>
                          </m:num>
                          <m:den>
                            <m:r>
                              <a:rPr lang="en-US" altLang="zh-CN" sz="2400" b="0" i="1" smtClean="0">
                                <a:latin typeface="Cambria Math" panose="02040503050406030204" pitchFamily="18" charset="0"/>
                                <a:ea typeface="Cambria Math" panose="02040503050406030204" pitchFamily="18" charset="0"/>
                              </a:rPr>
                              <m:t>3</m:t>
                            </m:r>
                          </m:den>
                        </m:f>
                      </m:oMath>
                    </m:oMathPara>
                  </a14:m>
                  <a:endParaRPr lang="zh-CN" altLang="en-US" sz="2400" dirty="0"/>
                </a:p>
              </p:txBody>
            </p:sp>
          </mc:Choice>
          <mc:Fallback>
            <p:sp>
              <p:nvSpPr>
                <p:cNvPr id="23" name="文本框 17"/>
                <p:cNvSpPr txBox="1">
                  <a:spLocks noRot="1" noChangeAspect="1" noMove="1" noResize="1" noEditPoints="1" noAdjustHandles="1" noChangeArrowheads="1" noChangeShapeType="1" noTextEdit="1"/>
                </p:cNvSpPr>
                <p:nvPr/>
              </p:nvSpPr>
              <p:spPr>
                <a:xfrm>
                  <a:off x="5827151" y="6076218"/>
                  <a:ext cx="2706831" cy="996491"/>
                </a:xfrm>
                <a:prstGeom prst="rect">
                  <a:avLst/>
                </a:prstGeom>
                <a:blipFill rotWithShape="1">
                  <a:blip r:embed="rId6"/>
                </a:blipFill>
              </p:spPr>
              <p:txBody>
                <a:bodyPr/>
                <a:lstStyle/>
                <a:p>
                  <a:r>
                    <a:rPr lang="zh-CN" altLang="en-US">
                      <a:noFill/>
                    </a:rPr>
                    <a:t> </a:t>
                  </a:r>
                </a:p>
              </p:txBody>
            </p:sp>
          </mc:Fallback>
        </mc:AlternateContent>
        <p:sp>
          <p:nvSpPr>
            <p:cNvPr id="24" name="Round Same Side Corner Rectangle 76"/>
            <p:cNvSpPr/>
            <p:nvPr/>
          </p:nvSpPr>
          <p:spPr>
            <a:xfrm rot="10800000" flipH="1">
              <a:off x="1818861" y="6260613"/>
              <a:ext cx="60936" cy="627700"/>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5" name="矩形 52"/>
              <p:cNvSpPr/>
              <p:nvPr>
                <p:custDataLst>
                  <p:tags r:id="rId1"/>
                </p:custDataLst>
              </p:nvPr>
            </p:nvSpPr>
            <p:spPr>
              <a:xfrm>
                <a:off x="420379" y="2681650"/>
                <a:ext cx="7632847" cy="864235"/>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r>
                        <a:rPr lang="zh-CN" altLang="en-US" sz="2400" i="1" smtClean="0">
                          <a:latin typeface="DejaVu Math TeX Gyre" panose="02000503000000000000" charset="0"/>
                          <a:ea typeface="宋体" panose="02010600030101010101" pitchFamily="2" charset="-122"/>
                          <a:cs typeface="DejaVu Math TeX Gyre" panose="02000503000000000000" charset="0"/>
                        </a:rPr>
                        <m:t>𝜌</m:t>
                      </m:r>
                      <m:r>
                        <a:rPr lang="en-US" altLang="zh-CN" sz="2400" i="1">
                          <a:latin typeface="DejaVu Math TeX Gyre" panose="02000503000000000000" charset="0"/>
                          <a:ea typeface="Cambria Math" panose="02040503050406030204" pitchFamily="18" charset="0"/>
                          <a:cs typeface="DejaVu Math TeX Gyre" panose="02000503000000000000" charset="0"/>
                        </a:rPr>
                        <m:t>𝑐</m:t>
                      </m:r>
                      <m:f>
                        <m:fPr>
                          <m:ctrlPr>
                            <a:rPr lang="en-US" altLang="zh-CN" sz="2400" i="1">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Cambria Math" panose="02040503050406030204" pitchFamily="18"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𝜕𝜏</m:t>
                          </m:r>
                        </m:den>
                      </m:f>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𝑥</m:t>
                          </m:r>
                        </m:den>
                      </m:f>
                      <m:d>
                        <m:dPr>
                          <m:ctrlPr>
                            <a:rPr lang="en-US" altLang="zh-CN" sz="2400" i="1">
                              <a:latin typeface="DejaVu Math TeX Gyre" panose="02000503000000000000" charset="0"/>
                              <a:cs typeface="DejaVu Math TeX Gyre" panose="02000503000000000000" charset="0"/>
                            </a:rPr>
                          </m:ctrlPr>
                        </m:dPr>
                        <m:e>
                          <m:r>
                            <a:rPr lang="zh-CN" altLang="en-US" sz="2400" i="1">
                              <a:latin typeface="DejaVu Math TeX Gyre" panose="02000503000000000000" charset="0"/>
                              <a:ea typeface="宋体" panose="02010600030101010101" pitchFamily="2" charset="-122"/>
                              <a:cs typeface="DejaVu Math TeX Gyre" panose="02000503000000000000" charset="0"/>
                            </a:rPr>
                            <m:t>𝜆</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𝑥</m:t>
                              </m:r>
                            </m:den>
                          </m:f>
                        </m:e>
                      </m:d>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𝑦</m:t>
                          </m:r>
                        </m:den>
                      </m:f>
                      <m:d>
                        <m:dPr>
                          <m:ctrlPr>
                            <a:rPr lang="en-US" altLang="zh-CN" sz="2400" i="1">
                              <a:latin typeface="DejaVu Math TeX Gyre" panose="02000503000000000000" charset="0"/>
                              <a:cs typeface="DejaVu Math TeX Gyre" panose="02000503000000000000" charset="0"/>
                            </a:rPr>
                          </m:ctrlPr>
                        </m:dPr>
                        <m:e>
                          <m:r>
                            <a:rPr lang="zh-CN" altLang="en-US" sz="2400" i="1">
                              <a:latin typeface="DejaVu Math TeX Gyre" panose="02000503000000000000" charset="0"/>
                              <a:ea typeface="宋体" panose="02010600030101010101" pitchFamily="2" charset="-122"/>
                              <a:cs typeface="DejaVu Math TeX Gyre" panose="02000503000000000000" charset="0"/>
                            </a:rPr>
                            <m:t>𝜆</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𝑦</m:t>
                              </m:r>
                            </m:den>
                          </m:f>
                        </m:e>
                      </m:d>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𝑧</m:t>
                          </m:r>
                        </m:den>
                      </m:f>
                      <m:d>
                        <m:dPr>
                          <m:ctrlPr>
                            <a:rPr lang="en-US" altLang="zh-CN" sz="2400" i="1">
                              <a:latin typeface="DejaVu Math TeX Gyre" panose="02000503000000000000" charset="0"/>
                              <a:cs typeface="DejaVu Math TeX Gyre" panose="02000503000000000000" charset="0"/>
                            </a:rPr>
                          </m:ctrlPr>
                        </m:dPr>
                        <m:e>
                          <m:r>
                            <a:rPr lang="zh-CN" altLang="en-US" sz="2400" i="1">
                              <a:latin typeface="DejaVu Math TeX Gyre" panose="02000503000000000000" charset="0"/>
                              <a:ea typeface="宋体" panose="02010600030101010101" pitchFamily="2" charset="-122"/>
                              <a:cs typeface="DejaVu Math TeX Gyre" panose="02000503000000000000" charset="0"/>
                            </a:rPr>
                            <m:t>𝜆</m:t>
                          </m:r>
                          <m:f>
                            <m:fPr>
                              <m:ctrlPr>
                                <a:rPr lang="en-US" altLang="zh-CN" sz="2400" i="1">
                                  <a:latin typeface="DejaVu Math TeX Gyre" panose="02000503000000000000"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cs typeface="DejaVu Math TeX Gyre" panose="02000503000000000000" charset="0"/>
                                </a:rPr>
                                <m:t>𝑧</m:t>
                              </m:r>
                            </m:den>
                          </m:f>
                        </m:e>
                      </m:d>
                      <m:r>
                        <a:rPr lang="en-US" altLang="zh-CN" sz="2400" b="0" i="1" smtClean="0">
                          <a:latin typeface="DejaVu Math TeX Gyre" panose="02000503000000000000" charset="0"/>
                          <a:ea typeface="宋体" panose="02010600030101010101" pitchFamily="2" charset="-122"/>
                          <a:cs typeface="DejaVu Math TeX Gyre" panose="02000503000000000000" charset="0"/>
                        </a:rPr>
                        <m:t>+</m:t>
                      </m:r>
                      <m:acc>
                        <m:accPr>
                          <m:chr m:val="̇"/>
                          <m:ctrlPr>
                            <a:rPr lang="en-US" altLang="zh-CN" sz="2400" b="0" i="1" smtClean="0">
                              <a:latin typeface="DejaVu Math TeX Gyre" panose="02000503000000000000" charset="0"/>
                              <a:cs typeface="DejaVu Math TeX Gyre" panose="02000503000000000000" charset="0"/>
                            </a:rPr>
                          </m:ctrlPr>
                        </m:accPr>
                        <m:e>
                          <m:r>
                            <m:rPr>
                              <m:sty m:val="p"/>
                            </m:rPr>
                            <a:rPr lang="el-GR" altLang="zh-CN" sz="2400" b="0" i="1" smtClean="0">
                              <a:latin typeface="DejaVu Math TeX Gyre" panose="02000503000000000000" charset="0"/>
                              <a:ea typeface="Cambria Math" panose="02040503050406030204" pitchFamily="18" charset="0"/>
                              <a:cs typeface="DejaVu Math TeX Gyre" panose="02000503000000000000" charset="0"/>
                            </a:rPr>
                            <m:t>Φ</m:t>
                          </m:r>
                        </m:e>
                      </m:acc>
                    </m:oMath>
                  </m:oMathPara>
                </a14:m>
                <a:endParaRPr lang="zh-CN" altLang="en-US" sz="2400" dirty="0">
                  <a:latin typeface="+mj-ea"/>
                  <a:cs typeface="+mj-ea"/>
                </a:endParaRPr>
              </a:p>
            </p:txBody>
          </p:sp>
        </mc:Choice>
        <mc:Fallback>
          <p:sp>
            <p:nvSpPr>
              <p:cNvPr id="5" name="矩形 52"/>
              <p:cNvSpPr>
                <a:spLocks noRot="1" noChangeAspect="1" noMove="1" noResize="1" noEditPoints="1" noAdjustHandles="1" noChangeArrowheads="1" noChangeShapeType="1" noTextEdit="1"/>
              </p:cNvSpPr>
              <p:nvPr>
                <p:custDataLst>
                  <p:tags r:id="rId2"/>
                </p:custDataLst>
              </p:nvPr>
            </p:nvSpPr>
            <p:spPr>
              <a:xfrm>
                <a:off x="420379" y="2681650"/>
                <a:ext cx="7632847" cy="864235"/>
              </a:xfrm>
              <a:prstGeom prst="rect">
                <a:avLst/>
              </a:prstGeom>
              <a:blipFill rotWithShape="1">
                <a:blip r:embed="rId3"/>
                <a:stretch>
                  <a:fillRect t="-5" r="2" b="5"/>
                </a:stretch>
              </a:blipFill>
              <a:ln w="19050">
                <a:noFill/>
              </a:ln>
            </p:spPr>
            <p:txBody>
              <a:bodyPr/>
              <a:lstStyle/>
              <a:p>
                <a:r>
                  <a:rPr lang="zh-CN" altLang="en-US">
                    <a:noFill/>
                  </a:rPr>
                  <a:t> </a:t>
                </a:r>
              </a:p>
            </p:txBody>
          </p:sp>
        </mc:Fallback>
      </mc:AlternateContent>
      <p:cxnSp>
        <p:nvCxnSpPr>
          <p:cNvPr id="6" name="Straight Connector 5"/>
          <p:cNvCxnSpPr/>
          <p:nvPr>
            <p:custDataLst>
              <p:tags r:id="rId4"/>
            </p:custDataLst>
          </p:nvPr>
        </p:nvCxnSpPr>
        <p:spPr bwMode="auto">
          <a:xfrm flipV="1">
            <a:off x="4053111" y="2833163"/>
            <a:ext cx="1206116" cy="58707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8" name="Straight Connector 7"/>
          <p:cNvCxnSpPr/>
          <p:nvPr>
            <p:custDataLst>
              <p:tags r:id="rId5"/>
            </p:custDataLst>
          </p:nvPr>
        </p:nvCxnSpPr>
        <p:spPr bwMode="auto">
          <a:xfrm flipV="1">
            <a:off x="5614274" y="2833798"/>
            <a:ext cx="1152128" cy="58707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9" name="Straight Connector 8"/>
          <p:cNvCxnSpPr/>
          <p:nvPr>
            <p:custDataLst>
              <p:tags r:id="rId6"/>
            </p:custDataLst>
          </p:nvPr>
        </p:nvCxnSpPr>
        <p:spPr bwMode="auto">
          <a:xfrm flipV="1">
            <a:off x="7495046" y="2857016"/>
            <a:ext cx="338913" cy="473558"/>
          </a:xfrm>
          <a:prstGeom prst="line">
            <a:avLst/>
          </a:prstGeom>
          <a:solidFill>
            <a:srgbClr val="FFFFCC"/>
          </a:solidFill>
          <a:ln w="25400" cap="flat" cmpd="sng" algn="ctr">
            <a:solidFill>
              <a:srgbClr val="FF0000"/>
            </a:solidFill>
            <a:prstDash val="solid"/>
            <a:round/>
            <a:headEnd type="none" w="med" len="med"/>
            <a:tailEnd type="none" w="med" len="med"/>
          </a:ln>
          <a:effectLst/>
        </p:spPr>
      </p:cxnSp>
      <p:grpSp>
        <p:nvGrpSpPr>
          <p:cNvPr id="10" name="Group 13"/>
          <p:cNvGrpSpPr/>
          <p:nvPr/>
        </p:nvGrpSpPr>
        <p:grpSpPr>
          <a:xfrm>
            <a:off x="1806232" y="3643278"/>
            <a:ext cx="5301842" cy="1094834"/>
            <a:chOff x="1806232" y="3694713"/>
            <a:chExt cx="5301842" cy="1094834"/>
          </a:xfrm>
        </p:grpSpPr>
        <mc:AlternateContent xmlns:mc="http://schemas.openxmlformats.org/markup-compatibility/2006">
          <mc:Choice xmlns:a14="http://schemas.microsoft.com/office/drawing/2010/main" Requires="a14">
            <p:sp>
              <p:nvSpPr>
                <p:cNvPr id="11" name="矩形 52"/>
                <p:cNvSpPr/>
                <p:nvPr>
                  <p:custDataLst>
                    <p:tags r:id="rId7"/>
                  </p:custDataLst>
                </p:nvPr>
              </p:nvSpPr>
              <p:spPr>
                <a:xfrm>
                  <a:off x="1806232" y="3904357"/>
                  <a:ext cx="5301842" cy="885190"/>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Cambria Math" panose="02040503050406030204" pitchFamily="18"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𝜕𝜏</m:t>
                            </m:r>
                          </m:den>
                        </m:f>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宋体" panose="02010600030101010101" pitchFamily="2" charset="-122"/>
                            <a:cs typeface="DejaVu Math TeX Gyre" panose="02000503000000000000" charset="0"/>
                          </a:rPr>
                          <m:t>𝛼</m:t>
                        </m:r>
                        <m:f>
                          <m:fPr>
                            <m:ctrlPr>
                              <a:rPr lang="en-US" altLang="zh-CN" sz="2400" i="1">
                                <a:latin typeface="DejaVu Math TeX Gyre" panose="02000503000000000000" charset="0"/>
                                <a:cs typeface="DejaVu Math TeX Gyre" panose="02000503000000000000" charset="0"/>
                              </a:rPr>
                            </m:ctrlPr>
                          </m:fPr>
                          <m:num>
                            <m:sSup>
                              <m:sSupPr>
                                <m:ctrlPr>
                                  <a:rPr lang="en-US" altLang="zh-CN" sz="2400" i="1" smtClean="0">
                                    <a:latin typeface="DejaVu Math TeX Gyre" panose="02000503000000000000" charset="0"/>
                                    <a:cs typeface="DejaVu Math TeX Gyre" panose="02000503000000000000" charset="0"/>
                                  </a:rPr>
                                </m:ctrlPr>
                              </m:sSupPr>
                              <m:e>
                                <m:r>
                                  <a:rPr lang="zh-CN" altLang="en-US" sz="2400" i="1">
                                    <a:latin typeface="DejaVu Math TeX Gyre" panose="02000503000000000000" charset="0"/>
                                    <a:ea typeface="宋体" panose="02010600030101010101" pitchFamily="2" charset="-122"/>
                                    <a:cs typeface="DejaVu Math TeX Gyre" panose="02000503000000000000" charset="0"/>
                                  </a:rPr>
                                  <m:t>𝜕</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r>
                              <a:rPr lang="en-US" altLang="zh-CN" sz="2400" b="0" i="1" smtClean="0">
                                <a:latin typeface="DejaVu Math TeX Gyre" panose="02000503000000000000"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sSup>
                              <m:sSupPr>
                                <m:ctrlPr>
                                  <a:rPr lang="en-US" altLang="zh-CN" sz="2400" i="1" smtClean="0">
                                    <a:latin typeface="DejaVu Math TeX Gyre" panose="02000503000000000000" charset="0"/>
                                    <a:cs typeface="DejaVu Math TeX Gyre" panose="02000503000000000000" charset="0"/>
                                  </a:rPr>
                                </m:ctrlPr>
                              </m:sSupPr>
                              <m:e>
                                <m:r>
                                  <a:rPr lang="en-US" altLang="zh-CN" sz="2400" b="0" i="1" smtClean="0">
                                    <a:latin typeface="DejaVu Math TeX Gyre" panose="02000503000000000000" charset="0"/>
                                    <a:cs typeface="DejaVu Math TeX Gyre" panose="02000503000000000000" charset="0"/>
                                  </a:rPr>
                                  <m:t>𝑥</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den>
                        </m:f>
                        <m:d>
                          <m:dPr>
                            <m:ctrlPr>
                              <a:rPr lang="en-US" altLang="zh-CN" sz="2400" i="1" smtClean="0">
                                <a:latin typeface="DejaVu Math TeX Gyre" panose="02000503000000000000"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0</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Cambria Math" panose="02040503050406030204" pitchFamily="18" charset="0"/>
                                <a:cs typeface="DejaVu Math TeX Gyre" panose="02000503000000000000" charset="0"/>
                              </a:rPr>
                              <m:t>𝑥</m:t>
                            </m:r>
                            <m:r>
                              <a:rPr lang="en-US" altLang="zh-CN" sz="2400" b="0" i="1" smtClean="0">
                                <a:latin typeface="DejaVu Math TeX Gyre" panose="02000503000000000000" charset="0"/>
                                <a:ea typeface="宋体" panose="02010600030101010101" pitchFamily="2" charset="-122"/>
                                <a:cs typeface="DejaVu Math TeX Gyre" panose="02000503000000000000" charset="0"/>
                              </a:rPr>
                              <m:t>&lt;</m:t>
                            </m:r>
                            <m:r>
                              <a:rPr lang="en-US" altLang="zh-CN" sz="2400" b="0" i="1" smtClean="0">
                                <a:latin typeface="DejaVu Math TeX Gyre" panose="02000503000000000000" charset="0"/>
                                <a:ea typeface="Cambria Math" panose="02040503050406030204" pitchFamily="18" charset="0"/>
                                <a:cs typeface="DejaVu Math TeX Gyre" panose="02000503000000000000" charset="0"/>
                              </a:rPr>
                              <m:t>𝐿</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宋体" panose="02010600030101010101" pitchFamily="2" charset="-122"/>
                                <a:cs typeface="DejaVu Math TeX Gyre" panose="02000503000000000000" charset="0"/>
                              </a:rPr>
                              <m:t>𝜏</m:t>
                            </m:r>
                            <m:r>
                              <a:rPr lang="en-US" altLang="zh-CN" sz="2400" b="0" i="1" smtClean="0">
                                <a:latin typeface="DejaVu Math TeX Gyre" panose="02000503000000000000" charset="0"/>
                                <a:ea typeface="宋体" panose="02010600030101010101" pitchFamily="2" charset="-122"/>
                                <a:cs typeface="DejaVu Math TeX Gyre" panose="02000503000000000000" charset="0"/>
                              </a:rPr>
                              <m:t>&gt;</m:t>
                            </m:r>
                            <m:r>
                              <a:rPr lang="en-US" altLang="zh-CN" sz="2400" b="0" i="1" smtClean="0">
                                <a:latin typeface="DejaVu Math TeX Gyre" panose="02000503000000000000" charset="0"/>
                                <a:ea typeface="宋体" panose="02010600030101010101" pitchFamily="2" charset="-122"/>
                                <a:cs typeface="DejaVu Math TeX Gyre" panose="02000503000000000000" charset="0"/>
                              </a:rPr>
                              <m:t>0</m:t>
                            </m:r>
                          </m:e>
                        </m:d>
                      </m:oMath>
                    </m:oMathPara>
                  </a14:m>
                  <a:endParaRPr lang="zh-CN" altLang="en-US" sz="2400" dirty="0">
                    <a:latin typeface="+mj-ea"/>
                    <a:cs typeface="+mj-ea"/>
                  </a:endParaRPr>
                </a:p>
              </p:txBody>
            </p:sp>
          </mc:Choice>
          <mc:Fallback>
            <p:sp>
              <p:nvSpPr>
                <p:cNvPr id="11" name="矩形 52"/>
                <p:cNvSpPr>
                  <a:spLocks noRot="1" noChangeAspect="1" noMove="1" noResize="1" noEditPoints="1" noAdjustHandles="1" noChangeArrowheads="1" noChangeShapeType="1" noTextEdit="1"/>
                </p:cNvSpPr>
                <p:nvPr>
                  <p:custDataLst>
                    <p:tags r:id="rId8"/>
                  </p:custDataLst>
                </p:nvPr>
              </p:nvSpPr>
              <p:spPr>
                <a:xfrm>
                  <a:off x="1806232" y="3904357"/>
                  <a:ext cx="5301842" cy="885190"/>
                </a:xfrm>
                <a:prstGeom prst="rect">
                  <a:avLst/>
                </a:prstGeom>
                <a:blipFill rotWithShape="1">
                  <a:blip r:embed="rId9"/>
                </a:blipFill>
                <a:ln w="19050">
                  <a:noFill/>
                </a:ln>
              </p:spPr>
              <p:txBody>
                <a:bodyPr/>
                <a:lstStyle/>
                <a:p>
                  <a:r>
                    <a:rPr lang="zh-CN" altLang="en-US">
                      <a:noFill/>
                    </a:rPr>
                    <a:t> </a:t>
                  </a:r>
                </a:p>
              </p:txBody>
            </p:sp>
          </mc:Fallback>
        </mc:AlternateContent>
        <p:sp>
          <p:nvSpPr>
            <p:cNvPr id="16" name="Down Arrow 15"/>
            <p:cNvSpPr/>
            <p:nvPr>
              <p:custDataLst>
                <p:tags r:id="rId10"/>
              </p:custDataLst>
            </p:nvPr>
          </p:nvSpPr>
          <p:spPr bwMode="auto">
            <a:xfrm>
              <a:off x="4033193" y="3694713"/>
              <a:ext cx="523974" cy="313154"/>
            </a:xfrm>
            <a:prstGeom prst="downArrow">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
        <p:nvSpPr>
          <p:cNvPr id="19" name="文本框 55"/>
          <p:cNvSpPr txBox="1"/>
          <p:nvPr/>
        </p:nvSpPr>
        <p:spPr>
          <a:xfrm>
            <a:off x="1145540" y="512000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边界</a:t>
            </a:r>
            <a:r>
              <a:rPr lang="zh-CN" altLang="en-US" sz="2400" b="1" dirty="0">
                <a:latin typeface="黑体" panose="02010609060101010101" pitchFamily="2" charset="-122"/>
                <a:ea typeface="黑体" panose="02010609060101010101" pitchFamily="2" charset="-122"/>
              </a:rPr>
              <a:t>条件：</a:t>
            </a:r>
            <a:endParaRPr lang="zh-CN" altLang="en-US" sz="2400" b="1" dirty="0">
              <a:latin typeface="黑体" panose="02010609060101010101" pitchFamily="2" charset="-122"/>
              <a:ea typeface="黑体" panose="02010609060101010101" pitchFamily="2" charset="-122"/>
            </a:endParaRPr>
          </a:p>
        </p:txBody>
      </p:sp>
      <p:graphicFrame>
        <p:nvGraphicFramePr>
          <p:cNvPr id="20" name="对象 19"/>
          <p:cNvGraphicFramePr/>
          <p:nvPr/>
        </p:nvGraphicFramePr>
        <p:xfrm>
          <a:off x="2775585" y="4916170"/>
          <a:ext cx="2483485" cy="875030"/>
        </p:xfrm>
        <a:graphic>
          <a:graphicData uri="http://schemas.openxmlformats.org/presentationml/2006/ole">
            <mc:AlternateContent xmlns:mc="http://schemas.openxmlformats.org/markup-compatibility/2006">
              <mc:Choice xmlns:v="urn:schemas-microsoft-com:vml" Requires="v">
                <p:oleObj spid="_x0000_s23" name="" r:id="rId11" imgW="990600" imgH="393700" progId="">
                  <p:embed/>
                </p:oleObj>
              </mc:Choice>
              <mc:Fallback>
                <p:oleObj name="" r:id="rId11" imgW="990600" imgH="393700" progId="">
                  <p:embed/>
                  <p:pic>
                    <p:nvPicPr>
                      <p:cNvPr id="0" name="图片 22"/>
                      <p:cNvPicPr/>
                      <p:nvPr/>
                    </p:nvPicPr>
                    <p:blipFill>
                      <a:blip r:embed="rId12"/>
                      <a:stretch>
                        <a:fillRect/>
                      </a:stretch>
                    </p:blipFill>
                    <p:spPr>
                      <a:xfrm>
                        <a:off x="2775585" y="4916170"/>
                        <a:ext cx="2483485" cy="875030"/>
                      </a:xfrm>
                      <a:prstGeom prst="rect">
                        <a:avLst/>
                      </a:prstGeom>
                    </p:spPr>
                  </p:pic>
                </p:oleObj>
              </mc:Fallback>
            </mc:AlternateContent>
          </a:graphicData>
        </a:graphic>
      </p:graphicFrame>
      <p:graphicFrame>
        <p:nvGraphicFramePr>
          <p:cNvPr id="24" name="对象 23"/>
          <p:cNvGraphicFramePr/>
          <p:nvPr/>
        </p:nvGraphicFramePr>
        <p:xfrm>
          <a:off x="5757545" y="4916170"/>
          <a:ext cx="4044950" cy="839470"/>
        </p:xfrm>
        <a:graphic>
          <a:graphicData uri="http://schemas.openxmlformats.org/presentationml/2006/ole">
            <mc:AlternateContent xmlns:mc="http://schemas.openxmlformats.org/markup-compatibility/2006">
              <mc:Choice xmlns:v="urn:schemas-microsoft-com:vml" Requires="v">
                <p:oleObj spid="_x0000_s29" name="" r:id="rId13" imgW="1727200" imgH="393700" progId="">
                  <p:embed/>
                </p:oleObj>
              </mc:Choice>
              <mc:Fallback>
                <p:oleObj name="" r:id="rId13" imgW="1727200" imgH="393700" progId="">
                  <p:embed/>
                  <p:pic>
                    <p:nvPicPr>
                      <p:cNvPr id="0" name="图片 28"/>
                      <p:cNvPicPr/>
                      <p:nvPr/>
                    </p:nvPicPr>
                    <p:blipFill>
                      <a:blip r:embed="rId14"/>
                      <a:stretch>
                        <a:fillRect/>
                      </a:stretch>
                    </p:blipFill>
                    <p:spPr>
                      <a:xfrm>
                        <a:off x="5757545" y="4916170"/>
                        <a:ext cx="4044950" cy="839470"/>
                      </a:xfrm>
                      <a:prstGeom prst="rect">
                        <a:avLst/>
                      </a:prstGeom>
                    </p:spPr>
                  </p:pic>
                </p:oleObj>
              </mc:Fallback>
            </mc:AlternateContent>
          </a:graphicData>
        </a:graphic>
      </p:graphicFrame>
      <p:sp>
        <p:nvSpPr>
          <p:cNvPr id="31" name="文本框 55"/>
          <p:cNvSpPr txBox="1"/>
          <p:nvPr/>
        </p:nvSpPr>
        <p:spPr>
          <a:xfrm>
            <a:off x="1145540" y="599884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初始条件：</a:t>
            </a:r>
            <a:endParaRPr lang="zh-CN" altLang="en-US" sz="2400" b="1" dirty="0">
              <a:latin typeface="黑体" panose="02010609060101010101" pitchFamily="2" charset="-122"/>
              <a:ea typeface="黑体" panose="02010609060101010101" pitchFamily="2" charset="-122"/>
            </a:endParaRPr>
          </a:p>
        </p:txBody>
      </p:sp>
      <p:graphicFrame>
        <p:nvGraphicFramePr>
          <p:cNvPr id="38" name="对象 37"/>
          <p:cNvGraphicFramePr/>
          <p:nvPr/>
        </p:nvGraphicFramePr>
        <p:xfrm>
          <a:off x="2771140" y="6019800"/>
          <a:ext cx="2192020" cy="501650"/>
        </p:xfrm>
        <a:graphic>
          <a:graphicData uri="http://schemas.openxmlformats.org/presentationml/2006/ole">
            <mc:AlternateContent xmlns:mc="http://schemas.openxmlformats.org/markup-compatibility/2006">
              <mc:Choice xmlns:v="urn:schemas-microsoft-com:vml" Requires="v">
                <p:oleObj spid="_x0000_s39" name="" r:id="rId15" imgW="901700" imgH="228600" progId="">
                  <p:embed/>
                </p:oleObj>
              </mc:Choice>
              <mc:Fallback>
                <p:oleObj name="" r:id="rId15" imgW="901700" imgH="228600" progId="">
                  <p:embed/>
                  <p:pic>
                    <p:nvPicPr>
                      <p:cNvPr id="0" name="图片 38"/>
                      <p:cNvPicPr/>
                      <p:nvPr/>
                    </p:nvPicPr>
                    <p:blipFill>
                      <a:blip r:embed="rId16"/>
                      <a:stretch>
                        <a:fillRect/>
                      </a:stretch>
                    </p:blipFill>
                    <p:spPr>
                      <a:xfrm>
                        <a:off x="2771140" y="6019800"/>
                        <a:ext cx="2192020" cy="501650"/>
                      </a:xfrm>
                      <a:prstGeom prst="rect">
                        <a:avLst/>
                      </a:prstGeom>
                    </p:spPr>
                  </p:pic>
                </p:oleObj>
              </mc:Fallback>
            </mc:AlternateContent>
          </a:graphicData>
        </a:graphic>
      </p:graphicFrame>
      <p:sp>
        <p:nvSpPr>
          <p:cNvPr id="17" name="矩形 11"/>
          <p:cNvSpPr>
            <a:spLocks noChangeArrowheads="1"/>
          </p:cNvSpPr>
          <p:nvPr>
            <p:custDataLst>
              <p:tags r:id="rId17"/>
            </p:custDataLst>
          </p:nvPr>
        </p:nvSpPr>
        <p:spPr bwMode="auto">
          <a:xfrm>
            <a:off x="133350" y="1032510"/>
            <a:ext cx="12374880" cy="113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0" indent="-342900" defTabSz="914400" fontAlgn="base">
              <a:lnSpc>
                <a:spcPct val="130000"/>
              </a:lnSpc>
              <a:spcBef>
                <a:spcPct val="0"/>
              </a:spcBef>
              <a:spcAft>
                <a:spcPts val="665"/>
              </a:spcAft>
              <a:buClr>
                <a:srgbClr val="006199"/>
              </a:buClr>
              <a:buFont typeface="Wingdings" panose="05000000000000000000" pitchFamily="2" charset="2"/>
              <a:buChar char="p"/>
              <a:defRPr/>
            </a:pPr>
            <a:r>
              <a:rPr kumimoji="0" lang="zh-CN" altLang="en-US" sz="2600" b="1" i="0" u="none" strike="noStrike" kern="1200" cap="none" spc="0" normalizeH="0" baseline="0" noProof="0" dirty="0" smtClean="0">
                <a:ln>
                  <a:noFill/>
                </a:ln>
                <a:solidFill>
                  <a:srgbClr val="006199"/>
                </a:solidFill>
                <a:effectLst/>
                <a:uLnTx/>
                <a:uFillTx/>
                <a:latin typeface="Arial" panose="020B0604020202020204" pitchFamily="34" charset="0"/>
                <a:ea typeface="微软雅黑" panose="020B0503020204020204" pitchFamily="34" charset="-122"/>
                <a:cs typeface="Arial" panose="020B0604020202020204" pitchFamily="34" charset="0"/>
              </a:rPr>
              <a:t> </a:t>
            </a:r>
            <a:r>
              <a:rPr 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rPr>
              <a:t>一维非稳态导热，</a:t>
            </a:r>
            <a:r>
              <a:rPr 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rPr>
              <a:t>平板厚</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rPr>
              <a:t>2</a:t>
            </a:r>
            <a:r>
              <a:rPr lang="en-US" altLang="zh-CN"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rPr>
              <a:t>，导热系数λ，热扩散率α，无内热源，对流传热系数</a:t>
            </a:r>
            <a:r>
              <a:rPr lang="en-US" altLang="zh-CN"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rPr>
              <a:t>h</a:t>
            </a:r>
            <a:r>
              <a:rPr lang="zh-CN" altLang="en-US"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rPr>
              <a:t>，初始温度</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T</a:t>
            </a:r>
            <a:r>
              <a:rPr lang="en-US" altLang="zh-CN" sz="2600" b="1" baseline="-25000"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i</a:t>
            </a:r>
            <a:r>
              <a:rPr lang="zh-CN" altLang="en-US"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rPr>
              <a:t>，突然置于温度为</a:t>
            </a:r>
            <a:r>
              <a:rPr lang="en-US" altLang="zh-CN"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sym typeface="+mn-ea"/>
              </a:rPr>
              <a:t>T</a:t>
            </a:r>
            <a:r>
              <a:rPr lang="en-US" altLang="zh-CN" sz="2600" b="1" baseline="-25000"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ꝏ</a:t>
            </a:r>
            <a:r>
              <a:rPr lang="zh-CN" altLang="en-US" sz="2600" b="1" dirty="0">
                <a:solidFill>
                  <a:srgbClr val="006CA8"/>
                </a:solidFill>
                <a:latin typeface="Arial" panose="020B0604020202020204" pitchFamily="34" charset="0"/>
                <a:ea typeface="微软雅黑" panose="020B0503020204020204" pitchFamily="34" charset="-122"/>
                <a:cs typeface="Arial" panose="020B0604020202020204" pitchFamily="34" charset="0"/>
              </a:rPr>
              <a:t>的流体中，设</a:t>
            </a:r>
            <a:r>
              <a:rPr lang="en-US" altLang="zh-CN"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sym typeface="+mn-ea"/>
              </a:rPr>
              <a:t>T</a:t>
            </a:r>
            <a:r>
              <a:rPr lang="en-US" altLang="zh-CN" sz="2600" b="1" baseline="-25000"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ꝏ</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&lt;T</a:t>
            </a:r>
            <a:r>
              <a:rPr lang="en-US" altLang="zh-CN" sz="2600" b="1" baseline="-25000"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i</a:t>
            </a:r>
            <a:r>
              <a:rPr lang="zh-CN" altLang="en-US"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，确定温度分布</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T</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=f(x,</a:t>
            </a:r>
            <a:r>
              <a:rPr lang="en-US" altLang="zh-CN" sz="2600" b="1" dirty="0">
                <a:solidFill>
                  <a:srgbClr val="006CA8"/>
                </a:solidFill>
                <a:latin typeface="微软雅黑" panose="020B0503020204020204" pitchFamily="34" charset="-122"/>
                <a:ea typeface="微软雅黑" panose="020B0503020204020204" pitchFamily="34" charset="-122"/>
                <a:cs typeface="Arial" panose="020B0604020202020204" pitchFamily="34" charset="0"/>
                <a:sym typeface="+mn-ea"/>
              </a:rPr>
              <a:t>τ</a:t>
            </a:r>
            <a:r>
              <a:rPr lang="en-US" altLang="zh-CN" sz="2600" b="1" dirty="0">
                <a:solidFill>
                  <a:srgbClr val="006CA8"/>
                </a:solidFill>
                <a:latin typeface="Arial" panose="020B0604020202020204" pitchFamily="34" charset="0"/>
                <a:ea typeface="微软雅黑" panose="020B0503020204020204" pitchFamily="34" charset="-122"/>
                <a:cs typeface="Arial" panose="020B0604020202020204" pitchFamily="34" charset="0"/>
                <a:sym typeface="+mn-ea"/>
              </a:rPr>
              <a:t>)</a:t>
            </a:r>
            <a:r>
              <a:rPr lang="zh-CN" altLang="en-US" sz="2600" b="1" dirty="0">
                <a:solidFill>
                  <a:srgbClr val="006CA8"/>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600" b="1" dirty="0">
              <a:solidFill>
                <a:srgbClr val="006CA8"/>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8" name="图片 1"/>
          <p:cNvPicPr>
            <a:picLocks noChangeAspect="1"/>
          </p:cNvPicPr>
          <p:nvPr>
            <p:custDataLst>
              <p:tags r:id="rId18"/>
            </p:custDataLst>
          </p:nvPr>
        </p:nvPicPr>
        <p:blipFill>
          <a:blip r:embed="rId19"/>
          <a:stretch>
            <a:fillRect/>
          </a:stretch>
        </p:blipFill>
        <p:spPr>
          <a:xfrm>
            <a:off x="10029825" y="2896235"/>
            <a:ext cx="2099945" cy="24828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19" grpId="1"/>
      <p:bldP spid="31"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5" name="矩形 52"/>
              <p:cNvSpPr/>
              <p:nvPr>
                <p:custDataLst>
                  <p:tags r:id="rId1"/>
                </p:custDataLst>
              </p:nvPr>
            </p:nvSpPr>
            <p:spPr>
              <a:xfrm>
                <a:off x="118110" y="1330325"/>
                <a:ext cx="4676775" cy="885190"/>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Cambria Math" panose="02040503050406030204" pitchFamily="18"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𝜕𝜏</m:t>
                          </m:r>
                        </m:den>
                      </m:f>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宋体" panose="02010600030101010101" pitchFamily="2" charset="-122"/>
                          <a:cs typeface="DejaVu Math TeX Gyre" panose="02000503000000000000" charset="0"/>
                        </a:rPr>
                        <m:t>𝛼</m:t>
                      </m:r>
                      <m:f>
                        <m:fPr>
                          <m:ctrlPr>
                            <a:rPr lang="en-US" altLang="zh-CN" sz="2400" i="1">
                              <a:latin typeface="DejaVu Math TeX Gyre" panose="02000503000000000000" charset="0"/>
                              <a:cs typeface="DejaVu Math TeX Gyre" panose="02000503000000000000" charset="0"/>
                            </a:rPr>
                          </m:ctrlPr>
                        </m:fPr>
                        <m:num>
                          <m:sSup>
                            <m:sSupPr>
                              <m:ctrlPr>
                                <a:rPr lang="en-US" altLang="zh-CN" sz="2400" i="1" smtClean="0">
                                  <a:latin typeface="DejaVu Math TeX Gyre" panose="02000503000000000000" charset="0"/>
                                  <a:cs typeface="DejaVu Math TeX Gyre" panose="02000503000000000000" charset="0"/>
                                </a:rPr>
                              </m:ctrlPr>
                            </m:sSupPr>
                            <m:e>
                              <m:r>
                                <a:rPr lang="zh-CN" altLang="en-US" sz="2400" i="1">
                                  <a:latin typeface="DejaVu Math TeX Gyre" panose="02000503000000000000" charset="0"/>
                                  <a:ea typeface="宋体" panose="02010600030101010101" pitchFamily="2" charset="-122"/>
                                  <a:cs typeface="DejaVu Math TeX Gyre" panose="02000503000000000000" charset="0"/>
                                </a:rPr>
                                <m:t>𝜕</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r>
                            <a:rPr lang="en-US" altLang="zh-CN" sz="2400" b="0" i="1" smtClean="0">
                              <a:latin typeface="DejaVu Math TeX Gyre" panose="02000503000000000000" charset="0"/>
                              <a:cs typeface="DejaVu Math TeX Gyre" panose="02000503000000000000" charset="0"/>
                            </a:rPr>
                            <m:t>𝑇</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sSup>
                            <m:sSupPr>
                              <m:ctrlPr>
                                <a:rPr lang="en-US" altLang="zh-CN" sz="2400" i="1" smtClean="0">
                                  <a:latin typeface="DejaVu Math TeX Gyre" panose="02000503000000000000" charset="0"/>
                                  <a:cs typeface="DejaVu Math TeX Gyre" panose="02000503000000000000" charset="0"/>
                                </a:rPr>
                              </m:ctrlPr>
                            </m:sSupPr>
                            <m:e>
                              <m:r>
                                <a:rPr lang="en-US" altLang="zh-CN" sz="2400" b="0" i="1" smtClean="0">
                                  <a:latin typeface="DejaVu Math TeX Gyre" panose="02000503000000000000" charset="0"/>
                                  <a:cs typeface="DejaVu Math TeX Gyre" panose="02000503000000000000" charset="0"/>
                                </a:rPr>
                                <m:t>𝑥</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den>
                      </m:f>
                      <m:d>
                        <m:dPr>
                          <m:ctrlPr>
                            <a:rPr lang="en-US" altLang="zh-CN" sz="2400" i="1" smtClean="0">
                              <a:latin typeface="DejaVu Math TeX Gyre" panose="02000503000000000000"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0</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Cambria Math" panose="02040503050406030204" pitchFamily="18" charset="0"/>
                              <a:cs typeface="DejaVu Math TeX Gyre" panose="02000503000000000000" charset="0"/>
                            </a:rPr>
                            <m:t>𝑥</m:t>
                          </m:r>
                          <m:r>
                            <a:rPr lang="en-US" altLang="zh-CN" sz="2400" b="0" i="1" smtClean="0">
                              <a:latin typeface="DejaVu Math TeX Gyre" panose="02000503000000000000" charset="0"/>
                              <a:ea typeface="宋体" panose="02010600030101010101" pitchFamily="2" charset="-122"/>
                              <a:cs typeface="DejaVu Math TeX Gyre" panose="02000503000000000000" charset="0"/>
                            </a:rPr>
                            <m:t>&lt;</m:t>
                          </m:r>
                          <m:r>
                            <a:rPr lang="en-US" altLang="zh-CN" sz="2400" b="0" i="1" smtClean="0">
                              <a:latin typeface="DejaVu Math TeX Gyre" panose="02000503000000000000" charset="0"/>
                              <a:ea typeface="宋体" panose="02010600030101010101" pitchFamily="2" charset="-122"/>
                              <a:cs typeface="DejaVu Math TeX Gyre" panose="02000503000000000000" charset="0"/>
                            </a:rPr>
                            <m:t>𝛿</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宋体" panose="02010600030101010101" pitchFamily="2" charset="-122"/>
                              <a:cs typeface="DejaVu Math TeX Gyre" panose="02000503000000000000" charset="0"/>
                            </a:rPr>
                            <m:t>𝜏</m:t>
                          </m:r>
                          <m:r>
                            <a:rPr lang="en-US" altLang="zh-CN" sz="2400" b="0" i="1" smtClean="0">
                              <a:latin typeface="DejaVu Math TeX Gyre" panose="02000503000000000000" charset="0"/>
                              <a:ea typeface="宋体" panose="02010600030101010101" pitchFamily="2" charset="-122"/>
                              <a:cs typeface="DejaVu Math TeX Gyre" panose="02000503000000000000" charset="0"/>
                            </a:rPr>
                            <m:t>&gt;</m:t>
                          </m:r>
                          <m:r>
                            <a:rPr lang="en-US" altLang="zh-CN" sz="2400" b="0" i="1" smtClean="0">
                              <a:latin typeface="DejaVu Math TeX Gyre" panose="02000503000000000000" charset="0"/>
                              <a:ea typeface="宋体" panose="02010600030101010101" pitchFamily="2" charset="-122"/>
                              <a:cs typeface="DejaVu Math TeX Gyre" panose="02000503000000000000" charset="0"/>
                            </a:rPr>
                            <m:t>0</m:t>
                          </m:r>
                        </m:e>
                      </m:d>
                    </m:oMath>
                  </m:oMathPara>
                </a14:m>
                <a:endParaRPr lang="zh-CN" altLang="en-US" sz="2400" dirty="0">
                  <a:latin typeface="+mj-ea"/>
                  <a:cs typeface="+mj-ea"/>
                </a:endParaRPr>
              </a:p>
            </p:txBody>
          </p:sp>
        </mc:Choice>
        <mc:Fallback>
          <p:sp>
            <p:nvSpPr>
              <p:cNvPr id="5" name="矩形 52"/>
              <p:cNvSpPr>
                <a:spLocks noRot="1" noChangeAspect="1" noMove="1" noResize="1" noEditPoints="1" noAdjustHandles="1" noChangeArrowheads="1" noChangeShapeType="1" noTextEdit="1"/>
              </p:cNvSpPr>
              <p:nvPr>
                <p:custDataLst>
                  <p:tags r:id="rId2"/>
                </p:custDataLst>
              </p:nvPr>
            </p:nvSpPr>
            <p:spPr>
              <a:xfrm>
                <a:off x="118110" y="1330325"/>
                <a:ext cx="4676775" cy="885190"/>
              </a:xfrm>
              <a:prstGeom prst="rect">
                <a:avLst/>
              </a:prstGeom>
              <a:blipFill rotWithShape="1">
                <a:blip r:embed="rId3"/>
                <a:stretch>
                  <a:fillRect/>
                </a:stretch>
              </a:blipFill>
              <a:ln w="19050">
                <a:noFill/>
              </a:ln>
            </p:spPr>
            <p:txBody>
              <a:bodyPr/>
              <a:lstStyle/>
              <a:p>
                <a:r>
                  <a:rPr lang="zh-CN" altLang="en-US">
                    <a:noFill/>
                  </a:rPr>
                  <a:t> </a:t>
                </a:r>
              </a:p>
            </p:txBody>
          </p:sp>
        </mc:Fallback>
      </mc:AlternateContent>
      <p:sp>
        <p:nvSpPr>
          <p:cNvPr id="6" name="文本框 55"/>
          <p:cNvSpPr txBox="1"/>
          <p:nvPr>
            <p:custDataLst>
              <p:tags r:id="rId4"/>
            </p:custDataLst>
          </p:nvPr>
        </p:nvSpPr>
        <p:spPr>
          <a:xfrm>
            <a:off x="4618990" y="1099185"/>
            <a:ext cx="2098040" cy="460375"/>
          </a:xfrm>
          <a:prstGeom prst="rect">
            <a:avLst/>
          </a:prstGeom>
          <a:noFill/>
        </p:spPr>
        <p:txBody>
          <a:bodyPr wrap="square" rtlCol="0">
            <a:spAutoFit/>
          </a:bodyPr>
          <a:p>
            <a:r>
              <a:rPr lang="zh-CN" altLang="en-US" sz="2400" dirty="0">
                <a:latin typeface="黑体" panose="02010609060101010101" pitchFamily="2" charset="-122"/>
                <a:ea typeface="黑体" panose="02010609060101010101" pitchFamily="2" charset="-122"/>
              </a:rPr>
              <a:t>无量纲化处理</a:t>
            </a:r>
            <a:endParaRPr lang="zh-CN" altLang="en-US" sz="2400" dirty="0">
              <a:latin typeface="黑体" panose="02010609060101010101" pitchFamily="2" charset="-122"/>
              <a:ea typeface="黑体" panose="02010609060101010101" pitchFamily="2" charset="-122"/>
            </a:endParaRPr>
          </a:p>
        </p:txBody>
      </p:sp>
      <p:sp>
        <p:nvSpPr>
          <p:cNvPr id="9" name="Down Arrow 70"/>
          <p:cNvSpPr/>
          <p:nvPr>
            <p:custDataLst>
              <p:tags r:id="rId5"/>
            </p:custDataLst>
          </p:nvPr>
        </p:nvSpPr>
        <p:spPr bwMode="auto">
          <a:xfrm rot="16200000">
            <a:off x="5405755" y="1312545"/>
            <a:ext cx="523875" cy="1017270"/>
          </a:xfrm>
          <a:prstGeom prst="downArrow">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mc:AlternateContent xmlns:mc="http://schemas.openxmlformats.org/markup-compatibility/2006">
        <mc:Choice xmlns:a14="http://schemas.microsoft.com/office/drawing/2010/main" Requires="a14">
          <p:sp>
            <p:nvSpPr>
              <p:cNvPr id="16" name="矩形 52"/>
              <p:cNvSpPr/>
              <p:nvPr>
                <p:custDataLst>
                  <p:tags r:id="rId6"/>
                </p:custDataLst>
              </p:nvPr>
            </p:nvSpPr>
            <p:spPr>
              <a:xfrm>
                <a:off x="6830695" y="1330325"/>
                <a:ext cx="2263140" cy="885190"/>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m:t>
                          </m:r>
                          <m:r>
                            <a:rPr lang="zh-CN" altLang="en-US" sz="2400" i="1" smtClean="0">
                              <a:latin typeface="DejaVu Math TeX Gyre" panose="02000503000000000000" charset="0"/>
                              <a:ea typeface="宋体" panose="02010600030101010101" pitchFamily="2" charset="-122"/>
                              <a:cs typeface="DejaVu Math TeX Gyre" panose="02000503000000000000" charset="0"/>
                            </a:rPr>
                            <m:t>𝜃</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Cambria Math" panose="02040503050406030204" pitchFamily="18" charset="0"/>
                              <a:cs typeface="DejaVu Math TeX Gyre" panose="02000503000000000000" charset="0"/>
                            </a:rPr>
                            <m:t>𝑡</m:t>
                          </m:r>
                        </m:den>
                      </m:f>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sSup>
                            <m:sSupPr>
                              <m:ctrlPr>
                                <a:rPr lang="en-US" altLang="zh-CN" sz="2400" i="1" smtClean="0">
                                  <a:latin typeface="DejaVu Math TeX Gyre" panose="02000503000000000000" charset="0"/>
                                  <a:cs typeface="DejaVu Math TeX Gyre" panose="02000503000000000000" charset="0"/>
                                </a:rPr>
                              </m:ctrlPr>
                            </m:sSupPr>
                            <m:e>
                              <m:r>
                                <a:rPr lang="zh-CN" altLang="en-US" sz="2400" i="1">
                                  <a:latin typeface="DejaVu Math TeX Gyre" panose="02000503000000000000" charset="0"/>
                                  <a:ea typeface="宋体" panose="02010600030101010101" pitchFamily="2" charset="-122"/>
                                  <a:cs typeface="DejaVu Math TeX Gyre" panose="02000503000000000000" charset="0"/>
                                </a:rPr>
                                <m:t>𝜕</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r>
                            <a:rPr lang="en-US" altLang="zh-CN" sz="2400" b="0" i="1" smtClean="0">
                              <a:latin typeface="DejaVu Math TeX Gyre" panose="02000503000000000000" charset="0"/>
                              <a:ea typeface="宋体" panose="02010600030101010101" pitchFamily="2" charset="-122"/>
                              <a:cs typeface="DejaVu Math TeX Gyre" panose="02000503000000000000" charset="0"/>
                            </a:rPr>
                            <m:t>𝜃</m:t>
                          </m:r>
                        </m:num>
                        <m:den>
                          <m:r>
                            <a:rPr lang="zh-CN" altLang="en-US" sz="2400" i="1">
                              <a:latin typeface="DejaVu Math TeX Gyre" panose="02000503000000000000" charset="0"/>
                              <a:ea typeface="宋体" panose="02010600030101010101" pitchFamily="2" charset="-122"/>
                              <a:cs typeface="DejaVu Math TeX Gyre" panose="02000503000000000000" charset="0"/>
                            </a:rPr>
                            <m:t>𝜕</m:t>
                          </m:r>
                          <m:sSup>
                            <m:sSupPr>
                              <m:ctrlPr>
                                <a:rPr lang="en-US" altLang="zh-CN" sz="2400" i="1" smtClean="0">
                                  <a:latin typeface="DejaVu Math TeX Gyre" panose="02000503000000000000" charset="0"/>
                                  <a:cs typeface="DejaVu Math TeX Gyre" panose="02000503000000000000" charset="0"/>
                                </a:rPr>
                              </m:ctrlPr>
                            </m:sSupPr>
                            <m:e>
                              <m:r>
                                <a:rPr lang="en-US" altLang="zh-CN" sz="2400" i="1" smtClean="0">
                                  <a:latin typeface="DejaVu Math TeX Gyre" panose="02000503000000000000" charset="0"/>
                                  <a:cs typeface="DejaVu Math TeX Gyre" panose="02000503000000000000" charset="0"/>
                                </a:rPr>
                                <m:t>𝑋</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den>
                      </m:f>
                    </m:oMath>
                  </m:oMathPara>
                </a14:m>
                <a:endParaRPr lang="zh-CN" altLang="en-US" sz="2400" dirty="0">
                  <a:latin typeface="+mj-ea"/>
                  <a:cs typeface="+mj-ea"/>
                </a:endParaRPr>
              </a:p>
            </p:txBody>
          </p:sp>
        </mc:Choice>
        <mc:Fallback>
          <p:sp>
            <p:nvSpPr>
              <p:cNvPr id="16" name="矩形 52"/>
              <p:cNvSpPr>
                <a:spLocks noRot="1" noChangeAspect="1" noMove="1" noResize="1" noEditPoints="1" noAdjustHandles="1" noChangeArrowheads="1" noChangeShapeType="1" noTextEdit="1"/>
              </p:cNvSpPr>
              <p:nvPr>
                <p:custDataLst>
                  <p:tags r:id="rId7"/>
                </p:custDataLst>
              </p:nvPr>
            </p:nvSpPr>
            <p:spPr>
              <a:xfrm>
                <a:off x="6830695" y="1330325"/>
                <a:ext cx="2263140" cy="885190"/>
              </a:xfrm>
              <a:prstGeom prst="rect">
                <a:avLst/>
              </a:prstGeom>
              <a:blipFill rotWithShape="1">
                <a:blip r:embed="rId8"/>
                <a:stretch>
                  <a:fillRect/>
                </a:stretch>
              </a:blipFill>
              <a:ln w="19050">
                <a:noFill/>
              </a:ln>
            </p:spPr>
            <p:txBody>
              <a:bodyPr/>
              <a:lstStyle/>
              <a:p>
                <a:r>
                  <a:rPr lang="zh-CN" altLang="en-US">
                    <a:noFill/>
                  </a:rPr>
                  <a:t> </a:t>
                </a:r>
              </a:p>
            </p:txBody>
          </p:sp>
        </mc:Fallback>
      </mc:AlternateContent>
      <p:graphicFrame>
        <p:nvGraphicFramePr>
          <p:cNvPr id="8" name="对象 2"/>
          <p:cNvGraphicFramePr/>
          <p:nvPr>
            <p:custDataLst>
              <p:tags r:id="rId9"/>
            </p:custDataLst>
          </p:nvPr>
        </p:nvGraphicFramePr>
        <p:xfrm>
          <a:off x="5008880" y="2083435"/>
          <a:ext cx="1492250" cy="823595"/>
        </p:xfrm>
        <a:graphic>
          <a:graphicData uri="http://schemas.openxmlformats.org/presentationml/2006/ole">
            <mc:AlternateContent xmlns:mc="http://schemas.openxmlformats.org/markup-compatibility/2006">
              <mc:Choice xmlns:v="urn:schemas-microsoft-com:vml" Requires="v">
                <p:oleObj spid="_x0000_s10" name="" r:id="rId10" imgW="698500" imgH="431800" progId="">
                  <p:embed/>
                </p:oleObj>
              </mc:Choice>
              <mc:Fallback>
                <p:oleObj name="" r:id="rId10" imgW="698500" imgH="431800" progId="">
                  <p:embed/>
                  <p:pic>
                    <p:nvPicPr>
                      <p:cNvPr id="0" name="图片 3"/>
                      <p:cNvPicPr/>
                      <p:nvPr/>
                    </p:nvPicPr>
                    <p:blipFill>
                      <a:blip r:embed="rId11"/>
                      <a:stretch>
                        <a:fillRect/>
                      </a:stretch>
                    </p:blipFill>
                    <p:spPr>
                      <a:xfrm>
                        <a:off x="5008880" y="2083435"/>
                        <a:ext cx="1492250" cy="823595"/>
                      </a:xfrm>
                      <a:prstGeom prst="rect">
                        <a:avLst/>
                      </a:prstGeom>
                    </p:spPr>
                  </p:pic>
                </p:oleObj>
              </mc:Fallback>
            </mc:AlternateContent>
          </a:graphicData>
        </a:graphic>
      </p:graphicFrame>
      <p:graphicFrame>
        <p:nvGraphicFramePr>
          <p:cNvPr id="11" name="对象 4"/>
          <p:cNvGraphicFramePr/>
          <p:nvPr>
            <p:custDataLst>
              <p:tags r:id="rId12"/>
            </p:custDataLst>
          </p:nvPr>
        </p:nvGraphicFramePr>
        <p:xfrm>
          <a:off x="5080635" y="2907030"/>
          <a:ext cx="1077595" cy="812800"/>
        </p:xfrm>
        <a:graphic>
          <a:graphicData uri="http://schemas.openxmlformats.org/presentationml/2006/ole">
            <mc:AlternateContent xmlns:mc="http://schemas.openxmlformats.org/markup-compatibility/2006">
              <mc:Choice xmlns:v="urn:schemas-microsoft-com:vml" Requires="v">
                <p:oleObj spid="_x0000_s17" name="" r:id="rId13" imgW="444500" imgH="393700" progId="">
                  <p:embed/>
                </p:oleObj>
              </mc:Choice>
              <mc:Fallback>
                <p:oleObj name="" r:id="rId13" imgW="444500" imgH="393700" progId="">
                  <p:embed/>
                  <p:pic>
                    <p:nvPicPr>
                      <p:cNvPr id="0" name="图片 5"/>
                      <p:cNvPicPr/>
                      <p:nvPr/>
                    </p:nvPicPr>
                    <p:blipFill>
                      <a:blip r:embed="rId14"/>
                      <a:stretch>
                        <a:fillRect/>
                      </a:stretch>
                    </p:blipFill>
                    <p:spPr>
                      <a:xfrm>
                        <a:off x="5080635" y="2907030"/>
                        <a:ext cx="1077595" cy="812800"/>
                      </a:xfrm>
                      <a:prstGeom prst="rect">
                        <a:avLst/>
                      </a:prstGeom>
                    </p:spPr>
                  </p:pic>
                </p:oleObj>
              </mc:Fallback>
            </mc:AlternateContent>
          </a:graphicData>
        </a:graphic>
      </p:graphicFrame>
      <p:sp>
        <p:nvSpPr>
          <p:cNvPr id="19" name="文本框 55"/>
          <p:cNvSpPr txBox="1"/>
          <p:nvPr>
            <p:custDataLst>
              <p:tags r:id="rId15"/>
            </p:custDataLst>
          </p:nvPr>
        </p:nvSpPr>
        <p:spPr>
          <a:xfrm>
            <a:off x="229235" y="244665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边界</a:t>
            </a:r>
            <a:r>
              <a:rPr lang="zh-CN" altLang="en-US" sz="2400" b="1" dirty="0">
                <a:latin typeface="黑体" panose="02010609060101010101" pitchFamily="2" charset="-122"/>
                <a:ea typeface="黑体" panose="02010609060101010101" pitchFamily="2" charset="-122"/>
              </a:rPr>
              <a:t>条件：</a:t>
            </a:r>
            <a:endParaRPr lang="zh-CN" altLang="en-US" sz="2400" b="1" dirty="0">
              <a:latin typeface="黑体" panose="02010609060101010101" pitchFamily="2" charset="-122"/>
              <a:ea typeface="黑体" panose="02010609060101010101" pitchFamily="2" charset="-122"/>
            </a:endParaRPr>
          </a:p>
        </p:txBody>
      </p:sp>
      <p:graphicFrame>
        <p:nvGraphicFramePr>
          <p:cNvPr id="20" name="对象 19"/>
          <p:cNvGraphicFramePr/>
          <p:nvPr>
            <p:custDataLst>
              <p:tags r:id="rId16"/>
            </p:custDataLst>
          </p:nvPr>
        </p:nvGraphicFramePr>
        <p:xfrm>
          <a:off x="243840" y="2991485"/>
          <a:ext cx="2483485" cy="875030"/>
        </p:xfrm>
        <a:graphic>
          <a:graphicData uri="http://schemas.openxmlformats.org/presentationml/2006/ole">
            <mc:AlternateContent xmlns:mc="http://schemas.openxmlformats.org/markup-compatibility/2006">
              <mc:Choice xmlns:v="urn:schemas-microsoft-com:vml" Requires="v">
                <p:oleObj spid="_x0000_s23" name="" r:id="rId17" imgW="990600" imgH="393700" progId="">
                  <p:embed/>
                </p:oleObj>
              </mc:Choice>
              <mc:Fallback>
                <p:oleObj name="" r:id="rId17" imgW="990600" imgH="393700" progId="">
                  <p:embed/>
                  <p:pic>
                    <p:nvPicPr>
                      <p:cNvPr id="0" name="图片 22"/>
                      <p:cNvPicPr/>
                      <p:nvPr/>
                    </p:nvPicPr>
                    <p:blipFill>
                      <a:blip r:embed="rId18"/>
                      <a:stretch>
                        <a:fillRect/>
                      </a:stretch>
                    </p:blipFill>
                    <p:spPr>
                      <a:xfrm>
                        <a:off x="243840" y="2991485"/>
                        <a:ext cx="2483485" cy="875030"/>
                      </a:xfrm>
                      <a:prstGeom prst="rect">
                        <a:avLst/>
                      </a:prstGeom>
                    </p:spPr>
                  </p:pic>
                </p:oleObj>
              </mc:Fallback>
            </mc:AlternateContent>
          </a:graphicData>
        </a:graphic>
      </p:graphicFrame>
      <p:graphicFrame>
        <p:nvGraphicFramePr>
          <p:cNvPr id="24" name="对象 23"/>
          <p:cNvGraphicFramePr/>
          <p:nvPr>
            <p:custDataLst>
              <p:tags r:id="rId19"/>
            </p:custDataLst>
          </p:nvPr>
        </p:nvGraphicFramePr>
        <p:xfrm>
          <a:off x="207645" y="3810635"/>
          <a:ext cx="4044950" cy="839470"/>
        </p:xfrm>
        <a:graphic>
          <a:graphicData uri="http://schemas.openxmlformats.org/presentationml/2006/ole">
            <mc:AlternateContent xmlns:mc="http://schemas.openxmlformats.org/markup-compatibility/2006">
              <mc:Choice xmlns:v="urn:schemas-microsoft-com:vml" Requires="v">
                <p:oleObj spid="_x0000_s29" name="" r:id="rId20" imgW="1727200" imgH="393700" progId="">
                  <p:embed/>
                </p:oleObj>
              </mc:Choice>
              <mc:Fallback>
                <p:oleObj name="" r:id="rId20" imgW="1727200" imgH="393700" progId="">
                  <p:embed/>
                  <p:pic>
                    <p:nvPicPr>
                      <p:cNvPr id="0" name="图片 28"/>
                      <p:cNvPicPr/>
                      <p:nvPr/>
                    </p:nvPicPr>
                    <p:blipFill>
                      <a:blip r:embed="rId21"/>
                      <a:stretch>
                        <a:fillRect/>
                      </a:stretch>
                    </p:blipFill>
                    <p:spPr>
                      <a:xfrm>
                        <a:off x="207645" y="3810635"/>
                        <a:ext cx="4044950" cy="839470"/>
                      </a:xfrm>
                      <a:prstGeom prst="rect">
                        <a:avLst/>
                      </a:prstGeom>
                    </p:spPr>
                  </p:pic>
                </p:oleObj>
              </mc:Fallback>
            </mc:AlternateContent>
          </a:graphicData>
        </a:graphic>
      </p:graphicFrame>
      <p:sp>
        <p:nvSpPr>
          <p:cNvPr id="31" name="文本框 55"/>
          <p:cNvSpPr txBox="1"/>
          <p:nvPr>
            <p:custDataLst>
              <p:tags r:id="rId22"/>
            </p:custDataLst>
          </p:nvPr>
        </p:nvSpPr>
        <p:spPr>
          <a:xfrm>
            <a:off x="243840" y="481266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初始条件：</a:t>
            </a:r>
            <a:endParaRPr lang="zh-CN" altLang="en-US" sz="2400" b="1" dirty="0">
              <a:latin typeface="黑体" panose="02010609060101010101" pitchFamily="2" charset="-122"/>
              <a:ea typeface="黑体" panose="02010609060101010101" pitchFamily="2" charset="-122"/>
            </a:endParaRPr>
          </a:p>
        </p:txBody>
      </p:sp>
      <p:graphicFrame>
        <p:nvGraphicFramePr>
          <p:cNvPr id="38" name="对象 37"/>
          <p:cNvGraphicFramePr/>
          <p:nvPr>
            <p:custDataLst>
              <p:tags r:id="rId23"/>
            </p:custDataLst>
          </p:nvPr>
        </p:nvGraphicFramePr>
        <p:xfrm>
          <a:off x="207645" y="5435600"/>
          <a:ext cx="2192020" cy="501650"/>
        </p:xfrm>
        <a:graphic>
          <a:graphicData uri="http://schemas.openxmlformats.org/presentationml/2006/ole">
            <mc:AlternateContent xmlns:mc="http://schemas.openxmlformats.org/markup-compatibility/2006">
              <mc:Choice xmlns:v="urn:schemas-microsoft-com:vml" Requires="v">
                <p:oleObj spid="_x0000_s39" name="" r:id="rId24" imgW="901700" imgH="228600" progId="">
                  <p:embed/>
                </p:oleObj>
              </mc:Choice>
              <mc:Fallback>
                <p:oleObj name="" r:id="rId24" imgW="901700" imgH="228600" progId="">
                  <p:embed/>
                  <p:pic>
                    <p:nvPicPr>
                      <p:cNvPr id="0" name="图片 38"/>
                      <p:cNvPicPr/>
                      <p:nvPr/>
                    </p:nvPicPr>
                    <p:blipFill>
                      <a:blip r:embed="rId25"/>
                      <a:stretch>
                        <a:fillRect/>
                      </a:stretch>
                    </p:blipFill>
                    <p:spPr>
                      <a:xfrm>
                        <a:off x="207645" y="5435600"/>
                        <a:ext cx="2192020" cy="501650"/>
                      </a:xfrm>
                      <a:prstGeom prst="rect">
                        <a:avLst/>
                      </a:prstGeom>
                    </p:spPr>
                  </p:pic>
                </p:oleObj>
              </mc:Fallback>
            </mc:AlternateContent>
          </a:graphicData>
        </a:graphic>
      </p:graphicFrame>
      <p:sp>
        <p:nvSpPr>
          <p:cNvPr id="18" name="文本框 55"/>
          <p:cNvSpPr txBox="1"/>
          <p:nvPr>
            <p:custDataLst>
              <p:tags r:id="rId26"/>
            </p:custDataLst>
          </p:nvPr>
        </p:nvSpPr>
        <p:spPr>
          <a:xfrm>
            <a:off x="6727190" y="228663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边界</a:t>
            </a:r>
            <a:r>
              <a:rPr lang="zh-CN" altLang="en-US" sz="2400" b="1" dirty="0">
                <a:latin typeface="黑体" panose="02010609060101010101" pitchFamily="2" charset="-122"/>
                <a:ea typeface="黑体" panose="02010609060101010101" pitchFamily="2" charset="-122"/>
              </a:rPr>
              <a:t>条件：</a:t>
            </a:r>
            <a:endParaRPr lang="zh-CN" altLang="en-US" sz="2400" b="1" dirty="0">
              <a:latin typeface="黑体" panose="02010609060101010101" pitchFamily="2" charset="-122"/>
              <a:ea typeface="黑体" panose="02010609060101010101" pitchFamily="2" charset="-122"/>
            </a:endParaRPr>
          </a:p>
        </p:txBody>
      </p:sp>
      <p:sp>
        <p:nvSpPr>
          <p:cNvPr id="49" name="文本框 55"/>
          <p:cNvSpPr txBox="1"/>
          <p:nvPr>
            <p:custDataLst>
              <p:tags r:id="rId27"/>
            </p:custDataLst>
          </p:nvPr>
        </p:nvSpPr>
        <p:spPr>
          <a:xfrm>
            <a:off x="6741795" y="5506085"/>
            <a:ext cx="2098040" cy="46037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初始条件：</a:t>
            </a:r>
            <a:endParaRPr lang="zh-CN" altLang="en-US" sz="2400" b="1" dirty="0">
              <a:latin typeface="黑体" panose="02010609060101010101" pitchFamily="2" charset="-122"/>
              <a:ea typeface="黑体" panose="02010609060101010101" pitchFamily="2" charset="-122"/>
            </a:endParaRPr>
          </a:p>
        </p:txBody>
      </p:sp>
      <p:graphicFrame>
        <p:nvGraphicFramePr>
          <p:cNvPr id="50" name="对象 41"/>
          <p:cNvGraphicFramePr/>
          <p:nvPr>
            <p:custDataLst>
              <p:tags r:id="rId28"/>
            </p:custDataLst>
          </p:nvPr>
        </p:nvGraphicFramePr>
        <p:xfrm>
          <a:off x="6724015" y="2703830"/>
          <a:ext cx="4800600" cy="1664335"/>
        </p:xfrm>
        <a:graphic>
          <a:graphicData uri="http://schemas.openxmlformats.org/presentationml/2006/ole">
            <mc:AlternateContent xmlns:mc="http://schemas.openxmlformats.org/markup-compatibility/2006">
              <mc:Choice xmlns:v="urn:schemas-microsoft-com:vml" Requires="v">
                <p:oleObj spid="_x0000_s51" name="" r:id="rId29" imgW="2679700" imgH="889000" progId="">
                  <p:embed/>
                </p:oleObj>
              </mc:Choice>
              <mc:Fallback>
                <p:oleObj name="" r:id="rId29" imgW="2679700" imgH="889000" progId="">
                  <p:embed/>
                  <p:pic>
                    <p:nvPicPr>
                      <p:cNvPr id="0" name="图片 42"/>
                      <p:cNvPicPr/>
                      <p:nvPr/>
                    </p:nvPicPr>
                    <p:blipFill>
                      <a:blip r:embed="rId30"/>
                      <a:stretch>
                        <a:fillRect/>
                      </a:stretch>
                    </p:blipFill>
                    <p:spPr>
                      <a:xfrm>
                        <a:off x="6724015" y="2703830"/>
                        <a:ext cx="4800600" cy="1664335"/>
                      </a:xfrm>
                      <a:prstGeom prst="rect">
                        <a:avLst/>
                      </a:prstGeom>
                    </p:spPr>
                  </p:pic>
                </p:oleObj>
              </mc:Fallback>
            </mc:AlternateContent>
          </a:graphicData>
        </a:graphic>
      </p:graphicFrame>
      <p:graphicFrame>
        <p:nvGraphicFramePr>
          <p:cNvPr id="53" name="对象 43"/>
          <p:cNvGraphicFramePr/>
          <p:nvPr>
            <p:custDataLst>
              <p:tags r:id="rId31"/>
            </p:custDataLst>
          </p:nvPr>
        </p:nvGraphicFramePr>
        <p:xfrm>
          <a:off x="6670040" y="4457700"/>
          <a:ext cx="5864860" cy="894080"/>
        </p:xfrm>
        <a:graphic>
          <a:graphicData uri="http://schemas.openxmlformats.org/presentationml/2006/ole">
            <mc:AlternateContent xmlns:mc="http://schemas.openxmlformats.org/markup-compatibility/2006">
              <mc:Choice xmlns:v="urn:schemas-microsoft-com:vml" Requires="v">
                <p:oleObj spid="_x0000_s54" name="" r:id="rId32" imgW="3251200" imgH="457200" progId="">
                  <p:embed/>
                </p:oleObj>
              </mc:Choice>
              <mc:Fallback>
                <p:oleObj name="" r:id="rId32" imgW="3251200" imgH="457200" progId="">
                  <p:embed/>
                  <p:pic>
                    <p:nvPicPr>
                      <p:cNvPr id="0" name="图片 44"/>
                      <p:cNvPicPr/>
                      <p:nvPr/>
                    </p:nvPicPr>
                    <p:blipFill>
                      <a:blip r:embed="rId33"/>
                      <a:stretch>
                        <a:fillRect/>
                      </a:stretch>
                    </p:blipFill>
                    <p:spPr>
                      <a:xfrm>
                        <a:off x="6670040" y="4457700"/>
                        <a:ext cx="5864860" cy="894080"/>
                      </a:xfrm>
                      <a:prstGeom prst="rect">
                        <a:avLst/>
                      </a:prstGeom>
                    </p:spPr>
                  </p:pic>
                </p:oleObj>
              </mc:Fallback>
            </mc:AlternateContent>
          </a:graphicData>
        </a:graphic>
      </p:graphicFrame>
      <p:sp>
        <p:nvSpPr>
          <p:cNvPr id="57" name="圆角矩形 49"/>
          <p:cNvSpPr/>
          <p:nvPr>
            <p:custDataLst>
              <p:tags r:id="rId34"/>
            </p:custDataLst>
          </p:nvPr>
        </p:nvSpPr>
        <p:spPr>
          <a:xfrm>
            <a:off x="10534015" y="5848985"/>
            <a:ext cx="2082800" cy="904875"/>
          </a:xfrm>
          <a:prstGeom prst="roundRect">
            <a:avLst/>
          </a:prstGeom>
          <a:solidFill>
            <a:srgbClr val="F77872"/>
          </a:solidFill>
          <a:ln>
            <a:solidFill>
              <a:srgbClr val="F778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8" name="对象 53"/>
          <p:cNvGraphicFramePr/>
          <p:nvPr>
            <p:custDataLst>
              <p:tags r:id="rId35"/>
            </p:custDataLst>
          </p:nvPr>
        </p:nvGraphicFramePr>
        <p:xfrm>
          <a:off x="10645775" y="6049010"/>
          <a:ext cx="1926590" cy="548005"/>
        </p:xfrm>
        <a:graphic>
          <a:graphicData uri="http://schemas.openxmlformats.org/presentationml/2006/ole">
            <mc:AlternateContent xmlns:mc="http://schemas.openxmlformats.org/markup-compatibility/2006">
              <mc:Choice xmlns:v="urn:schemas-microsoft-com:vml" Requires="v">
                <p:oleObj spid="_x0000_s59" name="" r:id="rId36" imgW="965200" imgH="254000" progId="">
                  <p:embed/>
                </p:oleObj>
              </mc:Choice>
              <mc:Fallback>
                <p:oleObj name="" r:id="rId36" imgW="965200" imgH="254000" progId="">
                  <p:embed/>
                  <p:pic>
                    <p:nvPicPr>
                      <p:cNvPr id="0" name="图片 55"/>
                      <p:cNvPicPr/>
                      <p:nvPr/>
                    </p:nvPicPr>
                    <p:blipFill>
                      <a:blip r:embed="rId37"/>
                      <a:stretch>
                        <a:fillRect/>
                      </a:stretch>
                    </p:blipFill>
                    <p:spPr>
                      <a:xfrm>
                        <a:off x="10645775" y="6049010"/>
                        <a:ext cx="1926590" cy="54800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0" name="Text Box 59"/>
              <p:cNvSpPr txBox="1"/>
              <p:nvPr/>
            </p:nvSpPr>
            <p:spPr>
              <a:xfrm>
                <a:off x="6573520" y="6064885"/>
                <a:ext cx="3623945" cy="80962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𝑡</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0</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𝜃</m:t>
                      </m:r>
                      <m:r>
                        <a:rPr lang="en-US" sz="2400" i="1">
                          <a:latin typeface="DejaVu Math TeX Gyre" panose="02000503000000000000" charset="0"/>
                          <a:cs typeface="DejaVu Math TeX Gyre" panose="02000503000000000000" charset="0"/>
                        </a:rPr>
                        <m:t>=</m:t>
                      </m:r>
                      <m:f>
                        <m:fPr>
                          <m:ctrlPr>
                            <a:rPr lang="en-US" sz="2400" i="1">
                              <a:latin typeface="DejaVu Math TeX Gyre" panose="02000503000000000000" charset="0"/>
                              <a:cs typeface="DejaVu Math TeX Gyre" panose="02000503000000000000" charset="0"/>
                            </a:rPr>
                          </m:ctrlPr>
                        </m:fPr>
                        <m:num>
                          <m:sSub>
                            <m:sSubPr>
                              <m:ctrlPr>
                                <a:rPr lang="en-US" sz="2400" i="1">
                                  <a:latin typeface="DejaVu Math TeX Gyre" panose="02000503000000000000" charset="0"/>
                                  <a:cs typeface="DejaVu Math TeX Gyre" panose="02000503000000000000" charset="0"/>
                                </a:rPr>
                              </m:ctrlPr>
                            </m:sSubPr>
                            <m:e>
                              <m:r>
                                <a:rPr lang="en-US" sz="2400" i="1">
                                  <a:latin typeface="DejaVu Math TeX Gyre" panose="02000503000000000000" charset="0"/>
                                  <a:cs typeface="DejaVu Math TeX Gyre" panose="02000503000000000000" charset="0"/>
                                </a:rPr>
                                <m:t>𝑇</m:t>
                              </m:r>
                            </m:e>
                            <m:sub>
                              <m:r>
                                <a:rPr lang="en-US" sz="2400" i="1">
                                  <a:latin typeface="DejaVu Math TeX Gyre" panose="02000503000000000000" charset="0"/>
                                  <a:cs typeface="DejaVu Math TeX Gyre" panose="02000503000000000000" charset="0"/>
                                </a:rPr>
                                <m:t>𝑖</m:t>
                              </m:r>
                            </m:sub>
                          </m:sSub>
                          <m:r>
                            <a:rPr lang="en-US" sz="2400" i="1">
                              <a:latin typeface="DejaVu Math TeX Gyre" panose="02000503000000000000" charset="0"/>
                              <a:cs typeface="DejaVu Math TeX Gyre" panose="02000503000000000000" charset="0"/>
                            </a:rPr>
                            <m:t>−</m:t>
                          </m:r>
                          <m:sSub>
                            <m:sSubPr>
                              <m:ctrlPr>
                                <a:rPr lang="en-US" sz="2400" i="1">
                                  <a:latin typeface="DejaVu Math TeX Gyre" panose="02000503000000000000" charset="0"/>
                                  <a:cs typeface="DejaVu Math TeX Gyre" panose="02000503000000000000" charset="0"/>
                                </a:rPr>
                              </m:ctrlPr>
                            </m:sSubPr>
                            <m:e>
                              <m:r>
                                <a:rPr lang="en-US" sz="2400" i="1">
                                  <a:latin typeface="DejaVu Math TeX Gyre" panose="02000503000000000000" charset="0"/>
                                  <a:cs typeface="DejaVu Math TeX Gyre" panose="02000503000000000000" charset="0"/>
                                </a:rPr>
                                <m:t>𝑇</m:t>
                              </m:r>
                            </m:e>
                            <m:sub>
                              <m:r>
                                <a:rPr lang="en-US" sz="2400" i="1">
                                  <a:latin typeface="DejaVu Math TeX Gyre" panose="02000503000000000000" charset="0"/>
                                  <a:cs typeface="DejaVu Math TeX Gyre" panose="02000503000000000000" charset="0"/>
                                </a:rPr>
                                <m:t>∞</m:t>
                              </m:r>
                            </m:sub>
                          </m:sSub>
                        </m:num>
                        <m:den>
                          <m:sSub>
                            <m:sSubPr>
                              <m:ctrlPr>
                                <a:rPr lang="en-US" sz="2400" i="1">
                                  <a:latin typeface="DejaVu Math TeX Gyre" panose="02000503000000000000" charset="0"/>
                                  <a:cs typeface="DejaVu Math TeX Gyre" panose="02000503000000000000" charset="0"/>
                                </a:rPr>
                              </m:ctrlPr>
                            </m:sSubPr>
                            <m:e>
                              <m:r>
                                <a:rPr lang="en-US" sz="2400" i="1">
                                  <a:latin typeface="DejaVu Math TeX Gyre" panose="02000503000000000000" charset="0"/>
                                  <a:cs typeface="DejaVu Math TeX Gyre" panose="02000503000000000000" charset="0"/>
                                </a:rPr>
                                <m:t>𝑇</m:t>
                              </m:r>
                            </m:e>
                            <m:sub>
                              <m:r>
                                <a:rPr lang="en-US" sz="2400" i="1">
                                  <a:latin typeface="DejaVu Math TeX Gyre" panose="02000503000000000000" charset="0"/>
                                  <a:cs typeface="DejaVu Math TeX Gyre" panose="02000503000000000000" charset="0"/>
                                </a:rPr>
                                <m:t>𝑖</m:t>
                              </m:r>
                            </m:sub>
                          </m:sSub>
                          <m:r>
                            <a:rPr lang="en-US" sz="2400" i="1">
                              <a:latin typeface="DejaVu Math TeX Gyre" panose="02000503000000000000" charset="0"/>
                              <a:cs typeface="DejaVu Math TeX Gyre" panose="02000503000000000000" charset="0"/>
                            </a:rPr>
                            <m:t>−</m:t>
                          </m:r>
                          <m:sSub>
                            <m:sSubPr>
                              <m:ctrlPr>
                                <a:rPr lang="en-US" sz="2400" i="1">
                                  <a:latin typeface="DejaVu Math TeX Gyre" panose="02000503000000000000" charset="0"/>
                                  <a:cs typeface="DejaVu Math TeX Gyre" panose="02000503000000000000" charset="0"/>
                                </a:rPr>
                              </m:ctrlPr>
                            </m:sSubPr>
                            <m:e>
                              <m:r>
                                <a:rPr lang="en-US" sz="2400" i="1">
                                  <a:latin typeface="DejaVu Math TeX Gyre" panose="02000503000000000000" charset="0"/>
                                  <a:cs typeface="DejaVu Math TeX Gyre" panose="02000503000000000000" charset="0"/>
                                </a:rPr>
                                <m:t>𝑇</m:t>
                              </m:r>
                            </m:e>
                            <m:sub>
                              <m:r>
                                <a:rPr lang="en-US" sz="2400" i="1">
                                  <a:latin typeface="DejaVu Math TeX Gyre" panose="02000503000000000000" charset="0"/>
                                  <a:cs typeface="DejaVu Math TeX Gyre" panose="02000503000000000000" charset="0"/>
                                </a:rPr>
                                <m:t>∞</m:t>
                              </m:r>
                            </m:sub>
                          </m:sSub>
                        </m:den>
                      </m:f>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1</m:t>
                      </m:r>
                    </m:oMath>
                  </m:oMathPara>
                </a14:m>
                <a:endParaRPr lang="en-US" sz="2400"/>
              </a:p>
            </p:txBody>
          </p:sp>
        </mc:Choice>
        <mc:Fallback>
          <p:sp>
            <p:nvSpPr>
              <p:cNvPr id="60" name="Text Box 59"/>
              <p:cNvSpPr txBox="1">
                <a:spLocks noRot="1" noChangeAspect="1" noMove="1" noResize="1" noEditPoints="1" noAdjustHandles="1" noChangeArrowheads="1" noChangeShapeType="1" noTextEdit="1"/>
              </p:cNvSpPr>
              <p:nvPr/>
            </p:nvSpPr>
            <p:spPr>
              <a:xfrm>
                <a:off x="6573520" y="6064885"/>
                <a:ext cx="3623945" cy="809625"/>
              </a:xfrm>
              <a:prstGeom prst="rect">
                <a:avLst/>
              </a:prstGeom>
              <a:blipFill rotWithShape="1">
                <a:blip r:embed="rId38"/>
                <a:stretch>
                  <a:fillRect r="-438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14" name="Group 13"/>
          <p:cNvGrpSpPr/>
          <p:nvPr/>
        </p:nvGrpSpPr>
        <p:grpSpPr>
          <a:xfrm>
            <a:off x="236220" y="1454785"/>
            <a:ext cx="5833110" cy="4090670"/>
            <a:chOff x="372" y="1500"/>
            <a:chExt cx="9186" cy="6442"/>
          </a:xfrm>
        </p:grpSpPr>
        <p:sp>
          <p:nvSpPr>
            <p:cNvPr id="5" name="Rounded Rectangle 4"/>
            <p:cNvSpPr/>
            <p:nvPr/>
          </p:nvSpPr>
          <p:spPr>
            <a:xfrm>
              <a:off x="372" y="1500"/>
              <a:ext cx="9186" cy="6442"/>
            </a:xfrm>
            <a:prstGeom prst="roundRect">
              <a:avLst/>
            </a:prstGeom>
            <a:solidFill>
              <a:schemeClr val="accent2">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mc:AlternateContent xmlns:mc="http://schemas.openxmlformats.org/markup-compatibility/2006">
          <mc:Choice xmlns:a14="http://schemas.microsoft.com/office/drawing/2010/main" Requires="a14">
            <p:sp>
              <p:nvSpPr>
                <p:cNvPr id="16" name="矩形 52"/>
                <p:cNvSpPr/>
                <p:nvPr>
                  <p:custDataLst>
                    <p:tags r:id="rId1"/>
                  </p:custDataLst>
                </p:nvPr>
              </p:nvSpPr>
              <p:spPr>
                <a:xfrm>
                  <a:off x="2074" y="1612"/>
                  <a:ext cx="4531" cy="1505"/>
                </a:xfrm>
                <a:prstGeom prst="rect">
                  <a:avLst/>
                </a:prstGeom>
                <a:ln w="19050">
                  <a:noFill/>
                </a:ln>
              </p:spPr>
              <p:txBody>
                <a:bodyPr wrap="square">
                  <a:noAutofit/>
                </a:bodyPr>
                <a:p>
                  <a14:m>
                    <m:oMathPara xmlns:m="http://schemas.openxmlformats.org/officeDocument/2006/math">
                      <m:oMathParaPr>
                        <m:jc m:val="centerGroup"/>
                      </m:oMathParaPr>
                      <m:oMath xmlns:m="http://schemas.openxmlformats.org/officeDocument/2006/math">
                        <m:f>
                          <m:fPr>
                            <m:ctrlPr>
                              <a:rPr lang="en-US" altLang="zh-CN" sz="28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800" i="1">
                                <a:latin typeface="DejaVu Math TeX Gyre" panose="02000503000000000000" charset="0"/>
                                <a:ea typeface="宋体" panose="02010600030101010101" pitchFamily="2" charset="-122"/>
                                <a:cs typeface="DejaVu Math TeX Gyre" panose="02000503000000000000" charset="0"/>
                              </a:rPr>
                              <m:t>𝜕</m:t>
                            </m:r>
                            <m:r>
                              <a:rPr lang="zh-CN" altLang="en-US" sz="2800" i="1" smtClean="0">
                                <a:latin typeface="DejaVu Math TeX Gyre" panose="02000503000000000000" charset="0"/>
                                <a:ea typeface="宋体" panose="02010600030101010101" pitchFamily="2" charset="-122"/>
                                <a:cs typeface="DejaVu Math TeX Gyre" panose="02000503000000000000" charset="0"/>
                              </a:rPr>
                              <m:t>𝜃</m:t>
                            </m:r>
                          </m:num>
                          <m:den>
                            <m:r>
                              <a:rPr lang="zh-CN" altLang="en-US" sz="2800" i="1">
                                <a:latin typeface="DejaVu Math TeX Gyre" panose="02000503000000000000" charset="0"/>
                                <a:ea typeface="宋体" panose="02010600030101010101" pitchFamily="2" charset="-122"/>
                                <a:cs typeface="DejaVu Math TeX Gyre" panose="02000503000000000000" charset="0"/>
                              </a:rPr>
                              <m:t>𝜕</m:t>
                            </m:r>
                            <m:r>
                              <a:rPr lang="en-US" altLang="zh-CN" sz="2800" i="1">
                                <a:latin typeface="DejaVu Math TeX Gyre" panose="02000503000000000000" charset="0"/>
                                <a:ea typeface="Cambria Math" panose="02040503050406030204" pitchFamily="18" charset="0"/>
                                <a:cs typeface="DejaVu Math TeX Gyre" panose="02000503000000000000" charset="0"/>
                              </a:rPr>
                              <m:t>𝑡</m:t>
                            </m:r>
                          </m:den>
                        </m:f>
                        <m:r>
                          <a:rPr lang="en-US" altLang="zh-CN" sz="2800" i="1">
                            <a:latin typeface="DejaVu Math TeX Gyre" panose="02000503000000000000" charset="0"/>
                            <a:ea typeface="宋体" panose="02010600030101010101" pitchFamily="2" charset="-122"/>
                            <a:cs typeface="DejaVu Math TeX Gyre" panose="02000503000000000000" charset="0"/>
                          </a:rPr>
                          <m:t>=</m:t>
                        </m:r>
                        <m:f>
                          <m:fPr>
                            <m:ctrlPr>
                              <a:rPr lang="en-US" altLang="zh-CN" sz="2800" i="1">
                                <a:latin typeface="DejaVu Math TeX Gyre" panose="02000503000000000000" charset="0"/>
                                <a:cs typeface="DejaVu Math TeX Gyre" panose="02000503000000000000" charset="0"/>
                              </a:rPr>
                            </m:ctrlPr>
                          </m:fPr>
                          <m:num>
                            <m:sSup>
                              <m:sSupPr>
                                <m:ctrlPr>
                                  <a:rPr lang="en-US" altLang="zh-CN" sz="2800" i="1" smtClean="0">
                                    <a:latin typeface="DejaVu Math TeX Gyre" panose="02000503000000000000" charset="0"/>
                                    <a:cs typeface="DejaVu Math TeX Gyre" panose="02000503000000000000" charset="0"/>
                                  </a:rPr>
                                </m:ctrlPr>
                              </m:sSupPr>
                              <m:e>
                                <m:r>
                                  <a:rPr lang="zh-CN" altLang="en-US" sz="2800" i="1">
                                    <a:latin typeface="DejaVu Math TeX Gyre" panose="02000503000000000000" charset="0"/>
                                    <a:ea typeface="宋体" panose="02010600030101010101" pitchFamily="2" charset="-122"/>
                                    <a:cs typeface="DejaVu Math TeX Gyre" panose="02000503000000000000" charset="0"/>
                                  </a:rPr>
                                  <m:t>𝜕</m:t>
                                </m:r>
                              </m:e>
                              <m:sup>
                                <m:r>
                                  <a:rPr lang="en-US" altLang="zh-CN" sz="2800" b="0" i="1" smtClean="0">
                                    <a:latin typeface="DejaVu Math TeX Gyre" panose="02000503000000000000" charset="0"/>
                                    <a:ea typeface="宋体" panose="02010600030101010101" pitchFamily="2" charset="-122"/>
                                    <a:cs typeface="DejaVu Math TeX Gyre" panose="02000503000000000000" charset="0"/>
                                  </a:rPr>
                                  <m:t>2</m:t>
                                </m:r>
                              </m:sup>
                            </m:sSup>
                            <m:r>
                              <a:rPr lang="en-US" altLang="zh-CN" sz="2800" b="0" i="1" smtClean="0">
                                <a:latin typeface="DejaVu Math TeX Gyre" panose="02000503000000000000" charset="0"/>
                                <a:ea typeface="宋体" panose="02010600030101010101" pitchFamily="2" charset="-122"/>
                                <a:cs typeface="DejaVu Math TeX Gyre" panose="02000503000000000000" charset="0"/>
                              </a:rPr>
                              <m:t>𝜃</m:t>
                            </m:r>
                          </m:num>
                          <m:den>
                            <m:r>
                              <a:rPr lang="zh-CN" altLang="en-US" sz="2800" i="1">
                                <a:latin typeface="DejaVu Math TeX Gyre" panose="02000503000000000000" charset="0"/>
                                <a:ea typeface="宋体" panose="02010600030101010101" pitchFamily="2" charset="-122"/>
                                <a:cs typeface="DejaVu Math TeX Gyre" panose="02000503000000000000" charset="0"/>
                              </a:rPr>
                              <m:t>𝜕</m:t>
                            </m:r>
                            <m:sSup>
                              <m:sSupPr>
                                <m:ctrlPr>
                                  <a:rPr lang="en-US" altLang="zh-CN" sz="2800" i="1" smtClean="0">
                                    <a:latin typeface="DejaVu Math TeX Gyre" panose="02000503000000000000" charset="0"/>
                                    <a:cs typeface="DejaVu Math TeX Gyre" panose="02000503000000000000" charset="0"/>
                                  </a:rPr>
                                </m:ctrlPr>
                              </m:sSupPr>
                              <m:e>
                                <m:r>
                                  <a:rPr lang="en-US" altLang="zh-CN" sz="2800" i="1" smtClean="0">
                                    <a:latin typeface="DejaVu Math TeX Gyre" panose="02000503000000000000" charset="0"/>
                                    <a:cs typeface="DejaVu Math TeX Gyre" panose="02000503000000000000" charset="0"/>
                                  </a:rPr>
                                  <m:t>𝑋</m:t>
                                </m:r>
                              </m:e>
                              <m:sup>
                                <m:r>
                                  <a:rPr lang="en-US" altLang="zh-CN" sz="2800" b="0" i="1" smtClean="0">
                                    <a:latin typeface="DejaVu Math TeX Gyre" panose="02000503000000000000" charset="0"/>
                                    <a:ea typeface="宋体" panose="02010600030101010101" pitchFamily="2" charset="-122"/>
                                    <a:cs typeface="DejaVu Math TeX Gyre" panose="02000503000000000000" charset="0"/>
                                  </a:rPr>
                                  <m:t>2</m:t>
                                </m:r>
                              </m:sup>
                            </m:sSup>
                          </m:den>
                        </m:f>
                      </m:oMath>
                    </m:oMathPara>
                  </a14:m>
                  <a:endParaRPr lang="zh-CN" altLang="en-US" sz="2800" dirty="0">
                    <a:latin typeface="+mn-ea"/>
                    <a:cs typeface="+mn-ea"/>
                  </a:endParaRPr>
                </a:p>
              </p:txBody>
            </p:sp>
          </mc:Choice>
          <mc:Fallback>
            <p:sp>
              <p:nvSpPr>
                <p:cNvPr id="16" name="矩形 52"/>
                <p:cNvSpPr>
                  <a:spLocks noRot="1" noChangeAspect="1" noMove="1" noResize="1" noEditPoints="1" noAdjustHandles="1" noChangeArrowheads="1" noChangeShapeType="1" noTextEdit="1"/>
                </p:cNvSpPr>
                <p:nvPr>
                  <p:custDataLst>
                    <p:tags r:id="rId2"/>
                  </p:custDataLst>
                </p:nvPr>
              </p:nvSpPr>
              <p:spPr>
                <a:xfrm>
                  <a:off x="2074" y="1612"/>
                  <a:ext cx="4531" cy="1505"/>
                </a:xfrm>
                <a:prstGeom prst="rect">
                  <a:avLst/>
                </a:prstGeom>
                <a:blipFill rotWithShape="1">
                  <a:blip r:embed="rId3"/>
                </a:blipFill>
                <a:ln w="19050">
                  <a:noFill/>
                </a:ln>
              </p:spPr>
              <p:txBody>
                <a:bodyPr/>
                <a:lstStyle/>
                <a:p>
                  <a:r>
                    <a:rPr lang="zh-CN" altLang="en-US">
                      <a:noFill/>
                    </a:rPr>
                    <a:t> </a:t>
                  </a:r>
                </a:p>
              </p:txBody>
            </p:sp>
          </mc:Fallback>
        </mc:AlternateContent>
        <p:sp>
          <p:nvSpPr>
            <p:cNvPr id="18" name="文本框 55"/>
            <p:cNvSpPr txBox="1"/>
            <p:nvPr>
              <p:custDataLst>
                <p:tags r:id="rId4"/>
              </p:custDataLst>
            </p:nvPr>
          </p:nvSpPr>
          <p:spPr>
            <a:xfrm>
              <a:off x="713" y="3601"/>
              <a:ext cx="3304" cy="72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边界</a:t>
              </a:r>
              <a:r>
                <a:rPr lang="zh-CN" altLang="en-US" sz="2400" b="1" dirty="0">
                  <a:latin typeface="黑体" panose="02010609060101010101" pitchFamily="2" charset="-122"/>
                  <a:ea typeface="黑体" panose="02010609060101010101" pitchFamily="2" charset="-122"/>
                </a:rPr>
                <a:t>条件：</a:t>
              </a:r>
              <a:endParaRPr lang="zh-CN" altLang="en-US" sz="2400" b="1" dirty="0">
                <a:latin typeface="黑体" panose="02010609060101010101" pitchFamily="2" charset="-122"/>
                <a:ea typeface="黑体" panose="02010609060101010101" pitchFamily="2" charset="-122"/>
              </a:endParaRPr>
            </a:p>
          </p:txBody>
        </p:sp>
        <p:sp>
          <p:nvSpPr>
            <p:cNvPr id="49" name="文本框 55"/>
            <p:cNvSpPr txBox="1"/>
            <p:nvPr>
              <p:custDataLst>
                <p:tags r:id="rId5"/>
              </p:custDataLst>
            </p:nvPr>
          </p:nvSpPr>
          <p:spPr>
            <a:xfrm>
              <a:off x="826" y="6377"/>
              <a:ext cx="3304" cy="725"/>
            </a:xfrm>
            <a:prstGeom prst="rect">
              <a:avLst/>
            </a:prstGeom>
            <a:noFill/>
          </p:spPr>
          <p:txBody>
            <a:bodyPr wrap="square" rtlCol="0">
              <a:spAutoFit/>
            </a:bodyPr>
            <a:p>
              <a:r>
                <a:rPr lang="zh-CN" altLang="en-US" sz="2400" b="1" dirty="0">
                  <a:latin typeface="黑体" panose="02010609060101010101" pitchFamily="2" charset="-122"/>
                  <a:ea typeface="黑体" panose="02010609060101010101" pitchFamily="2" charset="-122"/>
                </a:rPr>
                <a:t>初始条件：</a:t>
              </a:r>
              <a:endParaRPr lang="zh-CN" altLang="en-US" sz="2400" b="1" dirty="0">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2" name="Text Box 1"/>
                <p:cNvSpPr txBox="1"/>
                <p:nvPr/>
              </p:nvSpPr>
              <p:spPr>
                <a:xfrm>
                  <a:off x="3548" y="3201"/>
                  <a:ext cx="4475" cy="1276"/>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𝑋</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0</m:t>
                        </m:r>
                        <m:r>
                          <a:rPr lang="en-US" sz="2400" i="1">
                            <a:latin typeface="DejaVu Math TeX Gyre" panose="02000503000000000000" charset="0"/>
                            <a:cs typeface="DejaVu Math TeX Gyre" panose="02000503000000000000" charset="0"/>
                          </a:rPr>
                          <m:t>，</m:t>
                        </m:r>
                        <m:f>
                          <m:fPr>
                            <m:ctrlPr>
                              <a:rPr lang="en-US" sz="2400" i="1">
                                <a:latin typeface="DejaVu Math TeX Gyre" panose="02000503000000000000" charset="0"/>
                                <a:cs typeface="DejaVu Math TeX Gyre" panose="02000503000000000000" charset="0"/>
                              </a:rPr>
                            </m:ctrlPr>
                          </m:fPr>
                          <m:num>
                            <m:r>
                              <a:rPr lang="en-US" sz="2400" i="1">
                                <a:latin typeface="DejaVu Math TeX Gyre" panose="02000503000000000000" charset="0"/>
                                <a:cs typeface="DejaVu Math TeX Gyre" panose="02000503000000000000" charset="0"/>
                              </a:rPr>
                              <m:t>𝜕𝜃</m:t>
                            </m:r>
                          </m:num>
                          <m:den>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𝑋</m:t>
                            </m:r>
                          </m:den>
                        </m:f>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0</m:t>
                        </m:r>
                      </m:oMath>
                    </m:oMathPara>
                  </a14:m>
                  <a:endParaRPr lang="en-US" sz="2400"/>
                </a:p>
              </p:txBody>
            </p:sp>
          </mc:Choice>
          <mc:Fallback>
            <p:sp>
              <p:nvSpPr>
                <p:cNvPr id="2" name="Text Box 1"/>
                <p:cNvSpPr txBox="1">
                  <a:spLocks noRot="1" noChangeAspect="1" noMove="1" noResize="1" noEditPoints="1" noAdjustHandles="1" noChangeArrowheads="1" noChangeShapeType="1" noTextEdit="1"/>
                </p:cNvSpPr>
                <p:nvPr/>
              </p:nvSpPr>
              <p:spPr>
                <a:xfrm>
                  <a:off x="3548" y="3201"/>
                  <a:ext cx="4475" cy="1276"/>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 Box 2"/>
                <p:cNvSpPr txBox="1"/>
                <p:nvPr/>
              </p:nvSpPr>
              <p:spPr>
                <a:xfrm>
                  <a:off x="3635" y="4677"/>
                  <a:ext cx="5446" cy="1276"/>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𝑋</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1</m:t>
                        </m:r>
                        <m:r>
                          <a:rPr lang="en-US" sz="2400" i="1">
                            <a:latin typeface="DejaVu Math TeX Gyre" panose="02000503000000000000" charset="0"/>
                            <a:cs typeface="DejaVu Math TeX Gyre" panose="02000503000000000000" charset="0"/>
                          </a:rPr>
                          <m:t>，</m:t>
                        </m:r>
                        <m:f>
                          <m:fPr>
                            <m:ctrlPr>
                              <a:rPr lang="en-US" sz="2400" i="1">
                                <a:latin typeface="DejaVu Math TeX Gyre" panose="02000503000000000000" charset="0"/>
                                <a:cs typeface="DejaVu Math TeX Gyre" panose="02000503000000000000" charset="0"/>
                              </a:rPr>
                            </m:ctrlPr>
                          </m:fPr>
                          <m:num>
                            <m:r>
                              <a:rPr lang="en-US" sz="2400" i="1">
                                <a:latin typeface="DejaVu Math TeX Gyre" panose="02000503000000000000" charset="0"/>
                                <a:cs typeface="DejaVu Math TeX Gyre" panose="02000503000000000000" charset="0"/>
                              </a:rPr>
                              <m:t>𝜕𝜃</m:t>
                            </m:r>
                          </m:num>
                          <m:den>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𝑋</m:t>
                            </m:r>
                          </m:den>
                        </m:f>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𝐵𝑖</m:t>
                        </m:r>
                        <m:r>
                          <a:rPr lang="en-US" sz="2400" i="1">
                            <a:latin typeface="DejaVu Math TeX Gyre" panose="02000503000000000000" charset="0"/>
                            <a:cs typeface="DejaVu Math TeX Gyre" panose="02000503000000000000" charset="0"/>
                          </a:rPr>
                          <m:t>𝜃</m:t>
                        </m:r>
                      </m:oMath>
                    </m:oMathPara>
                  </a14:m>
                  <a:endParaRPr lang="en-US" sz="2400" i="1">
                    <a:latin typeface="DejaVu Math TeX Gyre" panose="02000503000000000000" charset="0"/>
                    <a:cs typeface="DejaVu Math TeX Gyre" panose="02000503000000000000"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3635" y="4677"/>
                  <a:ext cx="5446" cy="1276"/>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9" name="TextBox 28"/>
              <p:cNvSpPr txBox="1"/>
              <p:nvPr/>
            </p:nvSpPr>
            <p:spPr>
              <a:xfrm>
                <a:off x="6213475" y="2604770"/>
                <a:ext cx="6784975" cy="417195"/>
              </a:xfrm>
              <a:prstGeom prst="rect">
                <a:avLst/>
              </a:prstGeom>
              <a:noFill/>
            </p:spPr>
            <p:txBody>
              <a:bodyPr wrap="none" lIns="0" tIns="0" rIns="0" bIns="0" rtlCol="0">
                <a:spAutoFit/>
              </a:bodyPr>
              <a:p>
                <a:pPr algn="l"/>
                <a14:m>
                  <m:oMathPara xmlns:m="http://schemas.openxmlformats.org/officeDocument/2006/math">
                    <m:oMathParaPr>
                      <m:jc m:val="centerGroup"/>
                    </m:oMathParaPr>
                    <m:oMath xmlns:m="http://schemas.openxmlformats.org/officeDocument/2006/math">
                      <m:r>
                        <a:rPr lang="zh-CN" altLang="en-US" sz="2400" b="0" i="1" smtClean="0">
                          <a:latin typeface="DejaVu Math TeX Gyre" panose="02000503000000000000" charset="0"/>
                          <a:ea typeface="宋体" panose="02010600030101010101" pitchFamily="2" charset="-122"/>
                          <a:cs typeface="DejaVu Math TeX Gyre" panose="02000503000000000000" charset="0"/>
                        </a:rPr>
                        <m:t>𝜃</m:t>
                      </m:r>
                      <m:d>
                        <m:dPr>
                          <m:ctrlPr>
                            <a:rPr lang="en-US" altLang="zh-CN" sz="2400" b="0" i="1" smtClean="0">
                              <a:latin typeface="DejaVu Math TeX Gyre" panose="02000503000000000000" charset="0"/>
                              <a:ea typeface="Cambria Math" panose="02040503050406030204" pitchFamily="18" charset="0"/>
                              <a:cs typeface="DejaVu Math TeX Gyre" panose="02000503000000000000" charset="0"/>
                            </a:rPr>
                          </m:ctrlPr>
                        </m:dPr>
                        <m:e>
                          <m:r>
                            <a:rPr lang="en-US" altLang="zh-CN" sz="2400" b="0" i="1" smtClean="0">
                              <a:latin typeface="DejaVu Math TeX Gyre" panose="02000503000000000000" charset="0"/>
                              <a:ea typeface="Cambria Math" panose="02040503050406030204" pitchFamily="18" charset="0"/>
                              <a:cs typeface="DejaVu Math TeX Gyre" panose="02000503000000000000" charset="0"/>
                            </a:rPr>
                            <m:t>𝑋</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latin typeface="DejaVu Math TeX Gyre" panose="02000503000000000000" charset="0"/>
                              <a:ea typeface="宋体" panose="02010600030101010101" pitchFamily="2" charset="-122"/>
                              <a:cs typeface="DejaVu Math TeX Gyre" panose="02000503000000000000" charset="0"/>
                            </a:rPr>
                            <m:t>𝑡</m:t>
                          </m:r>
                        </m:e>
                      </m:d>
                      <m:r>
                        <a:rPr lang="en-US" altLang="zh-CN" sz="2400" i="1">
                          <a:latin typeface="DejaVu Math TeX Gyre" panose="02000503000000000000" charset="0"/>
                          <a:ea typeface="宋体" panose="02010600030101010101" pitchFamily="2" charset="-122"/>
                          <a:cs typeface="DejaVu Math TeX Gyre" panose="02000503000000000000" charset="0"/>
                        </a:rPr>
                        <m:t>=</m:t>
                      </m:r>
                      <m:r>
                        <m:rPr>
                          <m:sty m:val="p"/>
                        </m:rPr>
                        <a:rPr lang="en-US" altLang="zh-CN" sz="2400" b="0" i="0" smtClean="0">
                          <a:latin typeface="DejaVu Math TeX Gyre" panose="02000503000000000000" charset="0"/>
                          <a:cs typeface="DejaVu Math TeX Gyre" panose="02000503000000000000" charset="0"/>
                        </a:rPr>
                        <m:t>exp</m:t>
                      </m:r>
                      <m:d>
                        <m:dPr>
                          <m:ctrlPr>
                            <a:rPr lang="en-US" altLang="zh-CN" sz="2400" b="0" i="1" smtClean="0">
                              <a:latin typeface="DejaVu Math TeX Gyre" panose="02000503000000000000"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m:t>
                          </m:r>
                          <m:sSup>
                            <m:sSupPr>
                              <m:ctrlPr>
                                <a:rPr lang="en-US" altLang="zh-CN" sz="2400" b="0" i="1" smtClean="0">
                                  <a:latin typeface="DejaVu Math TeX Gyre" panose="02000503000000000000" charset="0"/>
                                  <a:cs typeface="DejaVu Math TeX Gyre" panose="02000503000000000000" charset="0"/>
                                </a:rPr>
                              </m:ctrlPr>
                            </m:sSupPr>
                            <m:e>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𝜇</m:t>
                              </m:r>
                            </m:e>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p>
                          <m:r>
                            <a:rPr lang="en-US" altLang="zh-CN" sz="2400" i="1">
                              <a:latin typeface="DejaVu Math TeX Gyre" panose="02000503000000000000" charset="0"/>
                              <a:ea typeface="宋体" panose="02010600030101010101" pitchFamily="2" charset="-122"/>
                              <a:cs typeface="DejaVu Math TeX Gyre" panose="02000503000000000000" charset="0"/>
                            </a:rPr>
                            <m:t>𝑡</m:t>
                          </m:r>
                        </m:e>
                      </m:d>
                      <m:d>
                        <m:dPr>
                          <m:ctrlPr>
                            <a:rPr lang="en-US" altLang="el-GR" sz="2400" b="0" i="1" smtClean="0">
                              <a:latin typeface="DejaVu Math TeX Gyre" panose="02000503000000000000" charset="0"/>
                              <a:ea typeface="Cambria Math" panose="02040503050406030204" pitchFamily="18" charset="0"/>
                              <a:cs typeface="DejaVu Math TeX Gyre" panose="02000503000000000000" charset="0"/>
                            </a:rPr>
                          </m:ctrlPr>
                        </m:dPr>
                        <m:e>
                          <m:r>
                            <a:rPr lang="en-US" altLang="zh-CN" sz="2400" b="0" i="1" smtClean="0">
                              <a:solidFill>
                                <a:srgbClr val="FF0000"/>
                              </a:solidFill>
                              <a:latin typeface="DejaVu Math TeX Gyre" panose="02000503000000000000" charset="0"/>
                              <a:ea typeface="宋体" panose="02010600030101010101" pitchFamily="2" charset="-122"/>
                              <a:cs typeface="DejaVu Math TeX Gyre" panose="02000503000000000000" charset="0"/>
                            </a:rPr>
                            <m:t>𝐴</m:t>
                          </m:r>
                          <m:r>
                            <m:rPr>
                              <m:sty m:val="p"/>
                            </m:rPr>
                            <a:rPr lang="en-US" altLang="zh-CN" sz="2400" b="0" i="0" smtClean="0">
                              <a:latin typeface="DejaVu Math TeX Gyre" panose="02000503000000000000" charset="0"/>
                              <a:ea typeface="Cambria Math" panose="02040503050406030204" pitchFamily="18" charset="0"/>
                              <a:cs typeface="DejaVu Math TeX Gyre" panose="02000503000000000000" charset="0"/>
                            </a:rPr>
                            <m:t>cos</m:t>
                          </m:r>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𝜇</m:t>
                          </m:r>
                          <m:r>
                            <a:rPr lang="en-US" altLang="zh-CN" sz="2400" i="1" smtClean="0">
                              <a:latin typeface="DejaVu Math TeX Gyre" panose="02000503000000000000" charset="0"/>
                              <a:ea typeface="宋体" panose="02010600030101010101" pitchFamily="2" charset="-122"/>
                              <a:cs typeface="DejaVu Math TeX Gyre" panose="02000503000000000000" charset="0"/>
                            </a:rPr>
                            <m:t>𝑋</m:t>
                          </m:r>
                          <m:r>
                            <a:rPr lang="en-US" altLang="zh-CN" sz="2400" b="0" i="1" smtClean="0">
                              <a:latin typeface="DejaVu Math TeX Gyre" panose="02000503000000000000" charset="0"/>
                              <a:ea typeface="宋体" panose="02010600030101010101" pitchFamily="2" charset="-122"/>
                              <a:cs typeface="DejaVu Math TeX Gyre" panose="02000503000000000000" charset="0"/>
                            </a:rPr>
                            <m:t>+</m:t>
                          </m:r>
                          <m:r>
                            <a:rPr lang="en-US" altLang="zh-CN" sz="2400" b="0" i="1" smtClean="0">
                              <a:solidFill>
                                <a:srgbClr val="FF0000"/>
                              </a:solidFill>
                              <a:latin typeface="DejaVu Math TeX Gyre" panose="02000503000000000000" charset="0"/>
                              <a:ea typeface="宋体" panose="02010600030101010101" pitchFamily="2" charset="-122"/>
                              <a:cs typeface="DejaVu Math TeX Gyre" panose="02000503000000000000" charset="0"/>
                            </a:rPr>
                            <m:t>𝐵</m:t>
                          </m:r>
                          <m:r>
                            <m:rPr>
                              <m:sty m:val="p"/>
                            </m:rPr>
                            <a:rPr lang="en-US" altLang="zh-CN" sz="2400" b="0" i="0" smtClean="0">
                              <a:latin typeface="DejaVu Math TeX Gyre" panose="02000503000000000000" charset="0"/>
                              <a:ea typeface="Cambria Math" panose="02040503050406030204" pitchFamily="18" charset="0"/>
                              <a:cs typeface="DejaVu Math TeX Gyre" panose="02000503000000000000" charset="0"/>
                            </a:rPr>
                            <m:t>sin</m:t>
                          </m:r>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𝜇</m:t>
                          </m:r>
                          <m:r>
                            <a:rPr lang="en-US" altLang="zh-CN" sz="2400" i="1" smtClean="0">
                              <a:latin typeface="DejaVu Math TeX Gyre" panose="02000503000000000000" charset="0"/>
                              <a:ea typeface="宋体" panose="02010600030101010101" pitchFamily="2" charset="-122"/>
                              <a:cs typeface="DejaVu Math TeX Gyre" panose="02000503000000000000" charset="0"/>
                            </a:rPr>
                            <m:t>𝑋</m:t>
                          </m:r>
                        </m:e>
                      </m:d>
                    </m:oMath>
                  </m:oMathPara>
                </a14:m>
                <a:endParaRPr lang="en-US" sz="2400" dirty="0">
                  <a:latin typeface="+mj-ea"/>
                  <a:cs typeface="+mj-ea"/>
                </a:endParaRPr>
              </a:p>
            </p:txBody>
          </p:sp>
        </mc:Choice>
        <mc:Fallback>
          <p:sp>
            <p:nvSpPr>
              <p:cNvPr id="19" name="TextBox 28"/>
              <p:cNvSpPr txBox="1">
                <a:spLocks noRot="1" noChangeAspect="1" noMove="1" noResize="1" noEditPoints="1" noAdjustHandles="1" noChangeArrowheads="1" noChangeShapeType="1" noTextEdit="1"/>
              </p:cNvSpPr>
              <p:nvPr/>
            </p:nvSpPr>
            <p:spPr>
              <a:xfrm>
                <a:off x="6213475" y="2604770"/>
                <a:ext cx="6784975" cy="41719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Text Box 59"/>
              <p:cNvSpPr txBox="1"/>
              <p:nvPr/>
            </p:nvSpPr>
            <p:spPr>
              <a:xfrm>
                <a:off x="1605280" y="4613275"/>
                <a:ext cx="3623945" cy="80962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𝑡</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0</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𝜃</m:t>
                      </m:r>
                      <m:r>
                        <a:rPr lang="en-US" sz="2400" i="1">
                          <a:latin typeface="DejaVu Math TeX Gyre" panose="02000503000000000000" charset="0"/>
                          <a:cs typeface="DejaVu Math TeX Gyre" panose="02000503000000000000" charset="0"/>
                        </a:rPr>
                        <m:t>=</m:t>
                      </m:r>
                      <m:r>
                        <a:rPr lang="en-US" sz="2400" i="1">
                          <a:latin typeface="DejaVu Math TeX Gyre" panose="02000503000000000000" charset="0"/>
                          <a:cs typeface="DejaVu Math TeX Gyre" panose="02000503000000000000" charset="0"/>
                        </a:rPr>
                        <m:t>1</m:t>
                      </m:r>
                    </m:oMath>
                  </m:oMathPara>
                </a14:m>
                <a:endParaRPr lang="en-US" sz="2400"/>
              </a:p>
            </p:txBody>
          </p:sp>
        </mc:Choice>
        <mc:Fallback>
          <p:sp>
            <p:nvSpPr>
              <p:cNvPr id="60" name="Text Box 59"/>
              <p:cNvSpPr txBox="1">
                <a:spLocks noRot="1" noChangeAspect="1" noMove="1" noResize="1" noEditPoints="1" noAdjustHandles="1" noChangeArrowheads="1" noChangeShapeType="1" noTextEdit="1"/>
              </p:cNvSpPr>
              <p:nvPr/>
            </p:nvSpPr>
            <p:spPr>
              <a:xfrm>
                <a:off x="1605280" y="4613275"/>
                <a:ext cx="3623945" cy="80962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custDataLst>
                  <p:tags r:id="rId10"/>
                </p:custDataLst>
              </p:nvPr>
            </p:nvSpPr>
            <p:spPr>
              <a:xfrm>
                <a:off x="8445500" y="3424555"/>
                <a:ext cx="2042160" cy="368935"/>
              </a:xfrm>
              <a:prstGeom prst="rect">
                <a:avLst/>
              </a:prstGeom>
              <a:noFill/>
            </p:spPr>
            <p:txBody>
              <a:bodyPr wrap="none" lIns="0" tIns="0" rIns="0" bIns="0" rtlCol="0">
                <a:spAutoFit/>
              </a:bodyPr>
              <a:p>
                <a:pPr algn="l"/>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𝑡𝑎𝑛</m:t>
                      </m:r>
                      <m:sSub>
                        <m:sSubPr>
                          <m:ctrlP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solidFill>
                                <a:srgbClr val="FF0000"/>
                              </a:solidFill>
                              <a:latin typeface="DejaVu Math TeX Gyre" panose="02000503000000000000" charset="0"/>
                              <a:ea typeface="宋体" panose="02010600030101010101" pitchFamily="2" charset="-122"/>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m:t>
                      </m:r>
                      <m:r>
                        <a:rPr lang="en-US" altLang="zh-CN" sz="2400" i="1" smtClean="0">
                          <a:latin typeface="DejaVu Math TeX Gyre" panose="02000503000000000000" charset="0"/>
                          <a:ea typeface="宋体" panose="02010600030101010101" pitchFamily="2" charset="-122"/>
                          <a:cs typeface="DejaVu Math TeX Gyre" panose="02000503000000000000" charset="0"/>
                        </a:rPr>
                        <m:t>𝐵𝑖</m:t>
                      </m:r>
                    </m:oMath>
                  </m:oMathPara>
                </a14:m>
                <a:endParaRPr lang="en-US" sz="2400" dirty="0">
                  <a:latin typeface="+mj-ea"/>
                  <a:cs typeface="+mj-ea"/>
                </a:endParaRPr>
              </a:p>
            </p:txBody>
          </p:sp>
        </mc:Choice>
        <mc:Fallback>
          <p:sp>
            <p:nvSpPr>
              <p:cNvPr id="29" name="TextBox 28"/>
              <p:cNvSpPr txBox="1">
                <a:spLocks noRot="1" noChangeAspect="1" noMove="1" noResize="1" noEditPoints="1" noAdjustHandles="1" noChangeArrowheads="1" noChangeShapeType="1" noTextEdit="1"/>
              </p:cNvSpPr>
              <p:nvPr>
                <p:custDataLst>
                  <p:tags r:id="rId11"/>
                </p:custDataLst>
              </p:nvPr>
            </p:nvSpPr>
            <p:spPr>
              <a:xfrm>
                <a:off x="8445500" y="3424555"/>
                <a:ext cx="2042160" cy="368935"/>
              </a:xfrm>
              <a:prstGeom prst="rect">
                <a:avLst/>
              </a:prstGeom>
              <a:blipFill rotWithShape="1">
                <a:blip r:embed="rId12"/>
                <a:stretch>
                  <a:fillRect r="-121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 Box 17"/>
              <p:cNvSpPr txBox="1"/>
              <p:nvPr>
                <p:custDataLst>
                  <p:tags r:id="rId13"/>
                </p:custDataLst>
              </p:nvPr>
            </p:nvSpPr>
            <p:spPr>
              <a:xfrm>
                <a:off x="7437755" y="4196080"/>
                <a:ext cx="3930650" cy="86106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DejaVu Math TeX Gyre" panose="02000503000000000000" charset="0"/>
                              <a:ea typeface="宋体" panose="02010600030101010101" pitchFamily="2" charset="-122"/>
                              <a:cs typeface="DejaVu Math TeX Gyre" panose="02000503000000000000" charset="0"/>
                            </a:rPr>
                          </m:ctrlPr>
                        </m:sSubPr>
                        <m:e>
                          <m:r>
                            <a:rPr lang="en-US" altLang="zh-CN" sz="2400" i="1">
                              <a:solidFill>
                                <a:srgbClr val="FF0000"/>
                              </a:solidFill>
                              <a:latin typeface="DejaVu Math TeX Gyre" panose="02000503000000000000" charset="0"/>
                              <a:ea typeface="宋体" panose="02010600030101010101" pitchFamily="2" charset="-122"/>
                              <a:cs typeface="DejaVu Math TeX Gyre" panose="02000503000000000000" charset="0"/>
                            </a:rPr>
                            <m:t>𝐴</m:t>
                          </m:r>
                        </m:e>
                        <m:sub>
                          <m:r>
                            <a:rPr lang="en-US" altLang="zh-CN" sz="2400" i="1">
                              <a:solidFill>
                                <a:srgbClr val="FF0000"/>
                              </a:solidFill>
                              <a:latin typeface="DejaVu Math TeX Gyre" panose="02000503000000000000" charset="0"/>
                              <a:ea typeface="宋体" panose="02010600030101010101" pitchFamily="2" charset="-122"/>
                              <a:cs typeface="DejaVu Math TeX Gyre" panose="02000503000000000000" charset="0"/>
                            </a:rPr>
                            <m:t>𝑛</m:t>
                          </m:r>
                        </m:sub>
                      </m:sSub>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a:latin typeface="DejaVu Math TeX Gyre" panose="02000503000000000000" charset="0"/>
                              <a:ea typeface="宋体" panose="02010600030101010101" pitchFamily="2" charset="-122"/>
                              <a:cs typeface="DejaVu Math TeX Gyre" panose="02000503000000000000" charset="0"/>
                            </a:rPr>
                          </m:ctrlPr>
                        </m:fPr>
                        <m:num>
                          <m:r>
                            <a:rPr lang="en-US" altLang="zh-CN" sz="2400" i="1">
                              <a:latin typeface="DejaVu Math TeX Gyre" panose="02000503000000000000" charset="0"/>
                              <a:ea typeface="宋体" panose="02010600030101010101" pitchFamily="2" charset="-122"/>
                              <a:cs typeface="DejaVu Math TeX Gyre" panose="02000503000000000000" charset="0"/>
                            </a:rPr>
                            <m:t>2</m:t>
                          </m:r>
                          <m:func>
                            <m:funcPr>
                              <m:ctrlPr>
                                <a:rPr lang="en-US" altLang="zh-CN" sz="2400">
                                  <a:latin typeface="DejaVu Math TeX Gyre" panose="02000503000000000000" charset="0"/>
                                  <a:ea typeface="宋体" panose="02010600030101010101" pitchFamily="2" charset="-122"/>
                                  <a:cs typeface="DejaVu Math TeX Gyre" panose="02000503000000000000" charset="0"/>
                                </a:rPr>
                              </m:ctrlPr>
                            </m:funcPr>
                            <m:fName>
                              <m:r>
                                <m:rPr>
                                  <m:sty m:val="p"/>
                                </m:rPr>
                                <a:rPr lang="en-US" altLang="zh-CN" sz="2400">
                                  <a:latin typeface="DejaVu Math TeX Gyre" panose="02000503000000000000" charset="0"/>
                                  <a:ea typeface="宋体" panose="02010600030101010101" pitchFamily="2" charset="-122"/>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num>
                        <m:den>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m:t>
                          </m:r>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cos</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e>
                          </m:func>
                        </m:den>
                      </m:f>
                    </m:oMath>
                  </m:oMathPara>
                </a14:m>
                <a:endParaRPr lang="en-US" altLang="zh-CN" sz="2400" i="1" smtClean="0">
                  <a:latin typeface="DejaVu Math TeX Gyre" panose="02000503000000000000" charset="0"/>
                  <a:ea typeface="宋体" panose="02010600030101010101" pitchFamily="2" charset="-122"/>
                  <a:cs typeface="DejaVu Math TeX Gyre" panose="02000503000000000000" charset="0"/>
                </a:endParaRPr>
              </a:p>
            </p:txBody>
          </p:sp>
        </mc:Choice>
        <mc:Fallback>
          <p:sp>
            <p:nvSpPr>
              <p:cNvPr id="4" name="Text Box 17"/>
              <p:cNvSpPr txBox="1">
                <a:spLocks noRot="1" noChangeAspect="1" noMove="1" noResize="1" noEditPoints="1" noAdjustHandles="1" noChangeArrowheads="1" noChangeShapeType="1" noTextEdit="1"/>
              </p:cNvSpPr>
              <p:nvPr>
                <p:custDataLst>
                  <p:tags r:id="rId14"/>
                </p:custDataLst>
              </p:nvPr>
            </p:nvSpPr>
            <p:spPr>
              <a:xfrm>
                <a:off x="7437755" y="4196080"/>
                <a:ext cx="3930650" cy="86106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28"/>
              <p:cNvSpPr txBox="1"/>
              <p:nvPr>
                <p:custDataLst>
                  <p:tags r:id="rId16"/>
                </p:custDataLst>
              </p:nvPr>
            </p:nvSpPr>
            <p:spPr>
              <a:xfrm>
                <a:off x="1461135" y="5920740"/>
                <a:ext cx="9743440" cy="787400"/>
              </a:xfrm>
              <a:prstGeom prst="rect">
                <a:avLst/>
              </a:prstGeom>
              <a:noFill/>
            </p:spPr>
            <p:txBody>
              <a:bodyPr wrap="square" lIns="0" tIns="0" rIns="0" bIns="0" rtlCol="0">
                <a:spAutoFit/>
              </a:bodyPr>
              <a:p>
                <a:pPr algn="l"/>
                <a14:m>
                  <m:oMathPara xmlns:m="http://schemas.openxmlformats.org/officeDocument/2006/math">
                    <m:oMathParaPr>
                      <m:jc m:val="centerGroup"/>
                    </m:oMathParaPr>
                    <m:oMath xmlns:m="http://schemas.openxmlformats.org/officeDocument/2006/math">
                      <m:r>
                        <a:rPr lang="zh-CN" altLang="en-US" sz="2400" b="0" i="1" smtClean="0">
                          <a:latin typeface="DejaVu Math TeX Gyre" panose="02000503000000000000" charset="0"/>
                          <a:ea typeface="宋体" panose="02010600030101010101" pitchFamily="2" charset="-122"/>
                          <a:cs typeface="DejaVu Math TeX Gyre" panose="02000503000000000000" charset="0"/>
                        </a:rPr>
                        <m:t>𝜃</m:t>
                      </m:r>
                      <m:r>
                        <a:rPr lang="en-US" altLang="zh-CN" sz="2400" i="1">
                          <a:latin typeface="DejaVu Math TeX Gyre" panose="02000503000000000000" charset="0"/>
                          <a:ea typeface="宋体" panose="02010600030101010101" pitchFamily="2" charset="-122"/>
                          <a:cs typeface="DejaVu Math TeX Gyre" panose="02000503000000000000" charset="0"/>
                        </a:rPr>
                        <m:t>=</m:t>
                      </m:r>
                      <m:nary>
                        <m:naryPr>
                          <m:chr m:val="∑"/>
                          <m:limLoc m:val="undOvr"/>
                          <m:ctrlPr>
                            <a:rPr lang="en-US" altLang="zh-CN" sz="2400" i="1">
                              <a:latin typeface="DejaVu Math TeX Gyre" panose="02000503000000000000" charset="0"/>
                              <a:ea typeface="宋体" panose="02010600030101010101" pitchFamily="2" charset="-122"/>
                              <a:cs typeface="DejaVu Math TeX Gyre" panose="02000503000000000000" charset="0"/>
                            </a:rPr>
                          </m:ctrlPr>
                        </m:naryPr>
                        <m:sub>
                          <m:r>
                            <a:rPr lang="en-US" altLang="zh-CN" sz="2400" i="1">
                              <a:latin typeface="DejaVu Math TeX Gyre" panose="02000503000000000000" charset="0"/>
                              <a:ea typeface="宋体" panose="02010600030101010101" pitchFamily="2" charset="-122"/>
                              <a:cs typeface="DejaVu Math TeX Gyre" panose="02000503000000000000" charset="0"/>
                            </a:rPr>
                            <m:t>𝑛</m:t>
                          </m:r>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宋体" panose="02010600030101010101" pitchFamily="2" charset="-122"/>
                              <a:cs typeface="DejaVu Math TeX Gyre" panose="02000503000000000000" charset="0"/>
                            </a:rPr>
                            <m:t>1</m:t>
                          </m:r>
                        </m:sub>
                        <m:sup>
                          <m:r>
                            <a:rPr lang="en-US" altLang="zh-CN" sz="2400" i="1">
                              <a:latin typeface="DejaVu Math TeX Gyre" panose="02000503000000000000" charset="0"/>
                              <a:ea typeface="宋体" panose="02010600030101010101" pitchFamily="2" charset="-122"/>
                              <a:cs typeface="DejaVu Math TeX Gyre" panose="02000503000000000000" charset="0"/>
                            </a:rPr>
                            <m:t>∞</m:t>
                          </m:r>
                        </m:sup>
                        <m:e>
                          <m:f>
                            <m:fPr>
                              <m:ctrlPr>
                                <a:rPr lang="en-US" altLang="zh-CN" sz="2400" i="1">
                                  <a:latin typeface="DejaVu Math TeX Gyre" panose="02000503000000000000" charset="0"/>
                                  <a:ea typeface="宋体" panose="02010600030101010101" pitchFamily="2" charset="-122"/>
                                  <a:cs typeface="DejaVu Math TeX Gyre" panose="02000503000000000000" charset="0"/>
                                </a:rPr>
                              </m:ctrlPr>
                            </m:fPr>
                            <m:num>
                              <m:r>
                                <a:rPr lang="en-US" altLang="zh-CN" sz="2400" i="1">
                                  <a:latin typeface="DejaVu Math TeX Gyre" panose="02000503000000000000" charset="0"/>
                                  <a:ea typeface="宋体" panose="02010600030101010101" pitchFamily="2" charset="-122"/>
                                  <a:cs typeface="DejaVu Math TeX Gyre" panose="02000503000000000000" charset="0"/>
                                </a:rPr>
                                <m:t>2</m:t>
                              </m:r>
                              <m:func>
                                <m:funcPr>
                                  <m:ctrlPr>
                                    <a:rPr lang="en-US" altLang="zh-CN" sz="2400">
                                      <a:latin typeface="DejaVu Math TeX Gyre" panose="02000503000000000000" charset="0"/>
                                      <a:ea typeface="宋体" panose="02010600030101010101" pitchFamily="2" charset="-122"/>
                                      <a:cs typeface="DejaVu Math TeX Gyre" panose="02000503000000000000" charset="0"/>
                                    </a:rPr>
                                  </m:ctrlPr>
                                </m:funcPr>
                                <m:fName>
                                  <m:r>
                                    <m:rPr>
                                      <m:sty m:val="p"/>
                                    </m:rPr>
                                    <a:rPr lang="en-US" altLang="zh-CN" sz="2400">
                                      <a:latin typeface="DejaVu Math TeX Gyre" panose="02000503000000000000" charset="0"/>
                                      <a:ea typeface="宋体" panose="02010600030101010101" pitchFamily="2" charset="-122"/>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num>
                            <m:den>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m:t>
                              </m:r>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cos</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e>
                              </m:func>
                            </m:den>
                          </m:f>
                          <m:r>
                            <m:rPr>
                              <m:sty m:val="p"/>
                            </m:rPr>
                            <a:rPr lang="en-US" altLang="zh-CN" sz="2400" b="0" i="0" smtClean="0">
                              <a:latin typeface="DejaVu Math TeX Gyre" panose="02000503000000000000" charset="0"/>
                              <a:cs typeface="DejaVu Math TeX Gyre" panose="02000503000000000000" charset="0"/>
                            </a:rPr>
                            <m:t>exp</m:t>
                          </m:r>
                          <m:d>
                            <m:dPr>
                              <m:ctrlPr>
                                <a:rPr lang="en-US" altLang="zh-CN" sz="2400" b="0" i="1" smtClean="0">
                                  <a:latin typeface="DejaVu Math TeX Gyre" panose="02000503000000000000"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400" b="0" i="1" smtClean="0">
                                      <a:latin typeface="DejaVu Math TeX Gyre" panose="02000503000000000000" charset="0"/>
                                      <a:ea typeface="宋体" panose="02010600030101010101" pitchFamily="2" charset="-122"/>
                                      <a:cs typeface="DejaVu Math TeX Gyre" panose="02000503000000000000" charset="0"/>
                                    </a:rPr>
                                  </m:ctrlPr>
                                </m:sSubSup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b="0" i="1" smtClean="0">
                                      <a:latin typeface="DejaVu Math TeX Gyre" panose="02000503000000000000" charset="0"/>
                                      <a:ea typeface="宋体" panose="02010600030101010101" pitchFamily="2" charset="-122"/>
                                      <a:cs typeface="DejaVu Math TeX Gyre" panose="02000503000000000000" charset="0"/>
                                    </a:rPr>
                                    <m:t>𝑛</m:t>
                                  </m:r>
                                </m:sub>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bSup>
                              <m:r>
                                <a:rPr lang="en-US" altLang="zh-CN" sz="2400" i="1">
                                  <a:latin typeface="DejaVu Math TeX Gyre" panose="02000503000000000000" charset="0"/>
                                  <a:ea typeface="宋体" panose="02010600030101010101" pitchFamily="2" charset="-122"/>
                                  <a:cs typeface="DejaVu Math TeX Gyre" panose="02000503000000000000" charset="0"/>
                                </a:rPr>
                                <m:t>𝐹𝑜</m:t>
                              </m:r>
                            </m:e>
                          </m:d>
                          <m:r>
                            <m:rPr>
                              <m:sty m:val="p"/>
                            </m:rPr>
                            <a:rPr lang="en-US" altLang="zh-CN" sz="2400" b="0" i="0" smtClean="0">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400" b="0" i="1" smtClean="0">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latin typeface="DejaVu Math TeX Gyre" panose="02000503000000000000" charset="0"/>
                                  <a:ea typeface="Cambria Math" panose="02040503050406030204" pitchFamily="18" charset="0"/>
                                  <a:cs typeface="DejaVu Math TeX Gyre" panose="02000503000000000000" charset="0"/>
                                </a:rPr>
                                <m:t>𝜇</m:t>
                              </m:r>
                            </m:e>
                            <m:sub>
                              <m:r>
                                <a:rPr lang="en-US" altLang="zh-CN" sz="2400" b="0" i="1" smtClean="0">
                                  <a:latin typeface="DejaVu Math TeX Gyre" panose="02000503000000000000" charset="0"/>
                                  <a:ea typeface="Cambria Math" panose="02040503050406030204" pitchFamily="18" charset="0"/>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𝑋</m:t>
                          </m:r>
                        </m:e>
                      </m:nary>
                    </m:oMath>
                  </m:oMathPara>
                </a14:m>
                <a:endParaRPr lang="en-US" sz="2400" dirty="0">
                  <a:latin typeface="+mj-ea"/>
                  <a:cs typeface="+mj-ea"/>
                </a:endParaRPr>
              </a:p>
            </p:txBody>
          </p:sp>
        </mc:Choice>
        <mc:Fallback>
          <p:sp>
            <p:nvSpPr>
              <p:cNvPr id="9" name="TextBox 28"/>
              <p:cNvSpPr txBox="1">
                <a:spLocks noRot="1" noChangeAspect="1" noMove="1" noResize="1" noEditPoints="1" noAdjustHandles="1" noChangeArrowheads="1" noChangeShapeType="1" noTextEdit="1"/>
              </p:cNvSpPr>
              <p:nvPr>
                <p:custDataLst>
                  <p:tags r:id="rId17"/>
                </p:custDataLst>
              </p:nvPr>
            </p:nvSpPr>
            <p:spPr>
              <a:xfrm>
                <a:off x="1461135" y="5920740"/>
                <a:ext cx="9743440" cy="787400"/>
              </a:xfrm>
              <a:prstGeom prst="rect">
                <a:avLst/>
              </a:prstGeom>
              <a:blipFill rotWithShape="1">
                <a:blip r:embed="rId18"/>
                <a:stretch>
                  <a:fillRect b="-1322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简化</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17" name="Group 16"/>
          <p:cNvGrpSpPr/>
          <p:nvPr/>
        </p:nvGrpSpPr>
        <p:grpSpPr>
          <a:xfrm>
            <a:off x="170887" y="4058948"/>
            <a:ext cx="7935232" cy="760014"/>
            <a:chOff x="1462477" y="3987193"/>
            <a:chExt cx="7935232" cy="760014"/>
          </a:xfrm>
        </p:grpSpPr>
        <p:grpSp>
          <p:nvGrpSpPr>
            <p:cNvPr id="2" name="Group 10"/>
            <p:cNvGrpSpPr/>
            <p:nvPr/>
          </p:nvGrpSpPr>
          <p:grpSpPr>
            <a:xfrm>
              <a:off x="1462477" y="3987193"/>
              <a:ext cx="759275" cy="760014"/>
              <a:chOff x="7182829" y="4626930"/>
              <a:chExt cx="759275" cy="760014"/>
            </a:xfrm>
          </p:grpSpPr>
          <p:sp>
            <p:nvSpPr>
              <p:cNvPr id="58" name="Rounded Rectangle 23"/>
              <p:cNvSpPr>
                <a:spLocks noChangeAspect="1"/>
              </p:cNvSpPr>
              <p:nvPr>
                <p:custDataLst>
                  <p:tags r:id="rId1"/>
                </p:custDataLst>
              </p:nvPr>
            </p:nvSpPr>
            <p:spPr>
              <a:xfrm>
                <a:off x="7182829" y="4626930"/>
                <a:ext cx="759275" cy="760014"/>
              </a:xfrm>
              <a:prstGeom prst="roundRect">
                <a:avLst>
                  <a:gd name="adj" fmla="val 50000"/>
                </a:avLst>
              </a:prstGeom>
              <a:solidFill>
                <a:schemeClr val="accent2"/>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1265">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9" name="Text Placeholder 7"/>
              <p:cNvSpPr txBox="1"/>
              <p:nvPr>
                <p:custDataLst>
                  <p:tags r:id="rId2"/>
                </p:custDataLst>
              </p:nvPr>
            </p:nvSpPr>
            <p:spPr>
              <a:xfrm>
                <a:off x="7243710" y="4723200"/>
                <a:ext cx="614632" cy="507229"/>
              </a:xfrm>
              <a:prstGeom prst="rect">
                <a:avLst/>
              </a:prstGeom>
            </p:spPr>
            <p:txBody>
              <a:bodyPr vert="horz" lIns="0" tIns="103884" rIns="0" bIns="103884" anchor="ctr" anchorCtr="0"/>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gency FB" panose="020B0503020202020204" pitchFamily="34" charset="0"/>
                    <a:ea typeface="微软雅黑" panose="020B0503020204020204" pitchFamily="34" charset="-122"/>
                    <a:sym typeface="Agency FB" panose="020B0503020202020204" pitchFamily="34" charset="0"/>
                  </a:rPr>
                  <a:t>02</a:t>
                </a:r>
                <a:endParaRPr lang="es-ES_tradnl" dirty="0">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72" name="TextBox 71"/>
            <p:cNvSpPr txBox="1"/>
            <p:nvPr>
              <p:custDataLst>
                <p:tags r:id="rId3"/>
              </p:custDataLst>
            </p:nvPr>
          </p:nvSpPr>
          <p:spPr>
            <a:xfrm>
              <a:off x="2439558" y="4099965"/>
              <a:ext cx="6958151" cy="461665"/>
            </a:xfrm>
            <a:prstGeom prst="rect">
              <a:avLst/>
            </a:prstGeom>
            <a:noFill/>
          </p:spPr>
          <p:txBody>
            <a:bodyPr wrap="square">
              <a:spAutoFit/>
            </a:bodyPr>
            <a:lstStyle/>
            <a:p>
              <a:pPr marL="0" lvl="1" indent="0" eaLnBrk="1" hangingPunct="1">
                <a:spcBef>
                  <a:spcPts val="0"/>
                </a:spcBef>
                <a:spcAft>
                  <a:spcPts val="0"/>
                </a:spcAft>
                <a:defRPr/>
              </a:pPr>
              <a:r>
                <a:rPr lang="zh-CN" altLang="en-US" sz="2400" kern="0" dirty="0">
                  <a:latin typeface="+mn-ea"/>
                  <a:ea typeface="+mn-ea"/>
                </a:rPr>
                <a:t>无穷级数第一项后各项</a:t>
              </a:r>
              <a:r>
                <a:rPr lang="zh-CN" altLang="en-US" sz="2400" kern="0" dirty="0">
                  <a:solidFill>
                    <a:srgbClr val="FF0000"/>
                  </a:solidFill>
                  <a:latin typeface="+mn-ea"/>
                  <a:ea typeface="+mn-ea"/>
                </a:rPr>
                <a:t>随</a:t>
              </a:r>
              <a:r>
                <a:rPr lang="en-US" altLang="zh-CN" sz="2400" i="1" kern="0" dirty="0" err="1">
                  <a:solidFill>
                    <a:srgbClr val="FF0000"/>
                  </a:solidFill>
                  <a:latin typeface="Times New Roman" panose="02020603050405020304" pitchFamily="18" charset="0"/>
                  <a:ea typeface="黑体" panose="02010609060101010101" pitchFamily="2" charset="-122"/>
                  <a:cs typeface="Times New Roman" panose="02020603050405020304" pitchFamily="18" charset="0"/>
                </a:rPr>
                <a:t>Fo</a:t>
              </a:r>
              <a:r>
                <a:rPr lang="zh-CN" altLang="en-US" sz="2400" kern="0" dirty="0">
                  <a:solidFill>
                    <a:srgbClr val="FF0000"/>
                  </a:solidFill>
                  <a:latin typeface="+mn-ea"/>
                  <a:ea typeface="+mn-ea"/>
                </a:rPr>
                <a:t>数的增大而迅速减小</a:t>
              </a:r>
              <a:endParaRPr lang="en-US" altLang="zh-CN" sz="2400" kern="0" dirty="0">
                <a:solidFill>
                  <a:srgbClr val="FF0000"/>
                </a:solidFill>
                <a:latin typeface="+mn-ea"/>
                <a:ea typeface="+mn-ea"/>
              </a:endParaRPr>
            </a:p>
          </p:txBody>
        </p:sp>
      </p:grpSp>
      <p:grpSp>
        <p:nvGrpSpPr>
          <p:cNvPr id="3" name="Group 17"/>
          <p:cNvGrpSpPr/>
          <p:nvPr/>
        </p:nvGrpSpPr>
        <p:grpSpPr>
          <a:xfrm>
            <a:off x="164547" y="5273677"/>
            <a:ext cx="7547746" cy="829945"/>
            <a:chOff x="1473917" y="5488942"/>
            <a:chExt cx="7547746" cy="829945"/>
          </a:xfrm>
        </p:grpSpPr>
        <p:grpSp>
          <p:nvGrpSpPr>
            <p:cNvPr id="12" name="Group 11"/>
            <p:cNvGrpSpPr/>
            <p:nvPr/>
          </p:nvGrpSpPr>
          <p:grpSpPr>
            <a:xfrm>
              <a:off x="1473917" y="5488942"/>
              <a:ext cx="759275" cy="760014"/>
              <a:chOff x="1792674" y="5931018"/>
              <a:chExt cx="759275" cy="760014"/>
            </a:xfrm>
          </p:grpSpPr>
          <p:sp>
            <p:nvSpPr>
              <p:cNvPr id="62" name="Rounded Rectangle 27"/>
              <p:cNvSpPr>
                <a:spLocks noChangeAspect="1"/>
              </p:cNvSpPr>
              <p:nvPr>
                <p:custDataLst>
                  <p:tags r:id="rId4"/>
                </p:custDataLst>
              </p:nvPr>
            </p:nvSpPr>
            <p:spPr>
              <a:xfrm>
                <a:off x="1792674" y="5931018"/>
                <a:ext cx="759275" cy="760014"/>
              </a:xfrm>
              <a:prstGeom prst="roundRect">
                <a:avLst>
                  <a:gd name="adj" fmla="val 50000"/>
                </a:avLst>
              </a:prstGeom>
              <a:solidFill>
                <a:schemeClr val="accent3"/>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1265">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3" name="Text Placeholder 7"/>
              <p:cNvSpPr txBox="1"/>
              <p:nvPr>
                <p:custDataLst>
                  <p:tags r:id="rId5"/>
                </p:custDataLst>
              </p:nvPr>
            </p:nvSpPr>
            <p:spPr>
              <a:xfrm>
                <a:off x="1853555" y="6027287"/>
                <a:ext cx="614632" cy="507229"/>
              </a:xfrm>
              <a:prstGeom prst="rect">
                <a:avLst/>
              </a:prstGeom>
            </p:spPr>
            <p:txBody>
              <a:bodyPr vert="horz" lIns="0" tIns="103884" rIns="0" bIns="103884" anchor="ctr" anchorCtr="0"/>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gency FB" panose="020B0503020202020204" pitchFamily="34" charset="0"/>
                    <a:ea typeface="微软雅黑" panose="020B0503020204020204" pitchFamily="34" charset="-122"/>
                    <a:sym typeface="Agency FB" panose="020B0503020202020204" pitchFamily="34" charset="0"/>
                  </a:rPr>
                  <a:t>03</a:t>
                </a:r>
                <a:endParaRPr lang="es-ES_tradnl" dirty="0">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74" name="TextBox 73"/>
            <p:cNvSpPr txBox="1"/>
            <p:nvPr>
              <p:custDataLst>
                <p:tags r:id="rId6"/>
              </p:custDataLst>
            </p:nvPr>
          </p:nvSpPr>
          <p:spPr>
            <a:xfrm>
              <a:off x="2434269" y="5488942"/>
              <a:ext cx="6587394" cy="829945"/>
            </a:xfrm>
            <a:prstGeom prst="rect">
              <a:avLst/>
            </a:prstGeom>
            <a:noFill/>
          </p:spPr>
          <p:txBody>
            <a:bodyPr wrap="square">
              <a:spAutoFit/>
            </a:bodyPr>
            <a:lstStyle/>
            <a:p>
              <a:pPr marL="0" lvl="1" indent="0" eaLnBrk="1" hangingPunct="1">
                <a:spcBef>
                  <a:spcPts val="0"/>
                </a:spcBef>
                <a:spcAft>
                  <a:spcPts val="0"/>
                </a:spcAft>
                <a:defRPr/>
              </a:pPr>
              <a:r>
                <a:rPr lang="zh-CN" altLang="en-US" sz="2400" kern="0" dirty="0">
                  <a:latin typeface="+mn-ea"/>
                  <a:ea typeface="+mn-ea"/>
                </a:rPr>
                <a:t>当</a:t>
              </a:r>
              <a:r>
                <a:rPr lang="en-US" altLang="zh-CN" sz="2400" i="1" kern="0" dirty="0" err="1">
                  <a:latin typeface="Times New Roman" panose="02020603050405020304" pitchFamily="18" charset="0"/>
                  <a:ea typeface="黑体" panose="02010609060101010101" pitchFamily="2" charset="-122"/>
                  <a:cs typeface="Times New Roman" panose="02020603050405020304" pitchFamily="18" charset="0"/>
                </a:rPr>
                <a:t>Fo</a:t>
              </a:r>
              <a:r>
                <a:rPr lang="en-US" altLang="zh-CN" sz="2400" kern="0" dirty="0">
                  <a:latin typeface="Calibri" panose="020F0502020204030204" pitchFamily="34" charset="0"/>
                  <a:ea typeface="黑体" panose="02010609060101010101" pitchFamily="2" charset="-122"/>
                </a:rPr>
                <a:t>&gt;0.2</a:t>
              </a:r>
              <a:r>
                <a:rPr lang="zh-CN" altLang="en-US" sz="2400" kern="0" dirty="0">
                  <a:latin typeface="+mn-ea"/>
                  <a:ea typeface="+mn-ea"/>
                </a:rPr>
                <a:t>后，</a:t>
              </a:r>
              <a:r>
                <a:rPr sz="2400" kern="0" dirty="0">
                  <a:latin typeface="+mn-ea"/>
                  <a:ea typeface="+mn-ea"/>
                </a:rPr>
                <a:t>指数函数衰减的速度超过了三角函数增加的速度，无穷级数在第</a:t>
              </a:r>
              <a:r>
                <a:rPr lang="zh-CN" sz="2400" kern="0" dirty="0">
                  <a:latin typeface="+mn-ea"/>
                  <a:ea typeface="+mn-ea"/>
                </a:rPr>
                <a:t>一</a:t>
              </a:r>
              <a:r>
                <a:rPr sz="2400" kern="0" dirty="0">
                  <a:latin typeface="+mn-ea"/>
                  <a:ea typeface="+mn-ea"/>
                </a:rPr>
                <a:t>项就几乎收敛</a:t>
              </a:r>
              <a:endParaRPr sz="2400" kern="0" dirty="0">
                <a:latin typeface="+mn-ea"/>
                <a:ea typeface="+mn-ea"/>
              </a:endParaRPr>
            </a:p>
          </p:txBody>
        </p:sp>
      </p:grpSp>
      <p:sp>
        <p:nvSpPr>
          <p:cNvPr id="79" name="TextBox 78"/>
          <p:cNvSpPr txBox="1"/>
          <p:nvPr>
            <p:custDataLst>
              <p:tags r:id="rId7"/>
            </p:custDataLst>
          </p:nvPr>
        </p:nvSpPr>
        <p:spPr>
          <a:xfrm>
            <a:off x="1177290" y="6569075"/>
            <a:ext cx="7898130" cy="460375"/>
          </a:xfrm>
          <a:prstGeom prst="rect">
            <a:avLst/>
          </a:prstGeom>
          <a:noFill/>
        </p:spPr>
        <p:txBody>
          <a:bodyPr wrap="square" rtlCol="0">
            <a:spAutoFit/>
          </a:bodyPr>
          <a:lstStyle/>
          <a:p>
            <a:pPr algn="ctr"/>
            <a:r>
              <a:rPr lang="zh-CN" altLang="en-US" sz="2400" b="1" dirty="0">
                <a:latin typeface="+mn-ea"/>
                <a:ea typeface="+mn-ea"/>
                <a:cs typeface="Times New Roman" panose="02020603050405020304" pitchFamily="18" charset="0"/>
              </a:rPr>
              <a:t>分析解无穷级数的第一项就是正规状况阶段温度场的解</a:t>
            </a:r>
            <a:endParaRPr lang="zh-CN" altLang="en-US" sz="2400" b="1" dirty="0">
              <a:latin typeface="+mn-ea"/>
              <a:ea typeface="+mn-ea"/>
              <a:cs typeface="Times New Roman" panose="02020603050405020304" pitchFamily="18" charset="0"/>
            </a:endParaRPr>
          </a:p>
        </p:txBody>
      </p:sp>
      <p:pic>
        <p:nvPicPr>
          <p:cNvPr id="100" name="图片 99"/>
          <p:cNvPicPr/>
          <p:nvPr>
            <p:custDataLst>
              <p:tags r:id="rId8"/>
            </p:custDataLst>
          </p:nvPr>
        </p:nvPicPr>
        <p:blipFill>
          <a:blip r:embed="rId9"/>
          <a:stretch>
            <a:fillRect/>
          </a:stretch>
        </p:blipFill>
        <p:spPr>
          <a:xfrm>
            <a:off x="7686040" y="160020"/>
            <a:ext cx="5172710" cy="3663950"/>
          </a:xfrm>
          <a:prstGeom prst="rect">
            <a:avLst/>
          </a:prstGeom>
          <a:noFill/>
          <a:ln w="9525">
            <a:noFill/>
          </a:ln>
        </p:spPr>
      </p:pic>
      <p:grpSp>
        <p:nvGrpSpPr>
          <p:cNvPr id="4" name="Group 15"/>
          <p:cNvGrpSpPr/>
          <p:nvPr/>
        </p:nvGrpSpPr>
        <p:grpSpPr>
          <a:xfrm rot="0">
            <a:off x="182245" y="2987675"/>
            <a:ext cx="7727950" cy="760095"/>
            <a:chOff x="1473917" y="2485444"/>
            <a:chExt cx="7727950" cy="760014"/>
          </a:xfrm>
        </p:grpSpPr>
        <p:grpSp>
          <p:nvGrpSpPr>
            <p:cNvPr id="10" name="Group 9"/>
            <p:cNvGrpSpPr/>
            <p:nvPr/>
          </p:nvGrpSpPr>
          <p:grpSpPr>
            <a:xfrm>
              <a:off x="1473917" y="2485444"/>
              <a:ext cx="759275" cy="760014"/>
              <a:chOff x="1731792" y="4611841"/>
              <a:chExt cx="759275" cy="760014"/>
            </a:xfrm>
          </p:grpSpPr>
          <p:sp>
            <p:nvSpPr>
              <p:cNvPr id="56" name="Rounded Rectangle 11"/>
              <p:cNvSpPr>
                <a:spLocks noChangeAspect="1"/>
              </p:cNvSpPr>
              <p:nvPr>
                <p:custDataLst>
                  <p:tags r:id="rId10"/>
                </p:custDataLst>
              </p:nvPr>
            </p:nvSpPr>
            <p:spPr>
              <a:xfrm>
                <a:off x="1731792" y="4611841"/>
                <a:ext cx="759275" cy="760014"/>
              </a:xfrm>
              <a:prstGeom prst="roundRect">
                <a:avLst>
                  <a:gd name="adj" fmla="val 50000"/>
                </a:avLst>
              </a:prstGeom>
              <a:solidFill>
                <a:schemeClr val="accent1"/>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1265">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57" name="Text Placeholder 7"/>
              <p:cNvSpPr txBox="1"/>
              <p:nvPr>
                <p:custDataLst>
                  <p:tags r:id="rId11"/>
                </p:custDataLst>
              </p:nvPr>
            </p:nvSpPr>
            <p:spPr>
              <a:xfrm>
                <a:off x="1792674" y="4708111"/>
                <a:ext cx="614632" cy="507229"/>
              </a:xfrm>
              <a:prstGeom prst="rect">
                <a:avLst/>
              </a:prstGeom>
            </p:spPr>
            <p:txBody>
              <a:bodyPr vert="horz" lIns="0" tIns="103884" rIns="0" bIns="103884" anchor="ctr" anchorCtr="0"/>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gency FB" panose="020B0503020202020204" pitchFamily="34" charset="0"/>
                    <a:ea typeface="微软雅黑" panose="020B0503020204020204" pitchFamily="34" charset="-122"/>
                    <a:sym typeface="Agency FB" panose="020B0503020202020204" pitchFamily="34" charset="0"/>
                  </a:rPr>
                  <a:t>01</a:t>
                </a:r>
                <a:endParaRPr lang="es-ES_tradnl" dirty="0">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70" name="TextBox 69"/>
            <p:cNvSpPr txBox="1"/>
            <p:nvPr>
              <p:custDataLst>
                <p:tags r:id="rId12"/>
              </p:custDataLst>
            </p:nvPr>
          </p:nvSpPr>
          <p:spPr>
            <a:xfrm>
              <a:off x="2468962" y="2650544"/>
              <a:ext cx="6732905" cy="460375"/>
            </a:xfrm>
            <a:prstGeom prst="rect">
              <a:avLst/>
            </a:prstGeom>
            <a:noFill/>
          </p:spPr>
          <p:txBody>
            <a:bodyPr wrap="square">
              <a:spAutoFit/>
            </a:bodyPr>
            <a:lstStyle/>
            <a:p>
              <a:pPr marL="0" lvl="1" indent="0" eaLnBrk="1" hangingPunct="1">
                <a:spcBef>
                  <a:spcPts val="0"/>
                </a:spcBef>
                <a:spcAft>
                  <a:spcPts val="0"/>
                </a:spcAft>
                <a:defRPr/>
              </a:pPr>
              <a:r>
                <a:rPr lang="zh-CN" altLang="en-US" sz="2400" kern="0" dirty="0">
                  <a:latin typeface="+mn-ea"/>
                  <a:ea typeface="+mn-ea"/>
                </a:rPr>
                <a:t>在一定的</a:t>
              </a:r>
              <a:r>
                <a:rPr lang="en-US" altLang="zh-CN" sz="2400" i="1" kern="0" dirty="0">
                  <a:latin typeface="Times New Roman" panose="02020603050405020304" pitchFamily="18" charset="0"/>
                  <a:ea typeface="黑体" panose="02010609060101010101" pitchFamily="2" charset="-122"/>
                  <a:cs typeface="Times New Roman" panose="02020603050405020304" pitchFamily="18" charset="0"/>
                </a:rPr>
                <a:t>Bi</a:t>
              </a:r>
              <a:r>
                <a:rPr lang="zh-CN" altLang="en-US" sz="2400" kern="0" dirty="0">
                  <a:latin typeface="+mn-ea"/>
                  <a:ea typeface="+mn-ea"/>
                </a:rPr>
                <a:t>下，特征值</a:t>
              </a:r>
              <a:r>
                <a:rPr lang="zh-CN" altLang="en-US" sz="2400" i="1">
                  <a:solidFill>
                    <a:srgbClr val="FF0000"/>
                  </a:solidFill>
                  <a:latin typeface="微软雅黑" panose="020B0503020204020204" pitchFamily="34" charset="-122"/>
                  <a:ea typeface="微软雅黑" panose="020B0503020204020204" pitchFamily="34" charset="-122"/>
                  <a:sym typeface="+mn-ea"/>
                </a:rPr>
                <a:t>μ</a:t>
              </a:r>
              <a:r>
                <a:rPr lang="en-US" altLang="zh-CN" sz="2400" i="1" baseline="-25000">
                  <a:solidFill>
                    <a:srgbClr val="FF0000"/>
                  </a:solidFill>
                  <a:latin typeface="微软雅黑" panose="020B0503020204020204" pitchFamily="34" charset="-122"/>
                  <a:ea typeface="微软雅黑" panose="020B0503020204020204" pitchFamily="34" charset="-122"/>
                  <a:sym typeface="+mn-ea"/>
                </a:rPr>
                <a:t>n</a:t>
              </a:r>
              <a:r>
                <a:rPr lang="en-US" altLang="zh-CN" sz="2400" i="1" baseline="-25000">
                  <a:latin typeface="微软雅黑" panose="020B0503020204020204" pitchFamily="34" charset="-122"/>
                  <a:ea typeface="微软雅黑" panose="020B0503020204020204" pitchFamily="34" charset="-122"/>
                  <a:sym typeface="+mn-ea"/>
                </a:rPr>
                <a:t> </a:t>
              </a:r>
              <a:r>
                <a:rPr lang="zh-CN" altLang="en-US" sz="2400" kern="0" dirty="0">
                  <a:solidFill>
                    <a:srgbClr val="FF0000"/>
                  </a:solidFill>
                  <a:latin typeface="+mn-ea"/>
                  <a:ea typeface="+mn-ea"/>
                </a:rPr>
                <a:t>随</a:t>
              </a:r>
              <a:r>
                <a:rPr lang="en-US" altLang="zh-CN" sz="2400" i="1" kern="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n</a:t>
              </a:r>
              <a:r>
                <a:rPr lang="zh-CN" altLang="en-US" sz="2400" kern="0" dirty="0">
                  <a:solidFill>
                    <a:srgbClr val="FF0000"/>
                  </a:solidFill>
                  <a:latin typeface="+mn-ea"/>
                  <a:ea typeface="+mn-ea"/>
                </a:rPr>
                <a:t>的增加而迅速增加</a:t>
              </a:r>
              <a:endParaRPr lang="zh-CN" altLang="en-US" sz="2400" kern="0" dirty="0">
                <a:solidFill>
                  <a:srgbClr val="FF0000"/>
                </a:solidFill>
                <a:latin typeface="+mn-ea"/>
                <a:ea typeface="+mn-ea"/>
              </a:endParaRPr>
            </a:p>
          </p:txBody>
        </p:sp>
      </p:grpSp>
      <mc:AlternateContent xmlns:mc="http://schemas.openxmlformats.org/markup-compatibility/2006">
        <mc:Choice xmlns:a14="http://schemas.microsoft.com/office/drawing/2010/main" Requires="a14">
          <p:sp>
            <p:nvSpPr>
              <p:cNvPr id="9" name="TextBox 28"/>
              <p:cNvSpPr txBox="1"/>
              <p:nvPr>
                <p:custDataLst>
                  <p:tags r:id="rId13"/>
                </p:custDataLst>
              </p:nvPr>
            </p:nvSpPr>
            <p:spPr>
              <a:xfrm>
                <a:off x="92710" y="1096010"/>
                <a:ext cx="7466965" cy="787400"/>
              </a:xfrm>
              <a:prstGeom prst="rect">
                <a:avLst/>
              </a:prstGeom>
              <a:noFill/>
            </p:spPr>
            <p:txBody>
              <a:bodyPr wrap="square" lIns="0" tIns="0" rIns="0" bIns="0" rtlCol="0">
                <a:spAutoFit/>
              </a:bodyPr>
              <a:p>
                <a:pPr algn="l"/>
                <a14:m>
                  <m:oMathPara xmlns:m="http://schemas.openxmlformats.org/officeDocument/2006/math">
                    <m:oMathParaPr>
                      <m:jc m:val="centerGroup"/>
                    </m:oMathParaPr>
                    <m:oMath xmlns:m="http://schemas.openxmlformats.org/officeDocument/2006/math">
                      <m:r>
                        <a:rPr lang="zh-CN" altLang="en-US" sz="2400" b="0" i="1" smtClean="0">
                          <a:latin typeface="DejaVu Math TeX Gyre" panose="02000503000000000000" charset="0"/>
                          <a:ea typeface="宋体" panose="02010600030101010101" pitchFamily="2" charset="-122"/>
                          <a:cs typeface="DejaVu Math TeX Gyre" panose="02000503000000000000" charset="0"/>
                        </a:rPr>
                        <m:t>𝜃</m:t>
                      </m:r>
                      <m:r>
                        <a:rPr lang="en-US" altLang="zh-CN" sz="2400" i="1">
                          <a:latin typeface="DejaVu Math TeX Gyre" panose="02000503000000000000" charset="0"/>
                          <a:ea typeface="宋体" panose="02010600030101010101" pitchFamily="2" charset="-122"/>
                          <a:cs typeface="DejaVu Math TeX Gyre" panose="02000503000000000000" charset="0"/>
                        </a:rPr>
                        <m:t>=</m:t>
                      </m:r>
                      <m:nary>
                        <m:naryPr>
                          <m:chr m:val="∑"/>
                          <m:limLoc m:val="undOvr"/>
                          <m:ctrlPr>
                            <a:rPr lang="en-US" altLang="zh-CN" sz="2400" i="1">
                              <a:latin typeface="DejaVu Math TeX Gyre" panose="02000503000000000000" charset="0"/>
                              <a:ea typeface="宋体" panose="02010600030101010101" pitchFamily="2" charset="-122"/>
                              <a:cs typeface="DejaVu Math TeX Gyre" panose="02000503000000000000" charset="0"/>
                            </a:rPr>
                          </m:ctrlPr>
                        </m:naryPr>
                        <m:sub>
                          <m:r>
                            <a:rPr lang="en-US" altLang="zh-CN" sz="2400" i="1">
                              <a:latin typeface="DejaVu Math TeX Gyre" panose="02000503000000000000" charset="0"/>
                              <a:ea typeface="宋体" panose="02010600030101010101" pitchFamily="2" charset="-122"/>
                              <a:cs typeface="DejaVu Math TeX Gyre" panose="02000503000000000000" charset="0"/>
                            </a:rPr>
                            <m:t>𝑛</m:t>
                          </m:r>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宋体" panose="02010600030101010101" pitchFamily="2" charset="-122"/>
                              <a:cs typeface="DejaVu Math TeX Gyre" panose="02000503000000000000" charset="0"/>
                            </a:rPr>
                            <m:t>1</m:t>
                          </m:r>
                        </m:sub>
                        <m:sup>
                          <m:r>
                            <a:rPr lang="en-US" altLang="zh-CN" sz="2400" i="1">
                              <a:latin typeface="DejaVu Math TeX Gyre" panose="02000503000000000000" charset="0"/>
                              <a:ea typeface="宋体" panose="02010600030101010101" pitchFamily="2" charset="-122"/>
                              <a:cs typeface="DejaVu Math TeX Gyre" panose="02000503000000000000" charset="0"/>
                            </a:rPr>
                            <m:t>∞</m:t>
                          </m:r>
                        </m:sup>
                        <m:e>
                          <m:f>
                            <m:fPr>
                              <m:ctrlPr>
                                <a:rPr lang="en-US" altLang="zh-CN" sz="2400" i="1">
                                  <a:latin typeface="DejaVu Math TeX Gyre" panose="02000503000000000000" charset="0"/>
                                  <a:ea typeface="宋体" panose="02010600030101010101" pitchFamily="2" charset="-122"/>
                                  <a:cs typeface="DejaVu Math TeX Gyre" panose="02000503000000000000" charset="0"/>
                                </a:rPr>
                              </m:ctrlPr>
                            </m:fPr>
                            <m:num>
                              <m:r>
                                <a:rPr lang="en-US" altLang="zh-CN" sz="2400" i="1">
                                  <a:latin typeface="DejaVu Math TeX Gyre" panose="02000503000000000000" charset="0"/>
                                  <a:ea typeface="宋体" panose="02010600030101010101" pitchFamily="2" charset="-122"/>
                                  <a:cs typeface="DejaVu Math TeX Gyre" panose="02000503000000000000" charset="0"/>
                                </a:rPr>
                                <m:t>2</m:t>
                              </m:r>
                              <m:func>
                                <m:funcPr>
                                  <m:ctrlPr>
                                    <a:rPr lang="en-US" altLang="zh-CN" sz="2400">
                                      <a:latin typeface="DejaVu Math TeX Gyre" panose="02000503000000000000" charset="0"/>
                                      <a:ea typeface="宋体" panose="02010600030101010101" pitchFamily="2" charset="-122"/>
                                      <a:cs typeface="DejaVu Math TeX Gyre" panose="02000503000000000000" charset="0"/>
                                    </a:rPr>
                                  </m:ctrlPr>
                                </m:funcPr>
                                <m:fName>
                                  <m:r>
                                    <m:rPr>
                                      <m:sty m:val="p"/>
                                    </m:rPr>
                                    <a:rPr lang="en-US" altLang="zh-CN" sz="2400">
                                      <a:latin typeface="DejaVu Math TeX Gyre" panose="02000503000000000000" charset="0"/>
                                      <a:ea typeface="宋体" panose="02010600030101010101" pitchFamily="2" charset="-122"/>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num>
                            <m:den>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m:t>
                              </m:r>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sin</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func>
                                    <m:funcPr>
                                      <m:ctrl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400" smtClean="0">
                                          <a:solidFill>
                                            <a:schemeClr val="tx1"/>
                                          </a:solidFill>
                                          <a:latin typeface="DejaVu Math TeX Gyre" panose="02000503000000000000" charset="0"/>
                                          <a:ea typeface="Cambria Math" panose="02040503050406030204" pitchFamily="18" charset="0"/>
                                          <a:cs typeface="DejaVu Math TeX Gyre" panose="02000503000000000000" charset="0"/>
                                        </a:rPr>
                                        <m:t>cos</m:t>
                                      </m:r>
                                    </m:fName>
                                    <m:e>
                                      <m:sSub>
                                        <m:sSubPr>
                                          <m:ctrlPr>
                                            <a:rPr lang="en-US" altLang="zh-CN" sz="2400" b="0" i="1" smtClean="0">
                                              <a:solidFill>
                                                <a:schemeClr val="tx1"/>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400" i="1" smtClean="0">
                                              <a:solidFill>
                                                <a:schemeClr val="tx1"/>
                                              </a:solidFill>
                                              <a:latin typeface="DejaVu Math TeX Gyre" panose="02000503000000000000" charset="0"/>
                                              <a:ea typeface="Cambria Math" panose="02040503050406030204" pitchFamily="18" charset="0"/>
                                              <a:cs typeface="DejaVu Math TeX Gyre" panose="02000503000000000000" charset="0"/>
                                            </a:rPr>
                                            <m:t>𝑛</m:t>
                                          </m:r>
                                        </m:sub>
                                      </m:sSub>
                                    </m:e>
                                  </m:func>
                                </m:e>
                              </m:func>
                            </m:den>
                          </m:f>
                          <m:r>
                            <m:rPr>
                              <m:sty m:val="p"/>
                            </m:rPr>
                            <a:rPr lang="en-US" altLang="zh-CN" sz="2400" b="0" i="0" smtClean="0">
                              <a:latin typeface="DejaVu Math TeX Gyre" panose="02000503000000000000" charset="0"/>
                              <a:cs typeface="DejaVu Math TeX Gyre" panose="02000503000000000000" charset="0"/>
                            </a:rPr>
                            <m:t>exp</m:t>
                          </m:r>
                          <m:d>
                            <m:dPr>
                              <m:ctrlPr>
                                <a:rPr lang="en-US" altLang="zh-CN" sz="2400" b="0" i="1" smtClean="0">
                                  <a:latin typeface="DejaVu Math TeX Gyre" panose="02000503000000000000"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400" b="0" i="1" smtClean="0">
                                      <a:latin typeface="DejaVu Math TeX Gyre" panose="02000503000000000000" charset="0"/>
                                      <a:ea typeface="宋体" panose="02010600030101010101" pitchFamily="2" charset="-122"/>
                                      <a:cs typeface="DejaVu Math TeX Gyre" panose="02000503000000000000" charset="0"/>
                                    </a:rPr>
                                  </m:ctrlPr>
                                </m:sSubSup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b="0" i="1" smtClean="0">
                                      <a:latin typeface="DejaVu Math TeX Gyre" panose="02000503000000000000" charset="0"/>
                                      <a:ea typeface="宋体" panose="02010600030101010101" pitchFamily="2" charset="-122"/>
                                      <a:cs typeface="DejaVu Math TeX Gyre" panose="02000503000000000000" charset="0"/>
                                    </a:rPr>
                                    <m:t>𝑛</m:t>
                                  </m:r>
                                </m:sub>
                                <m:sup>
                                  <m:r>
                                    <a:rPr lang="en-US" altLang="zh-CN" sz="2400" b="0" i="1" smtClean="0">
                                      <a:latin typeface="DejaVu Math TeX Gyre" panose="02000503000000000000" charset="0"/>
                                      <a:ea typeface="宋体" panose="02010600030101010101" pitchFamily="2" charset="-122"/>
                                      <a:cs typeface="DejaVu Math TeX Gyre" panose="02000503000000000000" charset="0"/>
                                    </a:rPr>
                                    <m:t>2</m:t>
                                  </m:r>
                                </m:sup>
                              </m:sSubSup>
                              <m:r>
                                <a:rPr lang="en-US" altLang="zh-CN" sz="2400" i="1">
                                  <a:latin typeface="DejaVu Math TeX Gyre" panose="02000503000000000000" charset="0"/>
                                  <a:ea typeface="宋体" panose="02010600030101010101" pitchFamily="2" charset="-122"/>
                                  <a:cs typeface="DejaVu Math TeX Gyre" panose="02000503000000000000" charset="0"/>
                                </a:rPr>
                                <m:t>𝐹𝑜</m:t>
                              </m:r>
                            </m:e>
                          </m:d>
                          <m:r>
                            <m:rPr>
                              <m:sty m:val="p"/>
                            </m:rPr>
                            <a:rPr lang="en-US" altLang="zh-CN" sz="2400" b="0" i="0" smtClean="0">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400" b="0" i="1" smtClean="0">
                                  <a:latin typeface="DejaVu Math TeX Gyre" panose="02000503000000000000" charset="0"/>
                                  <a:ea typeface="Cambria Math" panose="02040503050406030204" pitchFamily="18" charset="0"/>
                                  <a:cs typeface="DejaVu Math TeX Gyre" panose="02000503000000000000" charset="0"/>
                                </a:rPr>
                              </m:ctrlPr>
                            </m:sSubPr>
                            <m:e>
                              <m:r>
                                <a:rPr lang="en-US" altLang="zh-CN" sz="2400" i="1" smtClean="0">
                                  <a:latin typeface="DejaVu Math TeX Gyre" panose="02000503000000000000" charset="0"/>
                                  <a:ea typeface="Cambria Math" panose="02040503050406030204" pitchFamily="18" charset="0"/>
                                  <a:cs typeface="DejaVu Math TeX Gyre" panose="02000503000000000000" charset="0"/>
                                </a:rPr>
                                <m:t>𝜇</m:t>
                              </m:r>
                            </m:e>
                            <m:sub>
                              <m:r>
                                <a:rPr lang="en-US" altLang="zh-CN" sz="2400" b="0" i="1" smtClean="0">
                                  <a:latin typeface="DejaVu Math TeX Gyre" panose="02000503000000000000" charset="0"/>
                                  <a:ea typeface="Cambria Math" panose="02040503050406030204" pitchFamily="18" charset="0"/>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𝑋</m:t>
                          </m:r>
                        </m:e>
                      </m:nary>
                    </m:oMath>
                  </m:oMathPara>
                </a14:m>
                <a:endParaRPr lang="en-US" sz="2400" dirty="0">
                  <a:latin typeface="+mj-ea"/>
                  <a:cs typeface="+mj-ea"/>
                </a:endParaRPr>
              </a:p>
            </p:txBody>
          </p:sp>
        </mc:Choice>
        <mc:Fallback>
          <p:sp>
            <p:nvSpPr>
              <p:cNvPr id="9" name="TextBox 28"/>
              <p:cNvSpPr txBox="1">
                <a:spLocks noRot="1" noChangeAspect="1" noMove="1" noResize="1" noEditPoints="1" noAdjustHandles="1" noChangeArrowheads="1" noChangeShapeType="1" noTextEdit="1"/>
              </p:cNvSpPr>
              <p:nvPr>
                <p:custDataLst>
                  <p:tags r:id="rId14"/>
                </p:custDataLst>
              </p:nvPr>
            </p:nvSpPr>
            <p:spPr>
              <a:xfrm>
                <a:off x="92710" y="1096010"/>
                <a:ext cx="7466965" cy="787400"/>
              </a:xfrm>
              <a:prstGeom prst="rect">
                <a:avLst/>
              </a:prstGeom>
              <a:blipFill rotWithShape="1">
                <a:blip r:embed="rId15"/>
                <a:stretch>
                  <a:fillRect b="-1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28"/>
              <p:cNvSpPr txBox="1"/>
              <p:nvPr>
                <p:custDataLst>
                  <p:tags r:id="rId16"/>
                </p:custDataLst>
              </p:nvPr>
            </p:nvSpPr>
            <p:spPr>
              <a:xfrm>
                <a:off x="1316990" y="2248535"/>
                <a:ext cx="2098675" cy="368935"/>
              </a:xfrm>
              <a:prstGeom prst="rect">
                <a:avLst/>
              </a:prstGeom>
              <a:noFill/>
            </p:spPr>
            <p:txBody>
              <a:bodyPr wrap="none" lIns="0" tIns="0" rIns="0" bIns="0" rtlCol="0">
                <a:spAutoFit/>
              </a:bodyPr>
              <a:p>
                <a:pPr algn="l"/>
                <a14:m>
                  <m:oMathPara xmlns:m="http://schemas.openxmlformats.org/officeDocument/2006/math">
                    <m:oMathParaPr>
                      <m:jc m:val="centerGroup"/>
                    </m:oMathParaPr>
                    <m:oMath xmlns:m="http://schemas.openxmlformats.org/officeDocument/2006/math">
                      <m:sSub>
                        <m:sSubPr>
                          <m:ctrlPr>
                            <a:rPr lang="en-US" altLang="zh-CN" sz="24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latin typeface="DejaVu Math TeX Gyre" panose="02000503000000000000" charset="0"/>
                              <a:ea typeface="宋体" panose="02010600030101010101" pitchFamily="2" charset="-122"/>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𝑡𝑎𝑛</m:t>
                      </m:r>
                      <m:sSub>
                        <m:sSubPr>
                          <m:ctrlPr>
                            <a:rPr lang="en-US" altLang="zh-CN" sz="24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latin typeface="DejaVu Math TeX Gyre" panose="02000503000000000000" charset="0"/>
                              <a:ea typeface="宋体" panose="02010600030101010101" pitchFamily="2" charset="-122"/>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m:t>
                      </m:r>
                      <m:r>
                        <a:rPr lang="en-US" altLang="zh-CN" sz="2400" i="1" smtClean="0">
                          <a:latin typeface="DejaVu Math TeX Gyre" panose="02000503000000000000" charset="0"/>
                          <a:ea typeface="宋体" panose="02010600030101010101" pitchFamily="2" charset="-122"/>
                          <a:cs typeface="DejaVu Math TeX Gyre" panose="02000503000000000000" charset="0"/>
                        </a:rPr>
                        <m:t>𝐵𝑖</m:t>
                      </m:r>
                    </m:oMath>
                  </m:oMathPara>
                </a14:m>
                <a:endParaRPr lang="en-US" sz="2400" dirty="0">
                  <a:latin typeface="+mj-ea"/>
                  <a:cs typeface="+mj-ea"/>
                </a:endParaRPr>
              </a:p>
            </p:txBody>
          </p:sp>
        </mc:Choice>
        <mc:Fallback>
          <p:sp>
            <p:nvSpPr>
              <p:cNvPr id="15" name="TextBox 28"/>
              <p:cNvSpPr txBox="1">
                <a:spLocks noRot="1" noChangeAspect="1" noMove="1" noResize="1" noEditPoints="1" noAdjustHandles="1" noChangeArrowheads="1" noChangeShapeType="1" noTextEdit="1"/>
              </p:cNvSpPr>
              <p:nvPr>
                <p:custDataLst>
                  <p:tags r:id="rId17"/>
                </p:custDataLst>
              </p:nvPr>
            </p:nvSpPr>
            <p:spPr>
              <a:xfrm>
                <a:off x="1316990" y="2248535"/>
                <a:ext cx="2098675" cy="368935"/>
              </a:xfrm>
              <a:prstGeom prst="rect">
                <a:avLst/>
              </a:prstGeom>
              <a:blipFill rotWithShape="1">
                <a:blip r:embed="rId18"/>
                <a:stretch>
                  <a:fillRect r="-91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28"/>
              <p:cNvSpPr txBox="1"/>
              <p:nvPr>
                <p:custDataLst>
                  <p:tags r:id="rId19"/>
                </p:custDataLst>
              </p:nvPr>
            </p:nvSpPr>
            <p:spPr>
              <a:xfrm>
                <a:off x="4341495" y="2032000"/>
                <a:ext cx="1767840" cy="767715"/>
              </a:xfrm>
              <a:prstGeom prst="rect">
                <a:avLst/>
              </a:prstGeom>
              <a:noFill/>
            </p:spPr>
            <p:txBody>
              <a:bodyPr wrap="none" lIns="0" tIns="0" rIns="0" bIns="0" rtlCol="0">
                <a:spAutoFit/>
              </a:bodyPr>
              <a:p>
                <a:pPr algn="l"/>
                <a14:m>
                  <m:oMathPara xmlns:m="http://schemas.openxmlformats.org/officeDocument/2006/math">
                    <m:oMathParaPr>
                      <m:jc m:val="centerGroup"/>
                    </m:oMathParaPr>
                    <m:oMath xmlns:m="http://schemas.openxmlformats.org/officeDocument/2006/math">
                      <m:r>
                        <a:rPr lang="en-US" altLang="zh-CN" sz="2400" i="1" smtClean="0">
                          <a:latin typeface="DejaVu Math TeX Gyre" panose="02000503000000000000" charset="0"/>
                          <a:ea typeface="宋体" panose="02010600030101010101" pitchFamily="2" charset="-122"/>
                          <a:cs typeface="DejaVu Math TeX Gyre" panose="02000503000000000000" charset="0"/>
                        </a:rPr>
                        <m:t>𝑡𝑎𝑛</m:t>
                      </m:r>
                      <m:sSub>
                        <m:sSubPr>
                          <m:ctrlPr>
                            <a:rPr lang="en-US" altLang="zh-CN" sz="24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latin typeface="DejaVu Math TeX Gyre" panose="02000503000000000000" charset="0"/>
                              <a:ea typeface="宋体" panose="02010600030101010101" pitchFamily="2" charset="-122"/>
                              <a:cs typeface="DejaVu Math TeX Gyre" panose="02000503000000000000" charset="0"/>
                            </a:rPr>
                            <m:t>𝑛</m:t>
                          </m:r>
                        </m:sub>
                      </m:sSub>
                      <m:r>
                        <a:rPr lang="en-US" altLang="zh-CN" sz="2400" i="1" smtClean="0">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latin typeface="DejaVu Math TeX Gyre" panose="02000503000000000000" charset="0"/>
                              <a:ea typeface="宋体" panose="02010600030101010101" pitchFamily="2" charset="-122"/>
                              <a:cs typeface="DejaVu Math TeX Gyre" panose="02000503000000000000" charset="0"/>
                            </a:rPr>
                          </m:ctrlPr>
                        </m:fPr>
                        <m:num>
                          <m:r>
                            <a:rPr lang="en-US" altLang="zh-CN" sz="2400" i="1" smtClean="0">
                              <a:latin typeface="DejaVu Math TeX Gyre" panose="02000503000000000000" charset="0"/>
                              <a:ea typeface="宋体" panose="02010600030101010101" pitchFamily="2" charset="-122"/>
                              <a:cs typeface="DejaVu Math TeX Gyre" panose="02000503000000000000" charset="0"/>
                            </a:rPr>
                            <m:t>𝐵𝑖</m:t>
                          </m:r>
                        </m:num>
                        <m:den>
                          <m:sSub>
                            <m:sSubPr>
                              <m:ctrlPr>
                                <a:rPr lang="en-US" altLang="zh-CN" sz="24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400" i="1" smtClean="0">
                                  <a:latin typeface="DejaVu Math TeX Gyre" panose="02000503000000000000" charset="0"/>
                                  <a:ea typeface="宋体" panose="02010600030101010101" pitchFamily="2" charset="-122"/>
                                  <a:cs typeface="DejaVu Math TeX Gyre" panose="02000503000000000000" charset="0"/>
                                </a:rPr>
                                <m:t>𝑛</m:t>
                              </m:r>
                            </m:sub>
                          </m:sSub>
                        </m:den>
                      </m:f>
                    </m:oMath>
                  </m:oMathPara>
                </a14:m>
                <a:endParaRPr lang="en-US" sz="2400" dirty="0">
                  <a:latin typeface="+mj-ea"/>
                  <a:cs typeface="+mj-ea"/>
                </a:endParaRPr>
              </a:p>
            </p:txBody>
          </p:sp>
        </mc:Choice>
        <mc:Fallback>
          <p:sp>
            <p:nvSpPr>
              <p:cNvPr id="20" name="TextBox 28"/>
              <p:cNvSpPr txBox="1">
                <a:spLocks noRot="1" noChangeAspect="1" noMove="1" noResize="1" noEditPoints="1" noAdjustHandles="1" noChangeArrowheads="1" noChangeShapeType="1" noTextEdit="1"/>
              </p:cNvSpPr>
              <p:nvPr>
                <p:custDataLst>
                  <p:tags r:id="rId20"/>
                </p:custDataLst>
              </p:nvPr>
            </p:nvSpPr>
            <p:spPr>
              <a:xfrm>
                <a:off x="4341495" y="2032000"/>
                <a:ext cx="1767840" cy="767715"/>
              </a:xfrm>
              <a:prstGeom prst="rect">
                <a:avLst/>
              </a:prstGeom>
              <a:blipFill rotWithShape="1">
                <a:blip r:embed="rId21"/>
                <a:stretch>
                  <a:fillRect r="-8513"/>
                </a:stretch>
              </a:blipFill>
            </p:spPr>
            <p:txBody>
              <a:bodyPr/>
              <a:lstStyle/>
              <a:p>
                <a:r>
                  <a:rPr lang="zh-CN" altLang="en-US">
                    <a:noFill/>
                  </a:rPr>
                  <a:t> </a:t>
                </a:r>
              </a:p>
            </p:txBody>
          </p:sp>
        </mc:Fallback>
      </mc:AlternateContent>
      <p:sp>
        <p:nvSpPr>
          <p:cNvPr id="21" name="Down Arrow 70"/>
          <p:cNvSpPr/>
          <p:nvPr>
            <p:custDataLst>
              <p:tags r:id="rId22"/>
            </p:custDataLst>
          </p:nvPr>
        </p:nvSpPr>
        <p:spPr bwMode="auto">
          <a:xfrm rot="16200000">
            <a:off x="3667125" y="2058670"/>
            <a:ext cx="523875" cy="758825"/>
          </a:xfrm>
          <a:prstGeom prst="downArrow">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mc:AlternateContent xmlns:mc="http://schemas.openxmlformats.org/markup-compatibility/2006">
        <mc:Choice xmlns:a14="http://schemas.microsoft.com/office/drawing/2010/main" Requires="a14">
          <p:sp>
            <p:nvSpPr>
              <p:cNvPr id="22" name="Text Box 13"/>
              <p:cNvSpPr txBox="1"/>
              <p:nvPr>
                <p:custDataLst>
                  <p:tags r:id="rId23"/>
                </p:custDataLst>
              </p:nvPr>
            </p:nvSpPr>
            <p:spPr>
              <a:xfrm>
                <a:off x="9021445" y="160020"/>
                <a:ext cx="1993265" cy="464820"/>
              </a:xfrm>
              <a:prstGeom prst="rect">
                <a:avLst/>
              </a:prstGeom>
              <a:solidFill>
                <a:srgbClr val="C3F1F1"/>
              </a:solid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sz="2400" b="1" i="1">
                          <a:solidFill>
                            <a:srgbClr val="00B050"/>
                          </a:solidFill>
                          <a:latin typeface="DejaVu Math TeX Gyre" panose="02000503000000000000" charset="0"/>
                          <a:cs typeface="DejaVu Math TeX Gyre" panose="02000503000000000000" charset="0"/>
                        </a:rPr>
                        <m:t>𝒚</m:t>
                      </m:r>
                      <m:r>
                        <a:rPr lang="en-US" sz="2400" b="1" i="1">
                          <a:solidFill>
                            <a:srgbClr val="00B050"/>
                          </a:solidFill>
                          <a:latin typeface="DejaVu Math TeX Gyre" panose="02000503000000000000" charset="0"/>
                          <a:cs typeface="DejaVu Math TeX Gyre" panose="02000503000000000000" charset="0"/>
                        </a:rPr>
                        <m:t>=</m:t>
                      </m:r>
                      <m:func>
                        <m:funcPr>
                          <m:ctrlPr>
                            <a:rPr lang="en-US" sz="2400" b="1">
                              <a:solidFill>
                                <a:srgbClr val="00B050"/>
                              </a:solidFill>
                              <a:latin typeface="DejaVu Math TeX Gyre" panose="02000503000000000000" charset="0"/>
                              <a:cs typeface="DejaVu Math TeX Gyre" panose="02000503000000000000" charset="0"/>
                            </a:rPr>
                          </m:ctrlPr>
                        </m:funcPr>
                        <m:fName>
                          <m:r>
                            <a:rPr lang="en-US" sz="2400" b="1">
                              <a:solidFill>
                                <a:srgbClr val="00B050"/>
                              </a:solidFill>
                              <a:latin typeface="DejaVu Math TeX Gyre" panose="02000503000000000000" charset="0"/>
                              <a:cs typeface="DejaVu Math TeX Gyre" panose="02000503000000000000" charset="0"/>
                            </a:rPr>
                            <m:t>𝐭𝐚𝐧</m:t>
                          </m:r>
                        </m:fName>
                        <m:e>
                          <m:sSub>
                            <m:sSubPr>
                              <m:ctrlPr>
                                <a:rPr lang="en-US" sz="2400" b="1" i="1">
                                  <a:solidFill>
                                    <a:srgbClr val="00B050"/>
                                  </a:solidFill>
                                  <a:latin typeface="DejaVu Math TeX Gyre" panose="02000503000000000000" charset="0"/>
                                  <a:cs typeface="DejaVu Math TeX Gyre" panose="02000503000000000000" charset="0"/>
                                </a:rPr>
                              </m:ctrlPr>
                            </m:sSubPr>
                            <m:e>
                              <m:r>
                                <a:rPr lang="en-US" sz="2400" b="1" i="1">
                                  <a:solidFill>
                                    <a:srgbClr val="00B050"/>
                                  </a:solidFill>
                                  <a:latin typeface="DejaVu Math TeX Gyre" panose="02000503000000000000" charset="0"/>
                                  <a:cs typeface="DejaVu Math TeX Gyre" panose="02000503000000000000" charset="0"/>
                                </a:rPr>
                                <m:t>𝝁</m:t>
                              </m:r>
                            </m:e>
                            <m:sub>
                              <m:r>
                                <a:rPr lang="en-US" sz="2400" b="1" i="1">
                                  <a:solidFill>
                                    <a:srgbClr val="00B050"/>
                                  </a:solidFill>
                                  <a:latin typeface="DejaVu Math TeX Gyre" panose="02000503000000000000" charset="0"/>
                                  <a:cs typeface="DejaVu Math TeX Gyre" panose="02000503000000000000" charset="0"/>
                                </a:rPr>
                                <m:t>𝒏</m:t>
                              </m:r>
                            </m:sub>
                          </m:sSub>
                        </m:e>
                      </m:func>
                    </m:oMath>
                  </m:oMathPara>
                </a14:m>
                <a:endParaRPr lang="en-US" sz="2400" b="1" i="1">
                  <a:solidFill>
                    <a:srgbClr val="00B050"/>
                  </a:solidFill>
                  <a:latin typeface="DejaVu Math TeX Gyre" panose="02000503000000000000" charset="0"/>
                  <a:cs typeface="DejaVu Math TeX Gyre" panose="02000503000000000000" charset="0"/>
                </a:endParaRPr>
              </a:p>
            </p:txBody>
          </p:sp>
        </mc:Choice>
        <mc:Fallback>
          <p:sp>
            <p:nvSpPr>
              <p:cNvPr id="22" name="Text Box 13"/>
              <p:cNvSpPr txBox="1">
                <a:spLocks noRot="1" noChangeAspect="1" noMove="1" noResize="1" noEditPoints="1" noAdjustHandles="1" noChangeArrowheads="1" noChangeShapeType="1" noTextEdit="1"/>
              </p:cNvSpPr>
              <p:nvPr>
                <p:custDataLst>
                  <p:tags r:id="rId24"/>
                </p:custDataLst>
              </p:nvPr>
            </p:nvSpPr>
            <p:spPr>
              <a:xfrm>
                <a:off x="9021445" y="160020"/>
                <a:ext cx="1993265" cy="464820"/>
              </a:xfrm>
              <a:prstGeom prst="rect">
                <a:avLst/>
              </a:prstGeom>
              <a:blipFill rotWithShape="1">
                <a:blip r:embed="rId2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 Box 14"/>
              <p:cNvSpPr txBox="1"/>
              <p:nvPr>
                <p:custDataLst>
                  <p:tags r:id="rId26"/>
                </p:custDataLst>
              </p:nvPr>
            </p:nvSpPr>
            <p:spPr>
              <a:xfrm>
                <a:off x="11325860" y="1816735"/>
                <a:ext cx="1534160" cy="866140"/>
              </a:xfrm>
              <a:prstGeom prst="rect">
                <a:avLst/>
              </a:prstGeom>
              <a:solidFill>
                <a:srgbClr val="CDFFFE"/>
              </a:solid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sz="2400" b="1" i="1">
                          <a:solidFill>
                            <a:schemeClr val="accent2">
                              <a:lumMod val="75000"/>
                            </a:schemeClr>
                          </a:solidFill>
                          <a:latin typeface="DejaVu Math TeX Gyre" panose="02000503000000000000" charset="0"/>
                          <a:cs typeface="DejaVu Math TeX Gyre" panose="02000503000000000000" charset="0"/>
                        </a:rPr>
                        <m:t>𝒚</m:t>
                      </m:r>
                      <m:r>
                        <a:rPr lang="en-US" sz="2400" b="1" i="1">
                          <a:solidFill>
                            <a:schemeClr val="accent2">
                              <a:lumMod val="75000"/>
                            </a:schemeClr>
                          </a:solidFill>
                          <a:latin typeface="DejaVu Math TeX Gyre" panose="02000503000000000000" charset="0"/>
                          <a:cs typeface="DejaVu Math TeX Gyre" panose="02000503000000000000" charset="0"/>
                        </a:rPr>
                        <m:t>=</m:t>
                      </m:r>
                      <m:f>
                        <m:fPr>
                          <m:ctrlPr>
                            <a:rPr lang="en-US" sz="2400" b="1" i="1">
                              <a:solidFill>
                                <a:schemeClr val="accent2">
                                  <a:lumMod val="75000"/>
                                </a:schemeClr>
                              </a:solidFill>
                              <a:latin typeface="DejaVu Math TeX Gyre" panose="02000503000000000000" charset="0"/>
                              <a:cs typeface="DejaVu Math TeX Gyre" panose="02000503000000000000" charset="0"/>
                            </a:rPr>
                          </m:ctrlPr>
                        </m:fPr>
                        <m:num>
                          <m:r>
                            <a:rPr lang="en-US" sz="2400" b="1" i="1">
                              <a:solidFill>
                                <a:schemeClr val="accent2">
                                  <a:lumMod val="75000"/>
                                </a:schemeClr>
                              </a:solidFill>
                              <a:latin typeface="DejaVu Math TeX Gyre" panose="02000503000000000000" charset="0"/>
                              <a:cs typeface="DejaVu Math TeX Gyre" panose="02000503000000000000" charset="0"/>
                            </a:rPr>
                            <m:t>𝑩𝒊</m:t>
                          </m:r>
                        </m:num>
                        <m:den>
                          <m:sSub>
                            <m:sSubPr>
                              <m:ctrlPr>
                                <a:rPr lang="en-US" sz="2400" b="1" i="1">
                                  <a:solidFill>
                                    <a:schemeClr val="accent2">
                                      <a:lumMod val="75000"/>
                                    </a:schemeClr>
                                  </a:solidFill>
                                  <a:latin typeface="DejaVu Math TeX Gyre" panose="02000503000000000000" charset="0"/>
                                  <a:cs typeface="DejaVu Math TeX Gyre" panose="02000503000000000000" charset="0"/>
                                </a:rPr>
                              </m:ctrlPr>
                            </m:sSubPr>
                            <m:e>
                              <m:r>
                                <a:rPr lang="en-US" sz="2400" b="1" i="1">
                                  <a:solidFill>
                                    <a:schemeClr val="accent2">
                                      <a:lumMod val="75000"/>
                                    </a:schemeClr>
                                  </a:solidFill>
                                  <a:latin typeface="DejaVu Math TeX Gyre" panose="02000503000000000000" charset="0"/>
                                  <a:cs typeface="DejaVu Math TeX Gyre" panose="02000503000000000000" charset="0"/>
                                </a:rPr>
                                <m:t>𝝁</m:t>
                              </m:r>
                            </m:e>
                            <m:sub>
                              <m:r>
                                <a:rPr lang="en-US" sz="2400" b="1" i="1">
                                  <a:solidFill>
                                    <a:schemeClr val="accent2">
                                      <a:lumMod val="75000"/>
                                    </a:schemeClr>
                                  </a:solidFill>
                                  <a:latin typeface="DejaVu Math TeX Gyre" panose="02000503000000000000" charset="0"/>
                                  <a:cs typeface="DejaVu Math TeX Gyre" panose="02000503000000000000" charset="0"/>
                                </a:rPr>
                                <m:t>𝒏</m:t>
                              </m:r>
                            </m:sub>
                          </m:sSub>
                        </m:den>
                      </m:f>
                    </m:oMath>
                  </m:oMathPara>
                </a14:m>
                <a:endParaRPr lang="en-US" sz="2400" b="1" i="1">
                  <a:solidFill>
                    <a:schemeClr val="accent2">
                      <a:lumMod val="75000"/>
                    </a:schemeClr>
                  </a:solidFill>
                  <a:latin typeface="DejaVu Math TeX Gyre" panose="02000503000000000000" charset="0"/>
                  <a:cs typeface="DejaVu Math TeX Gyre" panose="02000503000000000000" charset="0"/>
                </a:endParaRPr>
              </a:p>
            </p:txBody>
          </p:sp>
        </mc:Choice>
        <mc:Fallback>
          <p:sp>
            <p:nvSpPr>
              <p:cNvPr id="24" name="Text Box 14"/>
              <p:cNvSpPr txBox="1">
                <a:spLocks noRot="1" noChangeAspect="1" noMove="1" noResize="1" noEditPoints="1" noAdjustHandles="1" noChangeArrowheads="1" noChangeShapeType="1" noTextEdit="1"/>
              </p:cNvSpPr>
              <p:nvPr>
                <p:custDataLst>
                  <p:tags r:id="rId27"/>
                </p:custDataLst>
              </p:nvPr>
            </p:nvSpPr>
            <p:spPr>
              <a:xfrm>
                <a:off x="11325860" y="1816735"/>
                <a:ext cx="1534160" cy="866140"/>
              </a:xfrm>
              <a:prstGeom prst="rect">
                <a:avLst/>
              </a:prstGeom>
              <a:blipFill rotWithShape="1">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 Box 20"/>
              <p:cNvSpPr txBox="1"/>
              <p:nvPr>
                <p:custDataLst>
                  <p:tags r:id="rId29"/>
                </p:custDataLst>
              </p:nvPr>
            </p:nvSpPr>
            <p:spPr>
              <a:xfrm>
                <a:off x="8119110" y="3298825"/>
                <a:ext cx="614680" cy="460375"/>
              </a:xfrm>
              <a:prstGeom prst="rect">
                <a:avLst/>
              </a:prstGeom>
              <a:solidFill>
                <a:srgbClr val="A4D0CF"/>
              </a:solid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sz="2400" b="1" i="1">
                              <a:solidFill>
                                <a:srgbClr val="0070C0"/>
                              </a:solidFill>
                              <a:latin typeface="DejaVu Math TeX Gyre" panose="02000503000000000000" charset="0"/>
                              <a:cs typeface="DejaVu Math TeX Gyre" panose="02000503000000000000" charset="0"/>
                            </a:rPr>
                          </m:ctrlPr>
                        </m:sSubPr>
                        <m:e>
                          <m:r>
                            <a:rPr lang="en-US" sz="2400" b="1" i="1">
                              <a:solidFill>
                                <a:srgbClr val="0070C0"/>
                              </a:solidFill>
                              <a:latin typeface="DejaVu Math TeX Gyre" panose="02000503000000000000" charset="0"/>
                              <a:cs typeface="DejaVu Math TeX Gyre" panose="02000503000000000000" charset="0"/>
                            </a:rPr>
                            <m:t>𝝁</m:t>
                          </m:r>
                        </m:e>
                        <m:sub>
                          <m:r>
                            <a:rPr lang="en-US" sz="2400" b="1" i="1">
                              <a:solidFill>
                                <a:srgbClr val="0070C0"/>
                              </a:solidFill>
                              <a:latin typeface="DejaVu Math TeX Gyre" panose="02000503000000000000" charset="0"/>
                              <a:cs typeface="DejaVu Math TeX Gyre" panose="02000503000000000000" charset="0"/>
                            </a:rPr>
                            <m:t>𝟏</m:t>
                          </m:r>
                        </m:sub>
                      </m:sSub>
                    </m:oMath>
                  </m:oMathPara>
                </a14:m>
                <a:endParaRPr lang="en-US" sz="2400" b="1" i="1">
                  <a:solidFill>
                    <a:srgbClr val="0070C0"/>
                  </a:solidFill>
                  <a:latin typeface="DejaVu Math TeX Gyre" panose="02000503000000000000" charset="0"/>
                  <a:cs typeface="DejaVu Math TeX Gyre" panose="02000503000000000000" charset="0"/>
                </a:endParaRPr>
              </a:p>
            </p:txBody>
          </p:sp>
        </mc:Choice>
        <mc:Fallback>
          <p:sp>
            <p:nvSpPr>
              <p:cNvPr id="25" name="Text Box 20"/>
              <p:cNvSpPr txBox="1">
                <a:spLocks noRot="1" noChangeAspect="1" noMove="1" noResize="1" noEditPoints="1" noAdjustHandles="1" noChangeArrowheads="1" noChangeShapeType="1" noTextEdit="1"/>
              </p:cNvSpPr>
              <p:nvPr>
                <p:custDataLst>
                  <p:tags r:id="rId30"/>
                </p:custDataLst>
              </p:nvPr>
            </p:nvSpPr>
            <p:spPr>
              <a:xfrm>
                <a:off x="8119110" y="3298825"/>
                <a:ext cx="614680" cy="460375"/>
              </a:xfrm>
              <a:prstGeom prst="rect">
                <a:avLst/>
              </a:prstGeom>
              <a:blipFill rotWithShape="1">
                <a:blip r:embed="rId3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 Box 21"/>
              <p:cNvSpPr txBox="1"/>
              <p:nvPr>
                <p:custDataLst>
                  <p:tags r:id="rId32"/>
                </p:custDataLst>
              </p:nvPr>
            </p:nvSpPr>
            <p:spPr>
              <a:xfrm>
                <a:off x="9248140" y="3298825"/>
                <a:ext cx="614680" cy="460375"/>
              </a:xfrm>
              <a:prstGeom prst="rect">
                <a:avLst/>
              </a:prstGeom>
              <a:solidFill>
                <a:srgbClr val="A4D0CF"/>
              </a:solid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sz="2400" b="1" i="1">
                              <a:solidFill>
                                <a:srgbClr val="0070C0"/>
                              </a:solidFill>
                              <a:latin typeface="DejaVu Math TeX Gyre" panose="02000503000000000000" charset="0"/>
                              <a:cs typeface="DejaVu Math TeX Gyre" panose="02000503000000000000" charset="0"/>
                            </a:rPr>
                          </m:ctrlPr>
                        </m:sSubPr>
                        <m:e>
                          <m:r>
                            <a:rPr lang="en-US" sz="2400" b="1" i="1">
                              <a:solidFill>
                                <a:srgbClr val="0070C0"/>
                              </a:solidFill>
                              <a:latin typeface="DejaVu Math TeX Gyre" panose="02000503000000000000" charset="0"/>
                              <a:cs typeface="DejaVu Math TeX Gyre" panose="02000503000000000000" charset="0"/>
                            </a:rPr>
                            <m:t>𝝁</m:t>
                          </m:r>
                        </m:e>
                        <m:sub>
                          <m:r>
                            <a:rPr lang="en-US" sz="2400" b="1" i="1">
                              <a:solidFill>
                                <a:srgbClr val="0070C0"/>
                              </a:solidFill>
                              <a:latin typeface="DejaVu Math TeX Gyre" panose="02000503000000000000" charset="0"/>
                              <a:cs typeface="DejaVu Math TeX Gyre" panose="02000503000000000000" charset="0"/>
                            </a:rPr>
                            <m:t>𝟐</m:t>
                          </m:r>
                        </m:sub>
                      </m:sSub>
                    </m:oMath>
                  </m:oMathPara>
                </a14:m>
                <a:endParaRPr lang="en-US" sz="2400" b="1" i="1">
                  <a:solidFill>
                    <a:srgbClr val="0070C0"/>
                  </a:solidFill>
                  <a:latin typeface="DejaVu Math TeX Gyre" panose="02000503000000000000" charset="0"/>
                  <a:cs typeface="DejaVu Math TeX Gyre" panose="02000503000000000000" charset="0"/>
                </a:endParaRPr>
              </a:p>
            </p:txBody>
          </p:sp>
        </mc:Choice>
        <mc:Fallback>
          <p:sp>
            <p:nvSpPr>
              <p:cNvPr id="26" name="Text Box 21"/>
              <p:cNvSpPr txBox="1">
                <a:spLocks noRot="1" noChangeAspect="1" noMove="1" noResize="1" noEditPoints="1" noAdjustHandles="1" noChangeArrowheads="1" noChangeShapeType="1" noTextEdit="1"/>
              </p:cNvSpPr>
              <p:nvPr>
                <p:custDataLst>
                  <p:tags r:id="rId33"/>
                </p:custDataLst>
              </p:nvPr>
            </p:nvSpPr>
            <p:spPr>
              <a:xfrm>
                <a:off x="9248140" y="3298825"/>
                <a:ext cx="614680" cy="460375"/>
              </a:xfrm>
              <a:prstGeom prst="rect">
                <a:avLst/>
              </a:prstGeom>
              <a:blipFill rotWithShape="1">
                <a:blip r:embed="rId3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 Box 22"/>
              <p:cNvSpPr txBox="1"/>
              <p:nvPr>
                <p:custDataLst>
                  <p:tags r:id="rId35"/>
                </p:custDataLst>
              </p:nvPr>
            </p:nvSpPr>
            <p:spPr>
              <a:xfrm>
                <a:off x="10377170" y="3328670"/>
                <a:ext cx="614680" cy="461010"/>
              </a:xfrm>
              <a:prstGeom prst="rect">
                <a:avLst/>
              </a:prstGeom>
              <a:solidFill>
                <a:srgbClr val="A4D0CF"/>
              </a:solid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sz="2400" b="1" i="1">
                              <a:solidFill>
                                <a:srgbClr val="0070C0"/>
                              </a:solidFill>
                              <a:latin typeface="DejaVu Math TeX Gyre" panose="02000503000000000000" charset="0"/>
                              <a:cs typeface="DejaVu Math TeX Gyre" panose="02000503000000000000" charset="0"/>
                            </a:rPr>
                          </m:ctrlPr>
                        </m:sSubPr>
                        <m:e>
                          <m:r>
                            <a:rPr lang="en-US" sz="2400" b="1" i="1">
                              <a:solidFill>
                                <a:srgbClr val="0070C0"/>
                              </a:solidFill>
                              <a:latin typeface="DejaVu Math TeX Gyre" panose="02000503000000000000" charset="0"/>
                              <a:cs typeface="DejaVu Math TeX Gyre" panose="02000503000000000000" charset="0"/>
                            </a:rPr>
                            <m:t>𝝁</m:t>
                          </m:r>
                        </m:e>
                        <m:sub>
                          <m:r>
                            <a:rPr lang="en-US" sz="2400" b="1" i="1">
                              <a:solidFill>
                                <a:srgbClr val="0070C0"/>
                              </a:solidFill>
                              <a:latin typeface="DejaVu Math TeX Gyre" panose="02000503000000000000" charset="0"/>
                              <a:cs typeface="DejaVu Math TeX Gyre" panose="02000503000000000000" charset="0"/>
                            </a:rPr>
                            <m:t>𝟑</m:t>
                          </m:r>
                        </m:sub>
                      </m:sSub>
                    </m:oMath>
                  </m:oMathPara>
                </a14:m>
                <a:endParaRPr lang="en-US" sz="2400" b="1" i="1">
                  <a:solidFill>
                    <a:srgbClr val="0070C0"/>
                  </a:solidFill>
                  <a:latin typeface="DejaVu Math TeX Gyre" panose="02000503000000000000" charset="0"/>
                  <a:cs typeface="DejaVu Math TeX Gyre" panose="02000503000000000000" charset="0"/>
                </a:endParaRPr>
              </a:p>
            </p:txBody>
          </p:sp>
        </mc:Choice>
        <mc:Fallback>
          <p:sp>
            <p:nvSpPr>
              <p:cNvPr id="27" name="Text Box 22"/>
              <p:cNvSpPr txBox="1">
                <a:spLocks noRot="1" noChangeAspect="1" noMove="1" noResize="1" noEditPoints="1" noAdjustHandles="1" noChangeArrowheads="1" noChangeShapeType="1" noTextEdit="1"/>
              </p:cNvSpPr>
              <p:nvPr>
                <p:custDataLst>
                  <p:tags r:id="rId36"/>
                </p:custDataLst>
              </p:nvPr>
            </p:nvSpPr>
            <p:spPr>
              <a:xfrm>
                <a:off x="10377170" y="3328670"/>
                <a:ext cx="614680" cy="461010"/>
              </a:xfrm>
              <a:prstGeom prst="rect">
                <a:avLst/>
              </a:prstGeom>
              <a:blipFill rotWithShape="1">
                <a:blip r:embed="rId3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down)">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ldLvl="0" animBg="1"/>
      <p:bldP spid="20" grpId="1"/>
      <p:bldP spid="21" grpId="1" animBg="1"/>
      <p:bldP spid="79" grpId="0"/>
      <p:bldP spid="7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简化</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5" name="Picture 23"/>
          <p:cNvPicPr>
            <a:picLocks noChangeAspect="1"/>
          </p:cNvPicPr>
          <p:nvPr>
            <p:custDataLst>
              <p:tags r:id="rId1"/>
            </p:custDataLst>
          </p:nvPr>
        </p:nvPicPr>
        <p:blipFill rotWithShape="1">
          <a:blip r:embed="rId2"/>
          <a:srcRect l="64328" t="22090"/>
          <a:stretch>
            <a:fillRect/>
          </a:stretch>
        </p:blipFill>
        <p:spPr>
          <a:xfrm>
            <a:off x="308695" y="4305659"/>
            <a:ext cx="3456384" cy="2650196"/>
          </a:xfrm>
          <a:prstGeom prst="rect">
            <a:avLst/>
          </a:prstGeom>
        </p:spPr>
      </p:pic>
      <p:grpSp>
        <p:nvGrpSpPr>
          <p:cNvPr id="6" name="Group 1"/>
          <p:cNvGrpSpPr/>
          <p:nvPr/>
        </p:nvGrpSpPr>
        <p:grpSpPr>
          <a:xfrm>
            <a:off x="895286" y="916854"/>
            <a:ext cx="11565890" cy="2734945"/>
            <a:chOff x="895286" y="916854"/>
            <a:chExt cx="11565890" cy="2734945"/>
          </a:xfrm>
        </p:grpSpPr>
        <p:sp>
          <p:nvSpPr>
            <p:cNvPr id="8" name="矩形 1"/>
            <p:cNvSpPr/>
            <p:nvPr>
              <p:custDataLst>
                <p:tags r:id="rId3"/>
              </p:custDataLst>
            </p:nvPr>
          </p:nvSpPr>
          <p:spPr>
            <a:xfrm>
              <a:off x="895286" y="916854"/>
              <a:ext cx="11095990" cy="953135"/>
            </a:xfrm>
            <a:prstGeom prst="rect">
              <a:avLst/>
            </a:prstGeom>
          </p:spPr>
          <p:txBody>
            <a:bodyPr wrap="square">
              <a:spAutoFit/>
            </a:bodyPr>
            <a:p>
              <a:pPr marL="0" lvl="1" eaLnBrk="1" hangingPunct="1">
                <a:spcBef>
                  <a:spcPts val="0"/>
                </a:spcBef>
                <a:spcAft>
                  <a:spcPts val="0"/>
                </a:spcAft>
                <a:defRPr/>
              </a:pPr>
              <a:r>
                <a:rPr lang="zh-CN" altLang="en-US" sz="2800" kern="0" dirty="0">
                  <a:latin typeface="Calibri" panose="020F0502020204030204" pitchFamily="34" charset="0"/>
                  <a:ea typeface="黑体" panose="02010609060101010101" pitchFamily="2" charset="-122"/>
                </a:rPr>
                <a:t>以平板为例，任何时刻（</a:t>
              </a:r>
              <a:r>
                <a:rPr lang="en-US" altLang="zh-CN" sz="2800" i="1" kern="0" dirty="0">
                  <a:latin typeface="Times New Roman Italic" panose="02020603050405020304" charset="0"/>
                  <a:ea typeface="黑体" panose="02010609060101010101" pitchFamily="2" charset="-122"/>
                  <a:cs typeface="Times New Roman Italic" panose="02020603050405020304" charset="0"/>
                </a:rPr>
                <a:t>t = t</a:t>
              </a:r>
              <a:r>
                <a:rPr lang="zh-CN" altLang="en-US" sz="2800" kern="0" dirty="0">
                  <a:ea typeface="黑体" panose="02010609060101010101" pitchFamily="2" charset="-122"/>
                </a:rPr>
                <a:t>）</a:t>
              </a:r>
              <a:r>
                <a:rPr lang="zh-CN" altLang="en-US" sz="2800" kern="0" dirty="0">
                  <a:latin typeface="Calibri" panose="020F0502020204030204" pitchFamily="34" charset="0"/>
                  <a:ea typeface="黑体" panose="02010609060101010101" pitchFamily="2" charset="-122"/>
                </a:rPr>
                <a:t>，平板中任意</a:t>
              </a:r>
              <a:r>
                <a:rPr lang="zh-CN" altLang="en-US" sz="2800" kern="0" dirty="0">
                  <a:ea typeface="黑体" panose="02010609060101010101" pitchFamily="2" charset="-122"/>
                </a:rPr>
                <a:t>处（</a:t>
              </a:r>
              <a:r>
                <a:rPr lang="en-US" altLang="zh-CN" sz="2800" i="1" kern="0" dirty="0">
                  <a:latin typeface="Times New Roman Italic" panose="02020603050405020304" charset="0"/>
                  <a:ea typeface="黑体" panose="02010609060101010101" pitchFamily="2" charset="-122"/>
                  <a:cs typeface="Times New Roman Italic" panose="02020603050405020304" charset="0"/>
                </a:rPr>
                <a:t>X</a:t>
              </a:r>
              <a:r>
                <a:rPr lang="zh-CN" altLang="en-US" sz="2800" i="1" kern="0" dirty="0">
                  <a:latin typeface="Times New Roman Italic" panose="02020603050405020304" charset="0"/>
                  <a:ea typeface="黑体" panose="02010609060101010101" pitchFamily="2" charset="-122"/>
                  <a:cs typeface="Times New Roman Italic" panose="02020603050405020304" charset="0"/>
                </a:rPr>
                <a:t> </a:t>
              </a:r>
              <a:r>
                <a:rPr lang="en-US" altLang="zh-CN" sz="2800" i="1" kern="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i="1" kern="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kern="0" dirty="0">
                  <a:latin typeface="Times New Roman" panose="02020603050405020304" pitchFamily="18" charset="0"/>
                  <a:ea typeface="黑体" panose="02010609060101010101" pitchFamily="2" charset="-122"/>
                  <a:cs typeface="Times New Roman" panose="02020603050405020304" pitchFamily="18" charset="0"/>
                </a:rPr>
                <a:t>X</a:t>
              </a:r>
              <a:r>
                <a:rPr lang="zh-CN" altLang="en-US" sz="2800" kern="0" dirty="0">
                  <a:ea typeface="黑体" panose="02010609060101010101" pitchFamily="2" charset="-122"/>
                </a:rPr>
                <a:t>）与</a:t>
              </a:r>
              <a:r>
                <a:rPr lang="zh-CN" altLang="en-US" sz="2800" kern="0" dirty="0">
                  <a:latin typeface="Calibri" panose="020F0502020204030204" pitchFamily="34" charset="0"/>
                  <a:ea typeface="黑体" panose="02010609060101010101" pitchFamily="2" charset="-122"/>
                </a:rPr>
                <a:t>平板中心（</a:t>
              </a:r>
              <a:r>
                <a:rPr lang="en-US" altLang="zh-CN" sz="2800" i="1" kern="0" dirty="0">
                  <a:latin typeface="Times New Roman Italic" panose="02020603050405020304" charset="0"/>
                  <a:ea typeface="黑体" panose="02010609060101010101" pitchFamily="2" charset="-122"/>
                  <a:cs typeface="Times New Roman Italic" panose="02020603050405020304" charset="0"/>
                </a:rPr>
                <a:t>X</a:t>
              </a:r>
              <a:r>
                <a:rPr lang="zh-CN" altLang="en-US" sz="2800" i="1" kern="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kern="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i="1" kern="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i="1" kern="0" dirty="0">
                  <a:latin typeface="Times New Roman" panose="02020603050405020304" pitchFamily="18" charset="0"/>
                  <a:ea typeface="黑体" panose="02010609060101010101" pitchFamily="2" charset="-122"/>
                  <a:cs typeface="Times New Roman" panose="02020603050405020304" pitchFamily="18" charset="0"/>
                </a:rPr>
                <a:t>0</a:t>
              </a:r>
              <a:r>
                <a:rPr lang="zh-CN" altLang="en-US" sz="2800" kern="0" dirty="0">
                  <a:latin typeface="Calibri" panose="020F0502020204030204" pitchFamily="34" charset="0"/>
                  <a:ea typeface="黑体" panose="02010609060101010101" pitchFamily="2" charset="-122"/>
                </a:rPr>
                <a:t>）的过余温度之比</a:t>
              </a:r>
              <a:endParaRPr lang="en-US" altLang="zh-CN" sz="2800" kern="0" dirty="0">
                <a:latin typeface="Calibri" panose="020F0502020204030204" pitchFamily="34"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11" name="矩形 2"/>
                <p:cNvSpPr/>
                <p:nvPr>
                  <p:custDataLst>
                    <p:tags r:id="rId4"/>
                  </p:custDataLst>
                </p:nvPr>
              </p:nvSpPr>
              <p:spPr>
                <a:xfrm>
                  <a:off x="1098486" y="2137324"/>
                  <a:ext cx="11362690" cy="1514475"/>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𝜃</m:t>
                            </m:r>
                          </m:num>
                          <m:den>
                            <m:sSub>
                              <m:sSubPr>
                                <m:ctrlPr>
                                  <a:rPr lang="zh-CN" altLang="en-US" sz="2400" i="1">
                                    <a:latin typeface="DejaVu Math TeX Gyre" panose="02000503000000000000" charset="0"/>
                                    <a:ea typeface="宋体" panose="02010600030101010101" pitchFamily="2" charset="-122"/>
                                    <a:cs typeface="DejaVu Math TeX Gyre" panose="02000503000000000000" charset="0"/>
                                  </a:rPr>
                                </m:ctrlPr>
                              </m:sSubPr>
                              <m:e>
                                <m:r>
                                  <a:rPr lang="zh-CN" altLang="en-US" sz="2400" i="1">
                                    <a:latin typeface="DejaVu Math TeX Gyre" panose="02000503000000000000" charset="0"/>
                                    <a:ea typeface="宋体" panose="02010600030101010101" pitchFamily="2" charset="-122"/>
                                    <a:cs typeface="DejaVu Math TeX Gyre" panose="02000503000000000000" charset="0"/>
                                  </a:rPr>
                                  <m:t>𝜃</m:t>
                                </m:r>
                              </m:e>
                              <m:sub>
                                <m:r>
                                  <a:rPr lang="en-US" altLang="zh-CN" sz="2400" i="1">
                                    <a:latin typeface="DejaVu Math TeX Gyre" panose="02000503000000000000" charset="0"/>
                                    <a:ea typeface="宋体" panose="02010600030101010101" pitchFamily="2" charset="-122"/>
                                    <a:cs typeface="DejaVu Math TeX Gyre" panose="02000503000000000000" charset="0"/>
                                  </a:rPr>
                                  <m:t>0</m:t>
                                </m:r>
                              </m:sub>
                            </m:sSub>
                          </m:den>
                        </m:f>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r>
                              <a:rPr lang="zh-CN" altLang="en-US" sz="2400" i="1">
                                <a:latin typeface="DejaVu Math TeX Gyre" panose="02000503000000000000" charset="0"/>
                                <a:ea typeface="宋体" panose="02010600030101010101" pitchFamily="2" charset="-122"/>
                                <a:cs typeface="DejaVu Math TeX Gyre" panose="02000503000000000000" charset="0"/>
                              </a:rPr>
                              <m:t>𝜃</m:t>
                            </m:r>
                            <m:d>
                              <m:dPr>
                                <m:ctrlPr>
                                  <a:rPr lang="en-US" altLang="zh-CN" sz="2400" i="1">
                                    <a:latin typeface="DejaVu Math TeX Gyre" panose="02000503000000000000" charset="0"/>
                                    <a:ea typeface="Cambria Math" panose="02040503050406030204" pitchFamily="18" charset="0"/>
                                    <a:cs typeface="DejaVu Math TeX Gyre" panose="02000503000000000000" charset="0"/>
                                  </a:rPr>
                                </m:ctrlPr>
                              </m:dPr>
                              <m:e>
                                <m:r>
                                  <a:rPr lang="en-US" altLang="zh-CN" sz="2400" i="1">
                                    <a:latin typeface="DejaVu Math TeX Gyre" panose="02000503000000000000" charset="0"/>
                                    <a:ea typeface="宋体" panose="02010600030101010101" pitchFamily="2" charset="-122"/>
                                    <a:cs typeface="DejaVu Math TeX Gyre" panose="02000503000000000000" charset="0"/>
                                  </a:rPr>
                                  <m:t>𝑋</m:t>
                                </m:r>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宋体" panose="02010600030101010101" pitchFamily="2" charset="-122"/>
                                    <a:cs typeface="DejaVu Math TeX Gyre" panose="02000503000000000000" charset="0"/>
                                  </a:rPr>
                                  <m:t>𝑡</m:t>
                                </m:r>
                              </m:e>
                            </m:d>
                          </m:num>
                          <m:den>
                            <m:r>
                              <a:rPr lang="zh-CN" altLang="en-US" sz="2400" i="1">
                                <a:latin typeface="DejaVu Math TeX Gyre" panose="02000503000000000000" charset="0"/>
                                <a:ea typeface="宋体" panose="02010600030101010101" pitchFamily="2" charset="-122"/>
                                <a:cs typeface="DejaVu Math TeX Gyre" panose="02000503000000000000" charset="0"/>
                              </a:rPr>
                              <m:t>𝜃</m:t>
                            </m:r>
                            <m:d>
                              <m:dPr>
                                <m:ctrlPr>
                                  <a:rPr lang="en-US" altLang="zh-CN" sz="2400" i="1">
                                    <a:latin typeface="DejaVu Math TeX Gyre" panose="02000503000000000000" charset="0"/>
                                    <a:ea typeface="Cambria Math" panose="02040503050406030204" pitchFamily="18" charset="0"/>
                                    <a:cs typeface="DejaVu Math TeX Gyre" panose="02000503000000000000" charset="0"/>
                                  </a:rPr>
                                </m:ctrlPr>
                              </m:dPr>
                              <m:e>
                                <m:r>
                                  <a:rPr lang="en-US" altLang="zh-CN" sz="2400" b="0" i="1" smtClean="0">
                                    <a:latin typeface="DejaVu Math TeX Gyre" panose="02000503000000000000" charset="0"/>
                                    <a:ea typeface="宋体" panose="02010600030101010101" pitchFamily="2" charset="-122"/>
                                    <a:cs typeface="DejaVu Math TeX Gyre" panose="02000503000000000000" charset="0"/>
                                  </a:rPr>
                                  <m:t>0</m:t>
                                </m:r>
                                <m:r>
                                  <a:rPr lang="en-US" altLang="zh-CN" sz="2400" i="1">
                                    <a:latin typeface="DejaVu Math TeX Gyre" panose="02000503000000000000" charset="0"/>
                                    <a:ea typeface="宋体" panose="02010600030101010101" pitchFamily="2" charset="-122"/>
                                    <a:cs typeface="DejaVu Math TeX Gyre" panose="02000503000000000000" charset="0"/>
                                  </a:rPr>
                                  <m:t>,</m:t>
                                </m:r>
                                <m:r>
                                  <a:rPr lang="en-US" altLang="zh-CN" sz="2400" i="1">
                                    <a:latin typeface="DejaVu Math TeX Gyre" panose="02000503000000000000" charset="0"/>
                                    <a:ea typeface="宋体" panose="02010600030101010101" pitchFamily="2" charset="-122"/>
                                    <a:cs typeface="DejaVu Math TeX Gyre" panose="02000503000000000000" charset="0"/>
                                  </a:rPr>
                                  <m:t>𝑡</m:t>
                                </m:r>
                              </m:e>
                            </m:d>
                          </m:den>
                        </m:f>
                        <m:r>
                          <a:rPr lang="en-US" altLang="zh-CN" sz="2400" i="1">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latin typeface="DejaVu Math TeX Gyre" panose="02000503000000000000" charset="0"/>
                                <a:ea typeface="Cambria Math" panose="02040503050406030204" pitchFamily="18" charset="0"/>
                                <a:cs typeface="DejaVu Math TeX Gyre" panose="02000503000000000000" charset="0"/>
                              </a:rPr>
                            </m:ctrlPr>
                          </m:fPr>
                          <m:num>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ea typeface="宋体" panose="02010600030101010101" pitchFamily="2" charset="-122"/>
                                    <a:cs typeface="DejaVu Math TeX Gyre" panose="02000503000000000000" charset="0"/>
                                  </a:rPr>
                                  <m:t>2</m:t>
                                </m:r>
                                <m:r>
                                  <m:rPr>
                                    <m:sty m:val="p"/>
                                  </m:rPr>
                                  <a:rPr lang="en-US" altLang="zh-CN" sz="2400">
                                    <a:latin typeface="DejaVu Math TeX Gyre" panose="02000503000000000000" charset="0"/>
                                    <a:cs typeface="DejaVu Math TeX Gyre" panose="02000503000000000000" charset="0"/>
                                  </a:rPr>
                                  <m:t>sin</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num>
                              <m:den>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a:rPr lang="en-US" altLang="zh-CN" sz="2400" i="1">
                                    <a:latin typeface="DejaVu Math TeX Gyre" panose="02000503000000000000" charset="0"/>
                                    <a:ea typeface="宋体" panose="02010600030101010101" pitchFamily="2" charset="-122"/>
                                    <a:cs typeface="DejaVu Math TeX Gyre" panose="02000503000000000000" charset="0"/>
                                  </a:rPr>
                                  <m:t>+</m:t>
                                </m:r>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sin</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den>
                            </m:f>
                            <m:r>
                              <m:rPr>
                                <m:sty m:val="p"/>
                              </m:rPr>
                              <a:rPr lang="en-US" altLang="zh-CN" sz="2400">
                                <a:latin typeface="DejaVu Math TeX Gyre" panose="02000503000000000000" charset="0"/>
                                <a:cs typeface="DejaVu Math TeX Gyre" panose="02000503000000000000" charset="0"/>
                              </a:rPr>
                              <m:t>exp</m:t>
                            </m:r>
                            <m:d>
                              <m:dPr>
                                <m:ctrlPr>
                                  <a:rPr lang="en-US" altLang="zh-CN" sz="2400" i="1">
                                    <a:latin typeface="DejaVu Math TeX Gyre" panose="02000503000000000000" charset="0"/>
                                    <a:cs typeface="DejaVu Math TeX Gyre" panose="02000503000000000000" charset="0"/>
                                  </a:rPr>
                                </m:ctrlPr>
                              </m:dPr>
                              <m:e>
                                <m:r>
                                  <a:rPr lang="en-US" altLang="zh-CN" sz="2400" i="1">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400" i="1">
                                        <a:latin typeface="DejaVu Math TeX Gyre" panose="02000503000000000000" charset="0"/>
                                        <a:ea typeface="Cambria Math" panose="02040503050406030204" pitchFamily="18" charset="0"/>
                                        <a:cs typeface="DejaVu Math TeX Gyre" panose="02000503000000000000" charset="0"/>
                                      </a:rPr>
                                    </m:ctrlPr>
                                  </m:sSubSup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up>
                                    <m:r>
                                      <a:rPr lang="en-US" altLang="zh-CN" sz="2400" i="1">
                                        <a:latin typeface="DejaVu Math TeX Gyre" panose="02000503000000000000" charset="0"/>
                                        <a:ea typeface="宋体" panose="02010600030101010101" pitchFamily="2" charset="-122"/>
                                        <a:cs typeface="DejaVu Math TeX Gyre" panose="02000503000000000000" charset="0"/>
                                      </a:rPr>
                                      <m:t>2</m:t>
                                    </m:r>
                                  </m:sup>
                                </m:sSubSup>
                                <m:r>
                                  <a:rPr lang="en-US" altLang="zh-CN" sz="2400" i="1">
                                    <a:latin typeface="DejaVu Math TeX Gyre" panose="02000503000000000000" charset="0"/>
                                    <a:ea typeface="Cambria Math" panose="02040503050406030204" pitchFamily="18" charset="0"/>
                                    <a:cs typeface="DejaVu Math TeX Gyre" panose="02000503000000000000" charset="0"/>
                                  </a:rPr>
                                  <m:t>𝐹𝑜</m:t>
                                </m:r>
                              </m:e>
                            </m:d>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cos</m:t>
                            </m:r>
                            <m:d>
                              <m:dPr>
                                <m:ctrlPr>
                                  <a:rPr lang="en-US" altLang="zh-CN" sz="2400" i="1">
                                    <a:latin typeface="DejaVu Math TeX Gyre" panose="02000503000000000000" charset="0"/>
                                    <a:ea typeface="Cambria Math" panose="02040503050406030204" pitchFamily="18" charset="0"/>
                                    <a:cs typeface="DejaVu Math TeX Gyre" panose="02000503000000000000" charset="0"/>
                                  </a:rPr>
                                </m:ctrlPr>
                              </m:dPr>
                              <m:e>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a:rPr lang="en-US" altLang="zh-CN" sz="2400" i="1">
                                    <a:latin typeface="DejaVu Math TeX Gyre" panose="02000503000000000000" charset="0"/>
                                    <a:cs typeface="DejaVu Math TeX Gyre" panose="02000503000000000000" charset="0"/>
                                  </a:rPr>
                                  <m:t>𝑋</m:t>
                                </m:r>
                              </m:e>
                            </m:d>
                            <m:r>
                              <m:rPr>
                                <m:nor/>
                              </m:rPr>
                              <a:rPr lang="zh-CN" altLang="en-US" sz="2400" dirty="0">
                                <a:latin typeface="DejaVu Math TeX Gyre" panose="02000503000000000000" charset="0"/>
                                <a:ea typeface="宋体" panose="02010600030101010101" pitchFamily="2" charset="-122"/>
                                <a:cs typeface="DejaVu Math TeX Gyre" panose="02000503000000000000" charset="0"/>
                              </a:rPr>
                              <m:t> </m:t>
                            </m:r>
                          </m:num>
                          <m:den>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ea typeface="宋体" panose="02010600030101010101" pitchFamily="2" charset="-122"/>
                                    <a:cs typeface="DejaVu Math TeX Gyre" panose="02000503000000000000" charset="0"/>
                                  </a:rPr>
                                  <m:t>2</m:t>
                                </m:r>
                                <m:r>
                                  <m:rPr>
                                    <m:sty m:val="p"/>
                                  </m:rPr>
                                  <a:rPr lang="en-US" altLang="zh-CN" sz="2400">
                                    <a:latin typeface="DejaVu Math TeX Gyre" panose="02000503000000000000" charset="0"/>
                                    <a:cs typeface="DejaVu Math TeX Gyre" panose="02000503000000000000" charset="0"/>
                                  </a:rPr>
                                  <m:t>sin</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num>
                              <m:den>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a:rPr lang="en-US" altLang="zh-CN" sz="2400" i="1">
                                    <a:latin typeface="DejaVu Math TeX Gyre" panose="02000503000000000000" charset="0"/>
                                    <a:ea typeface="宋体" panose="02010600030101010101" pitchFamily="2" charset="-122"/>
                                    <a:cs typeface="DejaVu Math TeX Gyre" panose="02000503000000000000" charset="0"/>
                                  </a:rPr>
                                  <m:t>+</m:t>
                                </m:r>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sin</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den>
                            </m:f>
                            <m:r>
                              <m:rPr>
                                <m:sty m:val="p"/>
                              </m:rPr>
                              <a:rPr lang="en-US" altLang="zh-CN" sz="2400">
                                <a:latin typeface="DejaVu Math TeX Gyre" panose="02000503000000000000" charset="0"/>
                                <a:cs typeface="DejaVu Math TeX Gyre" panose="02000503000000000000" charset="0"/>
                              </a:rPr>
                              <m:t>exp</m:t>
                            </m:r>
                            <m:d>
                              <m:dPr>
                                <m:ctrlPr>
                                  <a:rPr lang="en-US" altLang="zh-CN" sz="2400" i="1">
                                    <a:latin typeface="DejaVu Math TeX Gyre" panose="02000503000000000000" charset="0"/>
                                    <a:cs typeface="DejaVu Math TeX Gyre" panose="02000503000000000000" charset="0"/>
                                  </a:rPr>
                                </m:ctrlPr>
                              </m:dPr>
                              <m:e>
                                <m:r>
                                  <a:rPr lang="en-US" altLang="zh-CN" sz="2400" i="1">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400" i="1">
                                        <a:latin typeface="DejaVu Math TeX Gyre" panose="02000503000000000000" charset="0"/>
                                        <a:ea typeface="Cambria Math" panose="02040503050406030204" pitchFamily="18" charset="0"/>
                                        <a:cs typeface="DejaVu Math TeX Gyre" panose="02000503000000000000" charset="0"/>
                                      </a:rPr>
                                    </m:ctrlPr>
                                  </m:sSubSup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up>
                                    <m:r>
                                      <a:rPr lang="en-US" altLang="zh-CN" sz="2400" i="1">
                                        <a:latin typeface="DejaVu Math TeX Gyre" panose="02000503000000000000" charset="0"/>
                                        <a:ea typeface="宋体" panose="02010600030101010101" pitchFamily="2" charset="-122"/>
                                        <a:cs typeface="DejaVu Math TeX Gyre" panose="02000503000000000000" charset="0"/>
                                      </a:rPr>
                                      <m:t>2</m:t>
                                    </m:r>
                                  </m:sup>
                                </m:sSubSup>
                                <m:r>
                                  <a:rPr lang="en-US" altLang="zh-CN" sz="2400" i="1">
                                    <a:latin typeface="DejaVu Math TeX Gyre" panose="02000503000000000000" charset="0"/>
                                    <a:ea typeface="Cambria Math" panose="02040503050406030204" pitchFamily="18" charset="0"/>
                                    <a:cs typeface="DejaVu Math TeX Gyre" panose="02000503000000000000" charset="0"/>
                                  </a:rPr>
                                  <m:t>𝐹𝑜</m:t>
                                </m:r>
                              </m:e>
                            </m:d>
                          </m:den>
                        </m:f>
                        <m:r>
                          <a:rPr lang="en-US" altLang="zh-CN" sz="2400" i="1">
                            <a:latin typeface="DejaVu Math TeX Gyre" panose="02000503000000000000" charset="0"/>
                            <a:ea typeface="宋体" panose="02010600030101010101" pitchFamily="2" charset="-122"/>
                            <a:cs typeface="DejaVu Math TeX Gyre" panose="02000503000000000000" charset="0"/>
                          </a:rPr>
                          <m:t>=</m:t>
                        </m:r>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cos</m:t>
                        </m:r>
                        <m:d>
                          <m:dPr>
                            <m:ctrlPr>
                              <a:rPr lang="en-US" altLang="zh-CN" sz="2400" i="1">
                                <a:latin typeface="DejaVu Math TeX Gyre" panose="02000503000000000000" charset="0"/>
                                <a:ea typeface="Cambria Math" panose="02040503050406030204" pitchFamily="18" charset="0"/>
                                <a:cs typeface="DejaVu Math TeX Gyre" panose="02000503000000000000" charset="0"/>
                              </a:rPr>
                            </m:ctrlPr>
                          </m:dPr>
                          <m:e>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a:rPr lang="en-US" altLang="zh-CN" sz="2400" i="1">
                                <a:latin typeface="DejaVu Math TeX Gyre" panose="02000503000000000000" charset="0"/>
                                <a:cs typeface="DejaVu Math TeX Gyre" panose="02000503000000000000" charset="0"/>
                              </a:rPr>
                              <m:t>𝑋</m:t>
                            </m:r>
                          </m:e>
                        </m:d>
                      </m:oMath>
                    </m:oMathPara>
                  </a14:m>
                  <a:endParaRPr lang="zh-CN" altLang="en-US" sz="2400" dirty="0">
                    <a:latin typeface="+mj-ea"/>
                    <a:cs typeface="+mj-ea"/>
                  </a:endParaRPr>
                </a:p>
              </p:txBody>
            </p:sp>
          </mc:Choice>
          <mc:Fallback>
            <p:sp>
              <p:nvSpPr>
                <p:cNvPr id="11" name="矩形 2"/>
                <p:cNvSpPr>
                  <a:spLocks noRot="1" noChangeAspect="1" noMove="1" noResize="1" noEditPoints="1" noAdjustHandles="1" noChangeArrowheads="1" noChangeShapeType="1" noTextEdit="1"/>
                </p:cNvSpPr>
                <p:nvPr>
                  <p:custDataLst>
                    <p:tags r:id="rId5"/>
                  </p:custDataLst>
                </p:nvPr>
              </p:nvSpPr>
              <p:spPr>
                <a:xfrm>
                  <a:off x="1098486" y="2137324"/>
                  <a:ext cx="11362690" cy="1514475"/>
                </a:xfrm>
                <a:prstGeom prst="rect">
                  <a:avLst/>
                </a:prstGeom>
                <a:blipFill rotWithShape="1">
                  <a:blip r:embed="rId6"/>
                </a:blipFill>
              </p:spPr>
              <p:txBody>
                <a:bodyPr/>
                <a:lstStyle/>
                <a:p>
                  <a:r>
                    <a:rPr lang="zh-CN" altLang="en-US">
                      <a:noFill/>
                    </a:rPr>
                    <a:t> </a:t>
                  </a:r>
                </a:p>
              </p:txBody>
            </p:sp>
          </mc:Fallback>
        </mc:AlternateContent>
      </p:grpSp>
      <p:sp>
        <p:nvSpPr>
          <p:cNvPr id="13" name="矩形 12"/>
          <p:cNvSpPr/>
          <p:nvPr>
            <p:custDataLst>
              <p:tags r:id="rId7"/>
            </p:custDataLst>
          </p:nvPr>
        </p:nvSpPr>
        <p:spPr>
          <a:xfrm>
            <a:off x="4197350" y="4318000"/>
            <a:ext cx="7431405" cy="521970"/>
          </a:xfrm>
          <a:prstGeom prst="rect">
            <a:avLst/>
          </a:prstGeom>
        </p:spPr>
        <p:txBody>
          <a:bodyPr wrap="square">
            <a:spAutoFit/>
          </a:bodyPr>
          <a:p>
            <a:pPr marL="0" lvl="1" eaLnBrk="1" hangingPunct="1">
              <a:spcBef>
                <a:spcPts val="0"/>
              </a:spcBef>
              <a:spcAft>
                <a:spcPts val="0"/>
              </a:spcAft>
              <a:defRPr/>
            </a:pPr>
            <a:r>
              <a:rPr lang="zh-CN" altLang="en-US" sz="2800" kern="0" dirty="0">
                <a:ea typeface="黑体" panose="02010609060101010101" pitchFamily="2" charset="-122"/>
              </a:rPr>
              <a:t>该</a:t>
            </a:r>
            <a:r>
              <a:rPr lang="zh-CN" altLang="en-US" sz="2800" kern="0" dirty="0">
                <a:latin typeface="Calibri" panose="020F0502020204030204" pitchFamily="34" charset="0"/>
                <a:ea typeface="黑体" panose="02010609060101010101" pitchFamily="2" charset="-122"/>
              </a:rPr>
              <a:t>比值与时间</a:t>
            </a:r>
            <a:r>
              <a:rPr lang="en-US" altLang="zh-CN" sz="2800" i="1" kern="0" dirty="0">
                <a:latin typeface="Times New Roman Italic" panose="02020603050405020304" charset="0"/>
                <a:ea typeface="黑体" panose="02010609060101010101" pitchFamily="2" charset="-122"/>
                <a:cs typeface="Times New Roman Italic" panose="02020603050405020304" charset="0"/>
                <a:sym typeface="+mn-ea"/>
              </a:rPr>
              <a:t>t</a:t>
            </a:r>
            <a:r>
              <a:rPr lang="zh-CN" altLang="en-US" sz="2800" kern="0" dirty="0">
                <a:latin typeface="Calibri" panose="020F0502020204030204" pitchFamily="34" charset="0"/>
                <a:ea typeface="黑体" panose="02010609060101010101" pitchFamily="2" charset="-122"/>
              </a:rPr>
              <a:t>无关，只取决于特征值</a:t>
            </a:r>
            <a:r>
              <a:rPr lang="el-GR" altLang="zh-CN" sz="2800" i="1" kern="0" dirty="0">
                <a:latin typeface="Times New Roman" panose="02020603050405020304" pitchFamily="18" charset="0"/>
                <a:ea typeface="黑体" panose="02010609060101010101" pitchFamily="2" charset="-122"/>
                <a:cs typeface="Times New Roman" panose="02020603050405020304" pitchFamily="18" charset="0"/>
              </a:rPr>
              <a:t>μ</a:t>
            </a:r>
            <a:r>
              <a:rPr lang="en-US" altLang="zh-CN" sz="2800" i="1" kern="0" baseline="-250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kern="0" dirty="0">
                <a:latin typeface="黑体" panose="02010609060101010101" pitchFamily="2" charset="-122"/>
                <a:ea typeface="黑体" panose="02010609060101010101" pitchFamily="2" charset="-122"/>
              </a:rPr>
              <a:t>和</a:t>
            </a:r>
            <a:r>
              <a:rPr lang="en-US" altLang="zh-CN" sz="2800" i="1" kern="0" dirty="0">
                <a:latin typeface="Times New Roman Italic" panose="02020603050405020304" charset="0"/>
                <a:ea typeface="黑体" panose="02010609060101010101" pitchFamily="2" charset="-122"/>
                <a:cs typeface="Times New Roman Italic" panose="02020603050405020304" charset="0"/>
              </a:rPr>
              <a:t>X</a:t>
            </a:r>
            <a:endParaRPr lang="en-US" altLang="zh-CN" sz="2800" i="1" kern="0" dirty="0">
              <a:latin typeface="Times New Roman Italic" panose="02020603050405020304" charset="0"/>
              <a:ea typeface="黑体" panose="02010609060101010101" pitchFamily="2" charset="-122"/>
              <a:cs typeface="Times New Roman Italic"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简化</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32" name="Group 31"/>
          <p:cNvGrpSpPr/>
          <p:nvPr/>
        </p:nvGrpSpPr>
        <p:grpSpPr>
          <a:xfrm>
            <a:off x="783367" y="2681699"/>
            <a:ext cx="10020935" cy="1266563"/>
            <a:chOff x="9176797" y="1254854"/>
            <a:chExt cx="10020935" cy="1266563"/>
          </a:xfrm>
        </p:grpSpPr>
        <p:sp>
          <p:nvSpPr>
            <p:cNvPr id="29" name="Rectangle 3"/>
            <p:cNvSpPr txBox="1">
              <a:spLocks noChangeArrowheads="1"/>
            </p:cNvSpPr>
            <p:nvPr>
              <p:custDataLst>
                <p:tags r:id="rId1"/>
              </p:custDataLst>
            </p:nvPr>
          </p:nvSpPr>
          <p:spPr bwMode="auto">
            <a:xfrm>
              <a:off x="9176797" y="1254854"/>
              <a:ext cx="10020935" cy="431800"/>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0" lvl="1" indent="0" eaLnBrk="1" hangingPunct="1">
                <a:spcBef>
                  <a:spcPts val="0"/>
                </a:spcBef>
                <a:spcAft>
                  <a:spcPts val="0"/>
                </a:spcAft>
                <a:buNone/>
                <a:defRPr/>
              </a:pPr>
              <a:r>
                <a:rPr lang="zh-CN" altLang="en-US" sz="2800" b="0" kern="0" dirty="0">
                  <a:latin typeface="+mn-ea"/>
                  <a:ea typeface="+mn-ea"/>
                </a:rPr>
                <a:t>从初始时刻到某一时刻</a:t>
              </a:r>
              <a:r>
                <a:rPr lang="en-US" altLang="zh-CN" sz="2800" b="0" kern="0" dirty="0">
                  <a:latin typeface="+mn-ea"/>
                  <a:ea typeface="+mn-ea"/>
                </a:rPr>
                <a:t> </a:t>
              </a:r>
              <a:r>
                <a:rPr lang="en-US" altLang="el-GR" sz="2800" b="0" i="1" kern="0" dirty="0">
                  <a:latin typeface="Times New Roman" panose="02020603050405020304" pitchFamily="18" charset="0"/>
                  <a:ea typeface="+mn-ea"/>
                  <a:cs typeface="Times New Roman" panose="02020603050405020304" pitchFamily="18" charset="0"/>
                </a:rPr>
                <a:t>t </a:t>
              </a:r>
              <a:r>
                <a:rPr lang="zh-CN" altLang="en-US" sz="2800" b="0" kern="0" dirty="0">
                  <a:latin typeface="+mn-ea"/>
                  <a:ea typeface="+mn-ea"/>
                </a:rPr>
                <a:t>这一过程中所传递的热量</a:t>
              </a:r>
              <a:endParaRPr lang="en-US" altLang="zh-CN" sz="2800" b="0" kern="0" dirty="0">
                <a:latin typeface="+mn-ea"/>
                <a:ea typeface="+mn-ea"/>
              </a:endParaRPr>
            </a:p>
          </p:txBody>
        </p:sp>
        <mc:AlternateContent xmlns:mc="http://schemas.openxmlformats.org/markup-compatibility/2006">
          <mc:Choice xmlns:a14="http://schemas.microsoft.com/office/drawing/2010/main" Requires="a14">
            <p:sp>
              <p:nvSpPr>
                <p:cNvPr id="30" name="文本框 13"/>
                <p:cNvSpPr txBox="1"/>
                <p:nvPr>
                  <p:custDataLst>
                    <p:tags r:id="rId2"/>
                  </p:custDataLst>
                </p:nvPr>
              </p:nvSpPr>
              <p:spPr>
                <a:xfrm>
                  <a:off x="9277762" y="1902927"/>
                  <a:ext cx="4605655" cy="61849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800" i="1" smtClean="0">
                            <a:latin typeface="DejaVu Math TeX Gyre" panose="02000503000000000000" charset="0"/>
                            <a:cs typeface="DejaVu Math TeX Gyre" panose="02000503000000000000" charset="0"/>
                          </a:rPr>
                          <m:t>𝑄</m:t>
                        </m:r>
                        <m:r>
                          <a:rPr lang="en-US" altLang="zh-CN" sz="2800" b="0" i="1" smtClean="0">
                            <a:latin typeface="DejaVu Math TeX Gyre" panose="02000503000000000000" charset="0"/>
                            <a:ea typeface="宋体" panose="02010600030101010101" pitchFamily="2" charset="-122"/>
                            <a:cs typeface="DejaVu Math TeX Gyre" panose="02000503000000000000" charset="0"/>
                          </a:rPr>
                          <m:t>=</m:t>
                        </m:r>
                        <m:r>
                          <a:rPr lang="zh-CN" altLang="en-US" sz="2800" i="1" smtClean="0">
                            <a:latin typeface="DejaVu Math TeX Gyre" panose="02000503000000000000" charset="0"/>
                            <a:ea typeface="宋体" panose="02010600030101010101" pitchFamily="2" charset="-122"/>
                            <a:cs typeface="DejaVu Math TeX Gyre" panose="02000503000000000000" charset="0"/>
                          </a:rPr>
                          <m:t>𝜌</m:t>
                        </m:r>
                        <m:sSub>
                          <m:sSubPr>
                            <m:ctrlPr>
                              <a:rPr lang="zh-CN" altLang="en-US" sz="28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800" i="1" smtClean="0">
                                <a:latin typeface="DejaVu Math TeX Gyre" panose="02000503000000000000" charset="0"/>
                                <a:ea typeface="宋体" panose="02010600030101010101" pitchFamily="2" charset="-122"/>
                                <a:cs typeface="DejaVu Math TeX Gyre" panose="02000503000000000000" charset="0"/>
                              </a:rPr>
                              <m:t>𝑐</m:t>
                            </m:r>
                          </m:e>
                          <m:sub>
                            <m:r>
                              <a:rPr lang="en-US" altLang="zh-CN" sz="2800" i="1" smtClean="0">
                                <a:latin typeface="DejaVu Math TeX Gyre" panose="02000503000000000000" charset="0"/>
                                <a:ea typeface="宋体" panose="02010600030101010101" pitchFamily="2" charset="-122"/>
                                <a:cs typeface="DejaVu Math TeX Gyre" panose="02000503000000000000" charset="0"/>
                              </a:rPr>
                              <m:t>𝑝</m:t>
                            </m:r>
                          </m:sub>
                        </m:sSub>
                        <m:nary>
                          <m:naryPr>
                            <m:ctrlPr>
                              <a:rPr lang="en-US" altLang="zh-CN" sz="2800" b="0" i="1" smtClean="0">
                                <a:latin typeface="DejaVu Math TeX Gyre" panose="02000503000000000000" charset="0"/>
                                <a:cs typeface="DejaVu Math TeX Gyre" panose="02000503000000000000" charset="0"/>
                              </a:rPr>
                            </m:ctrlPr>
                          </m:naryPr>
                          <m:sub>
                            <m:r>
                              <m:rPr>
                                <m:brk m:alnAt="23"/>
                              </m:rPr>
                              <a:rPr lang="en-US" altLang="zh-CN" sz="2800" b="0" i="1" smtClean="0">
                                <a:latin typeface="DejaVu Math TeX Gyre" panose="02000503000000000000" charset="0"/>
                                <a:cs typeface="DejaVu Math TeX Gyre" panose="02000503000000000000" charset="0"/>
                              </a:rPr>
                              <m:t>𝑉</m:t>
                            </m:r>
                          </m:sub>
                          <m:sup/>
                          <m:e>
                            <m:d>
                              <m:dPr>
                                <m:begChr m:val="["/>
                                <m:endChr m:val="]"/>
                                <m:ctrlPr>
                                  <a:rPr lang="en-US" altLang="zh-CN" sz="2800" b="0" i="1" smtClean="0">
                                    <a:latin typeface="DejaVu Math TeX Gyre" panose="02000503000000000000" charset="0"/>
                                    <a:cs typeface="DejaVu Math TeX Gyre" panose="02000503000000000000" charset="0"/>
                                  </a:rPr>
                                </m:ctrlPr>
                              </m:dPr>
                              <m:e>
                                <m:sSub>
                                  <m:sSubPr>
                                    <m:ctrlPr>
                                      <a:rPr lang="en-US" altLang="zh-CN" sz="2800" b="0" i="1" smtClean="0">
                                        <a:latin typeface="DejaVu Math TeX Gyre" panose="02000503000000000000" charset="0"/>
                                        <a:cs typeface="DejaVu Math TeX Gyre" panose="02000503000000000000" charset="0"/>
                                      </a:rPr>
                                    </m:ctrlPr>
                                  </m:sSubPr>
                                  <m:e>
                                    <m:r>
                                      <a:rPr lang="en-US" altLang="zh-CN" sz="2800" b="0" i="1" smtClean="0">
                                        <a:latin typeface="DejaVu Math TeX Gyre" panose="02000503000000000000" charset="0"/>
                                        <a:cs typeface="DejaVu Math TeX Gyre" panose="02000503000000000000" charset="0"/>
                                      </a:rPr>
                                      <m:t>𝑇</m:t>
                                    </m:r>
                                  </m:e>
                                  <m:sub>
                                    <m:r>
                                      <a:rPr lang="en-US" altLang="zh-CN" sz="2800" b="0" i="1" smtClean="0">
                                        <a:latin typeface="DejaVu Math TeX Gyre" panose="02000503000000000000" charset="0"/>
                                        <a:ea typeface="宋体" panose="02010600030101010101" pitchFamily="2" charset="-122"/>
                                        <a:cs typeface="DejaVu Math TeX Gyre" panose="02000503000000000000" charset="0"/>
                                      </a:rPr>
                                      <m:t>0</m:t>
                                    </m:r>
                                  </m:sub>
                                </m:sSub>
                                <m:r>
                                  <a:rPr lang="en-US" altLang="zh-CN" sz="2800" b="0" i="1" smtClean="0">
                                    <a:latin typeface="DejaVu Math TeX Gyre" panose="02000503000000000000" charset="0"/>
                                    <a:ea typeface="宋体" panose="02010600030101010101" pitchFamily="2" charset="-122"/>
                                    <a:cs typeface="DejaVu Math TeX Gyre" panose="02000503000000000000" charset="0"/>
                                  </a:rPr>
                                  <m:t>−</m:t>
                                </m:r>
                                <m:r>
                                  <a:rPr lang="en-US" altLang="zh-CN" sz="2800" b="0" i="1" smtClean="0">
                                    <a:latin typeface="DejaVu Math TeX Gyre" panose="02000503000000000000" charset="0"/>
                                    <a:cs typeface="DejaVu Math TeX Gyre" panose="02000503000000000000" charset="0"/>
                                  </a:rPr>
                                  <m:t>𝑇</m:t>
                                </m:r>
                              </m:e>
                            </m:d>
                            <m:r>
                              <a:rPr lang="en-US" altLang="zh-CN" sz="2800" b="0" i="1" smtClean="0">
                                <a:latin typeface="DejaVu Math TeX Gyre" panose="02000503000000000000" charset="0"/>
                                <a:cs typeface="DejaVu Math TeX Gyre" panose="02000503000000000000" charset="0"/>
                              </a:rPr>
                              <m:t>𝑑𝑉</m:t>
                            </m:r>
                          </m:e>
                        </m:nary>
                      </m:oMath>
                    </m:oMathPara>
                  </a14:m>
                  <a:endParaRPr lang="zh-CN" altLang="en-US" sz="2800" dirty="0">
                    <a:latin typeface="+mj-ea"/>
                    <a:cs typeface="+mj-ea"/>
                  </a:endParaRPr>
                </a:p>
              </p:txBody>
            </p:sp>
          </mc:Choice>
          <mc:Fallback>
            <p:sp>
              <p:nvSpPr>
                <p:cNvPr id="30" name="文本框 13"/>
                <p:cNvSpPr txBox="1">
                  <a:spLocks noRot="1" noChangeAspect="1" noMove="1" noResize="1" noEditPoints="1" noAdjustHandles="1" noChangeArrowheads="1" noChangeShapeType="1" noTextEdit="1"/>
                </p:cNvSpPr>
                <p:nvPr>
                  <p:custDataLst>
                    <p:tags r:id="rId3"/>
                  </p:custDataLst>
                </p:nvPr>
              </p:nvSpPr>
              <p:spPr>
                <a:xfrm>
                  <a:off x="9277762" y="1902927"/>
                  <a:ext cx="4605655" cy="618490"/>
                </a:xfrm>
                <a:prstGeom prst="rect">
                  <a:avLst/>
                </a:prstGeom>
                <a:blipFill rotWithShape="1">
                  <a:blip r:embed="rId4"/>
                </a:blipFill>
              </p:spPr>
              <p:txBody>
                <a:bodyPr/>
                <a:lstStyle/>
                <a:p>
                  <a:r>
                    <a:rPr lang="zh-CN" altLang="en-US">
                      <a:noFill/>
                    </a:rPr>
                    <a:t> </a:t>
                  </a:r>
                </a:p>
              </p:txBody>
            </p:sp>
          </mc:Fallback>
        </mc:AlternateContent>
      </p:grpSp>
      <p:sp>
        <p:nvSpPr>
          <p:cNvPr id="33" name="Rectangle 3"/>
          <p:cNvSpPr txBox="1">
            <a:spLocks noChangeArrowheads="1"/>
          </p:cNvSpPr>
          <p:nvPr>
            <p:custDataLst>
              <p:tags r:id="rId5"/>
            </p:custDataLst>
          </p:nvPr>
        </p:nvSpPr>
        <p:spPr bwMode="auto">
          <a:xfrm>
            <a:off x="884555" y="4103370"/>
            <a:ext cx="2725420" cy="431800"/>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0" lvl="1" indent="0" eaLnBrk="1" hangingPunct="1">
              <a:spcBef>
                <a:spcPts val="0"/>
              </a:spcBef>
              <a:spcAft>
                <a:spcPts val="0"/>
              </a:spcAft>
              <a:buNone/>
              <a:defRPr/>
            </a:pPr>
            <a:r>
              <a:rPr lang="zh-CN" altLang="en-US" sz="2800" b="0" kern="0" dirty="0">
                <a:latin typeface="+mn-ea"/>
                <a:ea typeface="+mn-ea"/>
              </a:rPr>
              <a:t>两个热量之比</a:t>
            </a:r>
            <a:endParaRPr lang="zh-CN" altLang="en-US" sz="2800" b="0" kern="0" dirty="0">
              <a:latin typeface="+mn-ea"/>
              <a:ea typeface="+mn-ea"/>
            </a:endParaRPr>
          </a:p>
        </p:txBody>
      </p:sp>
      <mc:AlternateContent xmlns:mc="http://schemas.openxmlformats.org/markup-compatibility/2006">
        <mc:Choice xmlns:a14="http://schemas.microsoft.com/office/drawing/2010/main" Requires="a14">
          <p:sp>
            <p:nvSpPr>
              <p:cNvPr id="34" name="矩形 8"/>
              <p:cNvSpPr/>
              <p:nvPr>
                <p:custDataLst>
                  <p:tags r:id="rId6"/>
                </p:custDataLst>
              </p:nvPr>
            </p:nvSpPr>
            <p:spPr>
              <a:xfrm>
                <a:off x="309245" y="4770755"/>
                <a:ext cx="12463780" cy="18453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chemeClr val="tx1"/>
                              </a:solidFill>
                              <a:latin typeface="DejaVu Math TeX Gyre" panose="02000503000000000000" charset="0"/>
                              <a:cs typeface="DejaVu Math TeX Gyre" panose="02000503000000000000" charset="0"/>
                            </a:rPr>
                          </m:ctrlPr>
                        </m:fPr>
                        <m:num>
                          <m:r>
                            <a:rPr lang="en-US" altLang="zh-CN" sz="2400" i="1">
                              <a:solidFill>
                                <a:schemeClr val="tx1"/>
                              </a:solidFill>
                              <a:latin typeface="DejaVu Math TeX Gyre" panose="02000503000000000000" charset="0"/>
                              <a:cs typeface="DejaVu Math TeX Gyre" panose="02000503000000000000" charset="0"/>
                            </a:rPr>
                            <m:t>𝑄</m:t>
                          </m:r>
                        </m:num>
                        <m:den>
                          <m:sSub>
                            <m:sSubPr>
                              <m:ctrlPr>
                                <a:rPr lang="en-US" altLang="zh-CN" sz="2400" i="1">
                                  <a:solidFill>
                                    <a:schemeClr val="tx1"/>
                                  </a:solidFill>
                                  <a:latin typeface="DejaVu Math TeX Gyre" panose="02000503000000000000" charset="0"/>
                                  <a:cs typeface="DejaVu Math TeX Gyre" panose="02000503000000000000" charset="0"/>
                                </a:rPr>
                              </m:ctrlPr>
                            </m:sSubPr>
                            <m:e>
                              <m:r>
                                <a:rPr lang="en-US" altLang="zh-CN" sz="2400" i="1">
                                  <a:solidFill>
                                    <a:schemeClr val="tx1"/>
                                  </a:solidFill>
                                  <a:latin typeface="DejaVu Math TeX Gyre" panose="02000503000000000000" charset="0"/>
                                  <a:cs typeface="DejaVu Math TeX Gyre" panose="02000503000000000000" charset="0"/>
                                </a:rPr>
                                <m:t>𝑄</m:t>
                              </m:r>
                            </m:e>
                            <m:sub>
                              <m:r>
                                <a:rPr lang="en-US" altLang="zh-CN" sz="2400" i="1">
                                  <a:solidFill>
                                    <a:schemeClr val="tx1"/>
                                  </a:solidFill>
                                  <a:latin typeface="DejaVu Math TeX Gyre" panose="02000503000000000000" charset="0"/>
                                  <a:cs typeface="DejaVu Math TeX Gyre" panose="02000503000000000000" charset="0"/>
                                </a:rPr>
                                <m:t>0</m:t>
                              </m:r>
                            </m:sub>
                          </m:sSub>
                        </m:den>
                      </m:f>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solidFill>
                                <a:schemeClr val="tx1"/>
                              </a:solidFill>
                              <a:latin typeface="DejaVu Math TeX Gyre" panose="02000503000000000000" charset="0"/>
                              <a:cs typeface="DejaVu Math TeX Gyre" panose="02000503000000000000" charset="0"/>
                            </a:rPr>
                          </m:ctrlPr>
                        </m:fPr>
                        <m:num>
                          <m:r>
                            <a:rPr lang="zh-CN" altLang="en-US"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𝜌</m:t>
                          </m:r>
                          <m:sSub>
                            <m:sSubPr>
                              <m:ctrlPr>
                                <a:rPr lang="zh-CN" altLang="en-US" sz="2400" i="1" smtClean="0">
                                  <a:solidFill>
                                    <a:schemeClr val="tx1"/>
                                  </a:solidFill>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𝑐</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𝑝</m:t>
                              </m:r>
                            </m:sub>
                          </m:sSub>
                          <m:nary>
                            <m:naryPr>
                              <m:ctrlPr>
                                <a:rPr lang="en-US" altLang="zh-CN" sz="2400" i="1" smtClean="0">
                                  <a:solidFill>
                                    <a:schemeClr val="tx1"/>
                                  </a:solidFill>
                                  <a:latin typeface="DejaVu Math TeX Gyre" panose="02000503000000000000" charset="0"/>
                                  <a:cs typeface="DejaVu Math TeX Gyre" panose="02000503000000000000" charset="0"/>
                                </a:rPr>
                              </m:ctrlPr>
                            </m:naryPr>
                            <m:sub>
                              <m:r>
                                <m:rPr>
                                  <m:brk m:alnAt="23"/>
                                </m:rPr>
                                <a:rPr lang="en-US" altLang="zh-CN" sz="2400" i="1" smtClean="0">
                                  <a:solidFill>
                                    <a:schemeClr val="tx1"/>
                                  </a:solidFill>
                                  <a:latin typeface="DejaVu Math TeX Gyre" panose="02000503000000000000" charset="0"/>
                                  <a:cs typeface="DejaVu Math TeX Gyre" panose="02000503000000000000" charset="0"/>
                                </a:rPr>
                                <m:t>𝑉</m:t>
                              </m:r>
                            </m:sub>
                            <m:sup/>
                            <m:e>
                              <m:d>
                                <m:dPr>
                                  <m:begChr m:val="["/>
                                  <m:endChr m:val="]"/>
                                  <m:ctrlPr>
                                    <a:rPr lang="en-US" altLang="zh-CN" sz="2400" i="1" smtClean="0">
                                      <a:solidFill>
                                        <a:schemeClr val="tx1"/>
                                      </a:solidFill>
                                      <a:latin typeface="DejaVu Math TeX Gyre" panose="02000503000000000000" charset="0"/>
                                      <a:cs typeface="DejaVu Math TeX Gyre" panose="02000503000000000000" charset="0"/>
                                    </a:rPr>
                                  </m:ctrlPr>
                                </m:dPr>
                                <m:e>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0</m:t>
                                      </m:r>
                                    </m:sub>
                                  </m:s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r>
                                    <a:rPr lang="en-US" altLang="zh-CN" sz="2400" i="1" smtClean="0">
                                      <a:solidFill>
                                        <a:schemeClr val="tx1"/>
                                      </a:solidFill>
                                      <a:latin typeface="DejaVu Math TeX Gyre" panose="02000503000000000000" charset="0"/>
                                      <a:cs typeface="DejaVu Math TeX Gyre" panose="02000503000000000000" charset="0"/>
                                    </a:rPr>
                                    <m:t>𝑇</m:t>
                                  </m:r>
                                </m:e>
                              </m:d>
                              <m:r>
                                <a:rPr lang="en-US" altLang="zh-CN" sz="2400" i="1" smtClean="0">
                                  <a:solidFill>
                                    <a:schemeClr val="tx1"/>
                                  </a:solidFill>
                                  <a:latin typeface="DejaVu Math TeX Gyre" panose="02000503000000000000" charset="0"/>
                                  <a:cs typeface="DejaVu Math TeX Gyre" panose="02000503000000000000" charset="0"/>
                                </a:rPr>
                                <m:t>𝑑𝑉</m:t>
                              </m:r>
                            </m:e>
                          </m:nary>
                        </m:num>
                        <m:den>
                          <m:r>
                            <a:rPr lang="zh-CN" altLang="en-US"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𝜌</m:t>
                          </m:r>
                          <m:sSub>
                            <m:sSubPr>
                              <m:ctrlPr>
                                <a:rPr lang="zh-CN" altLang="en-US" sz="2400" i="1" smtClean="0">
                                  <a:solidFill>
                                    <a:schemeClr val="tx1"/>
                                  </a:solidFill>
                                  <a:latin typeface="DejaVu Math TeX Gyre" panose="02000503000000000000" charset="0"/>
                                  <a:ea typeface="宋体" panose="02010600030101010101" pitchFamily="2" charset="-122"/>
                                  <a:cs typeface="DejaVu Math TeX Gyre" panose="02000503000000000000" charset="0"/>
                                </a:rPr>
                              </m:ctrlPr>
                            </m:sSubPr>
                            <m:e>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𝑐</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𝑝</m:t>
                              </m:r>
                            </m:sub>
                          </m:sSub>
                          <m:r>
                            <a:rPr lang="en-US" altLang="zh-CN" sz="2400" i="1" smtClean="0">
                              <a:solidFill>
                                <a:schemeClr val="tx1"/>
                              </a:solidFill>
                              <a:latin typeface="DejaVu Math TeX Gyre" panose="02000503000000000000" charset="0"/>
                              <a:cs typeface="DejaVu Math TeX Gyre" panose="02000503000000000000" charset="0"/>
                            </a:rPr>
                            <m:t>𝑉</m:t>
                          </m:r>
                          <m:d>
                            <m:dPr>
                              <m:ctrlPr>
                                <a:rPr lang="en-US" altLang="zh-CN" sz="2400" i="1" smtClean="0">
                                  <a:solidFill>
                                    <a:schemeClr val="tx1"/>
                                  </a:solidFill>
                                  <a:latin typeface="DejaVu Math TeX Gyre" panose="02000503000000000000" charset="0"/>
                                  <a:cs typeface="DejaVu Math TeX Gyre" panose="02000503000000000000" charset="0"/>
                                </a:rPr>
                              </m:ctrlPr>
                            </m:dPr>
                            <m:e>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0</m:t>
                                  </m:r>
                                </m:sub>
                              </m:s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ub>
                              </m:sSub>
                            </m:e>
                          </m:d>
                        </m:den>
                      </m:f>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solidFill>
                                <a:schemeClr val="tx1"/>
                              </a:solidFill>
                              <a:latin typeface="DejaVu Math TeX Gyre" panose="02000503000000000000" charset="0"/>
                              <a:cs typeface="DejaVu Math TeX Gyre" panose="02000503000000000000" charset="0"/>
                            </a:rPr>
                          </m:ctrlPr>
                        </m:fPr>
                        <m:num>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1</m:t>
                          </m:r>
                        </m:num>
                        <m:den>
                          <m:r>
                            <a:rPr lang="en-US" altLang="zh-CN" sz="2400" i="1" smtClean="0">
                              <a:solidFill>
                                <a:schemeClr val="tx1"/>
                              </a:solidFill>
                              <a:latin typeface="DejaVu Math TeX Gyre" panose="02000503000000000000" charset="0"/>
                              <a:cs typeface="DejaVu Math TeX Gyre" panose="02000503000000000000" charset="0"/>
                            </a:rPr>
                            <m:t>𝑉</m:t>
                          </m:r>
                        </m:den>
                      </m:f>
                      <m:nary>
                        <m:naryPr>
                          <m:ctrlPr>
                            <a:rPr lang="en-US" altLang="zh-CN" sz="2400" i="1">
                              <a:solidFill>
                                <a:schemeClr val="tx1"/>
                              </a:solidFill>
                              <a:latin typeface="DejaVu Math TeX Gyre" panose="02000503000000000000" charset="0"/>
                              <a:cs typeface="DejaVu Math TeX Gyre" panose="02000503000000000000" charset="0"/>
                            </a:rPr>
                          </m:ctrlPr>
                        </m:naryPr>
                        <m:sub>
                          <m:r>
                            <m:rPr>
                              <m:brk m:alnAt="23"/>
                            </m:rPr>
                            <a:rPr lang="en-US" altLang="zh-CN" sz="2400" i="1">
                              <a:solidFill>
                                <a:schemeClr val="tx1"/>
                              </a:solidFill>
                              <a:latin typeface="DejaVu Math TeX Gyre" panose="02000503000000000000" charset="0"/>
                              <a:cs typeface="DejaVu Math TeX Gyre" panose="02000503000000000000" charset="0"/>
                            </a:rPr>
                            <m:t>𝑉</m:t>
                          </m:r>
                        </m:sub>
                        <m:sup/>
                        <m:e>
                          <m:f>
                            <m:fPr>
                              <m:ctrlPr>
                                <a:rPr lang="en-US" altLang="zh-CN" sz="2400" i="1" smtClean="0">
                                  <a:solidFill>
                                    <a:schemeClr val="tx1"/>
                                  </a:solidFill>
                                  <a:latin typeface="DejaVu Math TeX Gyre" panose="02000503000000000000" charset="0"/>
                                  <a:cs typeface="DejaVu Math TeX Gyre" panose="02000503000000000000" charset="0"/>
                                </a:rPr>
                              </m:ctrlPr>
                            </m:fPr>
                            <m:num>
                              <m:d>
                                <m:dPr>
                                  <m:ctrlPr>
                                    <a:rPr lang="en-US" altLang="zh-CN" sz="2400" i="1" smtClean="0">
                                      <a:solidFill>
                                        <a:schemeClr val="tx1"/>
                                      </a:solidFill>
                                      <a:latin typeface="DejaVu Math TeX Gyre" panose="02000503000000000000" charset="0"/>
                                      <a:cs typeface="DejaVu Math TeX Gyre" panose="02000503000000000000" charset="0"/>
                                    </a:rPr>
                                  </m:ctrlPr>
                                </m:dPr>
                                <m:e>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0</m:t>
                                      </m:r>
                                    </m:sub>
                                  </m:s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ub>
                                  </m:sSub>
                                </m:e>
                              </m:d>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d>
                                <m:dPr>
                                  <m:ctrlPr>
                                    <a:rPr lang="en-US" altLang="zh-CN" sz="2400" i="1" smtClean="0">
                                      <a:solidFill>
                                        <a:schemeClr val="tx1"/>
                                      </a:solidFill>
                                      <a:latin typeface="DejaVu Math TeX Gyre" panose="02000503000000000000" charset="0"/>
                                      <a:cs typeface="DejaVu Math TeX Gyre" panose="02000503000000000000" charset="0"/>
                                    </a:rPr>
                                  </m:ctrlPr>
                                </m:dPr>
                                <m:e>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𝑇</m:t>
                                  </m:r>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sSub>
                                    <m:sSubPr>
                                      <m:ctrlPr>
                                        <a:rPr lang="en-US" altLang="zh-CN" sz="2400" i="1">
                                          <a:solidFill>
                                            <a:schemeClr val="tx1"/>
                                          </a:solidFill>
                                          <a:latin typeface="DejaVu Math TeX Gyre" panose="02000503000000000000" charset="0"/>
                                          <a:cs typeface="DejaVu Math TeX Gyre" panose="02000503000000000000" charset="0"/>
                                        </a:rPr>
                                      </m:ctrlPr>
                                    </m:sSubPr>
                                    <m:e>
                                      <m:r>
                                        <a:rPr lang="en-US" altLang="zh-CN" sz="2400" i="1">
                                          <a:solidFill>
                                            <a:schemeClr val="tx1"/>
                                          </a:solidFill>
                                          <a:latin typeface="DejaVu Math TeX Gyre" panose="02000503000000000000" charset="0"/>
                                          <a:cs typeface="DejaVu Math TeX Gyre" panose="02000503000000000000" charset="0"/>
                                        </a:rPr>
                                        <m:t>𝑇</m:t>
                                      </m:r>
                                    </m:e>
                                    <m:sub>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sub>
                                  </m:sSub>
                                </m:e>
                              </m:d>
                            </m:num>
                            <m:den>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0</m:t>
                                  </m:r>
                                </m:sub>
                              </m:s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Sub>
                                <m:sSubPr>
                                  <m:ctrlPr>
                                    <a:rPr lang="en-US" altLang="zh-CN" sz="2400" i="1" smtClean="0">
                                      <a:solidFill>
                                        <a:schemeClr val="tx1"/>
                                      </a:solidFill>
                                      <a:latin typeface="DejaVu Math TeX Gyre" panose="02000503000000000000" charset="0"/>
                                      <a:cs typeface="DejaVu Math TeX Gyre" panose="02000503000000000000" charset="0"/>
                                    </a:rPr>
                                  </m:ctrlPr>
                                </m:sSubPr>
                                <m:e>
                                  <m:r>
                                    <a:rPr lang="en-US" altLang="zh-CN" sz="2400" i="1" smtClean="0">
                                      <a:solidFill>
                                        <a:schemeClr val="tx1"/>
                                      </a:solidFill>
                                      <a:latin typeface="DejaVu Math TeX Gyre" panose="02000503000000000000" charset="0"/>
                                      <a:cs typeface="DejaVu Math TeX Gyre" panose="02000503000000000000" charset="0"/>
                                    </a:rPr>
                                    <m:t>𝑇</m:t>
                                  </m:r>
                                </m:e>
                                <m:sub>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sub>
                              </m:sSub>
                            </m:den>
                          </m:f>
                          <m:r>
                            <a:rPr lang="en-US" altLang="zh-CN" sz="2400" i="1">
                              <a:solidFill>
                                <a:schemeClr val="tx1"/>
                              </a:solidFill>
                              <a:latin typeface="DejaVu Math TeX Gyre" panose="02000503000000000000" charset="0"/>
                              <a:cs typeface="DejaVu Math TeX Gyre" panose="02000503000000000000" charset="0"/>
                            </a:rPr>
                            <m:t>𝑑𝑉</m:t>
                          </m:r>
                        </m:e>
                      </m:nary>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solidFill>
                                <a:schemeClr val="tx1"/>
                              </a:solidFill>
                              <a:latin typeface="DejaVu Math TeX Gyre" panose="02000503000000000000" charset="0"/>
                              <a:cs typeface="DejaVu Math TeX Gyre" panose="02000503000000000000" charset="0"/>
                            </a:rPr>
                          </m:ctrlPr>
                        </m:fPr>
                        <m:num>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1</m:t>
                          </m:r>
                        </m:num>
                        <m:den>
                          <m:r>
                            <a:rPr lang="en-US" altLang="zh-CN" sz="2400" i="1" smtClean="0">
                              <a:solidFill>
                                <a:schemeClr val="tx1"/>
                              </a:solidFill>
                              <a:latin typeface="DejaVu Math TeX Gyre" panose="02000503000000000000" charset="0"/>
                              <a:cs typeface="DejaVu Math TeX Gyre" panose="02000503000000000000" charset="0"/>
                            </a:rPr>
                            <m:t>𝑉</m:t>
                          </m:r>
                        </m:den>
                      </m:f>
                      <m:nary>
                        <m:naryPr>
                          <m:ctrlPr>
                            <a:rPr lang="en-US" altLang="zh-CN" sz="2400" i="1">
                              <a:solidFill>
                                <a:schemeClr val="tx1"/>
                              </a:solidFill>
                              <a:latin typeface="DejaVu Math TeX Gyre" panose="02000503000000000000" charset="0"/>
                              <a:cs typeface="DejaVu Math TeX Gyre" panose="02000503000000000000" charset="0"/>
                            </a:rPr>
                          </m:ctrlPr>
                        </m:naryPr>
                        <m:sub>
                          <m:r>
                            <m:rPr>
                              <m:brk m:alnAt="23"/>
                            </m:rPr>
                            <a:rPr lang="en-US" altLang="zh-CN" sz="2400" i="1">
                              <a:solidFill>
                                <a:schemeClr val="tx1"/>
                              </a:solidFill>
                              <a:latin typeface="DejaVu Math TeX Gyre" panose="02000503000000000000" charset="0"/>
                              <a:cs typeface="DejaVu Math TeX Gyre" panose="02000503000000000000" charset="0"/>
                            </a:rPr>
                            <m:t>𝑉</m:t>
                          </m:r>
                        </m:sub>
                        <m:sup/>
                        <m:e>
                          <m:d>
                            <m:dPr>
                              <m:ctrlPr>
                                <a:rPr sz="2400" i="1">
                                  <a:solidFill>
                                    <a:schemeClr val="tx1"/>
                                  </a:solidFill>
                                  <a:latin typeface="DejaVu Math TeX Gyre" panose="02000503000000000000" charset="0"/>
                                  <a:cs typeface="DejaVu Math TeX Gyre" panose="02000503000000000000" charset="0"/>
                                </a:rPr>
                              </m:ctrlPr>
                            </m:dPr>
                            <m:e>
                              <m:r>
                                <a:rPr lang="en-US" sz="2400" i="1">
                                  <a:solidFill>
                                    <a:schemeClr val="tx1"/>
                                  </a:solidFill>
                                  <a:latin typeface="DejaVu Math TeX Gyre" panose="02000503000000000000" charset="0"/>
                                  <a:ea typeface="宋体" panose="02010600030101010101" pitchFamily="2" charset="-122"/>
                                  <a:cs typeface="DejaVu Math TeX Gyre" panose="02000503000000000000" charset="0"/>
                                </a:rPr>
                                <m:t>1</m:t>
                              </m:r>
                              <m:r>
                                <a:rPr lang="en-US" sz="2400" i="1">
                                  <a:solidFill>
                                    <a:schemeClr val="tx1"/>
                                  </a:solidFill>
                                  <a:latin typeface="DejaVu Math TeX Gyre" panose="02000503000000000000" charset="0"/>
                                  <a:cs typeface="DejaVu Math TeX Gyre" panose="02000503000000000000" charset="0"/>
                                </a:rPr>
                                <m:t>−</m:t>
                              </m:r>
                              <m:r>
                                <a:rPr lang="en-US" sz="2400" i="1">
                                  <a:solidFill>
                                    <a:schemeClr val="tx1"/>
                                  </a:solidFill>
                                  <a:latin typeface="DejaVu Math TeX Gyre" panose="02000503000000000000" charset="0"/>
                                  <a:ea typeface="宋体" panose="02010600030101010101" pitchFamily="2" charset="-122"/>
                                  <a:cs typeface="DejaVu Math TeX Gyre" panose="02000503000000000000" charset="0"/>
                                </a:rPr>
                                <m:t>𝜃</m:t>
                              </m:r>
                            </m:e>
                          </m:d>
                          <m:r>
                            <a:rPr lang="en-US" altLang="zh-CN" sz="2400" i="1">
                              <a:solidFill>
                                <a:schemeClr val="tx1"/>
                              </a:solidFill>
                              <a:latin typeface="DejaVu Math TeX Gyre" panose="02000503000000000000" charset="0"/>
                              <a:cs typeface="DejaVu Math TeX Gyre" panose="02000503000000000000" charset="0"/>
                            </a:rPr>
                            <m:t>𝑑𝑉</m:t>
                          </m:r>
                        </m:e>
                      </m:nary>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f>
                        <m:fPr>
                          <m:ctrlPr>
                            <a:rPr lang="en-US" altLang="zh-CN" sz="2400" i="1" smtClean="0">
                              <a:solidFill>
                                <a:schemeClr val="tx1"/>
                              </a:solidFill>
                              <a:latin typeface="DejaVu Math TeX Gyre" panose="02000503000000000000" charset="0"/>
                              <a:cs typeface="DejaVu Math TeX Gyre" panose="02000503000000000000" charset="0"/>
                            </a:rPr>
                          </m:ctrlPr>
                        </m:fPr>
                        <m:num>
                          <m:r>
                            <a:rPr lang="en-US" altLang="zh-CN" sz="2400" i="1" smtClean="0">
                              <a:solidFill>
                                <a:schemeClr val="tx1"/>
                              </a:solidFill>
                              <a:latin typeface="DejaVu Math TeX Gyre" panose="02000503000000000000" charset="0"/>
                              <a:ea typeface="宋体" panose="02010600030101010101" pitchFamily="2" charset="-122"/>
                              <a:cs typeface="DejaVu Math TeX Gyre" panose="02000503000000000000" charset="0"/>
                            </a:rPr>
                            <m:t>1</m:t>
                          </m:r>
                        </m:num>
                        <m:den>
                          <m:r>
                            <a:rPr lang="en-US" altLang="zh-CN" sz="2400" i="1" smtClean="0">
                              <a:solidFill>
                                <a:schemeClr val="tx1"/>
                              </a:solidFill>
                              <a:latin typeface="DejaVu Math TeX Gyre" panose="02000503000000000000" charset="0"/>
                              <a:cs typeface="DejaVu Math TeX Gyre" panose="02000503000000000000" charset="0"/>
                            </a:rPr>
                            <m:t>𝑉</m:t>
                          </m:r>
                        </m:den>
                      </m:f>
                      <m:nary>
                        <m:naryPr>
                          <m:ctrlPr>
                            <a:rPr lang="en-US" altLang="zh-CN" sz="2400" i="1">
                              <a:solidFill>
                                <a:schemeClr val="tx1"/>
                              </a:solidFill>
                              <a:latin typeface="DejaVu Math TeX Gyre" panose="02000503000000000000" charset="0"/>
                              <a:cs typeface="DejaVu Math TeX Gyre" panose="02000503000000000000" charset="0"/>
                            </a:rPr>
                          </m:ctrlPr>
                        </m:naryPr>
                        <m:sub>
                          <m:r>
                            <m:rPr>
                              <m:brk m:alnAt="23"/>
                            </m:rPr>
                            <a:rPr lang="en-US" altLang="zh-CN" sz="2400" i="1">
                              <a:solidFill>
                                <a:schemeClr val="tx1"/>
                              </a:solidFill>
                              <a:latin typeface="DejaVu Math TeX Gyre" panose="02000503000000000000" charset="0"/>
                              <a:cs typeface="DejaVu Math TeX Gyre" panose="02000503000000000000" charset="0"/>
                            </a:rPr>
                            <m:t>𝑉</m:t>
                          </m:r>
                        </m:sub>
                        <m:sup/>
                        <m:e>
                          <m:d>
                            <m:dPr>
                              <m:begChr m:val="["/>
                              <m:endChr m:val="]"/>
                              <m:ctrlPr>
                                <a:rPr sz="2400" i="1">
                                  <a:latin typeface="DejaVu Math TeX Gyre" panose="02000503000000000000" charset="0"/>
                                  <a:cs typeface="DejaVu Math TeX Gyre" panose="02000503000000000000" charset="0"/>
                                </a:rPr>
                              </m:ctrlPr>
                            </m:dPr>
                            <m:e>
                              <m:r>
                                <a:rPr lang="en-US" sz="2400" i="1">
                                  <a:solidFill>
                                    <a:schemeClr val="tx1"/>
                                  </a:solidFill>
                                  <a:latin typeface="DejaVu Math TeX Gyre" panose="02000503000000000000" charset="0"/>
                                  <a:ea typeface="宋体" panose="02010600030101010101" pitchFamily="2" charset="-122"/>
                                  <a:cs typeface="DejaVu Math TeX Gyre" panose="02000503000000000000" charset="0"/>
                                </a:rPr>
                                <m:t>1</m:t>
                              </m:r>
                              <m:r>
                                <a:rPr lang="en-US" sz="2400" i="1">
                                  <a:solidFill>
                                    <a:schemeClr val="tx1"/>
                                  </a:solidFill>
                                  <a:latin typeface="DejaVu Math TeX Gyre" panose="02000503000000000000" charset="0"/>
                                  <a:ea typeface="宋体" panose="02010600030101010101" pitchFamily="2" charset="-122"/>
                                  <a:cs typeface="DejaVu Math TeX Gyre" panose="02000503000000000000" charset="0"/>
                                </a:rPr>
                                <m:t>−</m:t>
                              </m:r>
                              <m:sSub>
                                <m:sSubPr>
                                  <m:ctrlPr>
                                    <a:rPr lang="zh-CN" altLang="en-US" sz="2400" i="1">
                                      <a:latin typeface="DejaVu Math TeX Gyre" panose="02000503000000000000" charset="0"/>
                                      <a:ea typeface="宋体" panose="02010600030101010101" pitchFamily="2" charset="-122"/>
                                      <a:cs typeface="DejaVu Math TeX Gyre" panose="02000503000000000000" charset="0"/>
                                    </a:rPr>
                                  </m:ctrlPr>
                                </m:sSubPr>
                                <m:e>
                                  <m:r>
                                    <a:rPr lang="zh-CN" altLang="en-US" sz="2400" i="1">
                                      <a:latin typeface="DejaVu Math TeX Gyre" panose="02000503000000000000" charset="0"/>
                                      <a:ea typeface="宋体" panose="02010600030101010101" pitchFamily="2" charset="-122"/>
                                      <a:cs typeface="DejaVu Math TeX Gyre" panose="02000503000000000000" charset="0"/>
                                    </a:rPr>
                                    <m:t>𝜃</m:t>
                                  </m:r>
                                </m:e>
                                <m:sub>
                                  <m:r>
                                    <a:rPr lang="en-US" altLang="zh-CN" sz="2400" i="1">
                                      <a:latin typeface="DejaVu Math TeX Gyre" panose="02000503000000000000" charset="0"/>
                                      <a:ea typeface="宋体" panose="02010600030101010101" pitchFamily="2" charset="-122"/>
                                      <a:cs typeface="DejaVu Math TeX Gyre" panose="02000503000000000000" charset="0"/>
                                    </a:rPr>
                                    <m:t>0</m:t>
                                  </m:r>
                                </m:sub>
                              </m:sSub>
                              <m:r>
                                <m:rPr>
                                  <m:sty m:val="p"/>
                                </m:rPr>
                                <a:rPr lang="en-US" altLang="zh-CN" sz="2400">
                                  <a:latin typeface="DejaVu Math TeX Gyre" panose="02000503000000000000" charset="0"/>
                                  <a:ea typeface="Cambria Math" panose="02040503050406030204" pitchFamily="18" charset="0"/>
                                  <a:cs typeface="DejaVu Math TeX Gyre" panose="02000503000000000000" charset="0"/>
                                </a:rPr>
                                <m:t>cos</m:t>
                              </m:r>
                              <m:d>
                                <m:dPr>
                                  <m:ctrlPr>
                                    <a:rPr lang="en-US" altLang="zh-CN" sz="2400" i="1">
                                      <a:latin typeface="DejaVu Math TeX Gyre" panose="02000503000000000000" charset="0"/>
                                      <a:ea typeface="Cambria Math" panose="02040503050406030204" pitchFamily="18" charset="0"/>
                                      <a:cs typeface="DejaVu Math TeX Gyre" panose="02000503000000000000" charset="0"/>
                                    </a:rPr>
                                  </m:ctrlPr>
                                </m:dPr>
                                <m:e>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r>
                                    <a:rPr lang="en-US" altLang="zh-CN" sz="2400" i="1">
                                      <a:latin typeface="DejaVu Math TeX Gyre" panose="02000503000000000000" charset="0"/>
                                      <a:cs typeface="DejaVu Math TeX Gyre" panose="02000503000000000000" charset="0"/>
                                    </a:rPr>
                                    <m:t>𝑋</m:t>
                                  </m:r>
                                </m:e>
                              </m:d>
                            </m:e>
                          </m:d>
                          <m:r>
                            <a:rPr lang="en-US" altLang="zh-CN" sz="2400" i="1">
                              <a:solidFill>
                                <a:schemeClr val="tx1"/>
                              </a:solidFill>
                              <a:latin typeface="DejaVu Math TeX Gyre" panose="02000503000000000000" charset="0"/>
                              <a:cs typeface="DejaVu Math TeX Gyre" panose="02000503000000000000" charset="0"/>
                            </a:rPr>
                            <m:t>𝑑𝑉</m:t>
                          </m:r>
                        </m:e>
                      </m:nary>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m:t>
                      </m:r>
                      <m:r>
                        <a:rPr lang="en-US" altLang="zh-CN" sz="2400" i="1">
                          <a:solidFill>
                            <a:schemeClr val="tx1"/>
                          </a:solidFill>
                          <a:latin typeface="DejaVu Math TeX Gyre" panose="02000503000000000000" charset="0"/>
                          <a:ea typeface="宋体" panose="02010600030101010101" pitchFamily="2" charset="-122"/>
                          <a:cs typeface="DejaVu Math TeX Gyre" panose="02000503000000000000" charset="0"/>
                        </a:rPr>
                        <m:t>1</m:t>
                      </m:r>
                      <m:r>
                        <a:rPr lang="en-US" altLang="zh-CN" sz="2400" i="1">
                          <a:solidFill>
                            <a:schemeClr val="tx1"/>
                          </a:solidFill>
                          <a:latin typeface="DejaVu Math TeX Gyre" panose="02000503000000000000" charset="0"/>
                          <a:cs typeface="DejaVu Math TeX Gyre" panose="02000503000000000000" charset="0"/>
                        </a:rPr>
                        <m:t>−</m:t>
                      </m:r>
                      <m:sSub>
                        <m:sSubPr>
                          <m:ctrlPr>
                            <a:rPr lang="zh-CN" altLang="en-US" sz="2400" i="1">
                              <a:latin typeface="DejaVu Math TeX Gyre" panose="02000503000000000000" charset="0"/>
                              <a:ea typeface="宋体" panose="02010600030101010101" pitchFamily="2" charset="-122"/>
                              <a:cs typeface="DejaVu Math TeX Gyre" panose="02000503000000000000" charset="0"/>
                            </a:rPr>
                          </m:ctrlPr>
                        </m:sSubPr>
                        <m:e>
                          <m:r>
                            <a:rPr lang="zh-CN" altLang="en-US" sz="2400" i="1">
                              <a:latin typeface="DejaVu Math TeX Gyre" panose="02000503000000000000" charset="0"/>
                              <a:ea typeface="宋体" panose="02010600030101010101" pitchFamily="2" charset="-122"/>
                              <a:cs typeface="DejaVu Math TeX Gyre" panose="02000503000000000000" charset="0"/>
                            </a:rPr>
                            <m:t>𝜃</m:t>
                          </m:r>
                        </m:e>
                        <m:sub>
                          <m:r>
                            <a:rPr lang="en-US" altLang="zh-CN" sz="2400" i="1">
                              <a:latin typeface="DejaVu Math TeX Gyre" panose="02000503000000000000" charset="0"/>
                              <a:ea typeface="宋体" panose="02010600030101010101" pitchFamily="2" charset="-122"/>
                              <a:cs typeface="DejaVu Math TeX Gyre" panose="02000503000000000000" charset="0"/>
                            </a:rPr>
                            <m:t>0</m:t>
                          </m:r>
                        </m:sub>
                      </m:sSub>
                      <m:f>
                        <m:fPr>
                          <m:ctrlPr>
                            <a:rPr lang="en-US" altLang="zh-CN" sz="2400" i="1">
                              <a:latin typeface="DejaVu Math TeX Gyre" panose="02000503000000000000" charset="0"/>
                              <a:ea typeface="Cambria Math" panose="02040503050406030204" pitchFamily="18" charset="0"/>
                              <a:cs typeface="DejaVu Math TeX Gyre" panose="02000503000000000000" charset="0"/>
                            </a:rPr>
                          </m:ctrlPr>
                        </m:fPr>
                        <m:num>
                          <m:r>
                            <m:rPr>
                              <m:sty m:val="p"/>
                            </m:rPr>
                            <a:rPr lang="en-US" altLang="zh-CN" sz="2400">
                              <a:latin typeface="DejaVu Math TeX Gyre" panose="02000503000000000000" charset="0"/>
                              <a:cs typeface="DejaVu Math TeX Gyre" panose="02000503000000000000" charset="0"/>
                            </a:rPr>
                            <m:t>sin</m:t>
                          </m:r>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num>
                        <m:den>
                          <m:sSub>
                            <m:sSubPr>
                              <m:ctrlPr>
                                <a:rPr lang="en-US" altLang="zh-CN" sz="2400" i="1">
                                  <a:latin typeface="DejaVu Math TeX Gyre" panose="02000503000000000000" charset="0"/>
                                  <a:cs typeface="DejaVu Math TeX Gyre" panose="02000503000000000000" charset="0"/>
                                </a:rPr>
                              </m:ctrlPr>
                            </m:sSubPr>
                            <m:e>
                              <m:r>
                                <a:rPr lang="en-US" altLang="zh-CN" sz="2400" i="1">
                                  <a:latin typeface="DejaVu Math TeX Gyre" panose="02000503000000000000" charset="0"/>
                                  <a:ea typeface="宋体" panose="02010600030101010101" pitchFamily="2" charset="-122"/>
                                  <a:cs typeface="DejaVu Math TeX Gyre" panose="02000503000000000000" charset="0"/>
                                </a:rPr>
                                <m:t>𝜇</m:t>
                              </m:r>
                            </m:e>
                            <m:sub>
                              <m:r>
                                <a:rPr lang="en-US" altLang="zh-CN" sz="2400" i="1">
                                  <a:latin typeface="DejaVu Math TeX Gyre" panose="02000503000000000000" charset="0"/>
                                  <a:ea typeface="宋体" panose="02010600030101010101" pitchFamily="2" charset="-122"/>
                                  <a:cs typeface="DejaVu Math TeX Gyre" panose="02000503000000000000" charset="0"/>
                                </a:rPr>
                                <m:t>1</m:t>
                              </m:r>
                            </m:sub>
                          </m:sSub>
                        </m:den>
                      </m:f>
                    </m:oMath>
                  </m:oMathPara>
                </a14:m>
                <a:endParaRPr lang="en-US" altLang="zh-CN" sz="2400" i="1" dirty="0">
                  <a:solidFill>
                    <a:schemeClr val="tx1"/>
                  </a:solidFill>
                  <a:latin typeface="+mj-ea"/>
                  <a:cs typeface="+mj-ea"/>
                </a:endParaRPr>
              </a:p>
            </p:txBody>
          </p:sp>
        </mc:Choice>
        <mc:Fallback>
          <p:sp>
            <p:nvSpPr>
              <p:cNvPr id="34" name="矩形 8"/>
              <p:cNvSpPr>
                <a:spLocks noRot="1" noChangeAspect="1" noMove="1" noResize="1" noEditPoints="1" noAdjustHandles="1" noChangeArrowheads="1" noChangeShapeType="1" noTextEdit="1"/>
              </p:cNvSpPr>
              <p:nvPr>
                <p:custDataLst>
                  <p:tags r:id="rId7"/>
                </p:custDataLst>
              </p:nvPr>
            </p:nvSpPr>
            <p:spPr>
              <a:xfrm>
                <a:off x="309245" y="4770755"/>
                <a:ext cx="12463780" cy="1845310"/>
              </a:xfrm>
              <a:prstGeom prst="rect">
                <a:avLst/>
              </a:prstGeom>
              <a:blipFill rotWithShape="1">
                <a:blip r:embed="rId8"/>
                <a:stretch>
                  <a:fillRect/>
                </a:stretch>
              </a:blipFill>
            </p:spPr>
            <p:txBody>
              <a:bodyPr/>
              <a:lstStyle/>
              <a:p>
                <a:r>
                  <a:rPr lang="zh-CN" altLang="en-US">
                    <a:noFill/>
                  </a:rPr>
                  <a:t> </a:t>
                </a:r>
              </a:p>
            </p:txBody>
          </p:sp>
        </mc:Fallback>
      </mc:AlternateContent>
      <p:grpSp>
        <p:nvGrpSpPr>
          <p:cNvPr id="28" name="Group 27"/>
          <p:cNvGrpSpPr/>
          <p:nvPr/>
        </p:nvGrpSpPr>
        <p:grpSpPr>
          <a:xfrm>
            <a:off x="813120" y="1096423"/>
            <a:ext cx="10993120" cy="1231020"/>
            <a:chOff x="813120" y="1096423"/>
            <a:chExt cx="10993120" cy="1231020"/>
          </a:xfrm>
        </p:grpSpPr>
        <p:sp>
          <p:nvSpPr>
            <p:cNvPr id="26" name="Rectangle 3"/>
            <p:cNvSpPr txBox="1">
              <a:spLocks noChangeArrowheads="1"/>
            </p:cNvSpPr>
            <p:nvPr>
              <p:custDataLst>
                <p:tags r:id="rId9"/>
              </p:custDataLst>
            </p:nvPr>
          </p:nvSpPr>
          <p:spPr bwMode="auto">
            <a:xfrm>
              <a:off x="813120" y="1096423"/>
              <a:ext cx="10993120" cy="666750"/>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0" lvl="1" indent="0" eaLnBrk="1" hangingPunct="1">
                <a:spcBef>
                  <a:spcPts val="0"/>
                </a:spcBef>
                <a:spcAft>
                  <a:spcPts val="0"/>
                </a:spcAft>
                <a:buNone/>
                <a:defRPr/>
              </a:pPr>
              <a:r>
                <a:rPr lang="zh-CN" altLang="en-US" sz="2800" b="0" kern="0" dirty="0">
                  <a:latin typeface="+mn-ea"/>
                  <a:ea typeface="+mn-ea"/>
                </a:rPr>
                <a:t>从初始时刻到平板与周围介质处于热平衡过程中所传递的热量</a:t>
              </a:r>
              <a:endParaRPr lang="zh-CN" altLang="en-US" sz="2800" b="0" kern="0" dirty="0">
                <a:latin typeface="+mn-ea"/>
                <a:ea typeface="+mn-ea"/>
              </a:endParaRPr>
            </a:p>
          </p:txBody>
        </p:sp>
        <mc:AlternateContent xmlns:mc="http://schemas.openxmlformats.org/markup-compatibility/2006">
          <mc:Choice xmlns:a14="http://schemas.microsoft.com/office/drawing/2010/main" Requires="a14">
            <p:sp>
              <p:nvSpPr>
                <p:cNvPr id="27" name="文本框 7"/>
                <p:cNvSpPr txBox="1"/>
                <p:nvPr>
                  <p:custDataLst>
                    <p:tags r:id="rId10"/>
                  </p:custDataLst>
                </p:nvPr>
              </p:nvSpPr>
              <p:spPr>
                <a:xfrm>
                  <a:off x="956630" y="1888658"/>
                  <a:ext cx="3729990" cy="438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DejaVu Math TeX Gyre" panose="02000503000000000000" charset="0"/>
                                <a:cs typeface="DejaVu Math TeX Gyre" panose="02000503000000000000" charset="0"/>
                              </a:rPr>
                            </m:ctrlPr>
                          </m:sSubPr>
                          <m:e>
                            <m:r>
                              <a:rPr lang="en-US" altLang="zh-CN" sz="2800" b="0" i="1" smtClean="0">
                                <a:latin typeface="DejaVu Math TeX Gyre" panose="02000503000000000000" charset="0"/>
                                <a:cs typeface="DejaVu Math TeX Gyre" panose="02000503000000000000" charset="0"/>
                              </a:rPr>
                              <m:t>𝑄</m:t>
                            </m:r>
                          </m:e>
                          <m:sub>
                            <m:r>
                              <a:rPr lang="en-US" altLang="zh-CN" sz="2800" b="0" i="1" smtClean="0">
                                <a:latin typeface="DejaVu Math TeX Gyre" panose="02000503000000000000" charset="0"/>
                                <a:ea typeface="宋体" panose="02010600030101010101" pitchFamily="2" charset="-122"/>
                                <a:cs typeface="DejaVu Math TeX Gyre" panose="02000503000000000000" charset="0"/>
                              </a:rPr>
                              <m:t>0</m:t>
                            </m:r>
                          </m:sub>
                        </m:sSub>
                        <m:r>
                          <a:rPr lang="en-US" altLang="zh-CN" sz="2800" i="1">
                            <a:latin typeface="DejaVu Math TeX Gyre" panose="02000503000000000000" charset="0"/>
                            <a:ea typeface="宋体" panose="02010600030101010101" pitchFamily="2" charset="-122"/>
                            <a:cs typeface="DejaVu Math TeX Gyre" panose="02000503000000000000" charset="0"/>
                          </a:rPr>
                          <m:t>=</m:t>
                        </m:r>
                        <m:r>
                          <a:rPr lang="zh-CN" altLang="en-US" sz="2800" i="1" smtClean="0">
                            <a:latin typeface="DejaVu Math TeX Gyre" panose="02000503000000000000" charset="0"/>
                            <a:ea typeface="宋体" panose="02010600030101010101" pitchFamily="2" charset="-122"/>
                            <a:cs typeface="DejaVu Math TeX Gyre" panose="02000503000000000000" charset="0"/>
                          </a:rPr>
                          <m:t>𝜌</m:t>
                        </m:r>
                        <m:sSub>
                          <m:sSubPr>
                            <m:ctrlPr>
                              <a:rPr lang="zh-CN" altLang="en-US" sz="2800" i="1" smtClean="0">
                                <a:latin typeface="DejaVu Math TeX Gyre" panose="02000503000000000000" charset="0"/>
                                <a:ea typeface="宋体" panose="02010600030101010101" pitchFamily="2" charset="-122"/>
                                <a:cs typeface="DejaVu Math TeX Gyre" panose="02000503000000000000" charset="0"/>
                              </a:rPr>
                            </m:ctrlPr>
                          </m:sSubPr>
                          <m:e>
                            <m:r>
                              <a:rPr lang="en-US" altLang="zh-CN" sz="2800" i="1" smtClean="0">
                                <a:latin typeface="DejaVu Math TeX Gyre" panose="02000503000000000000" charset="0"/>
                                <a:ea typeface="宋体" panose="02010600030101010101" pitchFamily="2" charset="-122"/>
                                <a:cs typeface="DejaVu Math TeX Gyre" panose="02000503000000000000" charset="0"/>
                              </a:rPr>
                              <m:t>𝑐</m:t>
                            </m:r>
                          </m:e>
                          <m:sub>
                            <m:r>
                              <a:rPr lang="en-US" altLang="zh-CN" sz="2800" i="1" smtClean="0">
                                <a:latin typeface="DejaVu Math TeX Gyre" panose="02000503000000000000" charset="0"/>
                                <a:ea typeface="宋体" panose="02010600030101010101" pitchFamily="2" charset="-122"/>
                                <a:cs typeface="DejaVu Math TeX Gyre" panose="02000503000000000000" charset="0"/>
                              </a:rPr>
                              <m:t>𝑝</m:t>
                            </m:r>
                          </m:sub>
                        </m:sSub>
                        <m:r>
                          <a:rPr lang="en-US" altLang="zh-CN" sz="2800" b="0" i="1" smtClean="0">
                            <a:latin typeface="DejaVu Math TeX Gyre" panose="02000503000000000000" charset="0"/>
                            <a:cs typeface="DejaVu Math TeX Gyre" panose="02000503000000000000" charset="0"/>
                          </a:rPr>
                          <m:t>𝑉</m:t>
                        </m:r>
                        <m:d>
                          <m:dPr>
                            <m:ctrlPr>
                              <a:rPr lang="en-US" altLang="zh-CN" sz="2800" b="0" i="1" smtClean="0">
                                <a:latin typeface="DejaVu Math TeX Gyre" panose="02000503000000000000" charset="0"/>
                                <a:cs typeface="DejaVu Math TeX Gyre" panose="02000503000000000000" charset="0"/>
                              </a:rPr>
                            </m:ctrlPr>
                          </m:dPr>
                          <m:e>
                            <m:sSub>
                              <m:sSubPr>
                                <m:ctrlPr>
                                  <a:rPr lang="en-US" altLang="zh-CN" sz="2800" b="0" i="1" smtClean="0">
                                    <a:latin typeface="DejaVu Math TeX Gyre" panose="02000503000000000000" charset="0"/>
                                    <a:cs typeface="DejaVu Math TeX Gyre" panose="02000503000000000000" charset="0"/>
                                  </a:rPr>
                                </m:ctrlPr>
                              </m:sSubPr>
                              <m:e>
                                <m:r>
                                  <a:rPr lang="en-US" altLang="zh-CN" sz="2800" b="0" i="1" smtClean="0">
                                    <a:latin typeface="DejaVu Math TeX Gyre" panose="02000503000000000000" charset="0"/>
                                    <a:cs typeface="DejaVu Math TeX Gyre" panose="02000503000000000000" charset="0"/>
                                  </a:rPr>
                                  <m:t>𝑇</m:t>
                                </m:r>
                              </m:e>
                              <m:sub>
                                <m:r>
                                  <a:rPr lang="en-US" altLang="zh-CN" sz="2800" b="0" i="1" smtClean="0">
                                    <a:latin typeface="DejaVu Math TeX Gyre" panose="02000503000000000000" charset="0"/>
                                    <a:ea typeface="宋体" panose="02010600030101010101" pitchFamily="2" charset="-122"/>
                                    <a:cs typeface="DejaVu Math TeX Gyre" panose="02000503000000000000" charset="0"/>
                                  </a:rPr>
                                  <m:t>0</m:t>
                                </m:r>
                              </m:sub>
                            </m:sSub>
                            <m:r>
                              <a:rPr lang="en-US" altLang="zh-CN" sz="2800" b="0" i="1" smtClean="0">
                                <a:latin typeface="DejaVu Math TeX Gyre" panose="02000503000000000000" charset="0"/>
                                <a:ea typeface="宋体" panose="02010600030101010101" pitchFamily="2" charset="-122"/>
                                <a:cs typeface="DejaVu Math TeX Gyre" panose="02000503000000000000" charset="0"/>
                              </a:rPr>
                              <m:t>−</m:t>
                            </m:r>
                            <m:sSub>
                              <m:sSubPr>
                                <m:ctrlPr>
                                  <a:rPr lang="en-US" altLang="zh-CN" sz="2800" b="0" i="1" smtClean="0">
                                    <a:latin typeface="DejaVu Math TeX Gyre" panose="02000503000000000000" charset="0"/>
                                    <a:cs typeface="DejaVu Math TeX Gyre" panose="02000503000000000000" charset="0"/>
                                  </a:rPr>
                                </m:ctrlPr>
                              </m:sSubPr>
                              <m:e>
                                <m:r>
                                  <a:rPr lang="en-US" altLang="zh-CN" sz="2800" b="0" i="1" smtClean="0">
                                    <a:latin typeface="DejaVu Math TeX Gyre" panose="02000503000000000000" charset="0"/>
                                    <a:cs typeface="DejaVu Math TeX Gyre" panose="02000503000000000000" charset="0"/>
                                  </a:rPr>
                                  <m:t>𝑇</m:t>
                                </m:r>
                              </m:e>
                              <m:sub>
                                <m:r>
                                  <a:rPr lang="en-US" altLang="zh-CN" sz="2800" b="0" i="1" smtClean="0">
                                    <a:latin typeface="DejaVu Math TeX Gyre" panose="02000503000000000000" charset="0"/>
                                    <a:ea typeface="宋体" panose="02010600030101010101" pitchFamily="2" charset="-122"/>
                                    <a:cs typeface="DejaVu Math TeX Gyre" panose="02000503000000000000" charset="0"/>
                                  </a:rPr>
                                  <m:t>∞</m:t>
                                </m:r>
                              </m:sub>
                            </m:sSub>
                          </m:e>
                        </m:d>
                      </m:oMath>
                    </m:oMathPara>
                  </a14:m>
                  <a:endParaRPr lang="zh-CN" altLang="en-US" sz="2800" dirty="0">
                    <a:latin typeface="+mj-ea"/>
                    <a:cs typeface="+mj-ea"/>
                  </a:endParaRPr>
                </a:p>
              </p:txBody>
            </p:sp>
          </mc:Choice>
          <mc:Fallback>
            <p:sp>
              <p:nvSpPr>
                <p:cNvPr id="27" name="文本框 7"/>
                <p:cNvSpPr txBox="1">
                  <a:spLocks noRot="1" noChangeAspect="1" noMove="1" noResize="1" noEditPoints="1" noAdjustHandles="1" noChangeArrowheads="1" noChangeShapeType="1" noTextEdit="1"/>
                </p:cNvSpPr>
                <p:nvPr>
                  <p:custDataLst>
                    <p:tags r:id="rId11"/>
                  </p:custDataLst>
                </p:nvPr>
              </p:nvSpPr>
              <p:spPr>
                <a:xfrm>
                  <a:off x="956630" y="1888658"/>
                  <a:ext cx="3729990" cy="438785"/>
                </a:xfrm>
                <a:prstGeom prst="rect">
                  <a:avLst/>
                </a:prstGeom>
                <a:blipFill rotWithShape="1">
                  <a:blip r:embed="rId12"/>
                </a:blipFill>
              </p:spPr>
              <p:txBody>
                <a:bodyPr/>
                <a:lstStyle/>
                <a:p>
                  <a:r>
                    <a:rPr lang="zh-CN" altLang="en-US">
                      <a:noFill/>
                    </a:rPr>
                    <a:t> </a:t>
                  </a:r>
                </a:p>
              </p:txBody>
            </p:sp>
          </mc:Fallback>
        </mc:AlternateContent>
      </p:grpSp>
      <p:cxnSp>
        <p:nvCxnSpPr>
          <p:cNvPr id="3" name="Straight Connector 2"/>
          <p:cNvCxnSpPr/>
          <p:nvPr>
            <p:custDataLst>
              <p:tags r:id="rId13"/>
            </p:custDataLst>
          </p:nvPr>
        </p:nvCxnSpPr>
        <p:spPr bwMode="auto">
          <a:xfrm flipV="1">
            <a:off x="1604551" y="5086479"/>
            <a:ext cx="647700" cy="146685"/>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18" name="Straight Connector 17"/>
          <p:cNvCxnSpPr/>
          <p:nvPr>
            <p:custDataLst>
              <p:tags r:id="rId14"/>
            </p:custDataLst>
          </p:nvPr>
        </p:nvCxnSpPr>
        <p:spPr bwMode="auto">
          <a:xfrm flipV="1">
            <a:off x="1892841" y="5563364"/>
            <a:ext cx="720090" cy="228600"/>
          </a:xfrm>
          <a:prstGeom prst="line">
            <a:avLst/>
          </a:prstGeom>
          <a:solidFill>
            <a:srgbClr val="FFFFCC"/>
          </a:solidFill>
          <a:ln w="25400" cap="flat" cmpd="sng" algn="ctr">
            <a:solidFill>
              <a:srgbClr val="FF0000"/>
            </a:solidFill>
            <a:prstDash val="solid"/>
            <a:round/>
            <a:headEnd type="none" w="med" len="med"/>
            <a:tailEnd type="none" w="med" len="med"/>
          </a:ln>
          <a:effec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p:bldP spid="33" grpId="1" animBg="1"/>
      <p:bldP spid="3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8245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一维非稳态导热问题的分析解</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简化</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xmlns:a14="http://schemas.microsoft.com/office/drawing/2010/main">
        <mc:Choice Requires="a14">
          <p:graphicFrame>
            <p:nvGraphicFramePr>
              <p:cNvPr id="19" name="表格 2"/>
              <p:cNvGraphicFramePr>
                <a:graphicFrameLocks noGrp="1"/>
              </p:cNvGraphicFramePr>
              <p:nvPr>
                <p:custDataLst>
                  <p:tags r:id="rId1"/>
                </p:custDataLst>
              </p:nvPr>
            </p:nvGraphicFramePr>
            <p:xfrm>
              <a:off x="1192857" y="3354937"/>
              <a:ext cx="10781132" cy="3712891"/>
            </p:xfrm>
            <a:graphic>
              <a:graphicData uri="http://schemas.openxmlformats.org/drawingml/2006/table">
                <a:tbl>
                  <a:tblPr firstRow="1" bandRow="1">
                    <a:tableStyleId>{5C22544A-7EE6-4342-B048-85BDC9FD1C3A}</a:tableStyleId>
                  </a:tblPr>
                  <a:tblGrid>
                    <a:gridCol w="2695283"/>
                    <a:gridCol w="2695283"/>
                    <a:gridCol w="2695283"/>
                    <a:gridCol w="2695283"/>
                  </a:tblGrid>
                  <a:tr h="959485">
                    <a:tc>
                      <a:txBody>
                        <a:bodyPr/>
                        <a:lstStyle/>
                        <a:p>
                          <a:pPr algn="ctr"/>
                          <a:r>
                            <a:rPr lang="zh-CN" altLang="en-US" sz="2400" dirty="0">
                              <a:solidFill>
                                <a:schemeClr val="tx1"/>
                              </a:solidFill>
                            </a:rPr>
                            <a:t>几何形状</a:t>
                          </a:r>
                          <a:endParaRPr lang="zh-CN" altLang="en-US" sz="2400" dirty="0">
                            <a:solidFill>
                              <a:schemeClr val="tx1"/>
                            </a:solidFill>
                          </a:endParaRPr>
                        </a:p>
                      </a:txBody>
                      <a:tcPr anchor="ctr"/>
                    </a:tc>
                    <a:tc>
                      <a:txBody>
                        <a:bodyPr/>
                        <a:lstStyle/>
                        <a:p>
                          <a:pPr algn="ctr"/>
                          <a:r>
                            <a:rPr lang="en-US" altLang="zh-CN" sz="2400" dirty="0">
                              <a:solidFill>
                                <a:schemeClr val="tx1"/>
                              </a:solidFill>
                            </a:rPr>
                            <a:t>A</a:t>
                          </a:r>
                          <a:endParaRPr lang="zh-CN" altLang="en-US" sz="2400" dirty="0">
                            <a:solidFill>
                              <a:schemeClr val="tx1"/>
                            </a:solidFill>
                          </a:endParaRPr>
                        </a:p>
                      </a:txBody>
                      <a:tcPr anchor="ctr"/>
                    </a:tc>
                    <a:tc>
                      <a:txBody>
                        <a:bodyPr/>
                        <a:lstStyle/>
                        <a:p>
                          <a:pPr algn="ctr"/>
                          <a:r>
                            <a:rPr lang="en-US" altLang="zh-CN" sz="2400" dirty="0">
                              <a:solidFill>
                                <a:schemeClr val="tx1"/>
                              </a:solidFill>
                            </a:rPr>
                            <a:t>B</a:t>
                          </a:r>
                          <a:endParaRPr lang="zh-CN" altLang="en-US" sz="24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ea typeface="Cambria Math" panose="02040503050406030204" pitchFamily="18" charset="0"/>
                                  </a:rPr>
                                  <m:t>𝒇</m:t>
                                </m:r>
                                <m:d>
                                  <m:dPr>
                                    <m:ctrlPr>
                                      <a:rPr lang="en-US" altLang="zh-CN" sz="2400" b="1" i="1">
                                        <a:solidFill>
                                          <a:schemeClr val="tx1"/>
                                        </a:solidFill>
                                        <a:latin typeface="Cambria Math" panose="02040503050406030204" pitchFamily="18" charset="0"/>
                                        <a:ea typeface="Cambria Math" panose="02040503050406030204" pitchFamily="18" charset="0"/>
                                      </a:rPr>
                                    </m:ctrlPr>
                                  </m:dPr>
                                  <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𝝁</m:t>
                                        </m:r>
                                      </m:e>
                                      <m:sub>
                                        <m:r>
                                          <a:rPr lang="en-US" altLang="zh-CN" sz="2400" b="1" i="1">
                                            <a:solidFill>
                                              <a:schemeClr val="tx1"/>
                                            </a:solidFill>
                                            <a:latin typeface="Cambria Math" panose="02040503050406030204" pitchFamily="18" charset="0"/>
                                            <a:ea typeface="Cambria Math" panose="02040503050406030204" pitchFamily="18" charset="0"/>
                                          </a:rPr>
                                          <m:t>𝟏</m:t>
                                        </m:r>
                                      </m:sub>
                                    </m:sSub>
                                    <m:r>
                                      <a:rPr lang="en-US" altLang="zh-CN" sz="2400" b="1" i="1" smtClean="0">
                                        <a:solidFill>
                                          <a:schemeClr val="tx1"/>
                                        </a:solidFill>
                                        <a:latin typeface="Cambria Math" panose="02040503050406030204" pitchFamily="18" charset="0"/>
                                        <a:ea typeface="Cambria Math" panose="02040503050406030204" pitchFamily="18" charset="0"/>
                                      </a:rPr>
                                      <m:t>𝑿</m:t>
                                    </m:r>
                                  </m:e>
                                </m:d>
                              </m:oMath>
                            </m:oMathPara>
                          </a14:m>
                          <a:endParaRPr lang="zh-CN" altLang="en-US" sz="2400" b="1" dirty="0">
                            <a:solidFill>
                              <a:schemeClr val="tx1"/>
                            </a:solidFill>
                          </a:endParaRPr>
                        </a:p>
                      </a:txBody>
                      <a:tcPr anchor="ctr"/>
                    </a:tc>
                  </a:tr>
                  <a:tr h="917802">
                    <a:tc>
                      <a:txBody>
                        <a:bodyPr/>
                        <a:lstStyle/>
                        <a:p>
                          <a:pPr algn="ctr"/>
                          <a:r>
                            <a:rPr lang="zh-CN" altLang="en-US" sz="2400" dirty="0">
                              <a:solidFill>
                                <a:schemeClr val="tx1"/>
                              </a:solidFill>
                            </a:rPr>
                            <a:t>平板</a:t>
                          </a:r>
                          <a:endParaRPr lang="zh-CN" altLang="en-US" sz="2400" dirty="0">
                            <a:solidFill>
                              <a:schemeClr val="tx1"/>
                            </a:solidFill>
                          </a:endParaRPr>
                        </a:p>
                      </a:txBody>
                      <a:tcPr anchor="ctr"/>
                    </a:tc>
                    <a:tc>
                      <a:txBody>
                        <a:bodyPr/>
                        <a:lstStyle/>
                        <a:p>
                          <a:pPr algn="ctr"/>
                          <a:endParaRPr lang="zh-CN" altLang="en-US"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r h="917802">
                    <a:tc>
                      <a:txBody>
                        <a:bodyPr/>
                        <a:lstStyle/>
                        <a:p>
                          <a:pPr algn="ctr"/>
                          <a:r>
                            <a:rPr lang="zh-CN" altLang="en-US" sz="2400" dirty="0">
                              <a:solidFill>
                                <a:schemeClr val="tx1"/>
                              </a:solidFill>
                            </a:rPr>
                            <a:t>圆柱</a:t>
                          </a:r>
                          <a:endParaRPr lang="zh-CN" altLang="en-US" sz="2400"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r h="917802">
                    <a:tc>
                      <a:txBody>
                        <a:bodyPr/>
                        <a:lstStyle/>
                        <a:p>
                          <a:pPr algn="ctr"/>
                          <a:r>
                            <a:rPr lang="zh-CN" altLang="en-US" sz="2400" dirty="0">
                              <a:solidFill>
                                <a:schemeClr val="tx1"/>
                              </a:solidFill>
                            </a:rPr>
                            <a:t>球</a:t>
                          </a:r>
                          <a:endParaRPr lang="zh-CN" altLang="en-US" sz="2400"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bl>
              </a:graphicData>
            </a:graphic>
          </p:graphicFrame>
        </mc:Choice>
        <mc:Fallback xmlns="">
          <p:graphicFrame>
            <p:nvGraphicFramePr>
              <p:cNvPr id="19" name="表格 2"/>
              <p:cNvGraphicFramePr>
                <a:graphicFrameLocks noGrp="1"/>
              </p:cNvGraphicFramePr>
              <p:nvPr>
                <p:custDataLst>
                  <p:tags r:id="rId2"/>
                </p:custDataLst>
              </p:nvPr>
            </p:nvGraphicFramePr>
            <p:xfrm>
              <a:off x="1192857" y="3354937"/>
              <a:ext cx="10781132" cy="3712891"/>
            </p:xfrm>
            <a:graphic>
              <a:graphicData uri="http://schemas.openxmlformats.org/drawingml/2006/table">
                <a:tbl>
                  <a:tblPr firstRow="1" bandRow="1">
                    <a:tableStyleId>{5C22544A-7EE6-4342-B048-85BDC9FD1C3A}</a:tableStyleId>
                  </a:tblPr>
                  <a:tblGrid>
                    <a:gridCol w="2695283"/>
                    <a:gridCol w="2695283"/>
                    <a:gridCol w="2695283"/>
                    <a:gridCol w="2695283"/>
                  </a:tblGrid>
                  <a:tr h="959485">
                    <a:tc>
                      <a:txBody>
                        <a:bodyPr/>
                        <a:lstStyle/>
                        <a:p>
                          <a:pPr algn="ctr"/>
                          <a:r>
                            <a:rPr lang="zh-CN" altLang="en-US" sz="2400" dirty="0">
                              <a:solidFill>
                                <a:schemeClr val="tx1"/>
                              </a:solidFill>
                            </a:rPr>
                            <a:t>几何形状</a:t>
                          </a:r>
                          <a:endParaRPr lang="zh-CN" altLang="en-US" sz="2400" dirty="0">
                            <a:solidFill>
                              <a:schemeClr val="tx1"/>
                            </a:solidFill>
                          </a:endParaRPr>
                        </a:p>
                      </a:txBody>
                      <a:tcPr anchor="ctr"/>
                    </a:tc>
                    <a:tc>
                      <a:txBody>
                        <a:bodyPr/>
                        <a:lstStyle/>
                        <a:p>
                          <a:pPr algn="ctr"/>
                          <a:r>
                            <a:rPr lang="en-US" altLang="zh-CN" sz="2400" dirty="0">
                              <a:solidFill>
                                <a:schemeClr val="tx1"/>
                              </a:solidFill>
                            </a:rPr>
                            <a:t>A</a:t>
                          </a:r>
                          <a:endParaRPr lang="zh-CN" altLang="en-US" sz="2400" dirty="0">
                            <a:solidFill>
                              <a:schemeClr val="tx1"/>
                            </a:solidFill>
                          </a:endParaRPr>
                        </a:p>
                      </a:txBody>
                      <a:tcPr anchor="ctr"/>
                    </a:tc>
                    <a:tc>
                      <a:txBody>
                        <a:bodyPr/>
                        <a:lstStyle/>
                        <a:p>
                          <a:pPr algn="ctr"/>
                          <a:r>
                            <a:rPr lang="en-US" altLang="zh-CN" sz="2400" dirty="0">
                              <a:solidFill>
                                <a:schemeClr val="tx1"/>
                              </a:solidFill>
                            </a:rPr>
                            <a:t>B</a:t>
                          </a:r>
                          <a:endParaRPr lang="zh-CN" altLang="en-US" sz="2400" dirty="0">
                            <a:solidFill>
                              <a:schemeClr val="tx1"/>
                            </a:solidFill>
                          </a:endParaRPr>
                        </a:p>
                      </a:txBody>
                      <a:tcPr anchor="ctr"/>
                    </a:tc>
                    <a:tc>
                      <a:txBody>
                        <a:bodyPr/>
                        <a:lstStyle/>
                        <a:p>
                          <a:endParaRPr lang="zh-CN"/>
                        </a:p>
                      </a:txBody>
                      <a:tcPr anchor="ctr">
                        <a:blipFill>
                          <a:blip r:embed="rId3"/>
                        </a:blipFill>
                      </a:tcPr>
                    </a:tc>
                  </a:tr>
                  <a:tr h="917802">
                    <a:tc>
                      <a:txBody>
                        <a:bodyPr/>
                        <a:lstStyle/>
                        <a:p>
                          <a:pPr algn="ctr"/>
                          <a:r>
                            <a:rPr lang="zh-CN" altLang="en-US" sz="2400" dirty="0">
                              <a:solidFill>
                                <a:schemeClr val="tx1"/>
                              </a:solidFill>
                            </a:rPr>
                            <a:t>平板</a:t>
                          </a:r>
                          <a:endParaRPr lang="zh-CN" altLang="en-US" sz="2400" dirty="0">
                            <a:solidFill>
                              <a:schemeClr val="tx1"/>
                            </a:solidFill>
                          </a:endParaRPr>
                        </a:p>
                      </a:txBody>
                      <a:tcPr anchor="ctr"/>
                    </a:tc>
                    <a:tc>
                      <a:txBody>
                        <a:bodyPr/>
                        <a:lstStyle/>
                        <a:p>
                          <a:pPr algn="ctr"/>
                          <a:endParaRPr lang="zh-CN" altLang="en-US"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r h="917802">
                    <a:tc>
                      <a:txBody>
                        <a:bodyPr/>
                        <a:lstStyle/>
                        <a:p>
                          <a:pPr algn="ctr"/>
                          <a:r>
                            <a:rPr lang="zh-CN" altLang="en-US" sz="2400" dirty="0">
                              <a:solidFill>
                                <a:schemeClr val="tx1"/>
                              </a:solidFill>
                            </a:rPr>
                            <a:t>圆柱</a:t>
                          </a:r>
                          <a:endParaRPr lang="zh-CN" altLang="en-US" sz="2400"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r h="917802">
                    <a:tc>
                      <a:txBody>
                        <a:bodyPr/>
                        <a:lstStyle/>
                        <a:p>
                          <a:pPr algn="ctr"/>
                          <a:r>
                            <a:rPr lang="zh-CN" altLang="en-US" sz="2400" dirty="0">
                              <a:solidFill>
                                <a:schemeClr val="tx1"/>
                              </a:solidFill>
                            </a:rPr>
                            <a:t>球</a:t>
                          </a:r>
                          <a:endParaRPr lang="zh-CN" altLang="en-US" sz="2400" dirty="0">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a:solidFill>
                              <a:schemeClr val="tx1"/>
                            </a:solidFill>
                          </a:endParaRPr>
                        </a:p>
                      </a:txBody>
                      <a:tcPr anchor="ctr"/>
                    </a:tc>
                    <a:tc>
                      <a:txBody>
                        <a:bodyPr/>
                        <a:lstStyle/>
                        <a:p>
                          <a:pPr algn="ctr"/>
                          <a:endParaRPr lang="zh-CN" altLang="en-US" dirty="0">
                            <a:solidFill>
                              <a:schemeClr val="tx1"/>
                            </a:solidFill>
                          </a:endParaRPr>
                        </a:p>
                      </a:txBody>
                      <a:tcPr anchor="ctr"/>
                    </a:tc>
                  </a:tr>
                </a:tbl>
              </a:graphicData>
            </a:graphic>
          </p:graphicFrame>
        </mc:Fallback>
      </mc:AlternateContent>
      <p:grpSp>
        <p:nvGrpSpPr>
          <p:cNvPr id="2" name="Group 2"/>
          <p:cNvGrpSpPr/>
          <p:nvPr/>
        </p:nvGrpSpPr>
        <p:grpSpPr>
          <a:xfrm>
            <a:off x="3879401" y="4283614"/>
            <a:ext cx="7813193" cy="2847223"/>
            <a:chOff x="3879401" y="3853084"/>
            <a:chExt cx="7813193" cy="2847223"/>
          </a:xfrm>
        </p:grpSpPr>
        <mc:AlternateContent xmlns:mc="http://schemas.openxmlformats.org/markup-compatibility/2006">
          <mc:Choice xmlns:a14="http://schemas.microsoft.com/office/drawing/2010/main" Requires="a14">
            <p:sp>
              <p:nvSpPr>
                <p:cNvPr id="20" name="矩形 4"/>
                <p:cNvSpPr/>
                <p:nvPr>
                  <p:custDataLst>
                    <p:tags r:id="rId4"/>
                  </p:custDataLst>
                </p:nvPr>
              </p:nvSpPr>
              <p:spPr>
                <a:xfrm>
                  <a:off x="4092088" y="3853084"/>
                  <a:ext cx="2353401" cy="84664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m:rPr>
                                <m:sty m:val="p"/>
                              </m:rPr>
                              <a:rPr lang="en-US" altLang="zh-CN" sz="2400">
                                <a:latin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cos</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m:rPr>
                                <m:sty m:val="p"/>
                              </m:rPr>
                              <a:rPr lang="en-US" altLang="zh-CN" sz="2400">
                                <a:latin typeface="Cambria Math" panose="02040503050406030204" pitchFamily="18" charset="0"/>
                                <a:ea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20" name="矩形 4"/>
                <p:cNvSpPr>
                  <a:spLocks noRot="1" noChangeAspect="1" noMove="1" noResize="1" noEditPoints="1" noAdjustHandles="1" noChangeArrowheads="1" noChangeShapeType="1" noTextEdit="1"/>
                </p:cNvSpPr>
                <p:nvPr>
                  <p:custDataLst>
                    <p:tags r:id="rId5"/>
                  </p:custDataLst>
                </p:nvPr>
              </p:nvSpPr>
              <p:spPr>
                <a:xfrm>
                  <a:off x="4092088" y="3853084"/>
                  <a:ext cx="2353401" cy="84664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7"/>
                <p:cNvSpPr/>
                <p:nvPr>
                  <p:custDataLst>
                    <p:tags r:id="rId7"/>
                  </p:custDataLst>
                </p:nvPr>
              </p:nvSpPr>
              <p:spPr>
                <a:xfrm>
                  <a:off x="3956506" y="4757899"/>
                  <a:ext cx="2624565" cy="9001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2</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den>
                        </m:f>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𝐽</m:t>
                                </m:r>
                              </m:e>
                              <m:sub>
                                <m:r>
                                  <a:rPr lang="en-US" altLang="zh-CN" sz="2400" i="1">
                                    <a:latin typeface="Cambria Math" panose="02040503050406030204" pitchFamily="18" charset="0"/>
                                  </a:rPr>
                                  <m:t>0</m:t>
                                </m:r>
                              </m:sub>
                              <m:sup>
                                <m:r>
                                  <a:rPr lang="en-US" altLang="zh-CN" sz="2400" i="1">
                                    <a:latin typeface="Cambria Math" panose="02040503050406030204" pitchFamily="18" charset="0"/>
                                  </a:rPr>
                                  <m:t>2</m:t>
                                </m:r>
                              </m:sup>
                            </m:sSub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𝐽</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den>
                        </m:f>
                      </m:oMath>
                    </m:oMathPara>
                  </a14:m>
                  <a:endParaRPr lang="zh-CN" altLang="en-US" sz="2400" dirty="0"/>
                </a:p>
              </p:txBody>
            </p:sp>
          </mc:Choice>
          <mc:Fallback>
            <p:sp>
              <p:nvSpPr>
                <p:cNvPr id="21" name="矩形 7"/>
                <p:cNvSpPr>
                  <a:spLocks noRot="1" noChangeAspect="1" noMove="1" noResize="1" noEditPoints="1" noAdjustHandles="1" noChangeArrowheads="1" noChangeShapeType="1" noTextEdit="1"/>
                </p:cNvSpPr>
                <p:nvPr>
                  <p:custDataLst>
                    <p:tags r:id="rId8"/>
                  </p:custDataLst>
                </p:nvPr>
              </p:nvSpPr>
              <p:spPr>
                <a:xfrm>
                  <a:off x="3956506" y="4757899"/>
                  <a:ext cx="2624565" cy="900118"/>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8"/>
                <p:cNvSpPr/>
                <p:nvPr>
                  <p:custDataLst>
                    <p:tags r:id="rId10"/>
                  </p:custDataLst>
                </p:nvPr>
              </p:nvSpPr>
              <p:spPr>
                <a:xfrm>
                  <a:off x="3879401" y="5679899"/>
                  <a:ext cx="2778774" cy="8695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m:rPr>
                                    <m:sty m:val="p"/>
                                  </m:rPr>
                                  <a:rPr lang="en-US" altLang="zh-CN" sz="2400">
                                    <a:latin typeface="Cambria Math" panose="02040503050406030204" pitchFamily="18" charset="0"/>
                                    <a:ea typeface="Cambria Math" panose="02040503050406030204" pitchFamily="18" charset="0"/>
                                  </a:rPr>
                                  <m:t>cos</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cos</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m:rPr>
                                <m:sty m:val="p"/>
                              </m:rPr>
                              <a:rPr lang="en-US" altLang="zh-CN" sz="2400">
                                <a:latin typeface="Cambria Math" panose="02040503050406030204" pitchFamily="18" charset="0"/>
                                <a:ea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22" name="矩形 8"/>
                <p:cNvSpPr>
                  <a:spLocks noRot="1" noChangeAspect="1" noMove="1" noResize="1" noEditPoints="1" noAdjustHandles="1" noChangeArrowheads="1" noChangeShapeType="1" noTextEdit="1"/>
                </p:cNvSpPr>
                <p:nvPr>
                  <p:custDataLst>
                    <p:tags r:id="rId11"/>
                  </p:custDataLst>
                </p:nvPr>
              </p:nvSpPr>
              <p:spPr>
                <a:xfrm>
                  <a:off x="3879401" y="5679899"/>
                  <a:ext cx="2778774" cy="86953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10"/>
                <p:cNvSpPr/>
                <p:nvPr>
                  <p:custDataLst>
                    <p:tags r:id="rId13"/>
                  </p:custDataLst>
                </p:nvPr>
              </p:nvSpPr>
              <p:spPr>
                <a:xfrm>
                  <a:off x="7518853" y="3853084"/>
                  <a:ext cx="946926" cy="8416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m:rPr>
                                <m:sty m:val="p"/>
                              </m:rPr>
                              <a:rPr lang="en-US" altLang="zh-CN" sz="2400">
                                <a:latin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23" name="矩形 10"/>
                <p:cNvSpPr>
                  <a:spLocks noRot="1" noChangeAspect="1" noMove="1" noResize="1" noEditPoints="1" noAdjustHandles="1" noChangeArrowheads="1" noChangeShapeType="1" noTextEdit="1"/>
                </p:cNvSpPr>
                <p:nvPr>
                  <p:custDataLst>
                    <p:tags r:id="rId14"/>
                  </p:custDataLst>
                </p:nvPr>
              </p:nvSpPr>
              <p:spPr>
                <a:xfrm>
                  <a:off x="7518853" y="3853084"/>
                  <a:ext cx="946926" cy="841641"/>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11"/>
                <p:cNvSpPr/>
                <p:nvPr>
                  <p:custDataLst>
                    <p:tags r:id="rId16"/>
                  </p:custDataLst>
                </p:nvPr>
              </p:nvSpPr>
              <p:spPr>
                <a:xfrm>
                  <a:off x="7383688" y="4757899"/>
                  <a:ext cx="1217256" cy="8695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den>
                        </m:f>
                      </m:oMath>
                    </m:oMathPara>
                  </a14:m>
                  <a:endParaRPr lang="zh-CN" altLang="en-US" sz="2400" dirty="0"/>
                </a:p>
              </p:txBody>
            </p:sp>
          </mc:Choice>
          <mc:Fallback>
            <p:sp>
              <p:nvSpPr>
                <p:cNvPr id="24" name="矩形 11"/>
                <p:cNvSpPr>
                  <a:spLocks noRot="1" noChangeAspect="1" noMove="1" noResize="1" noEditPoints="1" noAdjustHandles="1" noChangeArrowheads="1" noChangeShapeType="1" noTextEdit="1"/>
                </p:cNvSpPr>
                <p:nvPr>
                  <p:custDataLst>
                    <p:tags r:id="rId17"/>
                  </p:custDataLst>
                </p:nvPr>
              </p:nvSpPr>
              <p:spPr>
                <a:xfrm>
                  <a:off x="7383688" y="4757899"/>
                  <a:ext cx="1217256" cy="869533"/>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13"/>
                <p:cNvSpPr/>
                <p:nvPr>
                  <p:custDataLst>
                    <p:tags r:id="rId19"/>
                  </p:custDataLst>
                </p:nvPr>
              </p:nvSpPr>
              <p:spPr>
                <a:xfrm>
                  <a:off x="6602929" y="5679899"/>
                  <a:ext cx="2778774" cy="9002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3</m:t>
                            </m:r>
                            <m:d>
                              <m:dPr>
                                <m:ctrlPr>
                                  <a:rPr lang="en-US" altLang="zh-CN" sz="2400" i="1">
                                    <a:latin typeface="Cambria Math" panose="02040503050406030204" pitchFamily="18" charset="0"/>
                                    <a:ea typeface="Cambria Math" panose="02040503050406030204" pitchFamily="18" charset="0"/>
                                  </a:rPr>
                                </m:ctrlPr>
                              </m:dPr>
                              <m:e>
                                <m:r>
                                  <m:rPr>
                                    <m:sty m:val="p"/>
                                  </m:rPr>
                                  <a:rPr lang="en-US" altLang="zh-CN" sz="2400">
                                    <a:latin typeface="Cambria Math" panose="02040503050406030204" pitchFamily="18" charset="0"/>
                                  </a:rPr>
                                  <m:t>sin</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r>
                                  <m:rPr>
                                    <m:sty m:val="p"/>
                                  </m:rPr>
                                  <a:rPr lang="en-US" altLang="zh-CN" sz="2400">
                                    <a:latin typeface="Cambria Math" panose="02040503050406030204" pitchFamily="18" charset="0"/>
                                    <a:ea typeface="Cambria Math" panose="02040503050406030204" pitchFamily="18" charset="0"/>
                                  </a:rPr>
                                  <m:t>cos</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e>
                            </m:d>
                          </m:num>
                          <m:den>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3</m:t>
                                </m:r>
                              </m:sup>
                            </m:sSubSup>
                          </m:den>
                        </m:f>
                      </m:oMath>
                    </m:oMathPara>
                  </a14:m>
                  <a:endParaRPr lang="zh-CN" altLang="en-US" sz="2400" dirty="0"/>
                </a:p>
              </p:txBody>
            </p:sp>
          </mc:Choice>
          <mc:Fallback>
            <p:sp>
              <p:nvSpPr>
                <p:cNvPr id="25" name="矩形 13"/>
                <p:cNvSpPr>
                  <a:spLocks noRot="1" noChangeAspect="1" noMove="1" noResize="1" noEditPoints="1" noAdjustHandles="1" noChangeArrowheads="1" noChangeShapeType="1" noTextEdit="1"/>
                </p:cNvSpPr>
                <p:nvPr>
                  <p:custDataLst>
                    <p:tags r:id="rId20"/>
                  </p:custDataLst>
                </p:nvPr>
              </p:nvSpPr>
              <p:spPr>
                <a:xfrm>
                  <a:off x="6602929" y="5679899"/>
                  <a:ext cx="2778774" cy="900246"/>
                </a:xfrm>
                <a:prstGeom prst="rect">
                  <a:avLst/>
                </a:prstGeom>
                <a:blipFill rotWithShape="1">
                  <a:blip r:embed="rId2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14"/>
                <p:cNvSpPr/>
                <p:nvPr>
                  <p:custDataLst>
                    <p:tags r:id="rId22"/>
                  </p:custDataLst>
                </p:nvPr>
              </p:nvSpPr>
              <p:spPr>
                <a:xfrm>
                  <a:off x="9823300" y="3853084"/>
                  <a:ext cx="1571712" cy="7248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ea typeface="Cambria Math" panose="02040503050406030204" pitchFamily="18" charset="0"/>
                          </a:rPr>
                          <m:t>cos</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𝑥</m:t>
                                </m:r>
                              </m:num>
                              <m:den>
                                <m:r>
                                  <a:rPr lang="en-US" altLang="zh-CN" sz="2400" i="1">
                                    <a:latin typeface="Cambria Math" panose="02040503050406030204" pitchFamily="18" charset="0"/>
                                    <a:ea typeface="Cambria Math" panose="02040503050406030204" pitchFamily="18" charset="0"/>
                                  </a:rPr>
                                  <m:t>𝛿</m:t>
                                </m:r>
                              </m:den>
                            </m:f>
                          </m:e>
                        </m:d>
                      </m:oMath>
                    </m:oMathPara>
                  </a14:m>
                  <a:endParaRPr lang="zh-CN" altLang="en-US" sz="2400" dirty="0"/>
                </a:p>
              </p:txBody>
            </p:sp>
          </mc:Choice>
          <mc:Fallback>
            <p:sp>
              <p:nvSpPr>
                <p:cNvPr id="4" name="矩形 14"/>
                <p:cNvSpPr>
                  <a:spLocks noRot="1" noChangeAspect="1" noMove="1" noResize="1" noEditPoints="1" noAdjustHandles="1" noChangeArrowheads="1" noChangeShapeType="1" noTextEdit="1"/>
                </p:cNvSpPr>
                <p:nvPr>
                  <p:custDataLst>
                    <p:tags r:id="rId23"/>
                  </p:custDataLst>
                </p:nvPr>
              </p:nvSpPr>
              <p:spPr>
                <a:xfrm>
                  <a:off x="9823300" y="3853084"/>
                  <a:ext cx="1571712" cy="724814"/>
                </a:xfrm>
                <a:prstGeom prst="rect">
                  <a:avLst/>
                </a:prstGeom>
                <a:blipFill rotWithShape="1">
                  <a:blip r:embed="rId2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22"/>
                <p:cNvSpPr/>
                <p:nvPr>
                  <p:custDataLst>
                    <p:tags r:id="rId25"/>
                  </p:custDataLst>
                </p:nvPr>
              </p:nvSpPr>
              <p:spPr>
                <a:xfrm>
                  <a:off x="9905181" y="4757899"/>
                  <a:ext cx="1407950" cy="72244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𝑟</m:t>
                                </m:r>
                              </m:num>
                              <m:den>
                                <m:r>
                                  <a:rPr lang="en-US" altLang="zh-CN" sz="2400" i="1">
                                    <a:latin typeface="Cambria Math" panose="02040503050406030204" pitchFamily="18" charset="0"/>
                                    <a:ea typeface="Cambria Math" panose="02040503050406030204" pitchFamily="18" charset="0"/>
                                  </a:rPr>
                                  <m:t>𝑅</m:t>
                                </m:r>
                              </m:den>
                            </m:f>
                          </m:e>
                        </m:d>
                      </m:oMath>
                    </m:oMathPara>
                  </a14:m>
                  <a:endParaRPr lang="zh-CN" altLang="en-US" sz="2400" dirty="0"/>
                </a:p>
              </p:txBody>
            </p:sp>
          </mc:Choice>
          <mc:Fallback>
            <p:sp>
              <p:nvSpPr>
                <p:cNvPr id="5" name="矩形 22"/>
                <p:cNvSpPr>
                  <a:spLocks noRot="1" noChangeAspect="1" noMove="1" noResize="1" noEditPoints="1" noAdjustHandles="1" noChangeArrowheads="1" noChangeShapeType="1" noTextEdit="1"/>
                </p:cNvSpPr>
                <p:nvPr>
                  <p:custDataLst>
                    <p:tags r:id="rId26"/>
                  </p:custDataLst>
                </p:nvPr>
              </p:nvSpPr>
              <p:spPr>
                <a:xfrm>
                  <a:off x="9905181" y="4757899"/>
                  <a:ext cx="1407950" cy="722442"/>
                </a:xfrm>
                <a:prstGeom prst="rect">
                  <a:avLst/>
                </a:prstGeom>
                <a:blipFill rotWithShape="1">
                  <a:blip r:embed="rId2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23"/>
                <p:cNvSpPr/>
                <p:nvPr>
                  <p:custDataLst>
                    <p:tags r:id="rId28"/>
                  </p:custDataLst>
                </p:nvPr>
              </p:nvSpPr>
              <p:spPr>
                <a:xfrm>
                  <a:off x="9525719" y="5679899"/>
                  <a:ext cx="2166875" cy="102040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𝑟</m:t>
                                </m:r>
                              </m:num>
                              <m:den>
                                <m:r>
                                  <a:rPr lang="en-US" altLang="zh-CN" sz="2400" i="1">
                                    <a:latin typeface="Cambria Math" panose="02040503050406030204" pitchFamily="18" charset="0"/>
                                  </a:rPr>
                                  <m:t>𝑅</m:t>
                                </m:r>
                              </m:den>
                            </m:f>
                          </m:den>
                        </m:f>
                        <m:r>
                          <m:rPr>
                            <m:sty m:val="p"/>
                          </m:rPr>
                          <a:rPr lang="en-US" altLang="zh-CN" sz="2400" i="1">
                            <a:latin typeface="Cambria Math" panose="02040503050406030204" pitchFamily="18" charset="0"/>
                          </a:rPr>
                          <m:t>sin</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𝜇</m:t>
                                </m:r>
                              </m:e>
                              <m:sub>
                                <m:r>
                                  <a:rPr lang="en-US" altLang="zh-CN" sz="2400" i="1">
                                    <a:latin typeface="Cambria Math" panose="02040503050406030204" pitchFamily="18" charset="0"/>
                                    <a:ea typeface="Cambria Math" panose="02040503050406030204" pitchFamily="18" charset="0"/>
                                  </a:rPr>
                                  <m:t>1</m:t>
                                </m:r>
                              </m:sub>
                            </m:sSub>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𝑟</m:t>
                                </m:r>
                              </m:num>
                              <m:den>
                                <m:r>
                                  <a:rPr lang="en-US" altLang="zh-CN" sz="2400" i="1">
                                    <a:latin typeface="Cambria Math" panose="02040503050406030204" pitchFamily="18" charset="0"/>
                                    <a:ea typeface="Cambria Math" panose="02040503050406030204" pitchFamily="18" charset="0"/>
                                  </a:rPr>
                                  <m:t>𝑅</m:t>
                                </m:r>
                              </m:den>
                            </m:f>
                          </m:e>
                        </m:d>
                      </m:oMath>
                    </m:oMathPara>
                  </a14:m>
                  <a:endParaRPr lang="zh-CN" altLang="en-US" sz="2400" dirty="0"/>
                </a:p>
              </p:txBody>
            </p:sp>
          </mc:Choice>
          <mc:Fallback>
            <p:sp>
              <p:nvSpPr>
                <p:cNvPr id="6" name="矩形 23"/>
                <p:cNvSpPr>
                  <a:spLocks noRot="1" noChangeAspect="1" noMove="1" noResize="1" noEditPoints="1" noAdjustHandles="1" noChangeArrowheads="1" noChangeShapeType="1" noTextEdit="1"/>
                </p:cNvSpPr>
                <p:nvPr>
                  <p:custDataLst>
                    <p:tags r:id="rId29"/>
                  </p:custDataLst>
                </p:nvPr>
              </p:nvSpPr>
              <p:spPr>
                <a:xfrm>
                  <a:off x="9525719" y="5679899"/>
                  <a:ext cx="2166875" cy="1020408"/>
                </a:xfrm>
                <a:prstGeom prst="rect">
                  <a:avLst/>
                </a:prstGeom>
                <a:blipFill rotWithShape="1">
                  <a:blip r:embed="rId30"/>
                </a:blipFill>
              </p:spPr>
              <p:txBody>
                <a:bodyPr/>
                <a:lstStyle/>
                <a:p>
                  <a:r>
                    <a:rPr lang="zh-CN" altLang="en-US">
                      <a:noFill/>
                    </a:rPr>
                    <a:t> </a:t>
                  </a:r>
                </a:p>
              </p:txBody>
            </p:sp>
          </mc:Fallback>
        </mc:AlternateContent>
      </p:grpSp>
      <p:grpSp>
        <p:nvGrpSpPr>
          <p:cNvPr id="8" name="Group 5"/>
          <p:cNvGrpSpPr/>
          <p:nvPr/>
        </p:nvGrpSpPr>
        <p:grpSpPr>
          <a:xfrm>
            <a:off x="27305" y="880745"/>
            <a:ext cx="12246610" cy="2317653"/>
            <a:chOff x="43" y="1387"/>
            <a:chExt cx="19286" cy="3650"/>
          </a:xfrm>
        </p:grpSpPr>
        <p:grpSp>
          <p:nvGrpSpPr>
            <p:cNvPr id="9" name="Group 4"/>
            <p:cNvGrpSpPr/>
            <p:nvPr/>
          </p:nvGrpSpPr>
          <p:grpSpPr>
            <a:xfrm>
              <a:off x="826" y="1387"/>
              <a:ext cx="17784" cy="3650"/>
              <a:chOff x="524796" y="880780"/>
              <a:chExt cx="11292840" cy="2317393"/>
            </a:xfrm>
          </p:grpSpPr>
          <p:sp>
            <p:nvSpPr>
              <p:cNvPr id="16" name="Rectangle 3"/>
              <p:cNvSpPr txBox="1">
                <a:spLocks noChangeArrowheads="1"/>
              </p:cNvSpPr>
              <p:nvPr>
                <p:custDataLst>
                  <p:tags r:id="rId31"/>
                </p:custDataLst>
              </p:nvPr>
            </p:nvSpPr>
            <p:spPr bwMode="auto">
              <a:xfrm>
                <a:off x="1172791" y="880780"/>
                <a:ext cx="6121986" cy="432053"/>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0" lvl="1" indent="0" eaLnBrk="1" hangingPunct="1">
                  <a:spcBef>
                    <a:spcPts val="0"/>
                  </a:spcBef>
                  <a:spcAft>
                    <a:spcPts val="0"/>
                  </a:spcAft>
                  <a:buNone/>
                  <a:defRPr/>
                </a:pPr>
                <a:r>
                  <a:rPr lang="zh-CN" altLang="en-US" sz="2400" b="0" kern="0" dirty="0">
                    <a:latin typeface="+mn-ea"/>
                    <a:ea typeface="+mn-ea"/>
                    <a:cs typeface="Times New Roman" panose="02020603050405020304" pitchFamily="18" charset="0"/>
                  </a:rPr>
                  <a:t>温度场和导热量的计算式可以统一</a:t>
                </a:r>
                <a:endParaRPr lang="en-US" altLang="zh-CN" sz="2400" b="0" kern="0" dirty="0">
                  <a:latin typeface="+mn-ea"/>
                  <a:ea typeface="+mn-ea"/>
                </a:endParaRPr>
              </a:p>
            </p:txBody>
          </p:sp>
          <mc:AlternateContent xmlns:mc="http://schemas.openxmlformats.org/markup-compatibility/2006">
            <mc:Choice xmlns:a14="http://schemas.microsoft.com/office/drawing/2010/main" Requires="a14">
              <p:sp>
                <p:nvSpPr>
                  <p:cNvPr id="10" name="Rectangle 17"/>
                  <p:cNvSpPr/>
                  <p:nvPr>
                    <p:custDataLst>
                      <p:tags r:id="rId32"/>
                    </p:custDataLst>
                  </p:nvPr>
                </p:nvSpPr>
                <p:spPr>
                  <a:xfrm>
                    <a:off x="524796" y="2464195"/>
                    <a:ext cx="11292840" cy="733978"/>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f>
                            <m:fPr>
                              <m:ctrlPr>
                                <a:rPr lang="en-US" altLang="zh-CN" sz="2000" i="1" smtClean="0">
                                  <a:latin typeface="DejaVu Math TeX Gyre" panose="02000503000000000000" charset="0"/>
                                  <a:ea typeface="Cambria Math" panose="02040503050406030204" pitchFamily="18" charset="0"/>
                                  <a:cs typeface="DejaVu Math TeX Gyre" panose="02000503000000000000" charset="0"/>
                                </a:rPr>
                              </m:ctrlPr>
                            </m:fPr>
                            <m:num>
                              <m:r>
                                <a:rPr lang="en-US" altLang="zh-CN" sz="2000" i="1">
                                  <a:latin typeface="DejaVu Math TeX Gyre" panose="02000503000000000000" charset="0"/>
                                  <a:ea typeface="Cambria Math" panose="02040503050406030204" pitchFamily="18" charset="0"/>
                                  <a:cs typeface="DejaVu Math TeX Gyre" panose="02000503000000000000" charset="0"/>
                                </a:rPr>
                                <m:t>𝑄</m:t>
                              </m:r>
                            </m:num>
                            <m:den>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cs typeface="DejaVu Math TeX Gyre" panose="02000503000000000000" charset="0"/>
                                    </a:rPr>
                                    <m:t>𝑄</m:t>
                                  </m:r>
                                </m:e>
                                <m:sub>
                                  <m:r>
                                    <a:rPr lang="en-US" altLang="zh-CN" sz="2000" i="1">
                                      <a:latin typeface="DejaVu Math TeX Gyre" panose="02000503000000000000" charset="0"/>
                                      <a:ea typeface="宋体" panose="02010600030101010101" pitchFamily="2" charset="-122"/>
                                      <a:cs typeface="DejaVu Math TeX Gyre" panose="02000503000000000000" charset="0"/>
                                    </a:rPr>
                                    <m:t>0</m:t>
                                  </m:r>
                                </m:sub>
                              </m:sSub>
                            </m:den>
                          </m:f>
                          <m:r>
                            <a:rPr lang="en-US" altLang="zh-CN" sz="2000" i="1">
                              <a:latin typeface="DejaVu Math TeX Gyre" panose="02000503000000000000" charset="0"/>
                              <a:ea typeface="宋体" panose="02010600030101010101" pitchFamily="2" charset="-122"/>
                              <a:cs typeface="DejaVu Math TeX Gyre" panose="02000503000000000000" charset="0"/>
                            </a:rPr>
                            <m:t>=</m:t>
                          </m:r>
                          <m:r>
                            <a:rPr lang="en-US" altLang="zh-CN" sz="2000" i="1">
                              <a:solidFill>
                                <a:schemeClr val="tx1"/>
                              </a:solidFill>
                              <a:latin typeface="DejaVu Math TeX Gyre" panose="02000503000000000000" charset="0"/>
                              <a:ea typeface="宋体" panose="02010600030101010101" pitchFamily="2" charset="-122"/>
                              <a:cs typeface="DejaVu Math TeX Gyre" panose="02000503000000000000" charset="0"/>
                            </a:rPr>
                            <m:t>1</m:t>
                          </m:r>
                          <m:r>
                            <a:rPr lang="en-US" altLang="zh-CN" sz="2000" i="1">
                              <a:solidFill>
                                <a:schemeClr val="tx1"/>
                              </a:solidFill>
                              <a:latin typeface="DejaVu Math TeX Gyre" panose="02000503000000000000" charset="0"/>
                              <a:cs typeface="DejaVu Math TeX Gyre" panose="02000503000000000000" charset="0"/>
                            </a:rPr>
                            <m:t>−</m:t>
                          </m:r>
                          <m:sSub>
                            <m:sSubPr>
                              <m:ctrlPr>
                                <a:rPr lang="zh-CN" altLang="en-US" sz="2000" i="1">
                                  <a:latin typeface="DejaVu Math TeX Gyre" panose="02000503000000000000" charset="0"/>
                                  <a:ea typeface="宋体" panose="02010600030101010101" pitchFamily="2" charset="-122"/>
                                  <a:cs typeface="DejaVu Math TeX Gyre" panose="02000503000000000000" charset="0"/>
                                </a:rPr>
                              </m:ctrlPr>
                            </m:sSubPr>
                            <m:e>
                              <m:r>
                                <a:rPr lang="zh-CN" altLang="en-US" sz="2000" i="1">
                                  <a:latin typeface="DejaVu Math TeX Gyre" panose="02000503000000000000" charset="0"/>
                                  <a:ea typeface="宋体" panose="02010600030101010101" pitchFamily="2" charset="-122"/>
                                  <a:cs typeface="DejaVu Math TeX Gyre" panose="02000503000000000000" charset="0"/>
                                </a:rPr>
                                <m:t>𝜃</m:t>
                              </m:r>
                            </m:e>
                            <m:sub>
                              <m:r>
                                <a:rPr lang="en-US" altLang="zh-CN" sz="2000" i="1">
                                  <a:latin typeface="DejaVu Math TeX Gyre" panose="02000503000000000000" charset="0"/>
                                  <a:ea typeface="宋体" panose="02010600030101010101" pitchFamily="2" charset="-122"/>
                                  <a:cs typeface="DejaVu Math TeX Gyre" panose="02000503000000000000" charset="0"/>
                                </a:rPr>
                                <m:t>0</m:t>
                              </m:r>
                            </m:sub>
                          </m:sSub>
                          <m:f>
                            <m:fPr>
                              <m:ctrlPr>
                                <a:rPr lang="en-US" altLang="zh-CN" sz="2000" i="1">
                                  <a:latin typeface="DejaVu Math TeX Gyre" panose="02000503000000000000" charset="0"/>
                                  <a:ea typeface="Cambria Math" panose="02040503050406030204" pitchFamily="18" charset="0"/>
                                  <a:cs typeface="DejaVu Math TeX Gyre" panose="02000503000000000000" charset="0"/>
                                </a:rPr>
                              </m:ctrlPr>
                            </m:fPr>
                            <m:num>
                              <m:r>
                                <m:rPr>
                                  <m:sty m:val="p"/>
                                </m:rPr>
                                <a:rPr lang="en-US" altLang="zh-CN" sz="2000">
                                  <a:latin typeface="DejaVu Math TeX Gyre" panose="02000503000000000000" charset="0"/>
                                  <a:cs typeface="DejaVu Math TeX Gyre" panose="02000503000000000000" charset="0"/>
                                </a:rPr>
                                <m:t>sin</m:t>
                              </m:r>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ea typeface="宋体" panose="02010600030101010101" pitchFamily="2" charset="-122"/>
                                      <a:cs typeface="DejaVu Math TeX Gyre" panose="02000503000000000000" charset="0"/>
                                    </a:rPr>
                                    <m:t>𝜇</m:t>
                                  </m:r>
                                </m:e>
                                <m:sub>
                                  <m:r>
                                    <a:rPr lang="en-US" altLang="zh-CN" sz="2000" i="1">
                                      <a:latin typeface="DejaVu Math TeX Gyre" panose="02000503000000000000" charset="0"/>
                                      <a:ea typeface="宋体" panose="02010600030101010101" pitchFamily="2" charset="-122"/>
                                      <a:cs typeface="DejaVu Math TeX Gyre" panose="02000503000000000000" charset="0"/>
                                    </a:rPr>
                                    <m:t>1</m:t>
                                  </m:r>
                                </m:sub>
                              </m:sSub>
                            </m:num>
                            <m:den>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ea typeface="宋体" panose="02010600030101010101" pitchFamily="2" charset="-122"/>
                                      <a:cs typeface="DejaVu Math TeX Gyre" panose="02000503000000000000" charset="0"/>
                                    </a:rPr>
                                    <m:t>𝜇</m:t>
                                  </m:r>
                                </m:e>
                                <m:sub>
                                  <m:r>
                                    <a:rPr lang="en-US" altLang="zh-CN" sz="2000" i="1">
                                      <a:latin typeface="DejaVu Math TeX Gyre" panose="02000503000000000000" charset="0"/>
                                      <a:ea typeface="宋体" panose="02010600030101010101" pitchFamily="2" charset="-122"/>
                                      <a:cs typeface="DejaVu Math TeX Gyre" panose="02000503000000000000" charset="0"/>
                                    </a:rPr>
                                    <m:t>1</m:t>
                                  </m:r>
                                </m:sub>
                              </m:sSub>
                            </m:den>
                          </m:f>
                          <m:r>
                            <a:rPr lang="en-US" altLang="zh-CN" sz="2000" i="1">
                              <a:latin typeface="DejaVu Math TeX Gyre" panose="02000503000000000000" charset="0"/>
                              <a:ea typeface="宋体" panose="02010600030101010101" pitchFamily="2" charset="-122"/>
                              <a:cs typeface="DejaVu Math TeX Gyre" panose="02000503000000000000" charset="0"/>
                            </a:rPr>
                            <m:t>=</m:t>
                          </m:r>
                          <m:r>
                            <a:rPr lang="en-US" altLang="zh-CN" sz="2000" i="1">
                              <a:latin typeface="DejaVu Math TeX Gyre" panose="02000503000000000000" charset="0"/>
                              <a:ea typeface="宋体" panose="02010600030101010101" pitchFamily="2" charset="-122"/>
                              <a:cs typeface="DejaVu Math TeX Gyre" panose="02000503000000000000" charset="0"/>
                            </a:rPr>
                            <m:t>1</m:t>
                          </m:r>
                          <m:r>
                            <a:rPr lang="en-US" altLang="zh-CN" sz="2000" i="1">
                              <a:latin typeface="DejaVu Math TeX Gyre" panose="02000503000000000000" charset="0"/>
                              <a:ea typeface="宋体" panose="02010600030101010101" pitchFamily="2" charset="-122"/>
                              <a:cs typeface="DejaVu Math TeX Gyre" panose="02000503000000000000" charset="0"/>
                            </a:rPr>
                            <m:t>−</m:t>
                          </m:r>
                          <m:f>
                            <m:fPr>
                              <m:ctrlPr>
                                <a:rPr lang="en-US" altLang="zh-CN" sz="2000" i="1">
                                  <a:solidFill>
                                    <a:srgbClr val="FF0000"/>
                                  </a:solidFill>
                                  <a:latin typeface="DejaVu Math TeX Gyre" panose="02000503000000000000" charset="0"/>
                                  <a:ea typeface="宋体" panose="02010600030101010101" pitchFamily="2" charset="-122"/>
                                  <a:cs typeface="DejaVu Math TeX Gyre" panose="02000503000000000000" charset="0"/>
                                </a:rPr>
                              </m:ctrlPr>
                            </m:fPr>
                            <m:num>
                              <m:r>
                                <a:rPr lang="en-US" altLang="zh-CN" sz="2000" i="1">
                                  <a:solidFill>
                                    <a:srgbClr val="FF0000"/>
                                  </a:solidFill>
                                  <a:latin typeface="DejaVu Math TeX Gyre" panose="02000503000000000000" charset="0"/>
                                  <a:ea typeface="宋体" panose="02010600030101010101" pitchFamily="2" charset="-122"/>
                                  <a:cs typeface="DejaVu Math TeX Gyre" panose="02000503000000000000" charset="0"/>
                                </a:rPr>
                                <m:t>2</m:t>
                              </m:r>
                              <m:func>
                                <m:funcPr>
                                  <m:ctrlPr>
                                    <a:rPr lang="en-US" altLang="zh-CN" sz="2000">
                                      <a:solidFill>
                                        <a:srgbClr val="FF0000"/>
                                      </a:solidFill>
                                      <a:latin typeface="DejaVu Math TeX Gyre" panose="02000503000000000000" charset="0"/>
                                      <a:ea typeface="宋体" panose="02010600030101010101" pitchFamily="2" charset="-122"/>
                                      <a:cs typeface="DejaVu Math TeX Gyre" panose="02000503000000000000" charset="0"/>
                                    </a:rPr>
                                  </m:ctrlPr>
                                </m:funcPr>
                                <m:fName>
                                  <m:r>
                                    <m:rPr>
                                      <m:sty m:val="p"/>
                                    </m:rPr>
                                    <a:rPr lang="en-US" altLang="zh-CN" sz="2000">
                                      <a:solidFill>
                                        <a:srgbClr val="FF0000"/>
                                      </a:solidFill>
                                      <a:latin typeface="DejaVu Math TeX Gyre" panose="02000503000000000000" charset="0"/>
                                      <a:ea typeface="宋体" panose="02010600030101010101" pitchFamily="2" charset="-122"/>
                                      <a:cs typeface="DejaVu Math TeX Gyre" panose="02000503000000000000" charset="0"/>
                                    </a:rPr>
                                    <m:t>sin</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e>
                              </m:func>
                            </m:num>
                            <m:den>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m:t>
                              </m:r>
                              <m:func>
                                <m:funcPr>
                                  <m:ctrl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t>sin</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func>
                                    <m:funcPr>
                                      <m:ctrl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t>cos</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e>
                                  </m:func>
                                </m:e>
                              </m:func>
                            </m:den>
                          </m:f>
                          <m:r>
                            <m:rPr>
                              <m:sty m:val="p"/>
                            </m:rPr>
                            <a:rPr lang="en-US" altLang="zh-CN" sz="2000" b="0" i="0" smtClean="0">
                              <a:latin typeface="DejaVu Math TeX Gyre" panose="02000503000000000000" charset="0"/>
                              <a:cs typeface="DejaVu Math TeX Gyre" panose="02000503000000000000" charset="0"/>
                            </a:rPr>
                            <m:t>exp</m:t>
                          </m:r>
                          <m:d>
                            <m:dPr>
                              <m:ctrlPr>
                                <a:rPr lang="en-US" altLang="zh-CN" sz="2000" b="0" i="1" smtClean="0">
                                  <a:latin typeface="DejaVu Math TeX Gyre" panose="02000503000000000000" charset="0"/>
                                  <a:cs typeface="DejaVu Math TeX Gyre" panose="02000503000000000000" charset="0"/>
                                </a:rPr>
                              </m:ctrlPr>
                            </m:dPr>
                            <m:e>
                              <m:r>
                                <a:rPr lang="en-US" altLang="zh-CN" sz="2000" b="0" i="1" smtClean="0">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000" b="0" i="1" smtClean="0">
                                      <a:latin typeface="DejaVu Math TeX Gyre" panose="02000503000000000000" charset="0"/>
                                      <a:ea typeface="宋体" panose="02010600030101010101" pitchFamily="2" charset="-122"/>
                                      <a:cs typeface="DejaVu Math TeX Gyre" panose="02000503000000000000" charset="0"/>
                                    </a:rPr>
                                  </m:ctrlPr>
                                </m:sSubSupPr>
                                <m:e>
                                  <m:r>
                                    <a:rPr lang="en-US" altLang="zh-CN" sz="20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000" i="1" smtClean="0">
                                      <a:latin typeface="DejaVu Math TeX Gyre" panose="02000503000000000000" charset="0"/>
                                      <a:ea typeface="宋体" panose="02010600030101010101" pitchFamily="2" charset="-122"/>
                                      <a:cs typeface="DejaVu Math TeX Gyre" panose="02000503000000000000" charset="0"/>
                                    </a:rPr>
                                    <m:t>1</m:t>
                                  </m:r>
                                </m:sub>
                                <m:sup>
                                  <m:r>
                                    <a:rPr lang="en-US" altLang="zh-CN" sz="2000" b="0" i="1" smtClean="0">
                                      <a:latin typeface="DejaVu Math TeX Gyre" panose="02000503000000000000" charset="0"/>
                                      <a:ea typeface="宋体" panose="02010600030101010101" pitchFamily="2" charset="-122"/>
                                      <a:cs typeface="DejaVu Math TeX Gyre" panose="02000503000000000000" charset="0"/>
                                    </a:rPr>
                                    <m:t>2</m:t>
                                  </m:r>
                                </m:sup>
                              </m:sSubSup>
                              <m:r>
                                <a:rPr lang="en-US" altLang="zh-CN" sz="2000" i="1">
                                  <a:latin typeface="DejaVu Math TeX Gyre" panose="02000503000000000000" charset="0"/>
                                  <a:ea typeface="宋体" panose="02010600030101010101" pitchFamily="2" charset="-122"/>
                                  <a:cs typeface="DejaVu Math TeX Gyre" panose="02000503000000000000" charset="0"/>
                                </a:rPr>
                                <m:t>𝐹𝑜</m:t>
                              </m:r>
                            </m:e>
                          </m:d>
                          <m:f>
                            <m:fPr>
                              <m:ctrlPr>
                                <a:rPr lang="en-US" altLang="zh-CN" sz="2000" i="1">
                                  <a:solidFill>
                                    <a:srgbClr val="00B050"/>
                                  </a:solidFill>
                                  <a:latin typeface="DejaVu Math TeX Gyre" panose="02000503000000000000" charset="0"/>
                                  <a:ea typeface="Cambria Math" panose="02040503050406030204" pitchFamily="18" charset="0"/>
                                  <a:cs typeface="DejaVu Math TeX Gyre" panose="02000503000000000000" charset="0"/>
                                </a:rPr>
                              </m:ctrlPr>
                            </m:fPr>
                            <m:num>
                              <m:r>
                                <m:rPr>
                                  <m:sty m:val="p"/>
                                </m:rPr>
                                <a:rPr lang="en-US" altLang="zh-CN" sz="2000">
                                  <a:solidFill>
                                    <a:srgbClr val="00B050"/>
                                  </a:solidFill>
                                  <a:latin typeface="DejaVu Math TeX Gyre" panose="02000503000000000000" charset="0"/>
                                  <a:cs typeface="DejaVu Math TeX Gyre" panose="02000503000000000000" charset="0"/>
                                </a:rPr>
                                <m:t>sin</m:t>
                              </m:r>
                              <m:sSub>
                                <m:sSubPr>
                                  <m:ctrlPr>
                                    <a:rPr lang="en-US" altLang="zh-CN" sz="2000" i="1">
                                      <a:solidFill>
                                        <a:srgbClr val="00B050"/>
                                      </a:solidFill>
                                      <a:latin typeface="DejaVu Math TeX Gyre" panose="02000503000000000000" charset="0"/>
                                      <a:cs typeface="DejaVu Math TeX Gyre" panose="02000503000000000000" charset="0"/>
                                    </a:rPr>
                                  </m:ctrlPr>
                                </m:sSubPr>
                                <m:e>
                                  <m:r>
                                    <a:rPr lang="en-US" altLang="zh-CN" sz="2000" i="1">
                                      <a:solidFill>
                                        <a:srgbClr val="00B050"/>
                                      </a:solidFill>
                                      <a:latin typeface="DejaVu Math TeX Gyre" panose="02000503000000000000" charset="0"/>
                                      <a:ea typeface="宋体" panose="02010600030101010101" pitchFamily="2" charset="-122"/>
                                      <a:cs typeface="DejaVu Math TeX Gyre" panose="02000503000000000000" charset="0"/>
                                    </a:rPr>
                                    <m:t>𝜇</m:t>
                                  </m:r>
                                </m:e>
                                <m:sub>
                                  <m:r>
                                    <a:rPr lang="en-US" altLang="zh-CN" sz="2000" i="1">
                                      <a:solidFill>
                                        <a:srgbClr val="00B050"/>
                                      </a:solidFill>
                                      <a:latin typeface="DejaVu Math TeX Gyre" panose="02000503000000000000" charset="0"/>
                                      <a:ea typeface="宋体" panose="02010600030101010101" pitchFamily="2" charset="-122"/>
                                      <a:cs typeface="DejaVu Math TeX Gyre" panose="02000503000000000000" charset="0"/>
                                    </a:rPr>
                                    <m:t>1</m:t>
                                  </m:r>
                                </m:sub>
                              </m:sSub>
                            </m:num>
                            <m:den>
                              <m:sSub>
                                <m:sSubPr>
                                  <m:ctrlPr>
                                    <a:rPr lang="en-US" altLang="zh-CN" sz="2000" i="1">
                                      <a:solidFill>
                                        <a:srgbClr val="00B050"/>
                                      </a:solidFill>
                                      <a:latin typeface="DejaVu Math TeX Gyre" panose="02000503000000000000" charset="0"/>
                                      <a:cs typeface="DejaVu Math TeX Gyre" panose="02000503000000000000" charset="0"/>
                                    </a:rPr>
                                  </m:ctrlPr>
                                </m:sSubPr>
                                <m:e>
                                  <m:r>
                                    <a:rPr lang="en-US" altLang="zh-CN" sz="2000" i="1">
                                      <a:solidFill>
                                        <a:srgbClr val="00B050"/>
                                      </a:solidFill>
                                      <a:latin typeface="DejaVu Math TeX Gyre" panose="02000503000000000000" charset="0"/>
                                      <a:ea typeface="宋体" panose="02010600030101010101" pitchFamily="2" charset="-122"/>
                                      <a:cs typeface="DejaVu Math TeX Gyre" panose="02000503000000000000" charset="0"/>
                                    </a:rPr>
                                    <m:t>𝜇</m:t>
                                  </m:r>
                                </m:e>
                                <m:sub>
                                  <m:r>
                                    <a:rPr lang="en-US" altLang="zh-CN" sz="2000" i="1">
                                      <a:solidFill>
                                        <a:srgbClr val="00B050"/>
                                      </a:solidFill>
                                      <a:latin typeface="DejaVu Math TeX Gyre" panose="02000503000000000000" charset="0"/>
                                      <a:ea typeface="宋体" panose="02010600030101010101" pitchFamily="2" charset="-122"/>
                                      <a:cs typeface="DejaVu Math TeX Gyre" panose="02000503000000000000" charset="0"/>
                                    </a:rPr>
                                    <m:t>1</m:t>
                                  </m:r>
                                </m:sub>
                              </m:sSub>
                            </m:den>
                          </m:f>
                          <m:r>
                            <a:rPr lang="en-US" altLang="zh-CN" sz="2000" i="1">
                              <a:latin typeface="DejaVu Math TeX Gyre" panose="02000503000000000000" charset="0"/>
                              <a:ea typeface="宋体" panose="02010600030101010101" pitchFamily="2" charset="-122"/>
                              <a:cs typeface="DejaVu Math TeX Gyre" panose="02000503000000000000" charset="0"/>
                            </a:rPr>
                            <m:t>=</m:t>
                          </m:r>
                          <m:r>
                            <a:rPr lang="en-US" altLang="zh-CN" sz="2000" i="1">
                              <a:latin typeface="DejaVu Math TeX Gyre" panose="02000503000000000000" charset="0"/>
                              <a:ea typeface="宋体" panose="02010600030101010101" pitchFamily="2" charset="-122"/>
                              <a:cs typeface="DejaVu Math TeX Gyre" panose="02000503000000000000" charset="0"/>
                            </a:rPr>
                            <m:t>1</m:t>
                          </m:r>
                          <m:r>
                            <a:rPr lang="en-US" altLang="zh-CN" sz="2000" i="1">
                              <a:latin typeface="DejaVu Math TeX Gyre" panose="02000503000000000000" charset="0"/>
                              <a:ea typeface="宋体" panose="02010600030101010101" pitchFamily="2" charset="-122"/>
                              <a:cs typeface="DejaVu Math TeX Gyre" panose="02000503000000000000" charset="0"/>
                            </a:rPr>
                            <m:t>−</m:t>
                          </m:r>
                          <m: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𝐴</m:t>
                          </m:r>
                          <m:r>
                            <m:rPr>
                              <m:sty m:val="p"/>
                            </m:rPr>
                            <a:rPr lang="en-US" altLang="zh-CN" sz="2000">
                              <a:latin typeface="DejaVu Math TeX Gyre" panose="02000503000000000000" charset="0"/>
                              <a:cs typeface="DejaVu Math TeX Gyre" panose="02000503000000000000" charset="0"/>
                            </a:rPr>
                            <m:t>exp</m:t>
                          </m:r>
                          <m:d>
                            <m:dPr>
                              <m:ctrlPr>
                                <a:rPr lang="en-US" altLang="zh-CN" sz="2000" i="1">
                                  <a:latin typeface="DejaVu Math TeX Gyre" panose="02000503000000000000" charset="0"/>
                                  <a:cs typeface="DejaVu Math TeX Gyre" panose="02000503000000000000" charset="0"/>
                                </a:rPr>
                              </m:ctrlPr>
                            </m:dPr>
                            <m:e>
                              <m:r>
                                <a:rPr lang="en-US" altLang="zh-CN" sz="2000" i="1">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000" i="1">
                                      <a:latin typeface="DejaVu Math TeX Gyre" panose="02000503000000000000" charset="0"/>
                                      <a:ea typeface="Cambria Math" panose="02040503050406030204" pitchFamily="18" charset="0"/>
                                      <a:cs typeface="DejaVu Math TeX Gyre" panose="02000503000000000000" charset="0"/>
                                    </a:rPr>
                                  </m:ctrlPr>
                                </m:sSubSupPr>
                                <m:e>
                                  <m:r>
                                    <a:rPr lang="en-US" altLang="zh-CN" sz="2000" i="1">
                                      <a:latin typeface="DejaVu Math TeX Gyre" panose="02000503000000000000" charset="0"/>
                                      <a:ea typeface="宋体" panose="02010600030101010101" pitchFamily="2" charset="-122"/>
                                      <a:cs typeface="DejaVu Math TeX Gyre" panose="02000503000000000000" charset="0"/>
                                    </a:rPr>
                                    <m:t>𝜇</m:t>
                                  </m:r>
                                </m:e>
                                <m:sub>
                                  <m:r>
                                    <a:rPr lang="en-US" altLang="zh-CN" sz="2000" i="1">
                                      <a:latin typeface="DejaVu Math TeX Gyre" panose="02000503000000000000" charset="0"/>
                                      <a:ea typeface="宋体" panose="02010600030101010101" pitchFamily="2" charset="-122"/>
                                      <a:cs typeface="DejaVu Math TeX Gyre" panose="02000503000000000000" charset="0"/>
                                    </a:rPr>
                                    <m:t>1</m:t>
                                  </m:r>
                                </m:sub>
                                <m:sup>
                                  <m:r>
                                    <a:rPr lang="en-US" altLang="zh-CN" sz="2000" i="1">
                                      <a:latin typeface="DejaVu Math TeX Gyre" panose="02000503000000000000" charset="0"/>
                                      <a:ea typeface="宋体" panose="02010600030101010101" pitchFamily="2" charset="-122"/>
                                      <a:cs typeface="DejaVu Math TeX Gyre" panose="02000503000000000000" charset="0"/>
                                    </a:rPr>
                                    <m:t>2</m:t>
                                  </m:r>
                                </m:sup>
                              </m:sSubSup>
                              <m:r>
                                <a:rPr lang="en-US" altLang="zh-CN" sz="2000" i="1">
                                  <a:latin typeface="DejaVu Math TeX Gyre" panose="02000503000000000000" charset="0"/>
                                  <a:ea typeface="Cambria Math" panose="02040503050406030204" pitchFamily="18" charset="0"/>
                                  <a:cs typeface="DejaVu Math TeX Gyre" panose="02000503000000000000" charset="0"/>
                                </a:rPr>
                                <m:t>𝐹𝑜</m:t>
                              </m:r>
                            </m:e>
                          </m:d>
                          <m:r>
                            <a:rPr lang="en-US" altLang="zh-CN" sz="2000" b="0" i="1" smtClean="0">
                              <a:solidFill>
                                <a:srgbClr val="00B050"/>
                              </a:solidFill>
                              <a:latin typeface="DejaVu Math TeX Gyre" panose="02000503000000000000" charset="0"/>
                              <a:ea typeface="Cambria Math" panose="02040503050406030204" pitchFamily="18" charset="0"/>
                              <a:cs typeface="DejaVu Math TeX Gyre" panose="02000503000000000000" charset="0"/>
                            </a:rPr>
                            <m:t>𝐵</m:t>
                          </m:r>
                        </m:oMath>
                      </m:oMathPara>
                    </a14:m>
                    <a:endParaRPr lang="en-US" altLang="zh-CN" sz="2000" b="0" i="1" dirty="0" smtClean="0">
                      <a:solidFill>
                        <a:srgbClr val="00B050"/>
                      </a:solidFill>
                      <a:latin typeface="DejaVu Math TeX Gyre" panose="02000503000000000000" charset="0"/>
                      <a:ea typeface="Cambria Math" panose="02040503050406030204" pitchFamily="18" charset="0"/>
                      <a:cs typeface="DejaVu Math TeX Gyre" panose="02000503000000000000" charset="0"/>
                    </a:endParaRPr>
                  </a:p>
                </p:txBody>
              </p:sp>
            </mc:Choice>
            <mc:Fallback>
              <p:sp>
                <p:nvSpPr>
                  <p:cNvPr id="10" name="Rectangle 17"/>
                  <p:cNvSpPr>
                    <a:spLocks noRot="1" noChangeAspect="1" noMove="1" noResize="1" noEditPoints="1" noAdjustHandles="1" noChangeArrowheads="1" noChangeShapeType="1" noTextEdit="1"/>
                  </p:cNvSpPr>
                  <p:nvPr>
                    <p:custDataLst>
                      <p:tags r:id="rId33"/>
                    </p:custDataLst>
                  </p:nvPr>
                </p:nvSpPr>
                <p:spPr>
                  <a:xfrm>
                    <a:off x="524796" y="2464195"/>
                    <a:ext cx="11292840" cy="733978"/>
                  </a:xfrm>
                  <a:prstGeom prst="rect">
                    <a:avLst/>
                  </a:prstGeom>
                  <a:blipFill rotWithShape="1">
                    <a:blip r:embed="rId3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TextBox 28"/>
                <p:cNvSpPr txBox="1"/>
                <p:nvPr>
                  <p:custDataLst>
                    <p:tags r:id="rId35"/>
                  </p:custDataLst>
                </p:nvPr>
              </p:nvSpPr>
              <p:spPr>
                <a:xfrm>
                  <a:off x="43" y="2513"/>
                  <a:ext cx="19286" cy="1010"/>
                </a:xfrm>
                <a:prstGeom prst="rect">
                  <a:avLst/>
                </a:prstGeom>
                <a:noFill/>
              </p:spPr>
              <p:txBody>
                <a:bodyPr wrap="square" lIns="0" tIns="0" rIns="0" bIns="0" rtlCol="0">
                  <a:spAutoFit/>
                </a:bodyPr>
                <a:p>
                  <a:pPr algn="l"/>
                  <a14:m>
                    <m:oMathPara xmlns:m="http://schemas.openxmlformats.org/officeDocument/2006/math">
                      <m:oMathParaPr>
                        <m:jc m:val="centerGroup"/>
                      </m:oMathParaPr>
                      <m:oMath xmlns:m="http://schemas.openxmlformats.org/officeDocument/2006/math">
                        <m:r>
                          <a:rPr lang="zh-CN" altLang="en-US" sz="2000" b="0" i="1" smtClean="0">
                            <a:latin typeface="DejaVu Math TeX Gyre" panose="02000503000000000000" charset="0"/>
                            <a:ea typeface="宋体" panose="02010600030101010101" pitchFamily="2" charset="-122"/>
                            <a:cs typeface="DejaVu Math TeX Gyre" panose="02000503000000000000" charset="0"/>
                          </a:rPr>
                          <m:t>𝜃</m:t>
                        </m:r>
                        <m:r>
                          <a:rPr lang="en-US" altLang="zh-CN" sz="2000" b="0" i="1" smtClean="0">
                            <a:latin typeface="DejaVu Math TeX Gyre" panose="02000503000000000000" charset="0"/>
                            <a:ea typeface="宋体" panose="02010600030101010101" pitchFamily="2" charset="-122"/>
                            <a:cs typeface="DejaVu Math TeX Gyre" panose="02000503000000000000" charset="0"/>
                          </a:rPr>
                          <m:t>=</m:t>
                        </m:r>
                        <m:sSub>
                          <m:sSubPr>
                            <m:ctrlPr>
                              <a:rPr lang="zh-CN" altLang="en-US" sz="2000" i="1">
                                <a:latin typeface="DejaVu Math TeX Gyre" panose="02000503000000000000" charset="0"/>
                                <a:ea typeface="宋体" panose="02010600030101010101" pitchFamily="2" charset="-122"/>
                                <a:cs typeface="DejaVu Math TeX Gyre" panose="02000503000000000000" charset="0"/>
                              </a:rPr>
                            </m:ctrlPr>
                          </m:sSubPr>
                          <m:e>
                            <m:r>
                              <a:rPr lang="zh-CN" altLang="en-US" sz="2000" i="1">
                                <a:latin typeface="DejaVu Math TeX Gyre" panose="02000503000000000000" charset="0"/>
                                <a:ea typeface="宋体" panose="02010600030101010101" pitchFamily="2" charset="-122"/>
                                <a:cs typeface="DejaVu Math TeX Gyre" panose="02000503000000000000" charset="0"/>
                              </a:rPr>
                              <m:t>𝜃</m:t>
                            </m:r>
                          </m:e>
                          <m:sub>
                            <m:r>
                              <a:rPr lang="en-US" altLang="zh-CN" sz="2000" i="1">
                                <a:latin typeface="DejaVu Math TeX Gyre" panose="02000503000000000000" charset="0"/>
                                <a:ea typeface="宋体" panose="02010600030101010101" pitchFamily="2" charset="-122"/>
                                <a:cs typeface="DejaVu Math TeX Gyre" panose="02000503000000000000" charset="0"/>
                              </a:rPr>
                              <m:t>0</m:t>
                            </m:r>
                          </m:sub>
                        </m:sSub>
                        <m:r>
                          <m:rPr>
                            <m:sty m:val="p"/>
                          </m:rPr>
                          <a:rPr lang="en-US" altLang="zh-CN" sz="2000" b="0" i="0" smtClean="0">
                            <a:solidFill>
                              <a:schemeClr val="accent3"/>
                            </a:solidFill>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000" b="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1</m:t>
                            </m:r>
                          </m:sub>
                        </m:sSub>
                        <m:r>
                          <a:rPr lang="en-US" altLang="zh-CN" sz="2000" i="1" smtClean="0">
                            <a:solidFill>
                              <a:schemeClr val="accent3"/>
                            </a:solidFill>
                            <a:latin typeface="DejaVu Math TeX Gyre" panose="02000503000000000000" charset="0"/>
                            <a:ea typeface="宋体" panose="02010600030101010101" pitchFamily="2" charset="-122"/>
                            <a:cs typeface="DejaVu Math TeX Gyre" panose="02000503000000000000" charset="0"/>
                          </a:rPr>
                          <m:t>𝑋</m:t>
                        </m:r>
                        <m:r>
                          <a:rPr lang="en-US" altLang="zh-CN" sz="2000" i="1">
                            <a:latin typeface="DejaVu Math TeX Gyre" panose="02000503000000000000" charset="0"/>
                            <a:ea typeface="宋体" panose="02010600030101010101" pitchFamily="2" charset="-122"/>
                            <a:cs typeface="DejaVu Math TeX Gyre" panose="02000503000000000000" charset="0"/>
                          </a:rPr>
                          <m:t>=</m:t>
                        </m:r>
                        <m:f>
                          <m:fPr>
                            <m:ctrlPr>
                              <a:rPr lang="en-US" altLang="zh-CN" sz="2000" i="1">
                                <a:solidFill>
                                  <a:srgbClr val="FF0000"/>
                                </a:solidFill>
                                <a:latin typeface="DejaVu Math TeX Gyre" panose="02000503000000000000" charset="0"/>
                                <a:ea typeface="宋体" panose="02010600030101010101" pitchFamily="2" charset="-122"/>
                                <a:cs typeface="DejaVu Math TeX Gyre" panose="02000503000000000000" charset="0"/>
                              </a:rPr>
                            </m:ctrlPr>
                          </m:fPr>
                          <m:num>
                            <m:r>
                              <a:rPr lang="en-US" altLang="zh-CN" sz="2000" i="1">
                                <a:solidFill>
                                  <a:srgbClr val="FF0000"/>
                                </a:solidFill>
                                <a:latin typeface="DejaVu Math TeX Gyre" panose="02000503000000000000" charset="0"/>
                                <a:ea typeface="宋体" panose="02010600030101010101" pitchFamily="2" charset="-122"/>
                                <a:cs typeface="DejaVu Math TeX Gyre" panose="02000503000000000000" charset="0"/>
                              </a:rPr>
                              <m:t>2</m:t>
                            </m:r>
                            <m:func>
                              <m:funcPr>
                                <m:ctrlPr>
                                  <a:rPr lang="en-US" altLang="zh-CN" sz="2000">
                                    <a:solidFill>
                                      <a:srgbClr val="FF0000"/>
                                    </a:solidFill>
                                    <a:latin typeface="DejaVu Math TeX Gyre" panose="02000503000000000000" charset="0"/>
                                    <a:ea typeface="宋体" panose="02010600030101010101" pitchFamily="2" charset="-122"/>
                                    <a:cs typeface="DejaVu Math TeX Gyre" panose="02000503000000000000" charset="0"/>
                                  </a:rPr>
                                </m:ctrlPr>
                              </m:funcPr>
                              <m:fName>
                                <m:r>
                                  <m:rPr>
                                    <m:sty m:val="p"/>
                                  </m:rPr>
                                  <a:rPr lang="en-US" altLang="zh-CN" sz="2000">
                                    <a:solidFill>
                                      <a:srgbClr val="FF0000"/>
                                    </a:solidFill>
                                    <a:latin typeface="DejaVu Math TeX Gyre" panose="02000503000000000000" charset="0"/>
                                    <a:ea typeface="宋体" panose="02010600030101010101" pitchFamily="2" charset="-122"/>
                                    <a:cs typeface="DejaVu Math TeX Gyre" panose="02000503000000000000" charset="0"/>
                                  </a:rPr>
                                  <m:t>sin</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e>
                            </m:func>
                          </m:num>
                          <m:den>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m:t>
                            </m:r>
                            <m:func>
                              <m:funcPr>
                                <m:ctrl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t>sin</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func>
                                  <m:funcPr>
                                    <m:ctrl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funcPr>
                                  <m:fName>
                                    <m:r>
                                      <m:rPr>
                                        <m:sty m:val="p"/>
                                      </m:rPr>
                                      <a:rPr lang="en-US" altLang="zh-CN" sz="2000" smtClean="0">
                                        <a:solidFill>
                                          <a:srgbClr val="FF0000"/>
                                        </a:solidFill>
                                        <a:latin typeface="DejaVu Math TeX Gyre" panose="02000503000000000000" charset="0"/>
                                        <a:ea typeface="Cambria Math" panose="02040503050406030204" pitchFamily="18" charset="0"/>
                                        <a:cs typeface="DejaVu Math TeX Gyre" panose="02000503000000000000" charset="0"/>
                                      </a:rPr>
                                      <m:t>cos</m:t>
                                    </m:r>
                                  </m:fName>
                                  <m:e>
                                    <m:sSub>
                                      <m:sSubPr>
                                        <m:ctrlPr>
                                          <a:rPr lang="en-US" altLang="zh-CN" sz="2000" b="0" i="1" smtClean="0">
                                            <a:solidFill>
                                              <a:srgbClr val="FF0000"/>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rgbClr val="FF0000"/>
                                            </a:solidFill>
                                            <a:latin typeface="DejaVu Math TeX Gyre" panose="02000503000000000000" charset="0"/>
                                            <a:ea typeface="Cambria Math" panose="02040503050406030204" pitchFamily="18" charset="0"/>
                                            <a:cs typeface="DejaVu Math TeX Gyre" panose="02000503000000000000" charset="0"/>
                                          </a:rPr>
                                          <m:t>1</m:t>
                                        </m:r>
                                      </m:sub>
                                    </m:sSub>
                                  </m:e>
                                </m:func>
                              </m:e>
                            </m:func>
                          </m:den>
                        </m:f>
                        <m:r>
                          <m:rPr>
                            <m:sty m:val="p"/>
                          </m:rPr>
                          <a:rPr lang="en-US" altLang="zh-CN" sz="2000" b="0" i="0" smtClean="0">
                            <a:latin typeface="DejaVu Math TeX Gyre" panose="02000503000000000000" charset="0"/>
                            <a:cs typeface="DejaVu Math TeX Gyre" panose="02000503000000000000" charset="0"/>
                          </a:rPr>
                          <m:t>exp</m:t>
                        </m:r>
                        <m:d>
                          <m:dPr>
                            <m:ctrlPr>
                              <a:rPr lang="en-US" altLang="zh-CN" sz="2000" b="0" i="1" smtClean="0">
                                <a:latin typeface="DejaVu Math TeX Gyre" panose="02000503000000000000" charset="0"/>
                                <a:cs typeface="DejaVu Math TeX Gyre" panose="02000503000000000000" charset="0"/>
                              </a:rPr>
                            </m:ctrlPr>
                          </m:dPr>
                          <m:e>
                            <m:r>
                              <a:rPr lang="en-US" altLang="zh-CN" sz="2000" b="0" i="1" smtClean="0">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000" b="0" i="1" smtClean="0">
                                    <a:latin typeface="DejaVu Math TeX Gyre" panose="02000503000000000000" charset="0"/>
                                    <a:ea typeface="宋体" panose="02010600030101010101" pitchFamily="2" charset="-122"/>
                                    <a:cs typeface="DejaVu Math TeX Gyre" panose="02000503000000000000" charset="0"/>
                                  </a:rPr>
                                </m:ctrlPr>
                              </m:sSubSupPr>
                              <m:e>
                                <m:r>
                                  <a:rPr lang="en-US" altLang="zh-CN" sz="20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000" i="1" smtClean="0">
                                    <a:latin typeface="DejaVu Math TeX Gyre" panose="02000503000000000000" charset="0"/>
                                    <a:ea typeface="宋体" panose="02010600030101010101" pitchFamily="2" charset="-122"/>
                                    <a:cs typeface="DejaVu Math TeX Gyre" panose="02000503000000000000" charset="0"/>
                                  </a:rPr>
                                  <m:t>1</m:t>
                                </m:r>
                              </m:sub>
                              <m:sup>
                                <m:r>
                                  <a:rPr lang="en-US" altLang="zh-CN" sz="2000" b="0" i="1" smtClean="0">
                                    <a:latin typeface="DejaVu Math TeX Gyre" panose="02000503000000000000" charset="0"/>
                                    <a:ea typeface="宋体" panose="02010600030101010101" pitchFamily="2" charset="-122"/>
                                    <a:cs typeface="DejaVu Math TeX Gyre" panose="02000503000000000000" charset="0"/>
                                  </a:rPr>
                                  <m:t>2</m:t>
                                </m:r>
                              </m:sup>
                            </m:sSubSup>
                            <m:r>
                              <a:rPr lang="en-US" altLang="zh-CN" sz="2000" i="1">
                                <a:latin typeface="DejaVu Math TeX Gyre" panose="02000503000000000000" charset="0"/>
                                <a:ea typeface="宋体" panose="02010600030101010101" pitchFamily="2" charset="-122"/>
                                <a:cs typeface="DejaVu Math TeX Gyre" panose="02000503000000000000" charset="0"/>
                              </a:rPr>
                              <m:t>𝐹𝑜</m:t>
                            </m:r>
                          </m:e>
                        </m:d>
                        <m:r>
                          <m:rPr>
                            <m:sty m:val="p"/>
                          </m:rPr>
                          <a:rPr lang="en-US" altLang="zh-CN" sz="2000" b="0" i="0" smtClean="0">
                            <a:solidFill>
                              <a:schemeClr val="accent3"/>
                            </a:solidFill>
                            <a:latin typeface="DejaVu Math TeX Gyre" panose="02000503000000000000" charset="0"/>
                            <a:ea typeface="Cambria Math" panose="02040503050406030204" pitchFamily="18" charset="0"/>
                            <a:cs typeface="DejaVu Math TeX Gyre" panose="02000503000000000000" charset="0"/>
                          </a:rPr>
                          <m:t>cos</m:t>
                        </m:r>
                        <m:sSub>
                          <m:sSubPr>
                            <m:ctrlPr>
                              <a:rPr lang="en-US" altLang="zh-CN" sz="2000" b="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1</m:t>
                            </m:r>
                          </m:sub>
                        </m:sSub>
                        <m:r>
                          <a:rPr lang="en-US" altLang="zh-CN" sz="2000" i="1" smtClean="0">
                            <a:solidFill>
                              <a:schemeClr val="accent3"/>
                            </a:solidFill>
                            <a:latin typeface="DejaVu Math TeX Gyre" panose="02000503000000000000" charset="0"/>
                            <a:ea typeface="宋体" panose="02010600030101010101" pitchFamily="2" charset="-122"/>
                            <a:cs typeface="DejaVu Math TeX Gyre" panose="02000503000000000000" charset="0"/>
                          </a:rPr>
                          <m:t>𝑋</m:t>
                        </m:r>
                        <m:r>
                          <a:rPr lang="en-US" altLang="zh-CN" sz="2000" i="1" smtClean="0">
                            <a:latin typeface="DejaVu Math TeX Gyre" panose="02000503000000000000" charset="0"/>
                            <a:ea typeface="宋体" panose="02010600030101010101" pitchFamily="2" charset="-122"/>
                            <a:cs typeface="DejaVu Math TeX Gyre" panose="02000503000000000000" charset="0"/>
                          </a:rPr>
                          <m:t>=</m:t>
                        </m:r>
                        <m:r>
                          <a:rPr lang="en-US" altLang="zh-CN" sz="2000" i="1" smtClean="0">
                            <a:solidFill>
                              <a:srgbClr val="FF0000"/>
                            </a:solidFill>
                            <a:latin typeface="DejaVu Math TeX Gyre" panose="02000503000000000000" charset="0"/>
                            <a:ea typeface="宋体" panose="02010600030101010101" pitchFamily="2" charset="-122"/>
                            <a:cs typeface="DejaVu Math TeX Gyre" panose="02000503000000000000" charset="0"/>
                          </a:rPr>
                          <m:t>𝐴</m:t>
                        </m:r>
                        <m:r>
                          <m:rPr>
                            <m:sty m:val="p"/>
                          </m:rPr>
                          <a:rPr lang="en-US" altLang="zh-CN" sz="2000" b="0" i="0" smtClean="0">
                            <a:latin typeface="DejaVu Math TeX Gyre" panose="02000503000000000000" charset="0"/>
                            <a:cs typeface="DejaVu Math TeX Gyre" panose="02000503000000000000" charset="0"/>
                          </a:rPr>
                          <m:t>exp</m:t>
                        </m:r>
                        <m:d>
                          <m:dPr>
                            <m:ctrlPr>
                              <a:rPr lang="en-US" altLang="zh-CN" sz="2000" b="0" i="1" smtClean="0">
                                <a:latin typeface="DejaVu Math TeX Gyre" panose="02000503000000000000" charset="0"/>
                                <a:cs typeface="DejaVu Math TeX Gyre" panose="02000503000000000000" charset="0"/>
                              </a:rPr>
                            </m:ctrlPr>
                          </m:dPr>
                          <m:e>
                            <m:r>
                              <a:rPr lang="en-US" altLang="zh-CN" sz="2000" b="0" i="1" smtClean="0">
                                <a:latin typeface="DejaVu Math TeX Gyre" panose="02000503000000000000" charset="0"/>
                                <a:ea typeface="宋体" panose="02010600030101010101" pitchFamily="2" charset="-122"/>
                                <a:cs typeface="DejaVu Math TeX Gyre" panose="02000503000000000000" charset="0"/>
                              </a:rPr>
                              <m:t>−</m:t>
                            </m:r>
                            <m:sSubSup>
                              <m:sSubSupPr>
                                <m:ctrlPr>
                                  <a:rPr lang="en-US" altLang="zh-CN" sz="2000" b="0" i="1" smtClean="0">
                                    <a:latin typeface="DejaVu Math TeX Gyre" panose="02000503000000000000" charset="0"/>
                                    <a:ea typeface="宋体" panose="02010600030101010101" pitchFamily="2" charset="-122"/>
                                    <a:cs typeface="DejaVu Math TeX Gyre" panose="02000503000000000000" charset="0"/>
                                  </a:rPr>
                                </m:ctrlPr>
                              </m:sSubSupPr>
                              <m:e>
                                <m:r>
                                  <a:rPr lang="en-US" altLang="zh-CN" sz="2000" i="1" smtClean="0">
                                    <a:latin typeface="DejaVu Math TeX Gyre" panose="02000503000000000000" charset="0"/>
                                    <a:ea typeface="宋体" panose="02010600030101010101" pitchFamily="2" charset="-122"/>
                                    <a:cs typeface="DejaVu Math TeX Gyre" panose="02000503000000000000" charset="0"/>
                                  </a:rPr>
                                  <m:t>𝜇</m:t>
                                </m:r>
                              </m:e>
                              <m:sub>
                                <m:r>
                                  <a:rPr lang="en-US" altLang="zh-CN" sz="2000" i="1" smtClean="0">
                                    <a:latin typeface="DejaVu Math TeX Gyre" panose="02000503000000000000" charset="0"/>
                                    <a:ea typeface="宋体" panose="02010600030101010101" pitchFamily="2" charset="-122"/>
                                    <a:cs typeface="DejaVu Math TeX Gyre" panose="02000503000000000000" charset="0"/>
                                  </a:rPr>
                                  <m:t>1</m:t>
                                </m:r>
                              </m:sub>
                              <m:sup>
                                <m:r>
                                  <a:rPr lang="en-US" altLang="zh-CN" sz="2000" b="0" i="1" smtClean="0">
                                    <a:latin typeface="DejaVu Math TeX Gyre" panose="02000503000000000000" charset="0"/>
                                    <a:ea typeface="宋体" panose="02010600030101010101" pitchFamily="2" charset="-122"/>
                                    <a:cs typeface="DejaVu Math TeX Gyre" panose="02000503000000000000" charset="0"/>
                                  </a:rPr>
                                  <m:t>2</m:t>
                                </m:r>
                              </m:sup>
                            </m:sSubSup>
                            <m:r>
                              <a:rPr lang="en-US" altLang="zh-CN" sz="2000" i="1">
                                <a:latin typeface="DejaVu Math TeX Gyre" panose="02000503000000000000" charset="0"/>
                                <a:ea typeface="宋体" panose="02010600030101010101" pitchFamily="2" charset="-122"/>
                                <a:cs typeface="DejaVu Math TeX Gyre" panose="02000503000000000000" charset="0"/>
                              </a:rPr>
                              <m:t>𝐹𝑜</m:t>
                            </m:r>
                          </m:e>
                        </m:d>
                        <m:r>
                          <a:rPr lang="en-US" altLang="zh-CN" sz="2000" i="1">
                            <a:solidFill>
                              <a:schemeClr val="accent3"/>
                            </a:solidFill>
                            <a:latin typeface="DejaVu Math TeX Gyre" panose="02000503000000000000" charset="0"/>
                            <a:ea typeface="宋体" panose="02010600030101010101" pitchFamily="2" charset="-122"/>
                            <a:cs typeface="DejaVu Math TeX Gyre" panose="02000503000000000000" charset="0"/>
                          </a:rPr>
                          <m:t>𝑓</m:t>
                        </m:r>
                        <m:d>
                          <m:dPr>
                            <m:ctrlPr>
                              <a:rPr lang="en-US" altLang="zh-CN" sz="2000" i="1">
                                <a:solidFill>
                                  <a:schemeClr val="accent3"/>
                                </a:solidFill>
                                <a:latin typeface="DejaVu Math TeX Gyre" panose="02000503000000000000" charset="0"/>
                                <a:ea typeface="宋体" panose="02010600030101010101" pitchFamily="2" charset="-122"/>
                                <a:cs typeface="DejaVu Math TeX Gyre" panose="02000503000000000000" charset="0"/>
                              </a:rPr>
                            </m:ctrlPr>
                          </m:dPr>
                          <m:e>
                            <m:sSub>
                              <m:sSubPr>
                                <m:ctrlPr>
                                  <a:rPr lang="en-US" altLang="zh-CN" sz="2000" b="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ctrlPr>
                              </m:sSubPr>
                              <m:e>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𝜇</m:t>
                                </m:r>
                              </m:e>
                              <m:sub>
                                <m:r>
                                  <a:rPr lang="en-US" altLang="zh-CN" sz="2000" i="1" smtClean="0">
                                    <a:solidFill>
                                      <a:schemeClr val="accent3"/>
                                    </a:solidFill>
                                    <a:latin typeface="DejaVu Math TeX Gyre" panose="02000503000000000000" charset="0"/>
                                    <a:ea typeface="Cambria Math" panose="02040503050406030204" pitchFamily="18" charset="0"/>
                                    <a:cs typeface="DejaVu Math TeX Gyre" panose="02000503000000000000" charset="0"/>
                                  </a:rPr>
                                  <m:t>1</m:t>
                                </m:r>
                              </m:sub>
                            </m:sSub>
                            <m:r>
                              <a:rPr lang="en-US" altLang="zh-CN" sz="2000" i="1" smtClean="0">
                                <a:solidFill>
                                  <a:schemeClr val="accent3"/>
                                </a:solidFill>
                                <a:latin typeface="DejaVu Math TeX Gyre" panose="02000503000000000000" charset="0"/>
                                <a:ea typeface="宋体" panose="02010600030101010101" pitchFamily="2" charset="-122"/>
                                <a:cs typeface="DejaVu Math TeX Gyre" panose="02000503000000000000" charset="0"/>
                              </a:rPr>
                              <m:t>𝑋</m:t>
                            </m:r>
                          </m:e>
                        </m:d>
                      </m:oMath>
                    </m:oMathPara>
                  </a14:m>
                  <a:endParaRPr lang="en-US" altLang="zh-CN" sz="2000" i="1" dirty="0">
                    <a:solidFill>
                      <a:schemeClr val="accent3"/>
                    </a:solidFill>
                    <a:latin typeface="DejaVu Math TeX Gyre" panose="02000503000000000000" charset="0"/>
                    <a:ea typeface="宋体" panose="02010600030101010101" pitchFamily="2" charset="-122"/>
                    <a:cs typeface="DejaVu Math TeX Gyre" panose="02000503000000000000" charset="0"/>
                  </a:endParaRPr>
                </a:p>
              </p:txBody>
            </p:sp>
          </mc:Choice>
          <mc:Fallback>
            <p:sp>
              <p:nvSpPr>
                <p:cNvPr id="11" name="TextBox 28"/>
                <p:cNvSpPr txBox="1">
                  <a:spLocks noRot="1" noChangeAspect="1" noMove="1" noResize="1" noEditPoints="1" noAdjustHandles="1" noChangeArrowheads="1" noChangeShapeType="1" noTextEdit="1"/>
                </p:cNvSpPr>
                <p:nvPr>
                  <p:custDataLst>
                    <p:tags r:id="rId36"/>
                  </p:custDataLst>
                </p:nvPr>
              </p:nvSpPr>
              <p:spPr>
                <a:xfrm>
                  <a:off x="43" y="2513"/>
                  <a:ext cx="19286" cy="1010"/>
                </a:xfrm>
                <a:prstGeom prst="rect">
                  <a:avLst/>
                </a:prstGeom>
                <a:blipFill rotWithShape="1">
                  <a:blip r:embed="rId37"/>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446449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半无限大物体</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3" name="TextBox 42"/>
          <p:cNvSpPr txBox="1"/>
          <p:nvPr/>
        </p:nvSpPr>
        <p:spPr>
          <a:xfrm>
            <a:off x="452755" y="1018540"/>
            <a:ext cx="9072880" cy="2614930"/>
          </a:xfrm>
          <a:prstGeom prst="rect">
            <a:avLst/>
          </a:prstGeom>
          <a:noFill/>
        </p:spPr>
        <p:txBody>
          <a:bodyPr wrap="square">
            <a:spAutoFit/>
          </a:bodyPr>
          <a:lstStyle/>
          <a:p>
            <a:pPr marL="342900" indent="-342900">
              <a:spcBef>
                <a:spcPts val="600"/>
              </a:spcBef>
              <a:buFont typeface="Wingdings" panose="05000000000000000000" charset="0"/>
              <a:buChar char="p"/>
            </a:pPr>
            <a:r>
              <a:rPr lang="en-US" sz="2400" dirty="0" err="1">
                <a:latin typeface="微软雅黑" panose="020B0503020204020204" pitchFamily="34" charset="-122"/>
                <a:ea typeface="微软雅黑" panose="020B0503020204020204" pitchFamily="34" charset="-122"/>
                <a:cs typeface="微软雅黑" panose="020B0503020204020204" pitchFamily="34" charset="-122"/>
              </a:rPr>
              <a:t>半无限大平板是一维平板的特殊情况</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spcBef>
                <a:spcPts val="600"/>
              </a:spcBef>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spcBef>
                <a:spcPts val="600"/>
              </a:spcBef>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x=0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的界面开始可以向正向以及上、下方向上无限延伸</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spcBef>
                <a:spcPts val="600"/>
              </a:spcBef>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在每一个</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坐标垂直</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的截面上物体的</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温度都相等</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spcBef>
                <a:spcPts val="600"/>
              </a:spcBef>
              <a:buFont typeface="Wingdings" panose="05000000000000000000" charset="0"/>
              <a:buChar char="p"/>
            </a:pPr>
            <a:r>
              <a:rPr 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现实世界不存在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，但工程导热问题中有不少情形可以按“半无限大物体”处理：</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热扰动的影响尚未深入到平板内部</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0" name="图片 99"/>
          <p:cNvPicPr/>
          <p:nvPr/>
        </p:nvPicPr>
        <p:blipFill>
          <a:blip r:embed="rId1"/>
          <a:stretch>
            <a:fillRect/>
          </a:stretch>
        </p:blipFill>
        <p:spPr>
          <a:xfrm>
            <a:off x="4845685" y="3761740"/>
            <a:ext cx="3615690" cy="2602865"/>
          </a:xfrm>
          <a:prstGeom prst="rect">
            <a:avLst/>
          </a:prstGeom>
          <a:noFill/>
          <a:ln w="9525">
            <a:noFill/>
          </a:ln>
        </p:spPr>
      </p:pic>
      <p:pic>
        <p:nvPicPr>
          <p:cNvPr id="101" name="图片 100"/>
          <p:cNvPicPr/>
          <p:nvPr/>
        </p:nvPicPr>
        <p:blipFill>
          <a:blip r:embed="rId2"/>
          <a:stretch>
            <a:fillRect/>
          </a:stretch>
        </p:blipFill>
        <p:spPr>
          <a:xfrm>
            <a:off x="885190" y="3759835"/>
            <a:ext cx="3541395" cy="2612390"/>
          </a:xfrm>
          <a:prstGeom prst="rect">
            <a:avLst/>
          </a:prstGeom>
          <a:noFill/>
          <a:ln w="9525">
            <a:noFill/>
          </a:ln>
        </p:spPr>
      </p:pic>
      <p:pic>
        <p:nvPicPr>
          <p:cNvPr id="3" name="图片 2"/>
          <p:cNvPicPr>
            <a:picLocks noChangeAspect="1"/>
          </p:cNvPicPr>
          <p:nvPr/>
        </p:nvPicPr>
        <p:blipFill>
          <a:blip r:embed="rId3"/>
          <a:stretch>
            <a:fillRect/>
          </a:stretch>
        </p:blipFill>
        <p:spPr>
          <a:xfrm>
            <a:off x="9525635" y="231775"/>
            <a:ext cx="3114675" cy="2600325"/>
          </a:xfrm>
          <a:prstGeom prst="rect">
            <a:avLst/>
          </a:prstGeom>
        </p:spPr>
      </p:pic>
      <p:sp>
        <p:nvSpPr>
          <p:cNvPr id="5" name="文本框 4"/>
          <p:cNvSpPr txBox="1"/>
          <p:nvPr/>
        </p:nvSpPr>
        <p:spPr>
          <a:xfrm>
            <a:off x="1245235" y="6496685"/>
            <a:ext cx="2995930" cy="460375"/>
          </a:xfrm>
          <a:prstGeom prst="rect">
            <a:avLst/>
          </a:prstGeom>
          <a:noFill/>
        </p:spPr>
        <p:txBody>
          <a:bodyPr wrap="square" rtlCol="0" anchor="t">
            <a:spAutoFit/>
          </a:bodyPr>
          <a:p>
            <a:pPr algn="ct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地球表面（道路</a:t>
            </a: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施工）</a:t>
            </a:r>
            <a:endPar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5155565" y="6492875"/>
            <a:ext cx="2995930" cy="460375"/>
          </a:xfrm>
          <a:prstGeom prst="rect">
            <a:avLst/>
          </a:prstGeom>
          <a:noFill/>
        </p:spPr>
        <p:txBody>
          <a:bodyPr wrap="square" rtlCol="0" anchor="t">
            <a:spAutoFit/>
          </a:bodyPr>
          <a:p>
            <a:pPr algn="ctr"/>
            <a:r>
              <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rPr>
              <a:t>浇铸</a:t>
            </a:r>
            <a:endParaRPr lang="zh-CN" altLang="en-US" sz="2400" dirty="0" err="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 grpId="0"/>
      <p:bldP spid="13" grpId="0"/>
      <p:bldP spid="5" grpId="1"/>
      <p:bldP spid="13"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66247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三种边界条件下半无限大物体温度场的分析解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5" name="Group 4"/>
          <p:cNvGrpSpPr/>
          <p:nvPr/>
        </p:nvGrpSpPr>
        <p:grpSpPr>
          <a:xfrm>
            <a:off x="596727" y="1024037"/>
            <a:ext cx="11665296" cy="2086151"/>
            <a:chOff x="596727" y="1024037"/>
            <a:chExt cx="11665296" cy="2086151"/>
          </a:xfrm>
        </p:grpSpPr>
        <p:sp>
          <p:nvSpPr>
            <p:cNvPr id="14" name="TextBox 1"/>
            <p:cNvSpPr txBox="1"/>
            <p:nvPr/>
          </p:nvSpPr>
          <p:spPr>
            <a:xfrm>
              <a:off x="596727" y="1024037"/>
              <a:ext cx="11665296" cy="829945"/>
            </a:xfrm>
            <a:prstGeom prst="rect">
              <a:avLst/>
            </a:prstGeom>
            <a:noFill/>
          </p:spPr>
          <p:txBody>
            <a:bodyPr wrap="square" rtlCol="0">
              <a:spAutoFit/>
            </a:bodyPr>
            <a:lstStyle/>
            <a:p>
              <a:r>
                <a:rPr lang="en-US" sz="2400" dirty="0" err="1">
                  <a:latin typeface="+mn-ea"/>
                  <a:ea typeface="+mn-ea"/>
                </a:rPr>
                <a:t>有一半无限大物体</a:t>
              </a:r>
              <a:r>
                <a:rPr lang="zh-CN" altLang="en-US" sz="2400" dirty="0">
                  <a:latin typeface="+mn-ea"/>
                  <a:ea typeface="+mn-ea"/>
                </a:rPr>
                <a:t>，初始温度均匀为 </a:t>
              </a:r>
              <a:r>
                <a:rPr lang="en-US" altLang="zh-CN" sz="2400" i="1" dirty="0">
                  <a:latin typeface="Times New Roman" panose="02020603050405020304" pitchFamily="18" charset="0"/>
                  <a:ea typeface="+mn-ea"/>
                  <a:cs typeface="Times New Roman" panose="02020603050405020304" pitchFamily="18" charset="0"/>
                </a:rPr>
                <a:t>T</a:t>
              </a:r>
              <a:r>
                <a:rPr lang="en-US" altLang="zh-CN" sz="2400" i="1" baseline="-25000" dirty="0">
                  <a:latin typeface="Times New Roman" panose="02020603050405020304" pitchFamily="18" charset="0"/>
                  <a:ea typeface="+mn-ea"/>
                  <a:cs typeface="Times New Roman" panose="02020603050405020304" pitchFamily="18" charset="0"/>
                </a:rPr>
                <a:t>i</a:t>
              </a:r>
              <a:r>
                <a:rPr lang="zh-CN" altLang="en-US" sz="2400" dirty="0">
                  <a:latin typeface="+mn-ea"/>
                  <a:ea typeface="+mn-ea"/>
                </a:rPr>
                <a:t>，在 </a:t>
              </a:r>
              <a:r>
                <a:rPr lang="zh-CN" altLang="en-US" sz="2400" i="1" dirty="0">
                  <a:latin typeface="Times New Roman" panose="02020603050405020304" pitchFamily="18" charset="0"/>
                  <a:ea typeface="+mn-ea"/>
                  <a:cs typeface="Times New Roman" panose="02020603050405020304" pitchFamily="18" charset="0"/>
                </a:rPr>
                <a:t>𝜏</a:t>
              </a:r>
              <a:r>
                <a:rPr lang="en-US" altLang="zh-CN" sz="2400" i="1" dirty="0">
                  <a:latin typeface="Times New Roman" panose="02020603050405020304" pitchFamily="18" charset="0"/>
                  <a:ea typeface="+mn-ea"/>
                  <a:cs typeface="Times New Roman" panose="02020603050405020304" pitchFamily="18" charset="0"/>
                </a:rPr>
                <a:t>=0</a:t>
              </a:r>
              <a:r>
                <a:rPr lang="zh-CN" altLang="en-US" sz="2400" i="1" dirty="0">
                  <a:latin typeface="Times New Roman" panose="02020603050405020304" pitchFamily="18" charset="0"/>
                  <a:ea typeface="+mn-ea"/>
                  <a:cs typeface="Times New Roman" panose="02020603050405020304" pitchFamily="18" charset="0"/>
                </a:rPr>
                <a:t> </a:t>
              </a:r>
              <a:r>
                <a:rPr lang="zh-CN" altLang="en-US" sz="2400" dirty="0">
                  <a:latin typeface="+mn-ea"/>
                  <a:ea typeface="+mn-ea"/>
                </a:rPr>
                <a:t>时刻，</a:t>
              </a:r>
              <a:r>
                <a:rPr lang="en-US" altLang="zh-CN" sz="2400" i="1" dirty="0">
                  <a:latin typeface="Times New Roman" panose="02020603050405020304" pitchFamily="18" charset="0"/>
                  <a:ea typeface="+mn-ea"/>
                  <a:cs typeface="Times New Roman" panose="02020603050405020304" pitchFamily="18" charset="0"/>
                </a:rPr>
                <a:t>x=0</a:t>
              </a:r>
              <a:r>
                <a:rPr lang="zh-CN" altLang="en-US" sz="2400" i="1" dirty="0">
                  <a:latin typeface="Times New Roman" panose="02020603050405020304" pitchFamily="18" charset="0"/>
                  <a:ea typeface="+mn-ea"/>
                  <a:cs typeface="Times New Roman" panose="02020603050405020304" pitchFamily="18" charset="0"/>
                </a:rPr>
                <a:t> </a:t>
              </a:r>
              <a:r>
                <a:rPr lang="zh-CN" altLang="en-US" sz="2400" dirty="0">
                  <a:latin typeface="+mn-ea"/>
                  <a:ea typeface="+mn-ea"/>
                </a:rPr>
                <a:t>的侧面突然受到热扰动，如下三种不同边界条件作用。假定</a:t>
              </a:r>
              <a:r>
                <a:rPr lang="zh-CN" altLang="en-US" sz="2400" dirty="0">
                  <a:solidFill>
                    <a:srgbClr val="FF0000"/>
                  </a:solidFill>
                  <a:latin typeface="+mn-ea"/>
                  <a:ea typeface="+mn-ea"/>
                </a:rPr>
                <a:t>物体的热物性为常数</a:t>
              </a:r>
              <a:r>
                <a:rPr lang="zh-CN" altLang="en-US" sz="2400" dirty="0">
                  <a:latin typeface="+mn-ea"/>
                  <a:ea typeface="+mn-ea"/>
                </a:rPr>
                <a:t>，</a:t>
              </a:r>
              <a:r>
                <a:rPr lang="zh-CN" altLang="en-US" sz="2400" dirty="0">
                  <a:solidFill>
                    <a:srgbClr val="FF0000"/>
                  </a:solidFill>
                  <a:latin typeface="+mn-ea"/>
                  <a:ea typeface="+mn-ea"/>
                </a:rPr>
                <a:t>没有内热源</a:t>
              </a:r>
              <a:r>
                <a:rPr lang="zh-CN" altLang="en-US" sz="2400" dirty="0">
                  <a:latin typeface="+mn-ea"/>
                  <a:ea typeface="+mn-ea"/>
                </a:rPr>
                <a:t>。</a:t>
              </a:r>
              <a:endParaRPr lang="en-US" sz="2400" dirty="0">
                <a:latin typeface="+mn-ea"/>
                <a:ea typeface="+mn-ea"/>
              </a:endParaRPr>
            </a:p>
          </p:txBody>
        </p:sp>
        <mc:AlternateContent xmlns:mc="http://schemas.openxmlformats.org/markup-compatibility/2006">
          <mc:Choice xmlns:a14="http://schemas.microsoft.com/office/drawing/2010/main" Requires="a14">
            <p:sp>
              <p:nvSpPr>
                <p:cNvPr id="18" name="矩形 52"/>
                <p:cNvSpPr/>
                <p:nvPr/>
              </p:nvSpPr>
              <p:spPr>
                <a:xfrm>
                  <a:off x="812751" y="2259288"/>
                  <a:ext cx="6730321" cy="850900"/>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𝜌</m:t>
                        </m:r>
                        <m:r>
                          <a:rPr lang="en-US" altLang="zh-CN" sz="2400" i="1">
                            <a:latin typeface="Cambria Math" panose="02040503050406030204" pitchFamily="18" charset="0"/>
                            <a:ea typeface="Cambria Math" panose="02040503050406030204" pitchFamily="18" charset="0"/>
                          </a:rPr>
                          <m:t>𝑐</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𝑇</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𝑇</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d>
                          <m:dPr>
                            <m:ctrlPr>
                              <a:rPr lang="en-US" altLang="zh-CN" sz="2400" i="1">
                                <a:latin typeface="Cambria Math" panose="02040503050406030204" pitchFamily="18" charset="0"/>
                              </a:rPr>
                            </m:ctrlPr>
                          </m:dPr>
                          <m:e>
                            <m:r>
                              <a:rPr lang="zh-CN" altLang="en-US" sz="2400" i="1">
                                <a:latin typeface="Cambria Math" panose="02040503050406030204" pitchFamily="18" charset="0"/>
                              </a:rPr>
                              <m:t>𝜆</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𝑇</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m:rPr>
                                <m:sty m:val="p"/>
                              </m:rPr>
                              <a:rPr lang="el-GR" altLang="zh-CN" sz="2400" b="0" i="1" smtClean="0">
                                <a:latin typeface="Cambria Math" panose="02040503050406030204" pitchFamily="18" charset="0"/>
                                <a:ea typeface="Cambria Math" panose="02040503050406030204" pitchFamily="18" charset="0"/>
                              </a:rPr>
                              <m:t>Φ</m:t>
                            </m:r>
                          </m:e>
                        </m:acc>
                      </m:oMath>
                    </m:oMathPara>
                  </a14:m>
                  <a:endParaRPr lang="zh-CN" altLang="en-US" sz="2400" dirty="0"/>
                </a:p>
              </p:txBody>
            </p:sp>
          </mc:Choice>
          <mc:Fallback>
            <p:sp>
              <p:nvSpPr>
                <p:cNvPr id="18" name="矩形 52"/>
                <p:cNvSpPr>
                  <a:spLocks noRot="1" noChangeAspect="1" noMove="1" noResize="1" noEditPoints="1" noAdjustHandles="1" noChangeArrowheads="1" noChangeShapeType="1" noTextEdit="1"/>
                </p:cNvSpPr>
                <p:nvPr/>
              </p:nvSpPr>
              <p:spPr>
                <a:xfrm>
                  <a:off x="812751" y="2259288"/>
                  <a:ext cx="6730321" cy="850900"/>
                </a:xfrm>
                <a:prstGeom prst="rect">
                  <a:avLst/>
                </a:prstGeom>
                <a:blipFill rotWithShape="1">
                  <a:blip r:embed="rId1"/>
                </a:blipFill>
                <a:ln w="19050">
                  <a:noFill/>
                </a:ln>
              </p:spPr>
              <p:txBody>
                <a:bodyPr/>
                <a:lstStyle/>
                <a:p>
                  <a:r>
                    <a:rPr lang="zh-CN" altLang="en-US">
                      <a:noFill/>
                    </a:rPr>
                    <a:t> </a:t>
                  </a:r>
                </a:p>
              </p:txBody>
            </p:sp>
          </mc:Fallback>
        </mc:AlternateContent>
      </p:grpSp>
      <p:cxnSp>
        <p:nvCxnSpPr>
          <p:cNvPr id="19" name="直接连接符 67"/>
          <p:cNvCxnSpPr/>
          <p:nvPr/>
        </p:nvCxnSpPr>
        <p:spPr bwMode="auto">
          <a:xfrm flipV="1">
            <a:off x="3799486" y="2361582"/>
            <a:ext cx="1152128" cy="698513"/>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0" name="直接连接符 67"/>
          <p:cNvCxnSpPr/>
          <p:nvPr/>
        </p:nvCxnSpPr>
        <p:spPr bwMode="auto">
          <a:xfrm flipV="1">
            <a:off x="5437045" y="2348118"/>
            <a:ext cx="1152128" cy="698513"/>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1" name="直接连接符 67"/>
          <p:cNvCxnSpPr/>
          <p:nvPr/>
        </p:nvCxnSpPr>
        <p:spPr bwMode="auto">
          <a:xfrm flipV="1">
            <a:off x="6910338" y="2508135"/>
            <a:ext cx="504056" cy="360040"/>
          </a:xfrm>
          <a:prstGeom prst="line">
            <a:avLst/>
          </a:prstGeom>
          <a:solidFill>
            <a:srgbClr val="FFFFCC"/>
          </a:solidFill>
          <a:ln w="25400" cap="flat" cmpd="sng" algn="ctr">
            <a:solidFill>
              <a:srgbClr val="FF0000"/>
            </a:solidFill>
            <a:prstDash val="solid"/>
            <a:round/>
            <a:headEnd type="none" w="med" len="med"/>
            <a:tailEnd type="none" w="med" len="med"/>
          </a:ln>
          <a:effectLst/>
        </p:spPr>
      </p:cxnSp>
      <p:grpSp>
        <p:nvGrpSpPr>
          <p:cNvPr id="34" name="Group 33"/>
          <p:cNvGrpSpPr/>
          <p:nvPr/>
        </p:nvGrpSpPr>
        <p:grpSpPr>
          <a:xfrm>
            <a:off x="7613629" y="2271406"/>
            <a:ext cx="4648394" cy="834390"/>
            <a:chOff x="7613629" y="2271406"/>
            <a:chExt cx="4648394" cy="834390"/>
          </a:xfrm>
        </p:grpSpPr>
        <p:sp>
          <p:nvSpPr>
            <p:cNvPr id="22" name="Right Arrow 21"/>
            <p:cNvSpPr/>
            <p:nvPr/>
          </p:nvSpPr>
          <p:spPr bwMode="auto">
            <a:xfrm>
              <a:off x="7613629" y="2533978"/>
              <a:ext cx="462223" cy="360040"/>
            </a:xfrm>
            <a:prstGeom prst="rightArrow">
              <a:avLst/>
            </a:prstGeom>
            <a:solidFill>
              <a:srgbClr val="FFFFCC"/>
            </a:solid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mc:AlternateContent xmlns:mc="http://schemas.openxmlformats.org/markup-compatibility/2006">
          <mc:Choice xmlns:a14="http://schemas.microsoft.com/office/drawing/2010/main" Requires="a14">
            <p:sp>
              <p:nvSpPr>
                <p:cNvPr id="23" name="矩形 52"/>
                <p:cNvSpPr/>
                <p:nvPr/>
              </p:nvSpPr>
              <p:spPr>
                <a:xfrm>
                  <a:off x="7941543" y="2271406"/>
                  <a:ext cx="4320480" cy="834390"/>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num>
                          <m:den>
                            <m:r>
                              <a:rPr lang="zh-CN" altLang="en-US" sz="2400" i="1">
                                <a:latin typeface="Cambria Math" panose="02040503050406030204" pitchFamily="18" charset="0"/>
                                <a:ea typeface="Cambria Math" panose="02040503050406030204" pitchFamily="18" charset="0"/>
                              </a:rPr>
                              <m:t>𝜕𝜏</m:t>
                            </m:r>
                          </m:den>
                        </m:f>
                        <m:r>
                          <a:rPr lang="en-US" altLang="zh-CN" sz="2400" i="1">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𝛼</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𝑇</m:t>
                            </m:r>
                          </m:num>
                          <m:den>
                            <m:r>
                              <a:rPr lang="zh-CN" altLang="en-US" sz="2400" i="1">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e>
                        </m:d>
                      </m:oMath>
                    </m:oMathPara>
                  </a14:m>
                  <a:endParaRPr lang="zh-CN" altLang="en-US" sz="2400" dirty="0"/>
                </a:p>
              </p:txBody>
            </p:sp>
          </mc:Choice>
          <mc:Fallback>
            <p:sp>
              <p:nvSpPr>
                <p:cNvPr id="23" name="矩形 52"/>
                <p:cNvSpPr>
                  <a:spLocks noRot="1" noChangeAspect="1" noMove="1" noResize="1" noEditPoints="1" noAdjustHandles="1" noChangeArrowheads="1" noChangeShapeType="1" noTextEdit="1"/>
                </p:cNvSpPr>
                <p:nvPr/>
              </p:nvSpPr>
              <p:spPr>
                <a:xfrm>
                  <a:off x="7941543" y="2271406"/>
                  <a:ext cx="4320480" cy="834390"/>
                </a:xfrm>
                <a:prstGeom prst="rect">
                  <a:avLst/>
                </a:prstGeom>
                <a:blipFill rotWithShape="1">
                  <a:blip r:embed="rId2"/>
                </a:blipFill>
                <a:ln w="19050">
                  <a:noFill/>
                </a:ln>
              </p:spPr>
              <p:txBody>
                <a:bodyPr/>
                <a:lstStyle/>
                <a:p>
                  <a:r>
                    <a:rPr lang="zh-CN" altLang="en-US">
                      <a:noFill/>
                    </a:rPr>
                    <a:t> </a:t>
                  </a:r>
                </a:p>
              </p:txBody>
            </p:sp>
          </mc:Fallback>
        </mc:AlternateContent>
      </p:grpSp>
      <p:sp>
        <p:nvSpPr>
          <p:cNvPr id="32" name="TextBox 1"/>
          <p:cNvSpPr txBox="1"/>
          <p:nvPr/>
        </p:nvSpPr>
        <p:spPr>
          <a:xfrm>
            <a:off x="4280528" y="3176712"/>
            <a:ext cx="1512168" cy="461665"/>
          </a:xfrm>
          <a:prstGeom prst="rect">
            <a:avLst/>
          </a:prstGeom>
          <a:noFill/>
        </p:spPr>
        <p:txBody>
          <a:bodyPr wrap="square" rtlCol="0">
            <a:spAutoFit/>
          </a:bodyPr>
          <a:lstStyle/>
          <a:p>
            <a:r>
              <a:rPr lang="zh-CN" altLang="en-US" sz="2400" dirty="0">
                <a:solidFill>
                  <a:srgbClr val="FF0000"/>
                </a:solidFill>
                <a:latin typeface="+mn-ea"/>
                <a:ea typeface="+mn-ea"/>
              </a:rPr>
              <a:t>一维导热</a:t>
            </a:r>
            <a:endParaRPr lang="en-US" sz="2400" dirty="0">
              <a:latin typeface="+mn-ea"/>
              <a:ea typeface="+mn-ea"/>
            </a:endParaRPr>
          </a:p>
        </p:txBody>
      </p:sp>
      <p:sp>
        <p:nvSpPr>
          <p:cNvPr id="33" name="TextBox 1"/>
          <p:cNvSpPr txBox="1"/>
          <p:nvPr/>
        </p:nvSpPr>
        <p:spPr>
          <a:xfrm>
            <a:off x="6316418" y="3177135"/>
            <a:ext cx="1428767" cy="461665"/>
          </a:xfrm>
          <a:prstGeom prst="rect">
            <a:avLst/>
          </a:prstGeom>
          <a:noFill/>
        </p:spPr>
        <p:txBody>
          <a:bodyPr wrap="square" rtlCol="0">
            <a:spAutoFit/>
          </a:bodyPr>
          <a:lstStyle/>
          <a:p>
            <a:r>
              <a:rPr lang="zh-CN" altLang="en-US" sz="2400" dirty="0">
                <a:solidFill>
                  <a:srgbClr val="FF0000"/>
                </a:solidFill>
                <a:latin typeface="+mn-ea"/>
                <a:ea typeface="+mn-ea"/>
              </a:rPr>
              <a:t>无内热源</a:t>
            </a:r>
            <a:endParaRPr lang="en-US" sz="2400" dirty="0">
              <a:latin typeface="+mn-ea"/>
              <a:ea typeface="+mn-ea"/>
            </a:endParaRPr>
          </a:p>
        </p:txBody>
      </p:sp>
      <p:grpSp>
        <p:nvGrpSpPr>
          <p:cNvPr id="35" name="Group 34"/>
          <p:cNvGrpSpPr/>
          <p:nvPr/>
        </p:nvGrpSpPr>
        <p:grpSpPr>
          <a:xfrm>
            <a:off x="1950880" y="3884795"/>
            <a:ext cx="6377624" cy="3242310"/>
            <a:chOff x="1950880" y="3884795"/>
            <a:chExt cx="6377624" cy="3242310"/>
          </a:xfrm>
        </p:grpSpPr>
        <mc:AlternateContent xmlns:mc="http://schemas.openxmlformats.org/markup-compatibility/2006">
          <mc:Choice xmlns:a14="http://schemas.microsoft.com/office/drawing/2010/main" Requires="a14">
            <p:sp>
              <p:nvSpPr>
                <p:cNvPr id="15" name="TextBox 14"/>
                <p:cNvSpPr txBox="1"/>
                <p:nvPr/>
              </p:nvSpPr>
              <p:spPr>
                <a:xfrm>
                  <a:off x="5159062" y="5147613"/>
                  <a:ext cx="1678940" cy="36893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𝜏</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𝑇</m:t>
                            </m:r>
                          </m:e>
                          <m:sub>
                            <m:r>
                              <a:rPr lang="en-US" altLang="zh-CN" sz="2400" b="0" i="1" smtClean="0">
                                <a:latin typeface="Cambria Math" panose="02040503050406030204" pitchFamily="18" charset="0"/>
                                <a:ea typeface="Cambria Math" panose="02040503050406030204" pitchFamily="18" charset="0"/>
                              </a:rPr>
                              <m:t>𝑤</m:t>
                            </m:r>
                          </m:sub>
                        </m:sSub>
                      </m:oMath>
                    </m:oMathPara>
                  </a14:m>
                  <a:endParaRPr lang="en-US" sz="2400" dirty="0"/>
                </a:p>
              </p:txBody>
            </p:sp>
          </mc:Choice>
          <mc:Fallback>
            <p:sp>
              <p:nvSpPr>
                <p:cNvPr id="15" name="TextBox 14"/>
                <p:cNvSpPr txBox="1">
                  <a:spLocks noRot="1" noChangeAspect="1" noMove="1" noResize="1" noEditPoints="1" noAdjustHandles="1" noChangeArrowheads="1" noChangeShapeType="1" noTextEdit="1"/>
                </p:cNvSpPr>
                <p:nvPr/>
              </p:nvSpPr>
              <p:spPr>
                <a:xfrm>
                  <a:off x="5159062" y="5147613"/>
                  <a:ext cx="1678940" cy="36893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086018" y="5650321"/>
                  <a:ext cx="1503680" cy="6959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𝜆</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num>
                          <m:den>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en>
                        </m:f>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𝑞</m:t>
                            </m:r>
                          </m:e>
                          <m:sub>
                            <m:r>
                              <a:rPr lang="en-US" altLang="zh-CN" sz="2400" b="0" i="1"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5086018" y="5650321"/>
                  <a:ext cx="1503680" cy="69596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090639" y="6424637"/>
                  <a:ext cx="3237865" cy="6959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𝜆</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num>
                          <m:den>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ℎ</m:t>
                        </m:r>
                        <m:d>
                          <m:dPr>
                            <m:begChr m:val="["/>
                            <m:endChr m:val="]"/>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𝑇</m:t>
                                </m:r>
                              </m:e>
                              <m:sub>
                                <m:r>
                                  <a:rPr lang="en-US" altLang="zh-CN" sz="2400" b="0" i="1" smtClean="0">
                                    <a:latin typeface="Cambria Math" panose="02040503050406030204" pitchFamily="18" charset="0"/>
                                    <a:ea typeface="Cambria Math" panose="02040503050406030204" pitchFamily="18" charset="0"/>
                                  </a:rPr>
                                  <m:t>∞</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𝜏</m:t>
                                </m:r>
                              </m:e>
                            </m:d>
                          </m:e>
                        </m:d>
                      </m:oMath>
                    </m:oMathPara>
                  </a14:m>
                  <a:endParaRPr lang="en-US" sz="2400" dirty="0"/>
                </a:p>
              </p:txBody>
            </p:sp>
          </mc:Choice>
          <mc:Fallback>
            <p:sp>
              <p:nvSpPr>
                <p:cNvPr id="17" name="TextBox 16"/>
                <p:cNvSpPr txBox="1">
                  <a:spLocks noRot="1" noChangeAspect="1" noMove="1" noResize="1" noEditPoints="1" noAdjustHandles="1" noChangeArrowheads="1" noChangeShapeType="1" noTextEdit="1"/>
                </p:cNvSpPr>
                <p:nvPr/>
              </p:nvSpPr>
              <p:spPr>
                <a:xfrm>
                  <a:off x="5090639" y="6424637"/>
                  <a:ext cx="3237865" cy="69596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52"/>
                <p:cNvSpPr/>
                <p:nvPr/>
              </p:nvSpPr>
              <p:spPr>
                <a:xfrm>
                  <a:off x="3392853" y="3888616"/>
                  <a:ext cx="3036522" cy="46037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𝑇</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0</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𝑇</m:t>
                            </m:r>
                          </m:e>
                          <m:sub>
                            <m:r>
                              <a:rPr lang="en-US" altLang="zh-CN" sz="2400" b="0" i="1" smtClean="0">
                                <a:latin typeface="Cambria Math" panose="02040503050406030204" pitchFamily="18" charset="0"/>
                                <a:ea typeface="Cambria Math" panose="02040503050406030204" pitchFamily="18" charset="0"/>
                              </a:rPr>
                              <m:t>𝑖</m:t>
                            </m:r>
                          </m:sub>
                        </m:sSub>
                      </m:oMath>
                    </m:oMathPara>
                  </a14:m>
                  <a:endParaRPr lang="zh-CN" altLang="en-US" sz="2400" dirty="0"/>
                </a:p>
              </p:txBody>
            </p:sp>
          </mc:Choice>
          <mc:Fallback>
            <p:sp>
              <p:nvSpPr>
                <p:cNvPr id="24" name="矩形 52"/>
                <p:cNvSpPr>
                  <a:spLocks noRot="1" noChangeAspect="1" noMove="1" noResize="1" noEditPoints="1" noAdjustHandles="1" noChangeArrowheads="1" noChangeShapeType="1" noTextEdit="1"/>
                </p:cNvSpPr>
                <p:nvPr/>
              </p:nvSpPr>
              <p:spPr>
                <a:xfrm>
                  <a:off x="3392853" y="3888616"/>
                  <a:ext cx="3036522" cy="460375"/>
                </a:xfrm>
                <a:prstGeom prst="rect">
                  <a:avLst/>
                </a:prstGeom>
                <a:blipFill rotWithShape="1">
                  <a:blip r:embed="rId6"/>
                </a:blipFill>
                <a:ln w="19050">
                  <a:noFill/>
                </a:ln>
              </p:spPr>
              <p:txBody>
                <a:bodyPr/>
                <a:lstStyle/>
                <a:p>
                  <a:r>
                    <a:rPr lang="zh-CN" altLang="en-US">
                      <a:noFill/>
                    </a:rPr>
                    <a:t> </a:t>
                  </a:r>
                </a:p>
              </p:txBody>
            </p:sp>
          </mc:Fallback>
        </mc:AlternateContent>
        <p:sp>
          <p:nvSpPr>
            <p:cNvPr id="25" name="TextBox 24"/>
            <p:cNvSpPr txBox="1"/>
            <p:nvPr/>
          </p:nvSpPr>
          <p:spPr>
            <a:xfrm>
              <a:off x="1950880" y="3884795"/>
              <a:ext cx="1723549" cy="461665"/>
            </a:xfrm>
            <a:prstGeom prst="rect">
              <a:avLst/>
            </a:prstGeom>
            <a:noFill/>
          </p:spPr>
          <p:txBody>
            <a:bodyPr wrap="none" rtlCol="0">
              <a:spAutoFit/>
            </a:bodyPr>
            <a:lstStyle/>
            <a:p>
              <a:r>
                <a:rPr lang="en-US" sz="2400" dirty="0" err="1">
                  <a:latin typeface="+mn-ea"/>
                  <a:ea typeface="+mn-ea"/>
                </a:rPr>
                <a:t>初始条件</a:t>
              </a:r>
              <a:r>
                <a:rPr lang="zh-CN" altLang="en-US" sz="2400" dirty="0">
                  <a:latin typeface="+mn-ea"/>
                  <a:ea typeface="+mn-ea"/>
                </a:rPr>
                <a:t>：</a:t>
              </a:r>
              <a:endParaRPr lang="en-US" sz="2400" dirty="0">
                <a:latin typeface="+mn-ea"/>
                <a:ea typeface="+mn-ea"/>
              </a:endParaRPr>
            </a:p>
          </p:txBody>
        </p:sp>
        <p:sp>
          <p:nvSpPr>
            <p:cNvPr id="26" name="TextBox 25"/>
            <p:cNvSpPr txBox="1"/>
            <p:nvPr/>
          </p:nvSpPr>
          <p:spPr>
            <a:xfrm>
              <a:off x="1950880" y="4552470"/>
              <a:ext cx="1723549" cy="461665"/>
            </a:xfrm>
            <a:prstGeom prst="rect">
              <a:avLst/>
            </a:prstGeom>
            <a:noFill/>
          </p:spPr>
          <p:txBody>
            <a:bodyPr wrap="none" rtlCol="0">
              <a:spAutoFit/>
            </a:bodyPr>
            <a:lstStyle/>
            <a:p>
              <a:r>
                <a:rPr lang="en-US" sz="2400" dirty="0" err="1">
                  <a:latin typeface="+mn-ea"/>
                  <a:ea typeface="+mn-ea"/>
                </a:rPr>
                <a:t>边界条件</a:t>
              </a:r>
              <a:r>
                <a:rPr lang="zh-CN" altLang="en-US" sz="2400" dirty="0">
                  <a:latin typeface="+mn-ea"/>
                  <a:ea typeface="+mn-ea"/>
                </a:rPr>
                <a:t>：</a:t>
              </a:r>
              <a:endParaRPr lang="en-US" sz="2400" dirty="0">
                <a:latin typeface="+mn-ea"/>
                <a:ea typeface="+mn-ea"/>
              </a:endParaRPr>
            </a:p>
          </p:txBody>
        </p:sp>
        <mc:AlternateContent xmlns:mc="http://schemas.openxmlformats.org/markup-compatibility/2006">
          <mc:Choice xmlns:a14="http://schemas.microsoft.com/office/drawing/2010/main" Requires="a14">
            <p:sp>
              <p:nvSpPr>
                <p:cNvPr id="27" name="矩形 52"/>
                <p:cNvSpPr/>
                <p:nvPr/>
              </p:nvSpPr>
              <p:spPr>
                <a:xfrm>
                  <a:off x="3481142" y="4498056"/>
                  <a:ext cx="3036522" cy="460375"/>
                </a:xfrm>
                <a:prstGeom prst="rect">
                  <a:avLst/>
                </a:prstGeom>
                <a:ln w="19050">
                  <a:noFill/>
                </a:ln>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Cambria Math" panose="02040503050406030204" pitchFamily="18" charset="0"/>
                          </a:rPr>
                          <m:t>𝒙</m:t>
                        </m:r>
                        <m:r>
                          <a:rPr lang="en-US" altLang="zh-CN" sz="2400" b="1" i="1" smtClean="0">
                            <a:solidFill>
                              <a:srgbClr val="FF0000"/>
                            </a:solidFill>
                            <a:latin typeface="Cambria Math" panose="02040503050406030204" pitchFamily="18" charset="0"/>
                            <a:ea typeface="Cambria Math" panose="02040503050406030204" pitchFamily="18" charset="0"/>
                          </a:rPr>
                          <m:t>→∞, </m:t>
                        </m:r>
                        <m:r>
                          <a:rPr lang="en-US" altLang="zh-CN" sz="2400" b="1" i="1" smtClean="0">
                            <a:solidFill>
                              <a:srgbClr val="FF0000"/>
                            </a:solidFill>
                            <a:latin typeface="Cambria Math" panose="02040503050406030204" pitchFamily="18" charset="0"/>
                            <a:ea typeface="Cambria Math" panose="02040503050406030204" pitchFamily="18" charset="0"/>
                          </a:rPr>
                          <m:t>𝑻</m:t>
                        </m:r>
                        <m:d>
                          <m:dPr>
                            <m:ctrlPr>
                              <a:rPr lang="en-US" altLang="zh-CN" sz="2400" b="1" i="1" smtClean="0">
                                <a:solidFill>
                                  <a:srgbClr val="FF0000"/>
                                </a:solidFill>
                                <a:latin typeface="Cambria Math" panose="02040503050406030204" pitchFamily="18" charset="0"/>
                                <a:ea typeface="Cambria Math" panose="02040503050406030204" pitchFamily="18" charset="0"/>
                              </a:rPr>
                            </m:ctrlPr>
                          </m:dPr>
                          <m:e>
                            <m:r>
                              <a:rPr lang="en-US" altLang="zh-CN" sz="2400" b="1" i="1" smtClean="0">
                                <a:solidFill>
                                  <a:srgbClr val="FF0000"/>
                                </a:solidFill>
                                <a:latin typeface="Cambria Math" panose="02040503050406030204" pitchFamily="18" charset="0"/>
                                <a:ea typeface="Cambria Math" panose="02040503050406030204" pitchFamily="18" charset="0"/>
                              </a:rPr>
                              <m:t>𝒙</m:t>
                            </m:r>
                            <m:r>
                              <a:rPr lang="en-US" altLang="zh-CN" sz="2400" b="1" i="1" smtClean="0">
                                <a:solidFill>
                                  <a:srgbClr val="FF0000"/>
                                </a:solidFill>
                                <a:latin typeface="Cambria Math" panose="02040503050406030204" pitchFamily="18" charset="0"/>
                                <a:ea typeface="Cambria Math" panose="02040503050406030204" pitchFamily="18" charset="0"/>
                              </a:rPr>
                              <m:t>, </m:t>
                            </m:r>
                            <m:r>
                              <a:rPr lang="en-US" altLang="zh-CN" sz="2400" b="1" i="1" smtClean="0">
                                <a:solidFill>
                                  <a:srgbClr val="FF0000"/>
                                </a:solidFill>
                                <a:latin typeface="Cambria Math" panose="02040503050406030204" pitchFamily="18" charset="0"/>
                                <a:ea typeface="Cambria Math" panose="02040503050406030204" pitchFamily="18" charset="0"/>
                              </a:rPr>
                              <m:t>𝝉</m:t>
                            </m:r>
                          </m:e>
                        </m:d>
                        <m:r>
                          <a:rPr lang="en-US" altLang="zh-CN" sz="2400" b="1" i="1" smtClean="0">
                            <a:solidFill>
                              <a:srgbClr val="FF0000"/>
                            </a:solidFill>
                            <a:latin typeface="Cambria Math" panose="02040503050406030204" pitchFamily="18" charset="0"/>
                            <a:ea typeface="Cambria Math" panose="02040503050406030204" pitchFamily="18" charset="0"/>
                          </a:rPr>
                          <m:t>=</m:t>
                        </m:r>
                        <m:sSub>
                          <m:sSubPr>
                            <m:ctrlPr>
                              <a:rPr lang="en-US" altLang="zh-CN" sz="2400" b="1" i="1"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1" i="1"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𝑻</m:t>
                            </m:r>
                          </m:e>
                          <m:sub>
                            <m:r>
                              <a:rPr lang="en-US" altLang="zh-CN" sz="2400" b="1" i="1"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𝒊</m:t>
                            </m:r>
                          </m:sub>
                        </m:sSub>
                      </m:oMath>
                    </m:oMathPara>
                  </a14:m>
                  <a:endParaRPr lang="en-US" altLang="zh-CN" sz="2400" b="1"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27" name="矩形 52"/>
                <p:cNvSpPr>
                  <a:spLocks noRot="1" noChangeAspect="1" noMove="1" noResize="1" noEditPoints="1" noAdjustHandles="1" noChangeArrowheads="1" noChangeShapeType="1" noTextEdit="1"/>
                </p:cNvSpPr>
                <p:nvPr/>
              </p:nvSpPr>
              <p:spPr>
                <a:xfrm>
                  <a:off x="3481142" y="4498056"/>
                  <a:ext cx="3036522" cy="460375"/>
                </a:xfrm>
                <a:prstGeom prst="rect">
                  <a:avLst/>
                </a:prstGeom>
                <a:blipFill rotWithShape="1">
                  <a:blip r:embed="rId7"/>
                </a:blipFill>
                <a:ln w="190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3609424" y="5107496"/>
                  <a:ext cx="10590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28" name="Rectangle 27"/>
                <p:cNvSpPr>
                  <a:spLocks noRot="1" noChangeAspect="1" noMove="1" noResize="1" noEditPoints="1" noAdjustHandles="1" noChangeArrowheads="1" noChangeShapeType="1" noTextEdit="1"/>
                </p:cNvSpPr>
                <p:nvPr/>
              </p:nvSpPr>
              <p:spPr>
                <a:xfrm>
                  <a:off x="3609424" y="5107496"/>
                  <a:ext cx="1059008" cy="461665"/>
                </a:xfrm>
                <a:prstGeom prst="rect">
                  <a:avLst/>
                </a:prstGeom>
                <a:blipFill rotWithShape="1">
                  <a:blip r:embed="rId8"/>
                </a:blipFill>
              </p:spPr>
              <p:txBody>
                <a:bodyPr/>
                <a:lstStyle/>
                <a:p>
                  <a:r>
                    <a:rPr lang="zh-CN" altLang="en-US">
                      <a:noFill/>
                    </a:rPr>
                    <a:t> </a:t>
                  </a:r>
                </a:p>
              </p:txBody>
            </p:sp>
          </mc:Fallback>
        </mc:AlternateContent>
        <p:sp>
          <p:nvSpPr>
            <p:cNvPr id="4" name="Left Brace 3"/>
            <p:cNvSpPr/>
            <p:nvPr/>
          </p:nvSpPr>
          <p:spPr>
            <a:xfrm>
              <a:off x="4758850" y="5107805"/>
              <a:ext cx="327025" cy="2019300"/>
            </a:xfrm>
            <a:prstGeom prst="leftBrace">
              <a:avLst>
                <a:gd name="adj1" fmla="val 8333"/>
                <a:gd name="adj2" fmla="val 11201"/>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TextBox 1"/>
          <p:cNvSpPr txBox="1"/>
          <p:nvPr>
            <p:custDataLst>
              <p:tags r:id="rId9"/>
            </p:custDataLst>
          </p:nvPr>
        </p:nvSpPr>
        <p:spPr>
          <a:xfrm>
            <a:off x="8445500" y="5013960"/>
            <a:ext cx="2778760" cy="460375"/>
          </a:xfrm>
          <a:prstGeom prst="rect">
            <a:avLst/>
          </a:prstGeom>
          <a:noFill/>
        </p:spPr>
        <p:txBody>
          <a:bodyPr wrap="square" rtlCol="0">
            <a:spAutoFit/>
          </a:bodyPr>
          <a:p>
            <a:r>
              <a:rPr lang="en-US" altLang="zh-CN" sz="2400" b="1" dirty="0">
                <a:solidFill>
                  <a:schemeClr val="accent3"/>
                </a:solidFill>
                <a:latin typeface="+mn-ea"/>
                <a:ea typeface="+mn-ea"/>
              </a:rPr>
              <a:t>Dirichlet</a:t>
            </a:r>
            <a:r>
              <a:rPr lang="zh-CN" altLang="en-US" sz="2400" b="1" dirty="0">
                <a:solidFill>
                  <a:schemeClr val="accent3"/>
                </a:solidFill>
                <a:latin typeface="+mn-ea"/>
                <a:ea typeface="+mn-ea"/>
              </a:rPr>
              <a:t>条件</a:t>
            </a:r>
            <a:endParaRPr lang="zh-CN" altLang="en-US" sz="2400" b="1" dirty="0">
              <a:solidFill>
                <a:schemeClr val="accent3"/>
              </a:solidFill>
              <a:latin typeface="+mn-ea"/>
              <a:ea typeface="+mn-ea"/>
            </a:endParaRPr>
          </a:p>
        </p:txBody>
      </p:sp>
      <p:sp>
        <p:nvSpPr>
          <p:cNvPr id="3" name="TextBox 1"/>
          <p:cNvSpPr txBox="1"/>
          <p:nvPr>
            <p:custDataLst>
              <p:tags r:id="rId10"/>
            </p:custDataLst>
          </p:nvPr>
        </p:nvSpPr>
        <p:spPr>
          <a:xfrm>
            <a:off x="8445500" y="5704840"/>
            <a:ext cx="2778760" cy="460375"/>
          </a:xfrm>
          <a:prstGeom prst="rect">
            <a:avLst/>
          </a:prstGeom>
          <a:noFill/>
        </p:spPr>
        <p:txBody>
          <a:bodyPr wrap="square" rtlCol="0">
            <a:spAutoFit/>
          </a:bodyPr>
          <a:p>
            <a:r>
              <a:rPr lang="en-US" altLang="zh-CN" sz="2400" b="1" dirty="0">
                <a:solidFill>
                  <a:schemeClr val="accent3"/>
                </a:solidFill>
                <a:latin typeface="+mn-ea"/>
                <a:ea typeface="+mn-ea"/>
              </a:rPr>
              <a:t>Neumann</a:t>
            </a:r>
            <a:r>
              <a:rPr lang="zh-CN" altLang="en-US" sz="2400" b="1" dirty="0">
                <a:solidFill>
                  <a:schemeClr val="accent3"/>
                </a:solidFill>
                <a:latin typeface="+mn-ea"/>
                <a:ea typeface="+mn-ea"/>
              </a:rPr>
              <a:t>条件</a:t>
            </a:r>
            <a:endParaRPr lang="zh-CN" altLang="en-US" sz="2400" b="1" dirty="0">
              <a:solidFill>
                <a:schemeClr val="accent3"/>
              </a:solidFill>
              <a:latin typeface="+mn-ea"/>
              <a:ea typeface="+mn-ea"/>
            </a:endParaRPr>
          </a:p>
        </p:txBody>
      </p:sp>
      <p:sp>
        <p:nvSpPr>
          <p:cNvPr id="6" name="TextBox 1"/>
          <p:cNvSpPr txBox="1"/>
          <p:nvPr>
            <p:custDataLst>
              <p:tags r:id="rId11"/>
            </p:custDataLst>
          </p:nvPr>
        </p:nvSpPr>
        <p:spPr>
          <a:xfrm>
            <a:off x="8446135" y="6496685"/>
            <a:ext cx="2778760" cy="460375"/>
          </a:xfrm>
          <a:prstGeom prst="rect">
            <a:avLst/>
          </a:prstGeom>
          <a:noFill/>
        </p:spPr>
        <p:txBody>
          <a:bodyPr wrap="square" rtlCol="0">
            <a:spAutoFit/>
          </a:bodyPr>
          <a:p>
            <a:r>
              <a:rPr lang="en-US" altLang="zh-CN" sz="2400" b="1" dirty="0">
                <a:solidFill>
                  <a:schemeClr val="accent3"/>
                </a:solidFill>
                <a:latin typeface="+mn-ea"/>
                <a:ea typeface="+mn-ea"/>
              </a:rPr>
              <a:t>Robin</a:t>
            </a:r>
            <a:r>
              <a:rPr lang="zh-CN" altLang="en-US" sz="2400" b="1" dirty="0">
                <a:solidFill>
                  <a:schemeClr val="accent3"/>
                </a:solidFill>
                <a:latin typeface="+mn-ea"/>
                <a:ea typeface="+mn-ea"/>
              </a:rPr>
              <a:t>条件</a:t>
            </a:r>
            <a:endParaRPr lang="zh-CN" altLang="en-US" sz="2400" b="1" dirty="0">
              <a:solidFill>
                <a:schemeClr val="accent3"/>
              </a:solidFill>
              <a:latin typeface="+mn-ea"/>
              <a:ea typeface="+mn-ea"/>
            </a:endParaRPr>
          </a:p>
        </p:txBody>
      </p:sp>
      <p:sp>
        <p:nvSpPr>
          <p:cNvPr id="8" name="圆角矩形标注 7"/>
          <p:cNvSpPr/>
          <p:nvPr/>
        </p:nvSpPr>
        <p:spPr>
          <a:xfrm>
            <a:off x="7077710" y="3686175"/>
            <a:ext cx="5399405" cy="1193165"/>
          </a:xfrm>
          <a:prstGeom prst="wedgeRoundRectCallout">
            <a:avLst>
              <a:gd name="adj1" fmla="val -63201"/>
              <a:gd name="adj2" fmla="val 44779"/>
              <a:gd name="adj3"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由于其中一个边界是无限的，使用分离变量法没法求解，需要引入</a:t>
            </a:r>
            <a:r>
              <a:rPr lang="zh-CN" altLang="en-US" sz="2000" b="1">
                <a:solidFill>
                  <a:schemeClr val="tx1"/>
                </a:solidFill>
              </a:rPr>
              <a:t>相似变量</a:t>
            </a:r>
            <a:endParaRPr lang="zh-CN" altLang="en-US" sz="2000" b="1">
              <a:solidFill>
                <a:schemeClr val="tx1"/>
              </a:solidFill>
            </a:endParaRPr>
          </a:p>
        </p:txBody>
      </p:sp>
      <p:graphicFrame>
        <p:nvGraphicFramePr>
          <p:cNvPr id="11" name="对象 10"/>
          <p:cNvGraphicFramePr>
            <a:graphicFrameLocks noChangeAspect="1"/>
          </p:cNvGraphicFramePr>
          <p:nvPr>
            <p:custDataLst>
              <p:tags r:id="rId12"/>
            </p:custDataLst>
          </p:nvPr>
        </p:nvGraphicFramePr>
        <p:xfrm>
          <a:off x="92710" y="6165215"/>
          <a:ext cx="4464000" cy="777107"/>
        </p:xfrm>
        <a:graphic>
          <a:graphicData uri="http://schemas.openxmlformats.org/presentationml/2006/ole">
            <mc:AlternateContent xmlns:mc="http://schemas.openxmlformats.org/markup-compatibility/2006">
              <mc:Choice xmlns:v="urn:schemas-microsoft-com:vml" Requires="v">
                <p:oleObj spid="_x0000_s12" name="" r:id="rId13" imgW="2374265" imgH="431800" progId="">
                  <p:embed/>
                </p:oleObj>
              </mc:Choice>
              <mc:Fallback>
                <p:oleObj name="" r:id="rId13" imgW="2374265" imgH="431800" progId="">
                  <p:embed/>
                  <p:pic>
                    <p:nvPicPr>
                      <p:cNvPr id="0" name="图片 38"/>
                      <p:cNvPicPr/>
                      <p:nvPr/>
                    </p:nvPicPr>
                    <p:blipFill>
                      <a:blip r:embed="rId14"/>
                      <a:stretch>
                        <a:fillRect/>
                      </a:stretch>
                    </p:blipFill>
                    <p:spPr>
                      <a:xfrm>
                        <a:off x="92710" y="6165215"/>
                        <a:ext cx="4464000" cy="777107"/>
                      </a:xfrm>
                      <a:prstGeom prst="rect">
                        <a:avLst/>
                      </a:prstGeom>
                      <a:ln w="38100">
                        <a:solidFill>
                          <a:srgbClr val="FF0000"/>
                        </a:solidFill>
                      </a:ln>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22" presetClass="entr" presetSubtype="4"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p:bldP spid="3" grpId="0"/>
      <p:bldP spid="6" grpId="0"/>
      <p:bldP spid="8" grpId="0" bldLvl="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08512" cy="504602"/>
          </a:xfrm>
        </p:spPr>
        <p:txBody>
          <a:bodyPr/>
          <a:lstStyle/>
          <a:p>
            <a:r>
              <a:rPr lang="zh-CN" altLang="en-US" dirty="0"/>
              <a:t>传热学在各领域中的应用</a:t>
            </a:r>
            <a:endParaRPr lang="zh-CN" altLang="en-US" dirty="0"/>
          </a:p>
          <a:p>
            <a:endParaRPr lang="zh-CN" altLang="en-US" dirty="0"/>
          </a:p>
          <a:p>
            <a:endParaRPr lang="en-US" dirty="0"/>
          </a:p>
        </p:txBody>
      </p:sp>
      <p:pic>
        <p:nvPicPr>
          <p:cNvPr id="3" name="Picture 2"/>
          <p:cNvPicPr>
            <a:picLocks noChangeAspect="1"/>
          </p:cNvPicPr>
          <p:nvPr/>
        </p:nvPicPr>
        <p:blipFill rotWithShape="1">
          <a:blip r:embed="rId1"/>
          <a:srcRect b="67119"/>
          <a:stretch>
            <a:fillRect/>
          </a:stretch>
        </p:blipFill>
        <p:spPr>
          <a:xfrm>
            <a:off x="946435" y="829142"/>
            <a:ext cx="10965879" cy="1923088"/>
          </a:xfrm>
          <a:prstGeom prst="rect">
            <a:avLst/>
          </a:prstGeom>
        </p:spPr>
      </p:pic>
      <p:pic>
        <p:nvPicPr>
          <p:cNvPr id="4" name="Picture 2" descr="暖气片o和s代表什么暖气片o是开还是s是开-鲁班到家"/>
          <p:cNvPicPr>
            <a:picLocks noChangeAspect="1" noChangeArrowheads="1"/>
          </p:cNvPicPr>
          <p:nvPr/>
        </p:nvPicPr>
        <p:blipFill rotWithShape="1">
          <a:blip r:embed="rId2">
            <a:extLst>
              <a:ext uri="{28A0092B-C50C-407E-A947-70E740481C1C}">
                <a14:useLocalDpi xmlns:a14="http://schemas.microsoft.com/office/drawing/2010/main" val="0"/>
              </a:ext>
            </a:extLst>
          </a:blip>
          <a:srcRect l="5048" t="17949" r="34179"/>
          <a:stretch>
            <a:fillRect/>
          </a:stretch>
        </p:blipFill>
        <p:spPr bwMode="auto">
          <a:xfrm>
            <a:off x="4053111" y="4048372"/>
            <a:ext cx="3456384" cy="2799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电高压锅使用的方法有哪些？电高压锅安全性能好吗？_贝壳百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79" y="4048372"/>
            <a:ext cx="2952328" cy="29523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技术：管壳式换热器10种强化传热管元件- 土木在线"/>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199" y="4048372"/>
            <a:ext cx="4452014" cy="24279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8"/>
          <p:cNvGrpSpPr/>
          <p:nvPr/>
        </p:nvGrpSpPr>
        <p:grpSpPr>
          <a:xfrm>
            <a:off x="946435" y="2843231"/>
            <a:ext cx="5822403" cy="810543"/>
            <a:chOff x="2317715" y="1465809"/>
            <a:chExt cx="5822403" cy="810543"/>
          </a:xfrm>
        </p:grpSpPr>
        <p:sp>
          <p:nvSpPr>
            <p:cNvPr id="8" name="圆角矩形 9"/>
            <p:cNvSpPr/>
            <p:nvPr/>
          </p:nvSpPr>
          <p:spPr bwMode="auto">
            <a:xfrm>
              <a:off x="3131840" y="1664259"/>
              <a:ext cx="4895977" cy="576089"/>
            </a:xfrm>
            <a:prstGeom prst="roundRect">
              <a:avLst/>
            </a:prstGeom>
            <a:solidFill>
              <a:srgbClr val="FFFFCC"/>
            </a:solid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9" name="TextBox 3"/>
            <p:cNvSpPr txBox="1"/>
            <p:nvPr/>
          </p:nvSpPr>
          <p:spPr>
            <a:xfrm>
              <a:off x="3338804" y="1737185"/>
              <a:ext cx="4801314" cy="461665"/>
            </a:xfrm>
            <a:prstGeom prst="rect">
              <a:avLst/>
            </a:prstGeom>
            <a:noFill/>
          </p:spPr>
          <p:txBody>
            <a:bodyPr wrap="none" rtlCol="0">
              <a:spAutoFit/>
            </a:bodyPr>
            <a:lstStyle/>
            <a:p>
              <a:r>
                <a:rPr lang="zh-CN" altLang="en-US" sz="2400" dirty="0"/>
                <a:t>大家能想到哪些强化传热的例子？</a:t>
              </a:r>
              <a:endParaRPr lang="en-US" sz="2400" dirty="0"/>
            </a:p>
          </p:txBody>
        </p:sp>
        <p:pic>
          <p:nvPicPr>
            <p:cNvPr id="10" name="Picture 2" descr="浅谈网站遇到问题时的解决办法及提问技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7715" y="1465809"/>
              <a:ext cx="810543" cy="81054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66247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三种边界条件下半无限大物体温度场的分析解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5" name="Group 4"/>
          <p:cNvGrpSpPr/>
          <p:nvPr/>
        </p:nvGrpSpPr>
        <p:grpSpPr>
          <a:xfrm>
            <a:off x="1277548" y="1040939"/>
            <a:ext cx="7312067" cy="1567274"/>
            <a:chOff x="1277548" y="1040939"/>
            <a:chExt cx="7312067" cy="1567274"/>
          </a:xfrm>
        </p:grpSpPr>
        <p:sp>
          <p:nvSpPr>
            <p:cNvPr id="14" name="TextBox 13"/>
            <p:cNvSpPr txBox="1"/>
            <p:nvPr/>
          </p:nvSpPr>
          <p:spPr>
            <a:xfrm>
              <a:off x="1277548" y="1040939"/>
              <a:ext cx="3779757" cy="460375"/>
            </a:xfrm>
            <a:prstGeom prst="rect">
              <a:avLst/>
            </a:prstGeom>
            <a:noFill/>
          </p:spPr>
          <p:txBody>
            <a:bodyPr wrap="square" rtlCol="0">
              <a:spAutoFit/>
            </a:bodyPr>
            <a:lstStyle/>
            <a:p>
              <a:r>
                <a:rPr lang="en-US" sz="2400" b="1" dirty="0" err="1">
                  <a:latin typeface="微软雅黑" panose="020B0503020204020204" pitchFamily="34" charset="-122"/>
                  <a:ea typeface="微软雅黑" panose="020B0503020204020204" pitchFamily="34" charset="-122"/>
                  <a:cs typeface="微软雅黑" panose="020B0503020204020204" pitchFamily="34" charset="-122"/>
                </a:rPr>
                <a:t>误差函数</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高斯误差函数</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TextBox 14"/>
                <p:cNvSpPr txBox="1"/>
                <p:nvPr/>
              </p:nvSpPr>
              <p:spPr>
                <a:xfrm>
                  <a:off x="1607128" y="1803912"/>
                  <a:ext cx="2933065" cy="7886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ea typeface="微软雅黑" panose="020B0503020204020204" pitchFamily="34" charset="-122"/>
                            <a:cs typeface="Cambria Math" panose="02040503050406030204" pitchFamily="18" charset="0"/>
                          </a:rPr>
                          <m:t>erf</m:t>
                        </m:r>
                        <m:d>
                          <m:d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i="1">
                                <a:latin typeface="Cambria Math" panose="02040503050406030204" pitchFamily="18" charset="0"/>
                                <a:ea typeface="MS Mincho" charset="0"/>
                                <a:cs typeface="Cambria Math" panose="02040503050406030204" pitchFamily="18" charset="0"/>
                              </a:rPr>
                              <m:t>𝜂</m:t>
                            </m:r>
                          </m:e>
                        </m:d>
                        <m:r>
                          <a:rPr lang="en-US" altLang="zh-CN" sz="2400" b="0" i="1" smtClean="0">
                            <a:latin typeface="Cambria Math" panose="02040503050406030204" pitchFamily="18" charset="0"/>
                            <a:ea typeface="MS Mincho" charset="0"/>
                            <a:cs typeface="Cambria Math" panose="02040503050406030204" pitchFamily="18" charset="0"/>
                          </a:rPr>
                          <m:t>=</m:t>
                        </m:r>
                        <m:f>
                          <m:f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b="0" i="1" smtClean="0">
                                <a:latin typeface="Cambria Math" panose="02040503050406030204" pitchFamily="18" charset="0"/>
                                <a:ea typeface="MS Mincho" charset="0"/>
                                <a:cs typeface="Cambria Math" panose="02040503050406030204" pitchFamily="18" charset="0"/>
                              </a:rPr>
                              <m:t>2</m:t>
                            </m:r>
                          </m:num>
                          <m:den>
                            <m:rad>
                              <m:radPr>
                                <m:degHide m:val="on"/>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radPr>
                              <m:deg/>
                              <m:e>
                                <m:r>
                                  <a:rPr lang="en-US" altLang="zh-CN" sz="2400" b="0" i="1" smtClean="0">
                                    <a:latin typeface="Cambria Math" panose="02040503050406030204" pitchFamily="18" charset="0"/>
                                    <a:ea typeface="MS Mincho" charset="0"/>
                                    <a:cs typeface="Cambria Math" panose="02040503050406030204" pitchFamily="18" charset="0"/>
                                  </a:rPr>
                                  <m:t>𝜋</m:t>
                                </m:r>
                              </m:e>
                            </m:rad>
                          </m:den>
                        </m:f>
                        <m:nary>
                          <m:nary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naryPr>
                          <m:sub>
                            <m:r>
                              <m:rPr>
                                <m:brk m:alnAt="23"/>
                              </m:rPr>
                              <a:rPr lang="en-US" altLang="zh-CN" sz="2400" b="0" i="1" smtClean="0">
                                <a:latin typeface="Cambria Math" panose="02040503050406030204" pitchFamily="18" charset="0"/>
                                <a:ea typeface="MS Mincho" charset="0"/>
                                <a:cs typeface="Cambria Math" panose="02040503050406030204" pitchFamily="18" charset="0"/>
                              </a:rPr>
                              <m:t>0</m:t>
                            </m:r>
                          </m:sub>
                          <m:sup>
                            <m:r>
                              <a:rPr lang="en-US" altLang="zh-CN" sz="2400" b="0" i="1" smtClean="0">
                                <a:latin typeface="Cambria Math" panose="02040503050406030204" pitchFamily="18" charset="0"/>
                                <a:ea typeface="MS Mincho" charset="0"/>
                                <a:cs typeface="Cambria Math" panose="02040503050406030204" pitchFamily="18" charset="0"/>
                              </a:rPr>
                              <m:t>𝜂</m:t>
                            </m:r>
                          </m:sup>
                          <m:e>
                            <m:sSup>
                              <m:sSup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𝑒</m:t>
                                </m:r>
                              </m:e>
                              <m:sup>
                                <m:r>
                                  <a:rPr lang="en-US" altLang="zh-CN" sz="2400" b="0" i="1" smtClean="0">
                                    <a:latin typeface="Cambria Math" panose="02040503050406030204" pitchFamily="18" charset="0"/>
                                    <a:ea typeface="MS Mincho" charset="0"/>
                                    <a:cs typeface="Cambria Math" panose="02040503050406030204" pitchFamily="18" charset="0"/>
                                  </a:rPr>
                                  <m:t>−</m:t>
                                </m:r>
                                <m:sSup>
                                  <m:sSup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i="1" smtClean="0">
                                        <a:latin typeface="Cambria Math" panose="02040503050406030204" pitchFamily="18" charset="0"/>
                                        <a:ea typeface="MS Mincho" charset="0"/>
                                        <a:cs typeface="Cambria Math" panose="02040503050406030204" pitchFamily="18" charset="0"/>
                                      </a:rPr>
                                      <m:t>𝜂</m:t>
                                    </m:r>
                                  </m:e>
                                  <m:sup>
                                    <m:r>
                                      <a:rPr lang="en-US" altLang="zh-CN" sz="2400" b="0" i="1" smtClean="0">
                                        <a:latin typeface="Cambria Math" panose="02040503050406030204" pitchFamily="18" charset="0"/>
                                        <a:ea typeface="MS Mincho" charset="0"/>
                                        <a:cs typeface="Cambria Math" panose="02040503050406030204" pitchFamily="18" charset="0"/>
                                      </a:rPr>
                                      <m:t>2</m:t>
                                    </m:r>
                                  </m:sup>
                                </m:sSup>
                              </m:sup>
                            </m:s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𝑑</m:t>
                            </m:r>
                            <m:r>
                              <a:rPr lang="en-US" altLang="zh-CN" sz="2400" i="1" smtClean="0">
                                <a:latin typeface="Cambria Math" panose="02040503050406030204" pitchFamily="18" charset="0"/>
                                <a:ea typeface="MS Mincho" charset="0"/>
                                <a:cs typeface="Cambria Math" panose="02040503050406030204" pitchFamily="18" charset="0"/>
                              </a:rPr>
                              <m:t>𝜂</m:t>
                            </m:r>
                          </m:e>
                        </m:nary>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1607128" y="1803912"/>
                  <a:ext cx="2933065" cy="78867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293510" y="1672109"/>
                  <a:ext cx="26480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MS Mincho" charset="0"/>
                            <a:cs typeface="Cambria Math" panose="02040503050406030204" pitchFamily="18" charset="0"/>
                          </a:rPr>
                          <m:t>𝜂</m:t>
                        </m:r>
                        <m:r>
                          <a:rPr lang="en-US" altLang="zh-CN" sz="2400" i="1" smtClean="0">
                            <a:latin typeface="Cambria Math" panose="02040503050406030204" pitchFamily="18" charset="0"/>
                            <a:ea typeface="MS Mincho" charset="0"/>
                            <a:cs typeface="Cambria Math" panose="02040503050406030204" pitchFamily="18" charset="0"/>
                          </a:rPr>
                          <m:t>⟶∞</m:t>
                        </m:r>
                        <m:r>
                          <a:rPr lang="en-US" altLang="zh-CN" sz="2400" b="0" i="0" smtClean="0">
                            <a:latin typeface="Cambria Math" panose="02040503050406030204" pitchFamily="18" charset="0"/>
                            <a:ea typeface="MS Mincho" charset="0"/>
                            <a:cs typeface="Cambria Math" panose="02040503050406030204" pitchFamily="18" charset="0"/>
                          </a:rPr>
                          <m:t>,</m:t>
                        </m:r>
                        <m:r>
                          <a:rPr lang="zh-CN" altLang="en-US" sz="2400" b="0" i="0" smtClean="0">
                            <a:latin typeface="Cambria Math" panose="02040503050406030204" pitchFamily="18" charset="0"/>
                            <a:ea typeface="MS Mincho" charset="0"/>
                            <a:cs typeface="Cambria Math" panose="02040503050406030204" pitchFamily="18" charset="0"/>
                          </a:rPr>
                          <m:t> </m:t>
                        </m:r>
                        <m:r>
                          <m:rPr>
                            <m:sty m:val="p"/>
                          </m:rPr>
                          <a:rPr lang="en-US" altLang="zh-CN" sz="2400">
                            <a:latin typeface="Cambria Math" panose="02040503050406030204" pitchFamily="18" charset="0"/>
                            <a:ea typeface="微软雅黑" panose="020B0503020204020204" pitchFamily="34" charset="-122"/>
                            <a:cs typeface="Cambria Math" panose="02040503050406030204" pitchFamily="18" charset="0"/>
                          </a:rPr>
                          <m:t>erf</m:t>
                        </m:r>
                        <m:d>
                          <m:d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i="1">
                                <a:latin typeface="Cambria Math" panose="02040503050406030204" pitchFamily="18" charset="0"/>
                                <a:ea typeface="MS Mincho" charset="0"/>
                                <a:cs typeface="Cambria Math" panose="02040503050406030204" pitchFamily="18" charset="0"/>
                              </a:rPr>
                              <m:t>𝜂</m:t>
                            </m:r>
                          </m:e>
                        </m:d>
                        <m:r>
                          <a:rPr lang="en-US" altLang="zh-CN" sz="2400" i="1">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1</m:t>
                        </m:r>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6" name="TextBox 15"/>
                <p:cNvSpPr txBox="1">
                  <a:spLocks noRot="1" noChangeAspect="1" noMove="1" noResize="1" noEditPoints="1" noAdjustHandles="1" noChangeArrowheads="1" noChangeShapeType="1" noTextEdit="1"/>
                </p:cNvSpPr>
                <p:nvPr/>
              </p:nvSpPr>
              <p:spPr>
                <a:xfrm>
                  <a:off x="5293510" y="1672109"/>
                  <a:ext cx="2648033"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337699" y="2238881"/>
                  <a:ext cx="325191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MS Mincho" charset="0"/>
                            <a:cs typeface="Cambria Math" panose="02040503050406030204" pitchFamily="18" charset="0"/>
                          </a:rPr>
                          <m:t>𝜂</m:t>
                        </m:r>
                        <m:r>
                          <a:rPr lang="zh-CN" altLang="en-US" sz="2400" i="1">
                            <a:latin typeface="Cambria Math" panose="02040503050406030204" pitchFamily="18" charset="0"/>
                            <a:ea typeface="MS Mincho" charset="0"/>
                            <a:cs typeface="Cambria Math" panose="02040503050406030204" pitchFamily="18" charset="0"/>
                          </a:rPr>
                          <m:t>有限</m:t>
                        </m:r>
                        <m:r>
                          <a:rPr lang="zh-CN" altLang="en-US" sz="2400" i="1" smtClean="0">
                            <a:latin typeface="Cambria Math" panose="02040503050406030204" pitchFamily="18" charset="0"/>
                            <a:ea typeface="MS Mincho" charset="0"/>
                            <a:cs typeface="Cambria Math" panose="02040503050406030204" pitchFamily="18" charset="0"/>
                          </a:rPr>
                          <m:t>大小</m:t>
                        </m:r>
                        <m:r>
                          <a:rPr lang="zh-CN" altLang="en-US" sz="2400" i="1">
                            <a:latin typeface="Cambria Math" panose="02040503050406030204" pitchFamily="18" charset="0"/>
                            <a:ea typeface="MS Mincho" charset="0"/>
                            <a:cs typeface="Cambria Math" panose="02040503050406030204" pitchFamily="18" charset="0"/>
                          </a:rPr>
                          <m:t>时</m:t>
                        </m:r>
                        <m:r>
                          <a:rPr lang="en-US" altLang="zh-CN" sz="2400" b="0" i="0" smtClean="0">
                            <a:latin typeface="Cambria Math" panose="02040503050406030204" pitchFamily="18" charset="0"/>
                            <a:ea typeface="MS Mincho" charset="0"/>
                            <a:cs typeface="Cambria Math" panose="02040503050406030204" pitchFamily="18" charset="0"/>
                          </a:rPr>
                          <m:t>,</m:t>
                        </m:r>
                        <m:r>
                          <a:rPr lang="zh-CN" altLang="en-US" sz="2400" b="0" i="0" smtClean="0">
                            <a:latin typeface="Cambria Math" panose="02040503050406030204" pitchFamily="18" charset="0"/>
                            <a:ea typeface="MS Mincho" charset="0"/>
                            <a:cs typeface="Cambria Math" panose="02040503050406030204" pitchFamily="18" charset="0"/>
                          </a:rPr>
                          <m:t> </m:t>
                        </m:r>
                        <m:r>
                          <m:rPr>
                            <m:sty m:val="p"/>
                          </m:rPr>
                          <a:rPr lang="en-US" altLang="zh-CN" sz="2400">
                            <a:latin typeface="Cambria Math" panose="02040503050406030204" pitchFamily="18" charset="0"/>
                            <a:ea typeface="微软雅黑" panose="020B0503020204020204" pitchFamily="34" charset="-122"/>
                            <a:cs typeface="Cambria Math" panose="02040503050406030204" pitchFamily="18" charset="0"/>
                          </a:rPr>
                          <m:t>erf</m:t>
                        </m:r>
                        <m:d>
                          <m:d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i="1">
                                <a:latin typeface="Cambria Math" panose="02040503050406030204" pitchFamily="18" charset="0"/>
                                <a:ea typeface="MS Mincho" charset="0"/>
                                <a:cs typeface="Cambria Math" panose="02040503050406030204" pitchFamily="18" charset="0"/>
                              </a:rPr>
                              <m:t>𝜂</m:t>
                            </m:r>
                          </m:e>
                        </m:d>
                        <m:r>
                          <a:rPr lang="en-US" altLang="zh-CN" sz="2400" b="0" i="1" smtClean="0">
                            <a:latin typeface="Cambria Math" panose="02040503050406030204" pitchFamily="18" charset="0"/>
                            <a:ea typeface="MS Mincho" charset="0"/>
                            <a:cs typeface="Cambria Math" panose="02040503050406030204" pitchFamily="18" charset="0"/>
                          </a:rPr>
                          <m:t>&lt;</m:t>
                        </m:r>
                        <m:r>
                          <a:rPr lang="en-US" altLang="zh-CN" sz="2400" b="0" i="1" smtClean="0">
                            <a:latin typeface="Cambria Math" panose="02040503050406030204" pitchFamily="18" charset="0"/>
                            <a:ea typeface="MS Mincho" charset="0"/>
                            <a:cs typeface="Cambria Math" panose="02040503050406030204" pitchFamily="18" charset="0"/>
                          </a:rPr>
                          <m:t>1</m:t>
                        </m:r>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7" name="TextBox 16"/>
                <p:cNvSpPr txBox="1">
                  <a:spLocks noRot="1" noChangeAspect="1" noMove="1" noResize="1" noEditPoints="1" noAdjustHandles="1" noChangeArrowheads="1" noChangeShapeType="1" noTextEdit="1"/>
                </p:cNvSpPr>
                <p:nvPr/>
              </p:nvSpPr>
              <p:spPr>
                <a:xfrm>
                  <a:off x="5337699" y="2238881"/>
                  <a:ext cx="3251916" cy="369332"/>
                </a:xfrm>
                <a:prstGeom prst="rect">
                  <a:avLst/>
                </a:prstGeom>
                <a:blipFill rotWithShape="1">
                  <a:blip r:embed="rId3"/>
                </a:blipFill>
              </p:spPr>
              <p:txBody>
                <a:bodyPr/>
                <a:lstStyle/>
                <a:p>
                  <a:r>
                    <a:rPr lang="zh-CN" altLang="en-US">
                      <a:noFill/>
                    </a:rPr>
                    <a:t> </a:t>
                  </a:r>
                </a:p>
              </p:txBody>
            </p:sp>
          </mc:Fallback>
        </mc:AlternateContent>
        <p:sp>
          <p:nvSpPr>
            <p:cNvPr id="18" name="Left Brace 17"/>
            <p:cNvSpPr/>
            <p:nvPr/>
          </p:nvSpPr>
          <p:spPr bwMode="auto">
            <a:xfrm>
              <a:off x="4908873" y="1732034"/>
              <a:ext cx="288032" cy="876179"/>
            </a:xfrm>
            <a:prstGeom prst="leftBrace">
              <a:avLst/>
            </a:prstGeom>
            <a:noFill/>
            <a:ln w="25400" cap="flat" cmpd="sng" algn="ctr">
              <a:solidFill>
                <a:srgbClr val="00B05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grpSp>
      <p:grpSp>
        <p:nvGrpSpPr>
          <p:cNvPr id="3" name="Group 2"/>
          <p:cNvGrpSpPr/>
          <p:nvPr/>
        </p:nvGrpSpPr>
        <p:grpSpPr>
          <a:xfrm>
            <a:off x="1316807" y="3082905"/>
            <a:ext cx="4627862" cy="460375"/>
            <a:chOff x="709837" y="5049371"/>
            <a:chExt cx="4627862" cy="460375"/>
          </a:xfrm>
        </p:grpSpPr>
        <p:sp>
          <p:nvSpPr>
            <p:cNvPr id="20" name="TextBox 19"/>
            <p:cNvSpPr txBox="1"/>
            <p:nvPr/>
          </p:nvSpPr>
          <p:spPr>
            <a:xfrm>
              <a:off x="709837" y="5049371"/>
              <a:ext cx="3779757" cy="460375"/>
            </a:xfrm>
            <a:prstGeom prst="rect">
              <a:avLst/>
            </a:prstGeom>
            <a:noFill/>
          </p:spPr>
          <p:txBody>
            <a:bodyPr wrap="square" rtlCol="0">
              <a:spAutoFit/>
            </a:bodyPr>
            <a:lstStyle/>
            <a:p>
              <a:r>
                <a:rPr lang="en-US" sz="2400" b="1" dirty="0" err="1">
                  <a:latin typeface="微软雅黑" panose="020B0503020204020204" pitchFamily="34" charset="-122"/>
                  <a:ea typeface="微软雅黑" panose="020B0503020204020204" pitchFamily="34" charset="-122"/>
                </a:rPr>
                <a:t>余误差函数</a:t>
              </a:r>
              <a:endParaRPr lang="en-US" sz="2400" b="1" dirty="0" err="1">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TextBox 23"/>
                <p:cNvSpPr txBox="1"/>
                <p:nvPr/>
              </p:nvSpPr>
              <p:spPr>
                <a:xfrm>
                  <a:off x="2606182" y="5121126"/>
                  <a:ext cx="273151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ea typeface="微软雅黑" panose="020B0503020204020204" pitchFamily="34" charset="-122"/>
                            <a:cs typeface="Cambria Math" panose="02040503050406030204" pitchFamily="18" charset="0"/>
                          </a:rPr>
                          <m:t>erf</m:t>
                        </m:r>
                        <m:r>
                          <m:rPr>
                            <m:sty m:val="p"/>
                          </m:rPr>
                          <a:rPr lang="en-US" altLang="zh-CN" sz="2400" i="1">
                            <a:latin typeface="Cambria Math" panose="02040503050406030204" pitchFamily="18" charset="0"/>
                            <a:ea typeface="微软雅黑" panose="020B0503020204020204" pitchFamily="34" charset="-122"/>
                            <a:cs typeface="Cambria Math" panose="02040503050406030204" pitchFamily="18" charset="0"/>
                          </a:rPr>
                          <m:t>c</m:t>
                        </m:r>
                        <m:d>
                          <m:d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i="1">
                                <a:latin typeface="Cambria Math" panose="02040503050406030204" pitchFamily="18" charset="0"/>
                                <a:ea typeface="MS Mincho" charset="0"/>
                                <a:cs typeface="Cambria Math" panose="02040503050406030204" pitchFamily="18" charset="0"/>
                              </a:rPr>
                              <m:t>𝜂</m:t>
                            </m:r>
                          </m:e>
                        </m:d>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0" smtClean="0">
                            <a:latin typeface="Cambria Math" panose="02040503050406030204" pitchFamily="18" charset="0"/>
                            <a:ea typeface="MS Mincho" charset="0"/>
                            <a:cs typeface="Cambria Math" panose="02040503050406030204" pitchFamily="18" charset="0"/>
                          </a:rPr>
                          <m:t>1</m:t>
                        </m:r>
                        <m:r>
                          <a:rPr lang="en-US" altLang="zh-CN" sz="2400" b="0" i="0" smtClean="0">
                            <a:latin typeface="Cambria Math" panose="02040503050406030204" pitchFamily="18" charset="0"/>
                            <a:ea typeface="MS Mincho" charset="0"/>
                            <a:cs typeface="Cambria Math" panose="02040503050406030204" pitchFamily="18" charset="0"/>
                          </a:rPr>
                          <m:t>−</m:t>
                        </m:r>
                        <m:r>
                          <m:rPr>
                            <m:sty m:val="p"/>
                          </m:rPr>
                          <a:rPr lang="en-US" altLang="zh-CN" sz="2400">
                            <a:latin typeface="Cambria Math" panose="02040503050406030204" pitchFamily="18" charset="0"/>
                            <a:ea typeface="微软雅黑" panose="020B0503020204020204" pitchFamily="34" charset="-122"/>
                            <a:cs typeface="Cambria Math" panose="02040503050406030204" pitchFamily="18" charset="0"/>
                          </a:rPr>
                          <m:t>erf</m:t>
                        </m:r>
                        <m:d>
                          <m:d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i="1">
                                <a:latin typeface="Cambria Math" panose="02040503050406030204" pitchFamily="18" charset="0"/>
                                <a:ea typeface="MS Mincho" charset="0"/>
                                <a:cs typeface="Cambria Math" panose="02040503050406030204" pitchFamily="18" charset="0"/>
                              </a:rPr>
                              <m:t>𝜂</m:t>
                            </m:r>
                          </m:e>
                        </m:d>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4" name="TextBox 23"/>
                <p:cNvSpPr txBox="1">
                  <a:spLocks noRot="1" noChangeAspect="1" noMove="1" noResize="1" noEditPoints="1" noAdjustHandles="1" noChangeArrowheads="1" noChangeShapeType="1" noTextEdit="1"/>
                </p:cNvSpPr>
                <p:nvPr/>
              </p:nvSpPr>
              <p:spPr>
                <a:xfrm>
                  <a:off x="2606182" y="5121126"/>
                  <a:ext cx="2731517" cy="369332"/>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6" name="TextBox 25"/>
              <p:cNvSpPr txBox="1"/>
              <p:nvPr/>
            </p:nvSpPr>
            <p:spPr>
              <a:xfrm>
                <a:off x="1965325" y="3688080"/>
                <a:ext cx="2098675" cy="1071880"/>
              </a:xfrm>
              <a:prstGeom prst="rect">
                <a:avLst/>
              </a:prstGeom>
              <a:noFill/>
            </p:spPr>
            <p:txBody>
              <a:bodyPr wrap="square">
                <a:no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MS Mincho" charset="0"/>
                          <a:cs typeface="Cambria Math" panose="02040503050406030204" pitchFamily="18" charset="0"/>
                        </a:rPr>
                        <m:t>𝜂</m:t>
                      </m:r>
                      <m:r>
                        <a:rPr lang="en-US" altLang="zh-CN" sz="2400" b="0" i="1" smtClean="0">
                          <a:latin typeface="Cambria Math" panose="02040503050406030204" pitchFamily="18" charset="0"/>
                          <a:ea typeface="MS Mincho" charset="0"/>
                          <a:cs typeface="Cambria Math" panose="02040503050406030204" pitchFamily="18" charset="0"/>
                        </a:rPr>
                        <m:t>=</m:t>
                      </m:r>
                      <m:f>
                        <m:fPr>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𝑥</m:t>
                          </m:r>
                        </m:num>
                        <m:den>
                          <m:rad>
                            <m:radPr>
                              <m:degHide m:val="on"/>
                              <m:ctrlPr>
                                <a:rPr lang="en-US" altLang="zh-CN" sz="2400" i="1">
                                  <a:latin typeface="Cambria Math" panose="02040503050406030204" pitchFamily="18" charset="0"/>
                                  <a:ea typeface="微软雅黑" panose="020B0503020204020204" pitchFamily="34" charset="-122"/>
                                  <a:cs typeface="Cambria Math" panose="02040503050406030204" pitchFamily="18" charset="0"/>
                                </a:rPr>
                              </m:ctrlPr>
                            </m:radPr>
                            <m:deg/>
                            <m:e>
                              <m:r>
                                <a:rPr lang="en-US" altLang="zh-CN" sz="2400" i="1">
                                  <a:latin typeface="Cambria Math" panose="02040503050406030204" pitchFamily="18" charset="0"/>
                                  <a:ea typeface="MS Mincho" charset="0"/>
                                  <a:cs typeface="Cambria Math" panose="02040503050406030204" pitchFamily="18" charset="0"/>
                                </a:rPr>
                                <m:t>4</m:t>
                              </m:r>
                              <m:r>
                                <a:rPr lang="en-US" altLang="zh-CN" sz="2400" i="1">
                                  <a:latin typeface="Cambria Math" panose="02040503050406030204" pitchFamily="18" charset="0"/>
                                  <a:ea typeface="微软雅黑" panose="020B0503020204020204" pitchFamily="34" charset="-122"/>
                                  <a:cs typeface="Cambria Math" panose="02040503050406030204" pitchFamily="18" charset="0"/>
                                </a:rPr>
                                <m:t>𝑎</m:t>
                              </m:r>
                              <m:r>
                                <a:rPr lang="en-US" altLang="zh-CN" sz="2400" i="1">
                                  <a:latin typeface="Cambria Math" panose="02040503050406030204" pitchFamily="18" charset="0"/>
                                  <a:ea typeface="MS Mincho" charset="0"/>
                                  <a:cs typeface="Cambria Math" panose="02040503050406030204" pitchFamily="18" charset="0"/>
                                </a:rPr>
                                <m:t>𝜏</m:t>
                              </m:r>
                            </m:e>
                          </m:rad>
                        </m:den>
                      </m:f>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6" name="TextBox 25"/>
              <p:cNvSpPr txBox="1">
                <a:spLocks noRot="1" noChangeAspect="1" noMove="1" noResize="1" noEditPoints="1" noAdjustHandles="1" noChangeArrowheads="1" noChangeShapeType="1" noTextEdit="1"/>
              </p:cNvSpPr>
              <p:nvPr/>
            </p:nvSpPr>
            <p:spPr>
              <a:xfrm>
                <a:off x="1965325" y="3688080"/>
                <a:ext cx="2098675" cy="1071880"/>
              </a:xfrm>
              <a:prstGeom prst="rect">
                <a:avLst/>
              </a:prstGeom>
              <a:blipFill rotWithShape="1">
                <a:blip r:embed="rId5"/>
                <a:stretch>
                  <a:fillRect/>
                </a:stretch>
              </a:blipFill>
            </p:spPr>
            <p:txBody>
              <a:bodyPr/>
              <a:lstStyle/>
              <a:p>
                <a:r>
                  <a:rPr lang="zh-CN" altLang="en-US">
                    <a:noFill/>
                  </a:rPr>
                  <a:t> </a:t>
                </a:r>
              </a:p>
            </p:txBody>
          </p:sp>
        </mc:Fallback>
      </mc:AlternateContent>
      <p:grpSp>
        <p:nvGrpSpPr>
          <p:cNvPr id="6" name="Group 5"/>
          <p:cNvGrpSpPr/>
          <p:nvPr/>
        </p:nvGrpSpPr>
        <p:grpSpPr>
          <a:xfrm>
            <a:off x="1452775" y="5082820"/>
            <a:ext cx="9104867" cy="471936"/>
            <a:chOff x="1460823" y="3977957"/>
            <a:chExt cx="9104867" cy="471936"/>
          </a:xfrm>
        </p:grpSpPr>
        <mc:AlternateContent xmlns:mc="http://schemas.openxmlformats.org/markup-compatibility/2006">
          <mc:Choice xmlns:a14="http://schemas.microsoft.com/office/drawing/2010/main" Requires="a14">
            <p:sp>
              <p:nvSpPr>
                <p:cNvPr id="28" name="Rectangle 27"/>
                <p:cNvSpPr/>
                <p:nvPr/>
              </p:nvSpPr>
              <p:spPr>
                <a:xfrm>
                  <a:off x="1460823" y="3977957"/>
                  <a:ext cx="176676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a:t>
                  </a:r>
                  <a14:m>
                    <m:oMath xmlns:m="http://schemas.openxmlformats.org/officeDocument/2006/math">
                      <m:r>
                        <a:rPr lang="en-US" altLang="zh-CN" sz="2400" i="1">
                          <a:latin typeface="Cambria Math" panose="02040503050406030204" pitchFamily="18" charset="0"/>
                          <a:ea typeface="MS Mincho" charset="0"/>
                          <a:cs typeface="Cambria Math" panose="02040503050406030204" pitchFamily="18" charset="0"/>
                        </a:rPr>
                        <m:t>𝜂</m:t>
                      </m:r>
                      <m:r>
                        <a:rPr lang="zh-CN" altLang="en-US" sz="2400">
                          <a:latin typeface="Cambria Math" panose="02040503050406030204" pitchFamily="18" charset="0"/>
                          <a:ea typeface="MS Mincho" charset="0"/>
                          <a:cs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a:t>
                  </a:r>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8" name="Rectangle 27"/>
                <p:cNvSpPr>
                  <a:spLocks noRot="1" noChangeAspect="1" noMove="1" noResize="1" noEditPoints="1" noAdjustHandles="1" noChangeArrowheads="1" noChangeShapeType="1" noTextEdit="1"/>
                </p:cNvSpPr>
                <p:nvPr/>
              </p:nvSpPr>
              <p:spPr>
                <a:xfrm>
                  <a:off x="1460823" y="3977957"/>
                  <a:ext cx="1766766" cy="46166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3045148" y="4015422"/>
                  <a:ext cx="1391920" cy="392430"/>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MS Mincho" charset="0"/>
                            <a:cs typeface="Cambria Math" panose="02040503050406030204" pitchFamily="18" charset="0"/>
                          </a:rPr>
                          <m:t>≥</m:t>
                        </m:r>
                        <m:r>
                          <a:rPr lang="en-US" altLang="zh-CN" sz="2400" b="0" i="1" smtClean="0">
                            <a:latin typeface="Cambria Math" panose="02040503050406030204" pitchFamily="18" charset="0"/>
                            <a:ea typeface="MS Mincho" charset="0"/>
                            <a:cs typeface="Cambria Math" panose="02040503050406030204" pitchFamily="18" charset="0"/>
                          </a:rPr>
                          <m:t>4</m:t>
                        </m:r>
                        <m:rad>
                          <m:radPr>
                            <m:degHide m:val="on"/>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radPr>
                          <m:deg/>
                          <m:e>
                            <m:r>
                              <a:rPr lang="en-US" i="1">
                                <a:latin typeface="Cambria Math" panose="02040503050406030204" pitchFamily="18" charset="0"/>
                                <a:ea typeface="MS Mincho" charset="0"/>
                                <a:cs typeface="Cambria Math" panose="02040503050406030204" pitchFamily="18" charset="0"/>
                              </a:rPr>
                              <m:t>𝛼</m:t>
                            </m:r>
                            <m:r>
                              <a:rPr lang="en-US" altLang="zh-CN" sz="2400" b="0" i="1" smtClean="0">
                                <a:latin typeface="Cambria Math" panose="02040503050406030204" pitchFamily="18" charset="0"/>
                                <a:ea typeface="MS Mincho" charset="0"/>
                                <a:cs typeface="Cambria Math" panose="02040503050406030204" pitchFamily="18" charset="0"/>
                              </a:rPr>
                              <m:t>𝜏</m:t>
                            </m:r>
                          </m:e>
                        </m:rad>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0" name="TextBox 29"/>
                <p:cNvSpPr txBox="1">
                  <a:spLocks noRot="1" noChangeAspect="1" noMove="1" noResize="1" noEditPoints="1" noAdjustHandles="1" noChangeArrowheads="1" noChangeShapeType="1" noTextEdit="1"/>
                </p:cNvSpPr>
                <p:nvPr/>
              </p:nvSpPr>
              <p:spPr>
                <a:xfrm>
                  <a:off x="3045148" y="4015422"/>
                  <a:ext cx="1391920" cy="392430"/>
                </a:xfrm>
                <a:prstGeom prst="rect">
                  <a:avLst/>
                </a:prstGeom>
                <a:blipFill rotWithShape="1">
                  <a:blip r:embed="rId7"/>
                </a:blipFill>
              </p:spPr>
              <p:txBody>
                <a:bodyPr/>
                <a:lstStyle/>
                <a:p>
                  <a:r>
                    <a:rPr lang="zh-CN" altLang="en-US">
                      <a:noFill/>
                    </a:rPr>
                    <a:t> </a:t>
                  </a:r>
                </a:p>
              </p:txBody>
            </p:sp>
          </mc:Fallback>
        </mc:AlternateContent>
        <p:sp>
          <p:nvSpPr>
            <p:cNvPr id="34" name="Rectangle 33"/>
            <p:cNvSpPr/>
            <p:nvPr/>
          </p:nvSpPr>
          <p:spPr>
            <a:xfrm>
              <a:off x="4578910" y="3989518"/>
              <a:ext cx="5986780" cy="460375"/>
            </a:xfrm>
            <a:prstGeom prst="rect">
              <a:avLst/>
            </a:prstGeom>
          </p:spPr>
          <p:txBody>
            <a:bodyPr wrap="none">
              <a:spAutoFit/>
            </a:bodyPr>
            <a:lstStyle/>
            <a:p>
              <a:pPr algn="l"/>
              <a:r>
                <a:rPr lang="en-US" sz="2400" dirty="0" err="1">
                  <a:latin typeface="微软雅黑" panose="020B0503020204020204" pitchFamily="34" charset="-122"/>
                  <a:ea typeface="微软雅黑" panose="020B0503020204020204" pitchFamily="34" charset="-122"/>
                  <a:cs typeface="微软雅黑" panose="020B0503020204020204" pitchFamily="34" charset="-122"/>
                </a:rPr>
                <a:t>在 </a:t>
              </a:r>
              <a:r>
                <a:rPr lang="zh-CN" altLang="en-US" sz="2400" i="1">
                  <a:latin typeface="Times New Roman" panose="02020603050405020304" pitchFamily="18" charset="0"/>
                  <a:ea typeface="微软雅黑" panose="020B0503020204020204" pitchFamily="34" charset="-122"/>
                  <a:cs typeface="Times New Roman" panose="02020603050405020304" pitchFamily="18" charset="0"/>
                  <a:sym typeface="+mn-ea"/>
                </a:rPr>
                <a:t>τ</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时刻</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处的温度可以认为尚未发生变化</a:t>
              </a:r>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 name="Group 7"/>
          <p:cNvGrpSpPr/>
          <p:nvPr/>
        </p:nvGrpSpPr>
        <p:grpSpPr>
          <a:xfrm>
            <a:off x="1452775" y="5858217"/>
            <a:ext cx="11161240" cy="766445"/>
            <a:chOff x="1460823" y="5231681"/>
            <a:chExt cx="11161240" cy="766445"/>
          </a:xfrm>
        </p:grpSpPr>
        <mc:AlternateContent xmlns:mc="http://schemas.openxmlformats.org/markup-compatibility/2006">
          <mc:Choice xmlns:a14="http://schemas.microsoft.com/office/drawing/2010/main" Requires="a14">
            <p:sp>
              <p:nvSpPr>
                <p:cNvPr id="27" name="Rectangle 26"/>
                <p:cNvSpPr/>
                <p:nvPr/>
              </p:nvSpPr>
              <p:spPr>
                <a:xfrm>
                  <a:off x="4578910" y="5473726"/>
                  <a:ext cx="8043153" cy="460375"/>
                </a:xfrm>
                <a:prstGeom prst="rect">
                  <a:avLst/>
                </a:prstGeom>
              </p:spPr>
              <p:txBody>
                <a:bodyPr wrap="square">
                  <a:spAutoFit/>
                </a:bodyPr>
                <a:lstStyle/>
                <a:p>
                  <a:r>
                    <a:rPr lang="en-US" sz="2400" dirty="0">
                      <a:latin typeface="微软雅黑" panose="020B0503020204020204" pitchFamily="34" charset="-122"/>
                      <a:ea typeface="微软雅黑" panose="020B0503020204020204" pitchFamily="34" charset="-122"/>
                      <a:cs typeface="微软雅黑" panose="020B0503020204020204" pitchFamily="34" charset="-122"/>
                    </a:rPr>
                    <a:t>热量传递到x处所需要的时间是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r>
                        <a:rPr lang="en-US" altLang="zh-CN" sz="2400" i="1">
                          <a:latin typeface="Cambria Math" panose="02040503050406030204" pitchFamily="18" charset="0"/>
                          <a:ea typeface="MS Mincho" charset="0"/>
                          <a:cs typeface="Cambria Math" panose="02040503050406030204" pitchFamily="18" charset="0"/>
                        </a:rPr>
                        <m:t>𝜏</m:t>
                      </m:r>
                    </m:oMath>
                  </a14:m>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，这个时间称为</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惰性时间</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7" name="Rectangle 26"/>
                <p:cNvSpPr>
                  <a:spLocks noRot="1" noChangeAspect="1" noMove="1" noResize="1" noEditPoints="1" noAdjustHandles="1" noChangeArrowheads="1" noChangeShapeType="1" noTextEdit="1"/>
                </p:cNvSpPr>
                <p:nvPr/>
              </p:nvSpPr>
              <p:spPr>
                <a:xfrm>
                  <a:off x="4578910" y="5473726"/>
                  <a:ext cx="8043153" cy="460375"/>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1460823" y="5371432"/>
                  <a:ext cx="176676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a:t>
                  </a:r>
                  <a14:m>
                    <m:oMath xmlns:m="http://schemas.openxmlformats.org/officeDocument/2006/math">
                      <m:r>
                        <a:rPr lang="en-US" altLang="zh-CN" sz="2400" i="1">
                          <a:latin typeface="Cambria Math" panose="02040503050406030204" pitchFamily="18" charset="0"/>
                          <a:ea typeface="MS Mincho" charset="0"/>
                          <a:cs typeface="Cambria Math" panose="02040503050406030204" pitchFamily="18" charset="0"/>
                        </a:rPr>
                        <m:t>𝜂</m:t>
                      </m:r>
                      <m:r>
                        <a:rPr lang="zh-CN" altLang="en-US" sz="2400">
                          <a:latin typeface="Cambria Math" panose="02040503050406030204" pitchFamily="18" charset="0"/>
                          <a:ea typeface="MS Mincho" charset="0"/>
                          <a:cs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a:t>
                  </a:r>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5" name="Rectangle 34"/>
                <p:cNvSpPr>
                  <a:spLocks noRot="1" noChangeAspect="1" noMove="1" noResize="1" noEditPoints="1" noAdjustHandles="1" noChangeArrowheads="1" noChangeShapeType="1" noTextEdit="1"/>
                </p:cNvSpPr>
                <p:nvPr/>
              </p:nvSpPr>
              <p:spPr>
                <a:xfrm>
                  <a:off x="1460823" y="5371432"/>
                  <a:ext cx="1766766" cy="46166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3044999" y="5231681"/>
                  <a:ext cx="1117600" cy="7664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S Mincho" charset="0"/>
                            <a:cs typeface="Cambria Math" panose="02040503050406030204" pitchFamily="18" charset="0"/>
                          </a:rPr>
                          <m:t>𝜏</m:t>
                        </m:r>
                        <m:r>
                          <a:rPr lang="en-US" altLang="zh-CN" sz="2400" b="0" i="1" smtClean="0">
                            <a:latin typeface="Cambria Math" panose="02040503050406030204" pitchFamily="18" charset="0"/>
                            <a:ea typeface="MS Mincho" charset="0"/>
                            <a:cs typeface="Cambria Math" panose="02040503050406030204" pitchFamily="18" charset="0"/>
                          </a:rPr>
                          <m:t>≤</m:t>
                        </m:r>
                        <m:f>
                          <m:f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Pr>
                          <m:num>
                            <m:sSup>
                              <m:sSup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p>
                                <m:r>
                                  <a:rPr lang="en-US" altLang="zh-CN" sz="2400" b="0" i="1" smtClean="0">
                                    <a:latin typeface="Cambria Math" panose="02040503050406030204" pitchFamily="18" charset="0"/>
                                    <a:ea typeface="MS Mincho" charset="0"/>
                                    <a:cs typeface="Cambria Math" panose="02040503050406030204" pitchFamily="18" charset="0"/>
                                  </a:rPr>
                                  <m:t>2</m:t>
                                </m:r>
                              </m:sup>
                            </m:sSup>
                          </m:num>
                          <m:den>
                            <m:r>
                              <a:rPr lang="en-US" altLang="zh-CN" sz="2400" b="0" i="1" smtClean="0">
                                <a:latin typeface="Cambria Math" panose="02040503050406030204" pitchFamily="18" charset="0"/>
                                <a:ea typeface="MS Mincho" charset="0"/>
                                <a:cs typeface="Cambria Math" panose="02040503050406030204" pitchFamily="18" charset="0"/>
                              </a:rPr>
                              <m:t>16</m:t>
                            </m:r>
                            <m:r>
                              <a:rPr lang="en-US" altLang="zh-CN" sz="2400" i="1" smtClean="0">
                                <a:latin typeface="Cambria Math" panose="02040503050406030204" pitchFamily="18" charset="0"/>
                                <a:ea typeface="MS Mincho" charset="0"/>
                                <a:cs typeface="Cambria Math" panose="02040503050406030204" pitchFamily="18" charset="0"/>
                              </a:rPr>
                              <m:t>𝛼</m:t>
                            </m:r>
                          </m:den>
                        </m:f>
                      </m:oMath>
                    </m:oMathPara>
                  </a14:m>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7" name="TextBox 36"/>
                <p:cNvSpPr txBox="1">
                  <a:spLocks noRot="1" noChangeAspect="1" noMove="1" noResize="1" noEditPoints="1" noAdjustHandles="1" noChangeArrowheads="1" noChangeShapeType="1" noTextEdit="1"/>
                </p:cNvSpPr>
                <p:nvPr/>
              </p:nvSpPr>
              <p:spPr>
                <a:xfrm>
                  <a:off x="3044999" y="5231681"/>
                  <a:ext cx="1117600" cy="766445"/>
                </a:xfrm>
                <a:prstGeom prst="rect">
                  <a:avLst/>
                </a:prstGeom>
                <a:blipFill rotWithShape="1">
                  <a:blip r:embed="rId9"/>
                </a:blipFill>
              </p:spPr>
              <p:txBody>
                <a:bodyPr/>
                <a:lstStyle/>
                <a:p>
                  <a:r>
                    <a:rPr lang="zh-CN" altLang="en-US">
                      <a:noFill/>
                    </a:rPr>
                    <a:t> </a:t>
                  </a:r>
                </a:p>
              </p:txBody>
            </p:sp>
          </mc:Fallback>
        </mc:AlternateContent>
      </p:grpSp>
      <p:pic>
        <p:nvPicPr>
          <p:cNvPr id="2" name="图片 1"/>
          <p:cNvPicPr>
            <a:picLocks noChangeAspect="1"/>
          </p:cNvPicPr>
          <p:nvPr>
            <p:custDataLst>
              <p:tags r:id="rId10"/>
            </p:custDataLst>
          </p:nvPr>
        </p:nvPicPr>
        <p:blipFill>
          <a:blip r:embed="rId11"/>
          <a:stretch>
            <a:fillRect/>
          </a:stretch>
        </p:blipFill>
        <p:spPr>
          <a:xfrm>
            <a:off x="8733790" y="375920"/>
            <a:ext cx="4093210" cy="2981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807" y="332869"/>
            <a:ext cx="6624736" cy="504602"/>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三种边界条件下半无限大物体温度场的分析解</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2" name="Group 1"/>
          <p:cNvGrpSpPr/>
          <p:nvPr/>
        </p:nvGrpSpPr>
        <p:grpSpPr>
          <a:xfrm>
            <a:off x="1316807" y="1128561"/>
            <a:ext cx="9677831" cy="1694168"/>
            <a:chOff x="1316807" y="1128561"/>
            <a:chExt cx="9677831" cy="1694168"/>
          </a:xfrm>
        </p:grpSpPr>
        <p:sp>
          <p:nvSpPr>
            <p:cNvPr id="22" name="TextBox 21"/>
            <p:cNvSpPr txBox="1"/>
            <p:nvPr/>
          </p:nvSpPr>
          <p:spPr>
            <a:xfrm>
              <a:off x="1316807" y="1128561"/>
              <a:ext cx="4680520" cy="460375"/>
            </a:xfrm>
            <a:prstGeom prst="rect">
              <a:avLst/>
            </a:prstGeom>
            <a:noFill/>
          </p:spPr>
          <p:txBody>
            <a:bodyPr wrap="square" rtlCol="0">
              <a:spAutoFit/>
            </a:bodyPr>
            <a:lstStyle/>
            <a:p>
              <a:r>
                <a:rPr lang="en-US" sz="2400" dirty="0" err="1">
                  <a:latin typeface="+mn-ea"/>
                  <a:ea typeface="+mn-ea"/>
                </a:rPr>
                <a:t>通过任意截面x处的</a:t>
              </a:r>
              <a:r>
                <a:rPr lang="en-US" sz="2400" b="1" dirty="0" err="1">
                  <a:solidFill>
                    <a:srgbClr val="FF0000"/>
                  </a:solidFill>
                  <a:latin typeface="+mn-ea"/>
                  <a:ea typeface="+mn-ea"/>
                </a:rPr>
                <a:t>热流密度</a:t>
              </a:r>
              <a:endParaRPr lang="en-US" sz="2400" b="1" dirty="0" err="1">
                <a:solidFill>
                  <a:srgbClr val="FF0000"/>
                </a:solidFill>
                <a:latin typeface="+mn-ea"/>
                <a:ea typeface="+mn-ea"/>
              </a:endParaRPr>
            </a:p>
          </p:txBody>
        </p:sp>
        <mc:AlternateContent xmlns:mc="http://schemas.openxmlformats.org/markup-compatibility/2006">
          <mc:Choice xmlns:a14="http://schemas.microsoft.com/office/drawing/2010/main" Requires="a14">
            <p:sp>
              <p:nvSpPr>
                <p:cNvPr id="23" name="TextBox 22"/>
                <p:cNvSpPr txBox="1"/>
                <p:nvPr/>
              </p:nvSpPr>
              <p:spPr>
                <a:xfrm>
                  <a:off x="2399278" y="1672109"/>
                  <a:ext cx="8595360" cy="1150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𝑞</m:t>
                            </m:r>
                          </m:e>
                          <m:sub>
                            <m:r>
                              <a:rPr lang="en-US" altLang="zh-CN" sz="2400" b="0" i="1" smtClean="0">
                                <a:latin typeface="Cambria Math" panose="02040503050406030204" pitchFamily="18" charset="0"/>
                                <a:ea typeface="+mn-ea"/>
                              </a:rPr>
                              <m:t>𝑥</m:t>
                            </m:r>
                          </m:sub>
                        </m:sSub>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𝜆</m:t>
                        </m:r>
                        <m:f>
                          <m:fPr>
                            <m:ctrlPr>
                              <a:rPr lang="en-US" altLang="zh-CN" sz="2400" b="0" i="1" smtClean="0">
                                <a:latin typeface="Cambria Math" panose="02040503050406030204" pitchFamily="18" charset="0"/>
                                <a:ea typeface="+mn-ea"/>
                              </a:rPr>
                            </m:ctrlPr>
                          </m:fPr>
                          <m:num>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𝑇</m:t>
                            </m:r>
                          </m:num>
                          <m:den>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den>
                        </m:f>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𝜆</m:t>
                        </m:r>
                        <m:d>
                          <m:dPr>
                            <m:ctrlPr>
                              <a:rPr lang="en-US" altLang="zh-CN" sz="2400" b="0" i="1" smtClean="0">
                                <a:latin typeface="Cambria Math" panose="02040503050406030204" pitchFamily="18" charset="0"/>
                                <a:ea typeface="+mn-ea"/>
                              </a:rPr>
                            </m:ctrlPr>
                          </m:dPr>
                          <m:e>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𝑖</m:t>
                                </m:r>
                              </m:sub>
                            </m:sSub>
                            <m:r>
                              <m:rPr>
                                <m:nor/>
                              </m:rPr>
                              <a:rPr lang="en-US" altLang="zh-CN" sz="2400" dirty="0">
                                <a:latin typeface="+mn-ea"/>
                                <a:ea typeface="+mn-ea"/>
                              </a:rPr>
                              <m:t> </m:t>
                            </m:r>
                            <m:r>
                              <a:rPr lang="en-US" altLang="zh-CN" sz="2400" i="1">
                                <a:latin typeface="Cambria Math" panose="02040503050406030204" pitchFamily="18" charset="0"/>
                                <a:ea typeface="+mn-ea"/>
                              </a:rPr>
                              <m:t>−</m:t>
                            </m:r>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𝑤</m:t>
                                </m:r>
                              </m:sub>
                            </m:sSub>
                          </m:e>
                        </m:d>
                        <m:f>
                          <m:fPr>
                            <m:ctrlPr>
                              <a:rPr lang="en-US" altLang="zh-CN" sz="2400" b="0" i="1" smtClean="0">
                                <a:latin typeface="Cambria Math" panose="02040503050406030204" pitchFamily="18" charset="0"/>
                                <a:ea typeface="+mn-ea"/>
                              </a:rPr>
                            </m:ctrlPr>
                          </m:fPr>
                          <m:num>
                            <m:r>
                              <a:rPr lang="en-US" altLang="zh-CN" sz="2400" b="0" i="1" smtClean="0">
                                <a:latin typeface="Cambria Math" panose="02040503050406030204" pitchFamily="18" charset="0"/>
                                <a:ea typeface="+mn-ea"/>
                              </a:rPr>
                              <m:t>𝜕</m:t>
                            </m:r>
                            <m:r>
                              <m:rPr>
                                <m:sty m:val="p"/>
                              </m:rPr>
                              <a:rPr lang="en-US" altLang="zh-CN" sz="2400">
                                <a:latin typeface="Cambria Math" panose="02040503050406030204" pitchFamily="18" charset="0"/>
                                <a:ea typeface="+mn-ea"/>
                              </a:rPr>
                              <m:t>erf</m:t>
                            </m:r>
                            <m:d>
                              <m:dPr>
                                <m:ctrlPr>
                                  <a:rPr lang="en-US" altLang="zh-CN" sz="2400" i="1">
                                    <a:latin typeface="Cambria Math" panose="02040503050406030204" pitchFamily="18" charset="0"/>
                                    <a:ea typeface="+mn-ea"/>
                                  </a:rPr>
                                </m:ctrlPr>
                              </m:dPr>
                              <m:e>
                                <m:f>
                                  <m:fPr>
                                    <m:ctrlPr>
                                      <a:rPr lang="en-US" altLang="zh-CN" sz="2400" i="1">
                                        <a:latin typeface="Cambria Math" panose="02040503050406030204" pitchFamily="18" charset="0"/>
                                        <a:ea typeface="+mn-ea"/>
                                      </a:rPr>
                                    </m:ctrlPr>
                                  </m:fPr>
                                  <m:num>
                                    <m:r>
                                      <a:rPr lang="en-US" altLang="zh-CN" sz="2400" i="1">
                                        <a:latin typeface="Cambria Math" panose="02040503050406030204" pitchFamily="18" charset="0"/>
                                        <a:ea typeface="+mn-ea"/>
                                      </a:rPr>
                                      <m:t>𝑥</m:t>
                                    </m:r>
                                  </m:num>
                                  <m:den>
                                    <m:r>
                                      <a:rPr lang="en-US" altLang="zh-CN" sz="2400" i="1">
                                        <a:latin typeface="Cambria Math" panose="02040503050406030204" pitchFamily="18" charset="0"/>
                                        <a:ea typeface="+mn-ea"/>
                                      </a:rPr>
                                      <m:t>2</m:t>
                                    </m:r>
                                    <m:rad>
                                      <m:radPr>
                                        <m:degHide m:val="on"/>
                                        <m:ctrlPr>
                                          <a:rPr lang="en-US" altLang="zh-CN" sz="2400" i="1">
                                            <a:latin typeface="Cambria Math" panose="02040503050406030204" pitchFamily="18" charset="0"/>
                                            <a:ea typeface="+mn-ea"/>
                                          </a:rPr>
                                        </m:ctrlPr>
                                      </m:radPr>
                                      <m:deg/>
                                      <m:e>
                                        <m:r>
                                          <a:rPr lang="en-US" i="1">
                                            <a:latin typeface="Cambria Math" panose="02040503050406030204" pitchFamily="18" charset="0"/>
                                            <a:cs typeface="Cambria Math" panose="02040503050406030204" pitchFamily="18" charset="0"/>
                                          </a:rPr>
                                          <m:t>𝛼</m:t>
                                        </m:r>
                                        <m:r>
                                          <a:rPr lang="en-US" altLang="zh-CN" sz="2400" i="1">
                                            <a:latin typeface="Cambria Math" panose="02040503050406030204" pitchFamily="18" charset="0"/>
                                            <a:ea typeface="+mn-ea"/>
                                          </a:rPr>
                                          <m:t>𝜏</m:t>
                                        </m:r>
                                      </m:e>
                                    </m:rad>
                                  </m:den>
                                </m:f>
                              </m:e>
                            </m:d>
                          </m:num>
                          <m:den>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den>
                        </m:f>
                        <m:r>
                          <a:rPr lang="en-US" altLang="zh-CN" sz="2400" b="0" i="1" smtClean="0">
                            <a:latin typeface="Cambria Math" panose="02040503050406030204" pitchFamily="18" charset="0"/>
                            <a:ea typeface="+mn-ea"/>
                          </a:rPr>
                          <m:t>=</m:t>
                        </m:r>
                        <m:r>
                          <a:rPr lang="en-US" altLang="zh-CN" sz="2400" i="1">
                            <a:latin typeface="Cambria Math" panose="02040503050406030204" pitchFamily="18" charset="0"/>
                            <a:ea typeface="+mn-ea"/>
                          </a:rPr>
                          <m:t>𝜆</m:t>
                        </m:r>
                        <m:f>
                          <m:fPr>
                            <m:ctrlPr>
                              <a:rPr lang="en-US" altLang="zh-CN" sz="2400" i="1" smtClean="0">
                                <a:latin typeface="Cambria Math" panose="02040503050406030204" pitchFamily="18" charset="0"/>
                                <a:ea typeface="+mn-ea"/>
                              </a:rPr>
                            </m:ctrlPr>
                          </m:fPr>
                          <m:num>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𝑤</m:t>
                                </m:r>
                              </m:sub>
                            </m:sSub>
                            <m:r>
                              <m:rPr>
                                <m:nor/>
                              </m:rPr>
                              <a:rPr lang="en-US" altLang="zh-CN" sz="2400" dirty="0">
                                <a:latin typeface="+mn-ea"/>
                                <a:ea typeface="+mn-ea"/>
                              </a:rPr>
                              <m:t> </m:t>
                            </m:r>
                            <m:r>
                              <a:rPr lang="en-US" altLang="zh-CN" sz="2400" i="1">
                                <a:latin typeface="Cambria Math" panose="02040503050406030204" pitchFamily="18" charset="0"/>
                                <a:ea typeface="+mn-ea"/>
                              </a:rPr>
                              <m:t>−</m:t>
                            </m:r>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𝑖</m:t>
                                </m:r>
                              </m:sub>
                            </m:sSub>
                          </m:num>
                          <m:den>
                            <m:rad>
                              <m:radPr>
                                <m:degHide m:val="on"/>
                                <m:ctrlPr>
                                  <a:rPr lang="en-US" altLang="zh-CN" sz="2400" i="1" smtClean="0">
                                    <a:latin typeface="Cambria Math" panose="02040503050406030204" pitchFamily="18" charset="0"/>
                                    <a:ea typeface="+mn-ea"/>
                                  </a:rPr>
                                </m:ctrlPr>
                              </m:radPr>
                              <m:deg/>
                              <m:e>
                                <m:r>
                                  <a:rPr lang="en-US" altLang="zh-CN" sz="2400" i="1" smtClean="0">
                                    <a:latin typeface="Cambria Math" panose="02040503050406030204" pitchFamily="18" charset="0"/>
                                    <a:ea typeface="+mn-ea"/>
                                  </a:rPr>
                                  <m:t>𝜋</m:t>
                                </m:r>
                                <m:r>
                                  <a:rPr lang="en-US" altLang="zh-CN" sz="2400" i="1" smtClean="0">
                                    <a:latin typeface="Cambria Math" panose="02040503050406030204" pitchFamily="18" charset="0"/>
                                    <a:ea typeface="+mn-ea"/>
                                    <a:cs typeface="Cambria Math" panose="02040503050406030204" pitchFamily="18" charset="0"/>
                                  </a:rPr>
                                  <m:t>𝛼</m:t>
                                </m:r>
                                <m:r>
                                  <a:rPr lang="en-US" altLang="zh-CN" sz="2400" b="0" i="1" smtClean="0">
                                    <a:latin typeface="Cambria Math" panose="02040503050406030204" pitchFamily="18" charset="0"/>
                                    <a:ea typeface="+mn-ea"/>
                                  </a:rPr>
                                  <m:t>𝜏</m:t>
                                </m:r>
                              </m:e>
                            </m:rad>
                          </m:den>
                        </m:f>
                        <m:r>
                          <m:rPr>
                            <m:sty m:val="p"/>
                          </m:rPr>
                          <a:rPr lang="en-US" altLang="zh-CN" sz="2400">
                            <a:latin typeface="Cambria Math" panose="02040503050406030204" pitchFamily="18" charset="0"/>
                            <a:ea typeface="+mn-ea"/>
                          </a:rPr>
                          <m:t>exp</m:t>
                        </m:r>
                        <m:d>
                          <m:dPr>
                            <m:ctrlPr>
                              <a:rPr lang="en-US" altLang="zh-CN" sz="2400" i="1">
                                <a:latin typeface="Cambria Math" panose="02040503050406030204" pitchFamily="18" charset="0"/>
                                <a:ea typeface="+mn-ea"/>
                              </a:rPr>
                            </m:ctrlPr>
                          </m:dPr>
                          <m:e>
                            <m:r>
                              <a:rPr lang="en-US" altLang="zh-CN" sz="2400" b="0" i="1" smtClean="0">
                                <a:latin typeface="Cambria Math" panose="02040503050406030204" pitchFamily="18" charset="0"/>
                                <a:ea typeface="+mn-ea"/>
                              </a:rPr>
                              <m:t>−</m:t>
                            </m:r>
                            <m:f>
                              <m:fPr>
                                <m:ctrlPr>
                                  <a:rPr lang="en-US" altLang="zh-CN" sz="2400" b="0" i="1" smtClean="0">
                                    <a:latin typeface="Cambria Math" panose="02040503050406030204" pitchFamily="18" charset="0"/>
                                    <a:ea typeface="+mn-ea"/>
                                  </a:rPr>
                                </m:ctrlPr>
                              </m:fPr>
                              <m:num>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𝑥</m:t>
                                    </m:r>
                                  </m:e>
                                  <m:sup>
                                    <m:r>
                                      <a:rPr lang="en-US" altLang="zh-CN" sz="2400" b="0" i="1" smtClean="0">
                                        <a:latin typeface="Cambria Math" panose="02040503050406030204" pitchFamily="18" charset="0"/>
                                        <a:ea typeface="+mn-ea"/>
                                      </a:rPr>
                                      <m:t>2</m:t>
                                    </m:r>
                                  </m:sup>
                                </m:sSup>
                              </m:num>
                              <m:den>
                                <m:r>
                                  <a:rPr lang="en-US" altLang="zh-CN" sz="2400" b="0" i="1" smtClean="0">
                                    <a:latin typeface="Cambria Math" panose="02040503050406030204" pitchFamily="18" charset="0"/>
                                    <a:ea typeface="+mn-ea"/>
                                  </a:rPr>
                                  <m:t>4</m:t>
                                </m:r>
                                <m:r>
                                  <a:rPr lang="en-US" altLang="zh-CN" sz="2400" i="1" smtClean="0">
                                    <a:latin typeface="Cambria Math" panose="02040503050406030204" pitchFamily="18" charset="0"/>
                                    <a:ea typeface="+mn-ea"/>
                                    <a:cs typeface="Cambria Math" panose="02040503050406030204" pitchFamily="18" charset="0"/>
                                  </a:rPr>
                                  <m:t>𝛼</m:t>
                                </m:r>
                                <m:r>
                                  <a:rPr lang="en-US" altLang="zh-CN" sz="2400" b="0" i="1" smtClean="0">
                                    <a:latin typeface="Cambria Math" panose="02040503050406030204" pitchFamily="18" charset="0"/>
                                    <a:ea typeface="+mn-ea"/>
                                  </a:rPr>
                                  <m:t>𝜏</m:t>
                                </m:r>
                              </m:den>
                            </m:f>
                          </m:e>
                        </m:d>
                      </m:oMath>
                    </m:oMathPara>
                  </a14:m>
                  <a:endParaRPr lang="en-US" sz="2400" dirty="0">
                    <a:latin typeface="+mn-ea"/>
                    <a:ea typeface="+mn-ea"/>
                  </a:endParaRPr>
                </a:p>
              </p:txBody>
            </p:sp>
          </mc:Choice>
          <mc:Fallback>
            <p:sp>
              <p:nvSpPr>
                <p:cNvPr id="23" name="TextBox 22"/>
                <p:cNvSpPr txBox="1">
                  <a:spLocks noRot="1" noChangeAspect="1" noMove="1" noResize="1" noEditPoints="1" noAdjustHandles="1" noChangeArrowheads="1" noChangeShapeType="1" noTextEdit="1"/>
                </p:cNvSpPr>
                <p:nvPr/>
              </p:nvSpPr>
              <p:spPr>
                <a:xfrm>
                  <a:off x="2399278" y="1672109"/>
                  <a:ext cx="8595360" cy="1150620"/>
                </a:xfrm>
                <a:prstGeom prst="rect">
                  <a:avLst/>
                </a:prstGeom>
                <a:blipFill rotWithShape="1">
                  <a:blip r:embed="rId1"/>
                </a:blipFill>
              </p:spPr>
              <p:txBody>
                <a:bodyPr/>
                <a:lstStyle/>
                <a:p>
                  <a:r>
                    <a:rPr lang="zh-CN" altLang="en-US">
                      <a:noFill/>
                    </a:rPr>
                    <a:t> </a:t>
                  </a:r>
                </a:p>
              </p:txBody>
            </p:sp>
          </mc:Fallback>
        </mc:AlternateContent>
      </p:grpSp>
      <p:grpSp>
        <p:nvGrpSpPr>
          <p:cNvPr id="4" name="Group 3"/>
          <p:cNvGrpSpPr/>
          <p:nvPr/>
        </p:nvGrpSpPr>
        <p:grpSpPr>
          <a:xfrm>
            <a:off x="1449082" y="3408797"/>
            <a:ext cx="8848673" cy="1450471"/>
            <a:chOff x="1449082" y="3408797"/>
            <a:chExt cx="8848673" cy="1450471"/>
          </a:xfrm>
        </p:grpSpPr>
        <p:sp>
          <p:nvSpPr>
            <p:cNvPr id="29" name="TextBox 28"/>
            <p:cNvSpPr txBox="1"/>
            <p:nvPr/>
          </p:nvSpPr>
          <p:spPr>
            <a:xfrm>
              <a:off x="1449082" y="3408797"/>
              <a:ext cx="3779757" cy="460375"/>
            </a:xfrm>
            <a:prstGeom prst="rect">
              <a:avLst/>
            </a:prstGeom>
            <a:noFill/>
          </p:spPr>
          <p:txBody>
            <a:bodyPr wrap="square" rtlCol="0">
              <a:spAutoFit/>
            </a:bodyPr>
            <a:lstStyle/>
            <a:p>
              <a:r>
                <a:rPr lang="en-US" sz="2400" dirty="0" err="1">
                  <a:latin typeface="+mn-ea"/>
                  <a:ea typeface="+mn-ea"/>
                </a:rPr>
                <a:t>在表面上</a:t>
              </a:r>
              <a:r>
                <a:rPr lang="en-US" altLang="zh-CN" sz="2400" dirty="0">
                  <a:latin typeface="+mn-ea"/>
                  <a:ea typeface="+mn-ea"/>
                </a:rPr>
                <a:t>(x=0)</a:t>
              </a:r>
              <a:r>
                <a:rPr lang="en-US" sz="2400" dirty="0" err="1">
                  <a:latin typeface="+mn-ea"/>
                  <a:ea typeface="+mn-ea"/>
                </a:rPr>
                <a:t>的</a:t>
              </a:r>
              <a:r>
                <a:rPr lang="en-US" sz="2400" b="1" dirty="0" err="1">
                  <a:solidFill>
                    <a:srgbClr val="FF0000"/>
                  </a:solidFill>
                  <a:latin typeface="+mn-ea"/>
                  <a:ea typeface="+mn-ea"/>
                </a:rPr>
                <a:t>导热量</a:t>
              </a:r>
              <a:endParaRPr lang="en-US" sz="2400" b="1" dirty="0" err="1">
                <a:solidFill>
                  <a:srgbClr val="FF0000"/>
                </a:solidFill>
                <a:latin typeface="+mn-ea"/>
                <a:ea typeface="+mn-ea"/>
              </a:endParaRPr>
            </a:p>
          </p:txBody>
        </p:sp>
        <mc:AlternateContent xmlns:mc="http://schemas.openxmlformats.org/markup-compatibility/2006">
          <mc:Choice xmlns:a14="http://schemas.microsoft.com/office/drawing/2010/main" Requires="a14">
            <p:sp>
              <p:nvSpPr>
                <p:cNvPr id="31" name="TextBox 30"/>
                <p:cNvSpPr txBox="1"/>
                <p:nvPr/>
              </p:nvSpPr>
              <p:spPr>
                <a:xfrm>
                  <a:off x="2420580" y="4048373"/>
                  <a:ext cx="7877175" cy="81089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mn-ea"/>
                            <a:cs typeface="Cambria Math" panose="02040503050406030204" pitchFamily="18" charset="0"/>
                          </a:rPr>
                          <m:t>𝛷</m:t>
                        </m:r>
                        <m:r>
                          <a:rPr lang="en-US" altLang="zh-CN" sz="2400" i="1" smtClean="0">
                            <a:latin typeface="Cambria Math" panose="02040503050406030204" pitchFamily="18" charset="0"/>
                            <a:ea typeface="+mn-ea"/>
                          </a:rPr>
                          <m:t>=</m:t>
                        </m:r>
                        <m:r>
                          <a:rPr lang="en-US" altLang="zh-CN" sz="2400" i="1" smtClean="0">
                            <a:latin typeface="Cambria Math" panose="02040503050406030204" pitchFamily="18" charset="0"/>
                            <a:ea typeface="+mn-ea"/>
                          </a:rPr>
                          <m:t>𝐴</m:t>
                        </m:r>
                        <m:nary>
                          <m:naryPr>
                            <m:ctrlPr>
                              <a:rPr lang="en-US" altLang="zh-CN" sz="2400" i="1">
                                <a:latin typeface="Cambria Math" panose="02040503050406030204" pitchFamily="18" charset="0"/>
                                <a:ea typeface="+mn-ea"/>
                              </a:rPr>
                            </m:ctrlPr>
                          </m:naryPr>
                          <m:sub>
                            <m:r>
                              <m:rPr>
                                <m:brk m:alnAt="23"/>
                              </m:rPr>
                              <a:rPr lang="en-US" altLang="zh-CN" sz="2400" i="1">
                                <a:latin typeface="Cambria Math" panose="02040503050406030204" pitchFamily="18" charset="0"/>
                                <a:ea typeface="+mn-ea"/>
                              </a:rPr>
                              <m:t>0</m:t>
                            </m:r>
                          </m:sub>
                          <m:sup>
                            <m:r>
                              <a:rPr lang="en-US" altLang="zh-CN" sz="2400" i="1">
                                <a:latin typeface="Cambria Math" panose="02040503050406030204" pitchFamily="18" charset="0"/>
                                <a:ea typeface="+mn-ea"/>
                              </a:rPr>
                              <m:t>𝜏</m:t>
                            </m:r>
                          </m:sup>
                          <m:e>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𝑞</m:t>
                                </m:r>
                              </m:e>
                              <m:sub>
                                <m:r>
                                  <a:rPr lang="en-US" altLang="zh-CN" sz="2400" i="1">
                                    <a:latin typeface="Cambria Math" panose="02040503050406030204" pitchFamily="18" charset="0"/>
                                    <a:ea typeface="+mn-ea"/>
                                  </a:rPr>
                                  <m:t>𝑤</m:t>
                                </m:r>
                              </m:sub>
                            </m:sSub>
                            <m:r>
                              <a:rPr lang="en-US" altLang="zh-CN" sz="2400" i="1">
                                <a:latin typeface="Cambria Math" panose="02040503050406030204" pitchFamily="18" charset="0"/>
                                <a:ea typeface="+mn-ea"/>
                              </a:rPr>
                              <m:t>𝑑</m:t>
                            </m:r>
                            <m:r>
                              <a:rPr lang="en-US" altLang="zh-CN" sz="2400" i="1">
                                <a:latin typeface="Cambria Math" panose="02040503050406030204" pitchFamily="18" charset="0"/>
                                <a:ea typeface="+mn-ea"/>
                              </a:rPr>
                              <m:t>𝜏</m:t>
                            </m:r>
                          </m:e>
                        </m:nary>
                        <m:r>
                          <a:rPr lang="en-US" altLang="zh-CN" sz="2400" b="0" i="1" smtClean="0">
                            <a:latin typeface="Cambria Math" panose="02040503050406030204" pitchFamily="18" charset="0"/>
                            <a:ea typeface="+mn-ea"/>
                          </a:rPr>
                          <m:t>=</m:t>
                        </m:r>
                        <m:r>
                          <a:rPr lang="en-US" altLang="zh-CN" sz="2400" i="1">
                            <a:latin typeface="Cambria Math" panose="02040503050406030204" pitchFamily="18" charset="0"/>
                            <a:ea typeface="+mn-ea"/>
                          </a:rPr>
                          <m:t>𝐴</m:t>
                        </m:r>
                        <m:nary>
                          <m:naryPr>
                            <m:ctrlPr>
                              <a:rPr lang="en-US" altLang="zh-CN" sz="2400" i="1">
                                <a:latin typeface="Cambria Math" panose="02040503050406030204" pitchFamily="18" charset="0"/>
                                <a:ea typeface="+mn-ea"/>
                              </a:rPr>
                            </m:ctrlPr>
                          </m:naryPr>
                          <m:sub>
                            <m:r>
                              <m:rPr>
                                <m:brk m:alnAt="23"/>
                              </m:rPr>
                              <a:rPr lang="en-US" altLang="zh-CN" sz="2400" i="1">
                                <a:latin typeface="Cambria Math" panose="02040503050406030204" pitchFamily="18" charset="0"/>
                                <a:ea typeface="+mn-ea"/>
                              </a:rPr>
                              <m:t>0</m:t>
                            </m:r>
                          </m:sub>
                          <m:sup>
                            <m:r>
                              <a:rPr lang="en-US" altLang="zh-CN" sz="2400" i="1">
                                <a:latin typeface="Cambria Math" panose="02040503050406030204" pitchFamily="18" charset="0"/>
                                <a:ea typeface="+mn-ea"/>
                              </a:rPr>
                              <m:t>𝜏</m:t>
                            </m:r>
                          </m:sup>
                          <m:e>
                            <m:r>
                              <a:rPr lang="en-US" altLang="zh-CN" sz="2400" i="1">
                                <a:latin typeface="Cambria Math" panose="02040503050406030204" pitchFamily="18" charset="0"/>
                                <a:ea typeface="+mn-ea"/>
                              </a:rPr>
                              <m:t>𝜆</m:t>
                            </m:r>
                            <m:f>
                              <m:fPr>
                                <m:ctrlPr>
                                  <a:rPr lang="en-US" altLang="zh-CN" sz="2400" i="1">
                                    <a:latin typeface="Cambria Math" panose="02040503050406030204" pitchFamily="18" charset="0"/>
                                    <a:ea typeface="+mn-ea"/>
                                  </a:rPr>
                                </m:ctrlPr>
                              </m:fPr>
                              <m:num>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𝑤</m:t>
                                    </m:r>
                                  </m:sub>
                                </m:sSub>
                                <m:r>
                                  <m:rPr>
                                    <m:nor/>
                                  </m:rPr>
                                  <a:rPr lang="en-US" altLang="zh-CN" sz="2400" dirty="0">
                                    <a:latin typeface="+mn-ea"/>
                                    <a:ea typeface="+mn-ea"/>
                                  </a:rPr>
                                  <m:t> </m:t>
                                </m:r>
                                <m:r>
                                  <a:rPr lang="en-US" altLang="zh-CN" sz="2400" i="1">
                                    <a:latin typeface="Cambria Math" panose="02040503050406030204" pitchFamily="18" charset="0"/>
                                    <a:ea typeface="+mn-ea"/>
                                  </a:rPr>
                                  <m:t>−</m:t>
                                </m:r>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𝑖</m:t>
                                    </m:r>
                                  </m:sub>
                                </m:sSub>
                              </m:num>
                              <m:den>
                                <m:rad>
                                  <m:radPr>
                                    <m:degHide m:val="on"/>
                                    <m:ctrlPr>
                                      <a:rPr lang="en-US" altLang="zh-CN" sz="2400" i="1">
                                        <a:latin typeface="Cambria Math" panose="02040503050406030204" pitchFamily="18" charset="0"/>
                                        <a:ea typeface="+mn-ea"/>
                                      </a:rPr>
                                    </m:ctrlPr>
                                  </m:radPr>
                                  <m:deg/>
                                  <m:e>
                                    <m:r>
                                      <a:rPr lang="en-US" altLang="zh-CN" sz="2400" i="1">
                                        <a:latin typeface="Cambria Math" panose="02040503050406030204" pitchFamily="18" charset="0"/>
                                        <a:ea typeface="+mn-ea"/>
                                      </a:rPr>
                                      <m:t>𝜋</m:t>
                                    </m:r>
                                    <m:r>
                                      <a:rPr lang="en-US" altLang="zh-CN" sz="2400" i="1">
                                        <a:latin typeface="Cambria Math" panose="02040503050406030204" pitchFamily="18" charset="0"/>
                                        <a:ea typeface="+mn-ea"/>
                                        <a:cs typeface="Cambria Math" panose="02040503050406030204" pitchFamily="18" charset="0"/>
                                      </a:rPr>
                                      <m:t>𝛼</m:t>
                                    </m:r>
                                    <m:r>
                                      <a:rPr lang="en-US" altLang="zh-CN" sz="2400" i="1">
                                        <a:latin typeface="Cambria Math" panose="02040503050406030204" pitchFamily="18" charset="0"/>
                                        <a:ea typeface="+mn-ea"/>
                                      </a:rPr>
                                      <m:t>𝜏</m:t>
                                    </m:r>
                                  </m:e>
                                </m:rad>
                              </m:den>
                            </m:f>
                            <m:r>
                              <a:rPr lang="en-US" altLang="zh-CN" sz="2400" i="1">
                                <a:latin typeface="Cambria Math" panose="02040503050406030204" pitchFamily="18" charset="0"/>
                                <a:ea typeface="+mn-ea"/>
                              </a:rPr>
                              <m:t>𝑑</m:t>
                            </m:r>
                            <m:r>
                              <a:rPr lang="en-US" altLang="zh-CN" sz="2400" i="1">
                                <a:latin typeface="Cambria Math" panose="02040503050406030204" pitchFamily="18" charset="0"/>
                                <a:ea typeface="+mn-ea"/>
                              </a:rPr>
                              <m:t>𝜏</m:t>
                            </m:r>
                          </m:e>
                        </m:nary>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2</m:t>
                        </m:r>
                        <m:r>
                          <a:rPr lang="en-US" altLang="zh-CN" sz="2400" b="0" i="1" smtClean="0">
                            <a:latin typeface="Cambria Math" panose="02040503050406030204" pitchFamily="18" charset="0"/>
                            <a:ea typeface="+mn-ea"/>
                          </a:rPr>
                          <m:t>𝐴</m:t>
                        </m:r>
                        <m:rad>
                          <m:radPr>
                            <m:degHide m:val="on"/>
                            <m:ctrlPr>
                              <a:rPr lang="en-US" altLang="zh-CN" sz="2400" b="0" i="1" smtClean="0">
                                <a:latin typeface="Cambria Math" panose="02040503050406030204" pitchFamily="18" charset="0"/>
                                <a:ea typeface="+mn-ea"/>
                              </a:rPr>
                            </m:ctrlPr>
                          </m:radPr>
                          <m:deg/>
                          <m:e>
                            <m:f>
                              <m:fPr>
                                <m:ctrlPr>
                                  <a:rPr lang="en-US" altLang="zh-CN" sz="2400" b="0" i="1" smtClean="0">
                                    <a:latin typeface="Cambria Math" panose="02040503050406030204" pitchFamily="18" charset="0"/>
                                    <a:ea typeface="+mn-ea"/>
                                  </a:rPr>
                                </m:ctrlPr>
                              </m:fPr>
                              <m:num>
                                <m:r>
                                  <a:rPr lang="en-US" altLang="zh-CN" sz="2400" b="0" i="1" smtClean="0">
                                    <a:latin typeface="Cambria Math" panose="02040503050406030204" pitchFamily="18" charset="0"/>
                                    <a:ea typeface="+mn-ea"/>
                                  </a:rPr>
                                  <m:t>𝜏</m:t>
                                </m:r>
                              </m:num>
                              <m:den>
                                <m:r>
                                  <a:rPr lang="en-US" altLang="zh-CN" sz="2400" b="0" i="1" smtClean="0">
                                    <a:latin typeface="Cambria Math" panose="02040503050406030204" pitchFamily="18" charset="0"/>
                                    <a:ea typeface="+mn-ea"/>
                                  </a:rPr>
                                  <m:t>𝜋</m:t>
                                </m:r>
                              </m:den>
                            </m:f>
                          </m:e>
                        </m:rad>
                        <m:rad>
                          <m:radPr>
                            <m:degHide m:val="on"/>
                            <m:ctrlPr>
                              <a:rPr lang="en-US" altLang="zh-CN" sz="2400" b="0" i="1" smtClean="0">
                                <a:latin typeface="Cambria Math" panose="02040503050406030204" pitchFamily="18" charset="0"/>
                                <a:ea typeface="+mn-ea"/>
                              </a:rPr>
                            </m:ctrlPr>
                          </m:radPr>
                          <m:deg/>
                          <m:e>
                            <m:r>
                              <a:rPr lang="en-US" altLang="zh-CN" sz="2400" b="0" i="1" smtClean="0">
                                <a:latin typeface="Cambria Math" panose="02040503050406030204" pitchFamily="18" charset="0"/>
                                <a:ea typeface="+mn-ea"/>
                              </a:rPr>
                              <m:t>𝜌</m:t>
                            </m:r>
                            <m:r>
                              <a:rPr lang="en-US" altLang="zh-CN" sz="2400" b="0" i="1" smtClean="0">
                                <a:latin typeface="Cambria Math" panose="02040503050406030204" pitchFamily="18" charset="0"/>
                                <a:ea typeface="+mn-ea"/>
                              </a:rPr>
                              <m:t>𝑐</m:t>
                            </m:r>
                            <m:r>
                              <a:rPr lang="en-US" altLang="zh-CN" sz="2400" b="0" i="1" smtClean="0">
                                <a:latin typeface="Cambria Math" panose="02040503050406030204" pitchFamily="18" charset="0"/>
                                <a:ea typeface="+mn-ea"/>
                              </a:rPr>
                              <m:t>𝜆</m:t>
                            </m:r>
                          </m:e>
                        </m:rad>
                        <m:d>
                          <m:dPr>
                            <m:ctrlPr>
                              <a:rPr lang="en-US" altLang="zh-CN" sz="2400" b="0" i="1" smtClean="0">
                                <a:latin typeface="Cambria Math" panose="02040503050406030204" pitchFamily="18" charset="0"/>
                                <a:ea typeface="+mn-ea"/>
                              </a:rPr>
                            </m:ctrlPr>
                          </m:dPr>
                          <m:e>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𝑤</m:t>
                                </m:r>
                              </m:sub>
                            </m:sSub>
                            <m:r>
                              <m:rPr>
                                <m:nor/>
                              </m:rPr>
                              <a:rPr lang="en-US" altLang="zh-CN" sz="2400" dirty="0">
                                <a:latin typeface="+mn-ea"/>
                                <a:ea typeface="+mn-ea"/>
                              </a:rPr>
                              <m:t> </m:t>
                            </m:r>
                            <m:r>
                              <a:rPr lang="en-US" altLang="zh-CN" sz="2400" i="1">
                                <a:latin typeface="Cambria Math" panose="02040503050406030204" pitchFamily="18" charset="0"/>
                                <a:ea typeface="+mn-ea"/>
                              </a:rPr>
                              <m:t>−</m:t>
                            </m:r>
                            <m:sSub>
                              <m:sSubPr>
                                <m:ctrlPr>
                                  <a:rPr lang="en-US" altLang="zh-CN" sz="2400" i="1">
                                    <a:latin typeface="Cambria Math" panose="02040503050406030204" pitchFamily="18" charset="0"/>
                                    <a:ea typeface="+mn-ea"/>
                                  </a:rPr>
                                </m:ctrlPr>
                              </m:sSubPr>
                              <m:e>
                                <m:r>
                                  <a:rPr lang="en-US" altLang="zh-CN" sz="2400" i="1">
                                    <a:latin typeface="Cambria Math" panose="02040503050406030204" pitchFamily="18" charset="0"/>
                                    <a:ea typeface="+mn-ea"/>
                                  </a:rPr>
                                  <m:t>𝑇</m:t>
                                </m:r>
                              </m:e>
                              <m:sub>
                                <m:r>
                                  <a:rPr lang="en-US" altLang="zh-CN" sz="2400" i="1">
                                    <a:latin typeface="Cambria Math" panose="02040503050406030204" pitchFamily="18" charset="0"/>
                                    <a:ea typeface="+mn-ea"/>
                                  </a:rPr>
                                  <m:t>𝑖</m:t>
                                </m:r>
                              </m:sub>
                            </m:sSub>
                          </m:e>
                        </m:d>
                      </m:oMath>
                    </m:oMathPara>
                  </a14:m>
                  <a:endParaRPr lang="en-US" sz="2400" dirty="0">
                    <a:latin typeface="+mn-ea"/>
                    <a:ea typeface="+mn-ea"/>
                  </a:endParaRPr>
                </a:p>
              </p:txBody>
            </p:sp>
          </mc:Choice>
          <mc:Fallback>
            <p:sp>
              <p:nvSpPr>
                <p:cNvPr id="31" name="TextBox 30"/>
                <p:cNvSpPr txBox="1">
                  <a:spLocks noRot="1" noChangeAspect="1" noMove="1" noResize="1" noEditPoints="1" noAdjustHandles="1" noChangeArrowheads="1" noChangeShapeType="1" noTextEdit="1"/>
                </p:cNvSpPr>
                <p:nvPr/>
              </p:nvSpPr>
              <p:spPr>
                <a:xfrm>
                  <a:off x="2420580" y="4048373"/>
                  <a:ext cx="7877175" cy="810895"/>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2" name="TextBox 31"/>
              <p:cNvSpPr txBox="1"/>
              <p:nvPr/>
            </p:nvSpPr>
            <p:spPr>
              <a:xfrm>
                <a:off x="1449082" y="5426019"/>
                <a:ext cx="10495745" cy="1423670"/>
              </a:xfrm>
              <a:prstGeom prst="rect">
                <a:avLst/>
              </a:prstGeom>
              <a:noFill/>
            </p:spPr>
            <p:txBody>
              <a:bodyPr wrap="square" rtlCol="0">
                <a:spAutoFit/>
              </a:bodyPr>
              <a:lstStyle/>
              <a:p>
                <a:r>
                  <a:rPr lang="zh-CN" altLang="en-US" sz="2400" dirty="0">
                    <a:latin typeface="+mn-ea"/>
                    <a:ea typeface="+mn-ea"/>
                  </a:rPr>
                  <a:t>非稳态导热中，导热量与物体的</a:t>
                </a:r>
                <a14:m>
                  <m:oMath xmlns:m="http://schemas.openxmlformats.org/officeDocument/2006/math">
                    <m:rad>
                      <m:radPr>
                        <m:degHide m:val="on"/>
                        <m:ctrlPr>
                          <a:rPr lang="en-US" altLang="zh-CN" sz="2400" i="1">
                            <a:latin typeface="Cambria Math" panose="02040503050406030204" pitchFamily="18" charset="0"/>
                            <a:ea typeface="+mn-ea"/>
                          </a:rPr>
                        </m:ctrlPr>
                      </m:radPr>
                      <m:deg/>
                      <m:e>
                        <m:r>
                          <a:rPr lang="en-US" altLang="zh-CN" sz="2400" i="1">
                            <a:latin typeface="Cambria Math" panose="02040503050406030204" pitchFamily="18" charset="0"/>
                            <a:ea typeface="+mn-ea"/>
                          </a:rPr>
                          <m:t>𝜌</m:t>
                        </m:r>
                        <m:r>
                          <a:rPr lang="en-US" altLang="zh-CN" sz="2400" i="1">
                            <a:latin typeface="Cambria Math" panose="02040503050406030204" pitchFamily="18" charset="0"/>
                            <a:ea typeface="+mn-ea"/>
                          </a:rPr>
                          <m:t>𝑐</m:t>
                        </m:r>
                        <m:r>
                          <a:rPr lang="en-US" altLang="zh-CN" sz="2400" i="1">
                            <a:latin typeface="Cambria Math" panose="02040503050406030204" pitchFamily="18" charset="0"/>
                            <a:ea typeface="+mn-ea"/>
                          </a:rPr>
                          <m:t>𝜆</m:t>
                        </m:r>
                      </m:e>
                    </m:rad>
                  </m:oMath>
                </a14:m>
                <a:r>
                  <a:rPr lang="en-US" sz="2400" dirty="0" err="1">
                    <a:latin typeface="+mn-ea"/>
                    <a:ea typeface="+mn-ea"/>
                  </a:rPr>
                  <a:t>成正比</a:t>
                </a:r>
                <a:r>
                  <a:rPr lang="zh-CN" altLang="en-US" sz="2400" dirty="0">
                    <a:latin typeface="+mn-ea"/>
                    <a:ea typeface="+mn-ea"/>
                  </a:rPr>
                  <a:t>（稳态导热中，与</a:t>
                </a:r>
                <a14:m>
                  <m:oMath xmlns:m="http://schemas.openxmlformats.org/officeDocument/2006/math">
                    <m:r>
                      <a:rPr lang="en-US" altLang="zh-CN" sz="2400" i="1">
                        <a:latin typeface="Cambria Math" panose="02040503050406030204" pitchFamily="18" charset="0"/>
                        <a:ea typeface="+mn-ea"/>
                      </a:rPr>
                      <m:t>𝜌</m:t>
                    </m:r>
                    <m:r>
                      <a:rPr lang="en-US" altLang="zh-CN" sz="2400" i="1">
                        <a:latin typeface="Cambria Math" panose="02040503050406030204" pitchFamily="18" charset="0"/>
                        <a:ea typeface="+mn-ea"/>
                      </a:rPr>
                      <m:t>𝑐</m:t>
                    </m:r>
                  </m:oMath>
                </a14:m>
                <a:r>
                  <a:rPr lang="en-US" sz="2400" dirty="0">
                    <a:latin typeface="+mn-ea"/>
                    <a:ea typeface="+mn-ea"/>
                  </a:rPr>
                  <a:t>无关</a:t>
                </a:r>
                <a:r>
                  <a:rPr lang="zh-CN" altLang="en-US" sz="2400" dirty="0">
                    <a:latin typeface="+mn-ea"/>
                    <a:ea typeface="+mn-ea"/>
                  </a:rPr>
                  <a:t>）</a:t>
                </a:r>
                <a:endParaRPr lang="en-US" altLang="zh-CN" sz="2400" dirty="0">
                  <a:latin typeface="+mn-ea"/>
                  <a:ea typeface="+mn-ea"/>
                </a:endParaRPr>
              </a:p>
              <a:p>
                <a:endParaRPr lang="en-US" altLang="zh-CN" sz="2400" dirty="0">
                  <a:latin typeface="+mn-ea"/>
                  <a:ea typeface="+mn-ea"/>
                </a:endParaRPr>
              </a:p>
              <a:p>
                <a14:m>
                  <m:oMath xmlns:m="http://schemas.openxmlformats.org/officeDocument/2006/math">
                    <m:rad>
                      <m:radPr>
                        <m:degHide m:val="on"/>
                        <m:ctrlPr>
                          <a:rPr lang="en-US" altLang="zh-CN" sz="2400" i="1">
                            <a:latin typeface="Cambria Math" panose="02040503050406030204" pitchFamily="18" charset="0"/>
                            <a:ea typeface="+mn-ea"/>
                          </a:rPr>
                        </m:ctrlPr>
                      </m:radPr>
                      <m:deg/>
                      <m:e>
                        <m:r>
                          <a:rPr lang="en-US" altLang="zh-CN" sz="2400" i="1">
                            <a:latin typeface="Cambria Math" panose="02040503050406030204" pitchFamily="18" charset="0"/>
                            <a:ea typeface="+mn-ea"/>
                          </a:rPr>
                          <m:t>𝜌</m:t>
                        </m:r>
                        <m:r>
                          <a:rPr lang="en-US" altLang="zh-CN" sz="2400" i="1">
                            <a:latin typeface="Cambria Math" panose="02040503050406030204" pitchFamily="18" charset="0"/>
                            <a:ea typeface="+mn-ea"/>
                          </a:rPr>
                          <m:t>𝑐</m:t>
                        </m:r>
                        <m:r>
                          <a:rPr lang="en-US" altLang="zh-CN" sz="2400" i="1">
                            <a:latin typeface="Cambria Math" panose="02040503050406030204" pitchFamily="18" charset="0"/>
                            <a:ea typeface="+mn-ea"/>
                          </a:rPr>
                          <m:t>𝜆</m:t>
                        </m:r>
                      </m:e>
                    </m:rad>
                  </m:oMath>
                </a14:m>
                <a:r>
                  <a:rPr lang="en-US" sz="2400" dirty="0">
                    <a:latin typeface="+mn-ea"/>
                    <a:ea typeface="+mn-ea"/>
                  </a:rPr>
                  <a:t>为</a:t>
                </a:r>
                <a:r>
                  <a:rPr lang="en-US" sz="2400" b="1" dirty="0">
                    <a:solidFill>
                      <a:srgbClr val="FF0000"/>
                    </a:solidFill>
                    <a:latin typeface="+mn-ea"/>
                    <a:ea typeface="+mn-ea"/>
                  </a:rPr>
                  <a:t>吸热系数</a:t>
                </a:r>
                <a:r>
                  <a:rPr lang="zh-CN" altLang="en-US" sz="2400" dirty="0">
                    <a:latin typeface="+mn-ea"/>
                    <a:ea typeface="+mn-ea"/>
                  </a:rPr>
                  <a:t>，代表了物体向与其接触的高温物体吸热的能力</a:t>
                </a:r>
                <a:endParaRPr lang="en-US" sz="2400" dirty="0">
                  <a:latin typeface="+mn-ea"/>
                  <a:ea typeface="+mn-ea"/>
                </a:endParaRPr>
              </a:p>
            </p:txBody>
          </p:sp>
        </mc:Choice>
        <mc:Fallback>
          <p:sp>
            <p:nvSpPr>
              <p:cNvPr id="32" name="TextBox 31"/>
              <p:cNvSpPr txBox="1">
                <a:spLocks noRot="1" noChangeAspect="1" noMove="1" noResize="1" noEditPoints="1" noAdjustHandles="1" noChangeArrowheads="1" noChangeShapeType="1" noTextEdit="1"/>
              </p:cNvSpPr>
              <p:nvPr/>
            </p:nvSpPr>
            <p:spPr>
              <a:xfrm>
                <a:off x="1449082" y="5426019"/>
                <a:ext cx="10495745" cy="1423670"/>
              </a:xfrm>
              <a:prstGeom prst="rect">
                <a:avLst/>
              </a:prstGeom>
              <a:blipFill rotWithShape="1">
                <a:blip r:embed="rId3"/>
                <a:stretch>
                  <a:fillRect t="-41" r="5" b="4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导热问题数值求解的基本步骤</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36" name="Picture 35"/>
          <p:cNvPicPr>
            <a:picLocks noChangeAspect="1"/>
          </p:cNvPicPr>
          <p:nvPr/>
        </p:nvPicPr>
        <p:blipFill>
          <a:blip r:embed="rId1"/>
          <a:stretch>
            <a:fillRect/>
          </a:stretch>
        </p:blipFill>
        <p:spPr>
          <a:xfrm>
            <a:off x="8517890" y="160020"/>
            <a:ext cx="3819525" cy="2882900"/>
          </a:xfrm>
          <a:prstGeom prst="rect">
            <a:avLst/>
          </a:prstGeom>
        </p:spPr>
      </p:pic>
      <p:sp>
        <p:nvSpPr>
          <p:cNvPr id="38" name="TextBox 37"/>
          <p:cNvSpPr txBox="1"/>
          <p:nvPr/>
        </p:nvSpPr>
        <p:spPr>
          <a:xfrm>
            <a:off x="7653655" y="3184525"/>
            <a:ext cx="5088890" cy="829945"/>
          </a:xfrm>
          <a:prstGeom prst="rect">
            <a:avLst/>
          </a:prstGeom>
          <a:noFill/>
        </p:spPr>
        <p:txBody>
          <a:bodyPr wrap="square" rtlCol="0">
            <a:spAutoFit/>
          </a:bodyPr>
          <a:p>
            <a:r>
              <a:rPr lang="en-US" sz="2400" dirty="0" err="1">
                <a:latin typeface="+mn-ea"/>
                <a:ea typeface="+mn-ea"/>
              </a:rPr>
              <a:t>以二维矩形区域内的</a:t>
            </a:r>
            <a:r>
              <a:rPr lang="en-US" sz="2400" dirty="0" err="1">
                <a:solidFill>
                  <a:srgbClr val="FF0000"/>
                </a:solidFill>
                <a:latin typeface="+mn-ea"/>
                <a:ea typeface="+mn-ea"/>
              </a:rPr>
              <a:t>稳态</a:t>
            </a:r>
            <a:r>
              <a:rPr lang="zh-CN" altLang="en-US" sz="2400" dirty="0">
                <a:latin typeface="+mn-ea"/>
                <a:ea typeface="+mn-ea"/>
              </a:rPr>
              <a:t>、</a:t>
            </a:r>
            <a:r>
              <a:rPr lang="zh-CN" altLang="en-US" sz="2400" dirty="0">
                <a:solidFill>
                  <a:srgbClr val="FF0000"/>
                </a:solidFill>
                <a:latin typeface="+mn-ea"/>
                <a:ea typeface="+mn-ea"/>
              </a:rPr>
              <a:t>无内热源</a:t>
            </a:r>
            <a:r>
              <a:rPr lang="zh-CN" altLang="en-US" sz="2400" dirty="0">
                <a:latin typeface="+mn-ea"/>
                <a:ea typeface="+mn-ea"/>
              </a:rPr>
              <a:t>、</a:t>
            </a:r>
            <a:r>
              <a:rPr lang="zh-CN" altLang="en-US" sz="2400" dirty="0">
                <a:solidFill>
                  <a:srgbClr val="FF0000"/>
                </a:solidFill>
                <a:latin typeface="+mn-ea"/>
                <a:ea typeface="+mn-ea"/>
              </a:rPr>
              <a:t>常物性</a:t>
            </a:r>
            <a:r>
              <a:rPr lang="zh-CN" altLang="en-US" sz="2400" dirty="0">
                <a:latin typeface="+mn-ea"/>
                <a:ea typeface="+mn-ea"/>
              </a:rPr>
              <a:t>导热问题为例</a:t>
            </a:r>
            <a:endParaRPr lang="en-US" sz="2400" dirty="0">
              <a:latin typeface="+mn-ea"/>
              <a:ea typeface="+mn-ea"/>
            </a:endParaRPr>
          </a:p>
        </p:txBody>
      </p:sp>
      <p:grpSp>
        <p:nvGrpSpPr>
          <p:cNvPr id="43" name="组合 42"/>
          <p:cNvGrpSpPr/>
          <p:nvPr/>
        </p:nvGrpSpPr>
        <p:grpSpPr>
          <a:xfrm>
            <a:off x="626110" y="1240155"/>
            <a:ext cx="5079365" cy="5847715"/>
            <a:chOff x="986" y="1953"/>
            <a:chExt cx="7999" cy="9209"/>
          </a:xfrm>
        </p:grpSpPr>
        <p:sp>
          <p:nvSpPr>
            <p:cNvPr id="14" name="TextBox 1"/>
            <p:cNvSpPr txBox="1"/>
            <p:nvPr/>
          </p:nvSpPr>
          <p:spPr>
            <a:xfrm>
              <a:off x="1151" y="1953"/>
              <a:ext cx="5806" cy="725"/>
            </a:xfrm>
            <a:prstGeom prst="rect">
              <a:avLst/>
            </a:prstGeom>
            <a:solidFill>
              <a:schemeClr val="accent3">
                <a:lumMod val="20000"/>
                <a:lumOff val="80000"/>
              </a:schemeClr>
            </a:solidFill>
            <a:ln w="19050">
              <a:solidFill>
                <a:schemeClr val="accent3"/>
              </a:solidFill>
            </a:ln>
          </p:spPr>
          <p:txBody>
            <a:bodyPr wrap="square" rtlCol="0">
              <a:spAutoFit/>
            </a:bodyPr>
            <a:p>
              <a:r>
                <a:rPr lang="en-US" sz="2400" dirty="0" err="1">
                  <a:latin typeface="黑体" panose="02010609060101010101" pitchFamily="2" charset="-122"/>
                  <a:ea typeface="黑体" panose="02010609060101010101" pitchFamily="2" charset="-122"/>
                </a:rPr>
                <a:t>建立控制方程及定解条件</a:t>
              </a:r>
              <a:endParaRPr lang="en-US" sz="2400" dirty="0" err="1">
                <a:latin typeface="黑体" panose="02010609060101010101" pitchFamily="2" charset="-122"/>
                <a:ea typeface="黑体" panose="02010609060101010101" pitchFamily="2" charset="-122"/>
              </a:endParaRPr>
            </a:p>
          </p:txBody>
        </p:sp>
        <p:sp>
          <p:nvSpPr>
            <p:cNvPr id="15" name="TextBox 5"/>
            <p:cNvSpPr txBox="1"/>
            <p:nvPr/>
          </p:nvSpPr>
          <p:spPr>
            <a:xfrm>
              <a:off x="1376" y="3143"/>
              <a:ext cx="5356" cy="725"/>
            </a:xfrm>
            <a:prstGeom prst="rect">
              <a:avLst/>
            </a:prstGeom>
            <a:solidFill>
              <a:srgbClr val="CEEC72"/>
            </a:solidFill>
            <a:ln w="19050">
              <a:solidFill>
                <a:srgbClr val="00B050"/>
              </a:solidFill>
            </a:ln>
          </p:spPr>
          <p:txBody>
            <a:bodyPr wrap="square" rtlCol="0">
              <a:spAutoFit/>
            </a:bodyPr>
            <a:p>
              <a:pPr algn="ctr"/>
              <a:r>
                <a:rPr lang="en-US" sz="2400" dirty="0" err="1">
                  <a:latin typeface="黑体" panose="02010609060101010101" pitchFamily="2" charset="-122"/>
                  <a:ea typeface="黑体" panose="02010609060101010101" pitchFamily="2" charset="-122"/>
                </a:rPr>
                <a:t>确定节点</a:t>
              </a:r>
              <a:r>
                <a:rPr lang="zh-CN" altLang="en-US" sz="2400" dirty="0">
                  <a:latin typeface="黑体" panose="02010609060101010101" pitchFamily="2" charset="-122"/>
                  <a:ea typeface="黑体" panose="02010609060101010101" pitchFamily="2" charset="-122"/>
                </a:rPr>
                <a:t>（区域离散化）</a:t>
              </a:r>
              <a:endParaRPr lang="en-US" sz="2400" dirty="0">
                <a:latin typeface="黑体" panose="02010609060101010101" pitchFamily="2" charset="-122"/>
                <a:ea typeface="黑体" panose="02010609060101010101" pitchFamily="2" charset="-122"/>
              </a:endParaRPr>
            </a:p>
          </p:txBody>
        </p:sp>
        <p:sp>
          <p:nvSpPr>
            <p:cNvPr id="16" name="TextBox 6"/>
            <p:cNvSpPr txBox="1"/>
            <p:nvPr/>
          </p:nvSpPr>
          <p:spPr>
            <a:xfrm>
              <a:off x="986" y="4332"/>
              <a:ext cx="6135" cy="1308"/>
            </a:xfrm>
            <a:prstGeom prst="rect">
              <a:avLst/>
            </a:prstGeom>
            <a:solidFill>
              <a:srgbClr val="FFFF00"/>
            </a:solidFill>
            <a:ln w="19050">
              <a:solidFill>
                <a:srgbClr val="FFC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建立节点物理量的代数方程</a:t>
              </a:r>
              <a:r>
                <a:rPr lang="zh-CN" altLang="en-US" sz="2400" dirty="0">
                  <a:latin typeface="黑体" panose="02010609060101010101" pitchFamily="2" charset="-122"/>
                  <a:ea typeface="黑体" panose="02010609060101010101" pitchFamily="2" charset="-122"/>
                </a:rPr>
                <a:t>（方程离散化）</a:t>
              </a:r>
              <a:endParaRPr lang="en-US" sz="2400" dirty="0">
                <a:latin typeface="黑体" panose="02010609060101010101" pitchFamily="2" charset="-122"/>
                <a:ea typeface="黑体" panose="02010609060101010101" pitchFamily="2" charset="-122"/>
              </a:endParaRPr>
            </a:p>
          </p:txBody>
        </p:sp>
        <p:sp>
          <p:nvSpPr>
            <p:cNvPr id="17" name="TextBox 7"/>
            <p:cNvSpPr txBox="1"/>
            <p:nvPr/>
          </p:nvSpPr>
          <p:spPr>
            <a:xfrm>
              <a:off x="1404" y="6127"/>
              <a:ext cx="5298" cy="725"/>
            </a:xfrm>
            <a:prstGeom prst="rect">
              <a:avLst/>
            </a:prstGeom>
            <a:solidFill>
              <a:schemeClr val="accent4">
                <a:lumMod val="20000"/>
                <a:lumOff val="80000"/>
              </a:schemeClr>
            </a:solidFill>
            <a:ln w="19050">
              <a:solidFill>
                <a:srgbClr val="7030A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设立温度场的迭代初值</a:t>
              </a:r>
              <a:endParaRPr lang="en-US" sz="2400" dirty="0" err="1">
                <a:latin typeface="黑体" panose="02010609060101010101" pitchFamily="2" charset="-122"/>
                <a:ea typeface="黑体" panose="02010609060101010101" pitchFamily="2" charset="-122"/>
              </a:endParaRPr>
            </a:p>
          </p:txBody>
        </p:sp>
        <p:sp>
          <p:nvSpPr>
            <p:cNvPr id="18" name="TextBox 8"/>
            <p:cNvSpPr txBox="1"/>
            <p:nvPr/>
          </p:nvSpPr>
          <p:spPr>
            <a:xfrm>
              <a:off x="2062" y="7311"/>
              <a:ext cx="3983"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求解代数方程组</a:t>
              </a:r>
              <a:endParaRPr lang="en-US" sz="2400" dirty="0" err="1">
                <a:latin typeface="黑体" panose="02010609060101010101" pitchFamily="2" charset="-122"/>
                <a:ea typeface="黑体" panose="02010609060101010101" pitchFamily="2" charset="-122"/>
              </a:endParaRPr>
            </a:p>
          </p:txBody>
        </p:sp>
        <p:sp>
          <p:nvSpPr>
            <p:cNvPr id="19" name="Decision 2"/>
            <p:cNvSpPr/>
            <p:nvPr/>
          </p:nvSpPr>
          <p:spPr bwMode="auto">
            <a:xfrm>
              <a:off x="2361" y="8506"/>
              <a:ext cx="3383" cy="1552"/>
            </a:xfrm>
            <a:prstGeom prst="flowChartDecision">
              <a:avLst/>
            </a:prstGeom>
            <a:solidFill>
              <a:srgbClr val="FFC9F1"/>
            </a:solidFill>
            <a:ln w="25400" cap="flat" cmpd="sng" algn="ctr">
              <a:solidFill>
                <a:srgbClr val="FF0066"/>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err="1">
                  <a:ln>
                    <a:noFill/>
                  </a:ln>
                  <a:solidFill>
                    <a:schemeClr val="tx1"/>
                  </a:solidFill>
                  <a:effectLst/>
                  <a:latin typeface="黑体" panose="02010609060101010101" pitchFamily="2" charset="-122"/>
                  <a:ea typeface="黑体" panose="02010609060101010101" pitchFamily="2" charset="-122"/>
                </a:rPr>
                <a:t>是否收敛</a:t>
              </a:r>
              <a:r>
                <a:rPr kumimoji="0" lang="zh-CN" alt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rPr>
                <a:t>？</a:t>
              </a:r>
              <a:endParaRPr kumimoji="0" 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endParaRPr>
            </a:p>
          </p:txBody>
        </p:sp>
        <p:sp>
          <p:nvSpPr>
            <p:cNvPr id="20" name="TextBox 10"/>
            <p:cNvSpPr txBox="1"/>
            <p:nvPr/>
          </p:nvSpPr>
          <p:spPr>
            <a:xfrm>
              <a:off x="2926" y="10438"/>
              <a:ext cx="2255" cy="725"/>
            </a:xfrm>
            <a:prstGeom prst="rect">
              <a:avLst/>
            </a:prstGeom>
            <a:solidFill>
              <a:srgbClr val="EB93B7"/>
            </a:solidFill>
            <a:ln w="19050">
              <a:solidFill>
                <a:srgbClr val="C00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解的分析</a:t>
              </a:r>
              <a:endParaRPr lang="en-US" sz="2400" dirty="0" err="1">
                <a:latin typeface="黑体" panose="02010609060101010101" pitchFamily="2" charset="-122"/>
                <a:ea typeface="黑体" panose="02010609060101010101" pitchFamily="2" charset="-122"/>
              </a:endParaRPr>
            </a:p>
          </p:txBody>
        </p:sp>
        <p:sp>
          <p:nvSpPr>
            <p:cNvPr id="21" name="TextBox 11"/>
            <p:cNvSpPr txBox="1"/>
            <p:nvPr/>
          </p:nvSpPr>
          <p:spPr>
            <a:xfrm>
              <a:off x="6731" y="7317"/>
              <a:ext cx="2255"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改进初场</a:t>
              </a:r>
              <a:endParaRPr lang="en-US" sz="2400" dirty="0" err="1">
                <a:latin typeface="黑体" panose="02010609060101010101" pitchFamily="2" charset="-122"/>
                <a:ea typeface="黑体" panose="02010609060101010101" pitchFamily="2" charset="-122"/>
              </a:endParaRPr>
            </a:p>
          </p:txBody>
        </p:sp>
        <p:cxnSp>
          <p:nvCxnSpPr>
            <p:cNvPr id="22" name="Straight Arrow Connector 12"/>
            <p:cNvCxnSpPr>
              <a:stCxn id="14" idx="2"/>
              <a:endCxn id="15" idx="0"/>
            </p:cNvCxnSpPr>
            <p:nvPr/>
          </p:nvCxnSpPr>
          <p:spPr bwMode="auto">
            <a:xfrm>
              <a:off x="4054" y="2678"/>
              <a:ext cx="0" cy="46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3" name="Straight Arrow Connector 14"/>
            <p:cNvCxnSpPr>
              <a:stCxn id="15" idx="2"/>
              <a:endCxn id="16" idx="0"/>
            </p:cNvCxnSpPr>
            <p:nvPr/>
          </p:nvCxnSpPr>
          <p:spPr bwMode="auto">
            <a:xfrm>
              <a:off x="4054" y="3868"/>
              <a:ext cx="0" cy="464"/>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4" name="Straight Arrow Connector 17"/>
            <p:cNvCxnSpPr>
              <a:stCxn id="16" idx="2"/>
              <a:endCxn id="17" idx="0"/>
            </p:cNvCxnSpPr>
            <p:nvPr/>
          </p:nvCxnSpPr>
          <p:spPr bwMode="auto">
            <a:xfrm flipH="1">
              <a:off x="4053" y="5640"/>
              <a:ext cx="1" cy="48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5" name="Straight Arrow Connector 20"/>
            <p:cNvCxnSpPr>
              <a:stCxn id="17" idx="2"/>
              <a:endCxn id="18" idx="0"/>
            </p:cNvCxnSpPr>
            <p:nvPr/>
          </p:nvCxnSpPr>
          <p:spPr bwMode="auto">
            <a:xfrm>
              <a:off x="4053" y="6851"/>
              <a:ext cx="1" cy="45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6" name="Straight Arrow Connector 23"/>
            <p:cNvCxnSpPr>
              <a:stCxn id="18" idx="2"/>
              <a:endCxn id="19" idx="0"/>
            </p:cNvCxnSpPr>
            <p:nvPr/>
          </p:nvCxnSpPr>
          <p:spPr bwMode="auto">
            <a:xfrm flipH="1">
              <a:off x="4053" y="8037"/>
              <a:ext cx="1" cy="47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8" name="Straight Arrow Connector 26"/>
            <p:cNvCxnSpPr>
              <a:stCxn id="19" idx="2"/>
              <a:endCxn id="20" idx="0"/>
            </p:cNvCxnSpPr>
            <p:nvPr/>
          </p:nvCxnSpPr>
          <p:spPr bwMode="auto">
            <a:xfrm>
              <a:off x="4053" y="10059"/>
              <a:ext cx="1" cy="37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30" name="Elbow Connector 29"/>
            <p:cNvCxnSpPr>
              <a:stCxn id="19" idx="3"/>
              <a:endCxn id="21" idx="2"/>
            </p:cNvCxnSpPr>
            <p:nvPr/>
          </p:nvCxnSpPr>
          <p:spPr bwMode="auto">
            <a:xfrm flipV="1">
              <a:off x="5745" y="8042"/>
              <a:ext cx="2115" cy="1240"/>
            </a:xfrm>
            <a:prstGeom prst="bentConnector2">
              <a:avLst/>
            </a:prstGeom>
            <a:solidFill>
              <a:srgbClr val="FFFFCC"/>
            </a:solidFill>
            <a:ln w="25400" cap="flat" cmpd="sng" algn="ctr">
              <a:solidFill>
                <a:schemeClr val="tx1"/>
              </a:solidFill>
              <a:prstDash val="solid"/>
              <a:round/>
              <a:headEnd type="none" w="med" len="med"/>
              <a:tailEnd type="triangle"/>
            </a:ln>
            <a:effectLst/>
          </p:spPr>
        </p:cxnSp>
        <p:cxnSp>
          <p:nvCxnSpPr>
            <p:cNvPr id="32" name="Elbow Connector 31"/>
            <p:cNvCxnSpPr>
              <a:stCxn id="21" idx="0"/>
              <a:endCxn id="17" idx="3"/>
            </p:cNvCxnSpPr>
            <p:nvPr/>
          </p:nvCxnSpPr>
          <p:spPr bwMode="auto">
            <a:xfrm rot="16200000" flipV="1">
              <a:off x="6867" y="6325"/>
              <a:ext cx="827" cy="1157"/>
            </a:xfrm>
            <a:prstGeom prst="bentConnector2">
              <a:avLst/>
            </a:prstGeom>
            <a:solidFill>
              <a:srgbClr val="FFFFCC"/>
            </a:solidFill>
            <a:ln w="25400" cap="flat" cmpd="sng" algn="ctr">
              <a:solidFill>
                <a:schemeClr val="tx1"/>
              </a:solidFill>
              <a:prstDash val="solid"/>
              <a:round/>
              <a:headEnd type="none" w="med" len="med"/>
              <a:tailEnd type="triangle"/>
            </a:ln>
            <a:effectLst/>
          </p:spPr>
        </p:cxnSp>
        <p:sp>
          <p:nvSpPr>
            <p:cNvPr id="35" name="TextBox 34"/>
            <p:cNvSpPr txBox="1"/>
            <p:nvPr/>
          </p:nvSpPr>
          <p:spPr>
            <a:xfrm>
              <a:off x="4524" y="9653"/>
              <a:ext cx="813" cy="725"/>
            </a:xfrm>
            <a:prstGeom prst="rect">
              <a:avLst/>
            </a:prstGeom>
            <a:noFill/>
          </p:spPr>
          <p:txBody>
            <a:bodyPr wrap="square" rtlCol="0">
              <a:spAutoFit/>
            </a:bodyPr>
            <a:p>
              <a:r>
                <a:rPr lang="en-US" sz="2400" dirty="0" err="1">
                  <a:solidFill>
                    <a:srgbClr val="0070C0"/>
                  </a:solidFill>
                  <a:latin typeface="黑体" panose="02010609060101010101" pitchFamily="2" charset="-122"/>
                  <a:ea typeface="黑体" panose="02010609060101010101" pitchFamily="2" charset="-122"/>
                </a:rPr>
                <a:t>是</a:t>
              </a:r>
              <a:endParaRPr lang="en-US" sz="2400" dirty="0" err="1">
                <a:solidFill>
                  <a:srgbClr val="0070C0"/>
                </a:solidFill>
                <a:latin typeface="黑体" panose="02010609060101010101" pitchFamily="2" charset="-122"/>
                <a:ea typeface="黑体" panose="02010609060101010101" pitchFamily="2" charset="-122"/>
              </a:endParaRPr>
            </a:p>
          </p:txBody>
        </p:sp>
        <p:sp>
          <p:nvSpPr>
            <p:cNvPr id="37" name="TextBox 36"/>
            <p:cNvSpPr txBox="1"/>
            <p:nvPr/>
          </p:nvSpPr>
          <p:spPr>
            <a:xfrm>
              <a:off x="6395" y="8506"/>
              <a:ext cx="813" cy="725"/>
            </a:xfrm>
            <a:prstGeom prst="rect">
              <a:avLst/>
            </a:prstGeom>
            <a:noFill/>
          </p:spPr>
          <p:txBody>
            <a:bodyPr wrap="square" rtlCol="0">
              <a:spAutoFit/>
            </a:bodyPr>
            <a:p>
              <a:r>
                <a:rPr lang="en-US" sz="2400" dirty="0" err="1">
                  <a:solidFill>
                    <a:srgbClr val="FF0000"/>
                  </a:solidFill>
                  <a:latin typeface="黑体" panose="02010609060101010101" pitchFamily="2" charset="-122"/>
                  <a:ea typeface="黑体" panose="02010609060101010101" pitchFamily="2" charset="-122"/>
                </a:rPr>
                <a:t>否</a:t>
              </a:r>
              <a:endParaRPr lang="en-US" sz="2400" dirty="0" err="1">
                <a:solidFill>
                  <a:srgbClr val="FF0000"/>
                </a:solidFill>
                <a:latin typeface="黑体" panose="02010609060101010101" pitchFamily="2" charset="-122"/>
                <a:ea typeface="黑体" panose="02010609060101010101" pitchFamily="2" charset="-122"/>
              </a:endParaRPr>
            </a:p>
          </p:txBody>
        </p:sp>
      </p:grpSp>
      <p:cxnSp>
        <p:nvCxnSpPr>
          <p:cNvPr id="29" name="Elbow Connector 40"/>
          <p:cNvCxnSpPr>
            <a:stCxn id="14" idx="3"/>
            <a:endCxn id="40" idx="1"/>
          </p:cNvCxnSpPr>
          <p:nvPr/>
        </p:nvCxnSpPr>
        <p:spPr bwMode="auto">
          <a:xfrm>
            <a:off x="4417695" y="1470660"/>
            <a:ext cx="2847975" cy="4147820"/>
          </a:xfrm>
          <a:prstGeom prst="bentConnector3">
            <a:avLst>
              <a:gd name="adj1" fmla="val 50011"/>
            </a:avLst>
          </a:prstGeom>
          <a:solidFill>
            <a:srgbClr val="FFFFCC"/>
          </a:solidFill>
          <a:ln w="25400" cap="flat" cmpd="sng" algn="ctr">
            <a:solidFill>
              <a:srgbClr val="0070C0"/>
            </a:solidFill>
            <a:prstDash val="dash"/>
            <a:round/>
            <a:headEnd type="none" w="med" len="med"/>
            <a:tailEnd type="triangle"/>
          </a:ln>
          <a:effectLst/>
        </p:spPr>
      </p:cxnSp>
      <p:grpSp>
        <p:nvGrpSpPr>
          <p:cNvPr id="8" name="组合 7"/>
          <p:cNvGrpSpPr/>
          <p:nvPr/>
        </p:nvGrpSpPr>
        <p:grpSpPr>
          <a:xfrm>
            <a:off x="7265670" y="4197985"/>
            <a:ext cx="5379720" cy="2840990"/>
            <a:chOff x="11442" y="6611"/>
            <a:chExt cx="8472" cy="4474"/>
          </a:xfrm>
        </p:grpSpPr>
        <p:grpSp>
          <p:nvGrpSpPr>
            <p:cNvPr id="44" name="组合 43"/>
            <p:cNvGrpSpPr/>
            <p:nvPr/>
          </p:nvGrpSpPr>
          <p:grpSpPr>
            <a:xfrm>
              <a:off x="11442" y="6611"/>
              <a:ext cx="8473" cy="4474"/>
              <a:chOff x="11442" y="6611"/>
              <a:chExt cx="8473" cy="3668"/>
            </a:xfrm>
          </p:grpSpPr>
          <p:sp>
            <p:nvSpPr>
              <p:cNvPr id="40" name="TextBox 39"/>
              <p:cNvSpPr txBox="1"/>
              <p:nvPr/>
            </p:nvSpPr>
            <p:spPr>
              <a:xfrm>
                <a:off x="11442" y="6611"/>
                <a:ext cx="8473" cy="3668"/>
              </a:xfrm>
              <a:prstGeom prst="rect">
                <a:avLst/>
              </a:prstGeom>
              <a:solidFill>
                <a:schemeClr val="accent3">
                  <a:lumMod val="20000"/>
                  <a:lumOff val="80000"/>
                </a:schemeClr>
              </a:solidFill>
              <a:ln w="19050">
                <a:solidFill>
                  <a:srgbClr val="0070C0"/>
                </a:solidFill>
                <a:prstDash val="dash"/>
              </a:ln>
            </p:spPr>
            <p:txBody>
              <a:bodyPr wrap="square" rtlCol="0">
                <a:noAutofit/>
              </a:bodyPr>
              <a:p>
                <a:r>
                  <a:rPr lang="en-US" sz="2400" dirty="0" err="1">
                    <a:ea typeface="黑体" panose="02010609060101010101" pitchFamily="2" charset="-122"/>
                  </a:rPr>
                  <a:t>描写物理问题的微分方程称</a:t>
                </a:r>
                <a:r>
                  <a:rPr lang="en-US" sz="2400" b="1" dirty="0" err="1">
                    <a:solidFill>
                      <a:srgbClr val="FF0000"/>
                    </a:solidFill>
                    <a:ea typeface="黑体" panose="02010609060101010101" pitchFamily="2" charset="-122"/>
                  </a:rPr>
                  <a:t>控制方程</a:t>
                </a:r>
                <a:r>
                  <a:rPr lang="zh-CN" altLang="en-US" sz="2400" dirty="0">
                    <a:ea typeface="黑体" panose="02010609060101010101" pitchFamily="2" charset="-122"/>
                  </a:rPr>
                  <a:t>（</a:t>
                </a:r>
                <a:r>
                  <a:rPr lang="en-US" altLang="zh-CN" sz="2400" dirty="0">
                    <a:ea typeface="黑体" panose="02010609060101010101" pitchFamily="2" charset="-122"/>
                  </a:rPr>
                  <a:t>governing</a:t>
                </a:r>
                <a:r>
                  <a:rPr lang="zh-CN" altLang="en-US" sz="2400" dirty="0">
                    <a:ea typeface="黑体" panose="02010609060101010101" pitchFamily="2" charset="-122"/>
                  </a:rPr>
                  <a:t> </a:t>
                </a:r>
                <a:r>
                  <a:rPr lang="en-US" altLang="zh-CN" sz="2400" dirty="0">
                    <a:ea typeface="黑体" panose="02010609060101010101" pitchFamily="2" charset="-122"/>
                  </a:rPr>
                  <a:t>equation</a:t>
                </a:r>
                <a:r>
                  <a:rPr lang="zh-CN" altLang="en-US" sz="2400" dirty="0" smtClean="0">
                    <a:ea typeface="黑体" panose="02010609060101010101" pitchFamily="2" charset="-122"/>
                  </a:rPr>
                  <a:t>）</a:t>
                </a:r>
                <a:endParaRPr lang="en-US" altLang="zh-CN" sz="2400" dirty="0" smtClean="0">
                  <a:ea typeface="黑体" panose="02010609060101010101" pitchFamily="2" charset="-122"/>
                </a:endParaRPr>
              </a:p>
              <a:p>
                <a:r>
                  <a:rPr lang="zh-CN" altLang="en-US" sz="2400" dirty="0" smtClean="0">
                    <a:ea typeface="黑体" panose="02010609060101010101" pitchFamily="2" charset="-122"/>
                  </a:rPr>
                  <a:t>这个例子的导热微分方程</a:t>
                </a:r>
                <a:endParaRPr lang="en-US" altLang="zh-CN" sz="2400" dirty="0" smtClean="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sz="2400" dirty="0">
                  <a:ea typeface="黑体" panose="02010609060101010101" pitchFamily="2" charset="-122"/>
                </a:endParaRPr>
              </a:p>
            </p:txBody>
          </p:sp>
          <mc:AlternateContent xmlns:mc="http://schemas.openxmlformats.org/markup-compatibility/2006">
            <mc:Choice xmlns:a14="http://schemas.microsoft.com/office/drawing/2010/main" Requires="a14">
              <p:sp>
                <p:nvSpPr>
                  <p:cNvPr id="45" name="TextBox 44"/>
                  <p:cNvSpPr txBox="1"/>
                  <p:nvPr/>
                </p:nvSpPr>
                <p:spPr>
                  <a:xfrm>
                    <a:off x="14207" y="9114"/>
                    <a:ext cx="3241" cy="1041"/>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𝑡</m:t>
                              </m:r>
                            </m:num>
                            <m:den>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𝑡</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sz="2400" dirty="0"/>
                  </a:p>
                </p:txBody>
              </p:sp>
            </mc:Choice>
            <mc:Fallback>
              <p:sp>
                <p:nvSpPr>
                  <p:cNvPr id="45" name="TextBox 44"/>
                  <p:cNvSpPr txBox="1">
                    <a:spLocks noRot="1" noChangeAspect="1" noMove="1" noResize="1" noEditPoints="1" noAdjustHandles="1" noChangeArrowheads="1" noChangeShapeType="1" noTextEdit="1"/>
                  </p:cNvSpPr>
                  <p:nvPr/>
                </p:nvSpPr>
                <p:spPr>
                  <a:xfrm>
                    <a:off x="14207" y="9114"/>
                    <a:ext cx="3241" cy="1041"/>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 name="矩形 52"/>
                <p:cNvSpPr/>
                <p:nvPr>
                  <p:custDataLst>
                    <p:tags r:id="rId3"/>
                  </p:custDataLst>
                </p:nvPr>
              </p:nvSpPr>
              <p:spPr>
                <a:xfrm>
                  <a:off x="11941" y="8506"/>
                  <a:ext cx="7621" cy="1040"/>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ea typeface="Cambria Math" panose="02040503050406030204" pitchFamily="18" charset="0"/>
                          </a:rPr>
                          <m:t>𝜌</m:t>
                        </m:r>
                        <m:r>
                          <a:rPr lang="en-US" altLang="zh-CN" sz="1800" i="1">
                            <a:latin typeface="Cambria Math" panose="02040503050406030204" pitchFamily="18" charset="0"/>
                            <a:ea typeface="Cambria Math" panose="02040503050406030204" pitchFamily="18" charset="0"/>
                          </a:rPr>
                          <m:t>𝑐</m:t>
                        </m:r>
                        <m:f>
                          <m:fPr>
                            <m:ctrlPr>
                              <a:rPr lang="en-US" altLang="zh-CN" sz="1800" i="1">
                                <a:latin typeface="Cambria Math" panose="02040503050406030204" pitchFamily="18" charset="0"/>
                                <a:ea typeface="Cambria Math" panose="02040503050406030204" pitchFamily="18" charset="0"/>
                              </a:rPr>
                            </m:ctrlPr>
                          </m:fPr>
                          <m:num>
                            <m:r>
                              <a:rPr lang="zh-CN" altLang="en-US"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𝑡</m:t>
                            </m:r>
                          </m:num>
                          <m:den>
                            <m:r>
                              <a:rPr lang="zh-CN" altLang="en-US" sz="1800" i="1">
                                <a:latin typeface="Cambria Math" panose="02040503050406030204" pitchFamily="18" charset="0"/>
                                <a:ea typeface="Cambria Math" panose="02040503050406030204" pitchFamily="18" charset="0"/>
                              </a:rPr>
                              <m:t>𝜕𝜏</m:t>
                            </m:r>
                          </m:den>
                        </m:f>
                        <m:r>
                          <a:rPr lang="en-US" altLang="zh-CN" sz="1800" i="1">
                            <a:latin typeface="Cambria Math" panose="02040503050406030204" pitchFamily="18" charset="0"/>
                            <a:ea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num>
                          <m:den>
                            <m:r>
                              <a:rPr lang="zh-CN" altLang="en-US" sz="1800" i="1">
                                <a:latin typeface="Cambria Math" panose="02040503050406030204" pitchFamily="18" charset="0"/>
                              </a:rPr>
                              <m:t>𝜕</m:t>
                            </m:r>
                            <m:r>
                              <a:rPr lang="en-US" altLang="zh-CN" sz="1800" i="1">
                                <a:latin typeface="Cambria Math" panose="02040503050406030204" pitchFamily="18" charset="0"/>
                              </a:rPr>
                              <m:t>𝑥</m:t>
                            </m:r>
                          </m:den>
                        </m:f>
                        <m:d>
                          <m:dPr>
                            <m:ctrlPr>
                              <a:rPr lang="en-US" altLang="zh-CN" sz="1800" i="1">
                                <a:latin typeface="Cambria Math" panose="02040503050406030204" pitchFamily="18" charset="0"/>
                              </a:rPr>
                            </m:ctrlPr>
                          </m:dPr>
                          <m:e>
                            <m:r>
                              <a:rPr lang="zh-CN" altLang="en-US" sz="1800" i="1">
                                <a:latin typeface="Cambria Math" panose="02040503050406030204" pitchFamily="18" charset="0"/>
                              </a:rPr>
                              <m:t>𝜆</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𝑥</m:t>
                                </m:r>
                              </m:den>
                            </m:f>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num>
                          <m:den>
                            <m:r>
                              <a:rPr lang="zh-CN" altLang="en-US" sz="1800" i="1">
                                <a:latin typeface="Cambria Math" panose="02040503050406030204" pitchFamily="18" charset="0"/>
                              </a:rPr>
                              <m:t>𝜕</m:t>
                            </m:r>
                            <m:r>
                              <a:rPr lang="en-US" altLang="zh-CN" sz="1800" i="1">
                                <a:latin typeface="Cambria Math" panose="02040503050406030204" pitchFamily="18" charset="0"/>
                              </a:rPr>
                              <m:t>𝑦</m:t>
                            </m:r>
                          </m:den>
                        </m:f>
                        <m:d>
                          <m:dPr>
                            <m:ctrlPr>
                              <a:rPr lang="en-US" altLang="zh-CN" sz="1800" i="1">
                                <a:latin typeface="Cambria Math" panose="02040503050406030204" pitchFamily="18" charset="0"/>
                              </a:rPr>
                            </m:ctrlPr>
                          </m:dPr>
                          <m:e>
                            <m:r>
                              <a:rPr lang="zh-CN" altLang="en-US" sz="1800" i="1">
                                <a:latin typeface="Cambria Math" panose="02040503050406030204" pitchFamily="18" charset="0"/>
                              </a:rPr>
                              <m:t>𝜆</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𝑦</m:t>
                                </m:r>
                              </m:den>
                            </m:f>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num>
                          <m:den>
                            <m:r>
                              <a:rPr lang="zh-CN" altLang="en-US" sz="1800" i="1">
                                <a:latin typeface="Cambria Math" panose="02040503050406030204" pitchFamily="18" charset="0"/>
                              </a:rPr>
                              <m:t>𝜕</m:t>
                            </m:r>
                            <m:r>
                              <a:rPr lang="en-US" altLang="zh-CN" sz="1800" i="1">
                                <a:latin typeface="Cambria Math" panose="02040503050406030204" pitchFamily="18" charset="0"/>
                              </a:rPr>
                              <m:t>𝑧</m:t>
                            </m:r>
                          </m:den>
                        </m:f>
                        <m:d>
                          <m:dPr>
                            <m:ctrlPr>
                              <a:rPr lang="en-US" altLang="zh-CN" sz="1800" i="1">
                                <a:latin typeface="Cambria Math" panose="02040503050406030204" pitchFamily="18" charset="0"/>
                              </a:rPr>
                            </m:ctrlPr>
                          </m:dPr>
                          <m:e>
                            <m:r>
                              <a:rPr lang="zh-CN" altLang="en-US" sz="1800" i="1">
                                <a:latin typeface="Cambria Math" panose="02040503050406030204" pitchFamily="18" charset="0"/>
                              </a:rPr>
                              <m:t>𝜆</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𝑧</m:t>
                                </m:r>
                              </m:den>
                            </m:f>
                          </m:e>
                        </m:d>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m:rPr>
                                <m:sty m:val="p"/>
                              </m:rPr>
                              <a:rPr lang="el-GR" altLang="zh-CN" sz="1800" b="0" i="1" smtClean="0">
                                <a:latin typeface="Cambria Math" panose="02040503050406030204" pitchFamily="18" charset="0"/>
                                <a:ea typeface="Cambria Math" panose="02040503050406030204" pitchFamily="18" charset="0"/>
                              </a:rPr>
                              <m:t>Φ</m:t>
                            </m:r>
                          </m:e>
                        </m:acc>
                      </m:oMath>
                    </m:oMathPara>
                  </a14:m>
                  <a:endParaRPr lang="zh-CN" altLang="en-US" sz="1800" dirty="0"/>
                </a:p>
              </p:txBody>
            </p:sp>
          </mc:Choice>
          <mc:Fallback>
            <p:sp>
              <p:nvSpPr>
                <p:cNvPr id="2" name="矩形 52"/>
                <p:cNvSpPr>
                  <a:spLocks noRot="1" noChangeAspect="1" noMove="1" noResize="1" noEditPoints="1" noAdjustHandles="1" noChangeArrowheads="1" noChangeShapeType="1" noTextEdit="1"/>
                </p:cNvSpPr>
                <p:nvPr>
                  <p:custDataLst>
                    <p:tags r:id="rId4"/>
                  </p:custDataLst>
                </p:nvPr>
              </p:nvSpPr>
              <p:spPr>
                <a:xfrm>
                  <a:off x="11941" y="8506"/>
                  <a:ext cx="7621" cy="1040"/>
                </a:xfrm>
                <a:prstGeom prst="rect">
                  <a:avLst/>
                </a:prstGeom>
                <a:blipFill rotWithShape="1">
                  <a:blip r:embed="rId5"/>
                </a:blipFill>
                <a:ln w="19050">
                  <a:noFill/>
                </a:ln>
              </p:spPr>
              <p:txBody>
                <a:bodyPr/>
                <a:lstStyle/>
                <a:p>
                  <a:r>
                    <a:rPr lang="zh-CN" altLang="en-US">
                      <a:noFill/>
                    </a:rPr>
                    <a:t> </a:t>
                  </a:r>
                </a:p>
              </p:txBody>
            </p:sp>
          </mc:Fallback>
        </mc:AlternateContent>
        <p:cxnSp>
          <p:nvCxnSpPr>
            <p:cNvPr id="3" name="直接连接符 67"/>
            <p:cNvCxnSpPr/>
            <p:nvPr>
              <p:custDataLst>
                <p:tags r:id="rId6"/>
              </p:custDataLst>
            </p:nvPr>
          </p:nvCxnSpPr>
          <p:spPr bwMode="auto">
            <a:xfrm flipV="1">
              <a:off x="12279" y="8530"/>
              <a:ext cx="908" cy="907"/>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5" name="直接连接符 67"/>
            <p:cNvCxnSpPr/>
            <p:nvPr>
              <p:custDataLst>
                <p:tags r:id="rId7"/>
              </p:custDataLst>
            </p:nvPr>
          </p:nvCxnSpPr>
          <p:spPr bwMode="auto">
            <a:xfrm flipV="1">
              <a:off x="17042" y="8530"/>
              <a:ext cx="1405" cy="907"/>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6" name="直接连接符 67"/>
            <p:cNvCxnSpPr/>
            <p:nvPr>
              <p:custDataLst>
                <p:tags r:id="rId8"/>
              </p:custDataLst>
            </p:nvPr>
          </p:nvCxnSpPr>
          <p:spPr bwMode="auto">
            <a:xfrm flipV="1">
              <a:off x="18853" y="8644"/>
              <a:ext cx="570" cy="793"/>
            </a:xfrm>
            <a:prstGeom prst="line">
              <a:avLst/>
            </a:prstGeom>
            <a:solidFill>
              <a:srgbClr val="FFFFCC"/>
            </a:solidFill>
            <a:ln w="25400" cap="flat" cmpd="sng" algn="ctr">
              <a:solidFill>
                <a:srgbClr val="FF0000"/>
              </a:solidFill>
              <a:prstDash val="solid"/>
              <a:round/>
              <a:headEnd type="none" w="med" len="med"/>
              <a:tailEnd type="none" w="med" len="med"/>
            </a:ln>
            <a:effectLst/>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导热问题数值求解的基本步骤</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43" name="组合 42"/>
          <p:cNvGrpSpPr/>
          <p:nvPr/>
        </p:nvGrpSpPr>
        <p:grpSpPr>
          <a:xfrm>
            <a:off x="626110" y="1240155"/>
            <a:ext cx="5079365" cy="5847715"/>
            <a:chOff x="986" y="1953"/>
            <a:chExt cx="7999" cy="9209"/>
          </a:xfrm>
        </p:grpSpPr>
        <p:sp>
          <p:nvSpPr>
            <p:cNvPr id="14" name="TextBox 1"/>
            <p:cNvSpPr txBox="1"/>
            <p:nvPr/>
          </p:nvSpPr>
          <p:spPr>
            <a:xfrm>
              <a:off x="1151" y="1953"/>
              <a:ext cx="5806" cy="725"/>
            </a:xfrm>
            <a:prstGeom prst="rect">
              <a:avLst/>
            </a:prstGeom>
            <a:solidFill>
              <a:schemeClr val="accent3">
                <a:lumMod val="20000"/>
                <a:lumOff val="80000"/>
              </a:schemeClr>
            </a:solidFill>
            <a:ln w="19050">
              <a:solidFill>
                <a:schemeClr val="accent3"/>
              </a:solidFill>
            </a:ln>
          </p:spPr>
          <p:txBody>
            <a:bodyPr wrap="square" rtlCol="0">
              <a:spAutoFit/>
            </a:bodyPr>
            <a:p>
              <a:r>
                <a:rPr lang="en-US" sz="2400" dirty="0" err="1">
                  <a:latin typeface="黑体" panose="02010609060101010101" pitchFamily="2" charset="-122"/>
                  <a:ea typeface="黑体" panose="02010609060101010101" pitchFamily="2" charset="-122"/>
                </a:rPr>
                <a:t>建立控制方程及定解条件</a:t>
              </a:r>
              <a:endParaRPr lang="en-US" sz="2400" dirty="0" err="1">
                <a:latin typeface="黑体" panose="02010609060101010101" pitchFamily="2" charset="-122"/>
                <a:ea typeface="黑体" panose="02010609060101010101" pitchFamily="2" charset="-122"/>
              </a:endParaRPr>
            </a:p>
          </p:txBody>
        </p:sp>
        <p:sp>
          <p:nvSpPr>
            <p:cNvPr id="15" name="TextBox 5"/>
            <p:cNvSpPr txBox="1"/>
            <p:nvPr/>
          </p:nvSpPr>
          <p:spPr>
            <a:xfrm>
              <a:off x="1376" y="3143"/>
              <a:ext cx="5356" cy="725"/>
            </a:xfrm>
            <a:prstGeom prst="rect">
              <a:avLst/>
            </a:prstGeom>
            <a:solidFill>
              <a:srgbClr val="CEEC72"/>
            </a:solidFill>
            <a:ln w="19050">
              <a:solidFill>
                <a:srgbClr val="00B050"/>
              </a:solidFill>
            </a:ln>
          </p:spPr>
          <p:txBody>
            <a:bodyPr wrap="square" rtlCol="0">
              <a:spAutoFit/>
            </a:bodyPr>
            <a:p>
              <a:pPr algn="ctr"/>
              <a:r>
                <a:rPr lang="en-US" sz="2400" dirty="0" err="1">
                  <a:latin typeface="黑体" panose="02010609060101010101" pitchFamily="2" charset="-122"/>
                  <a:ea typeface="黑体" panose="02010609060101010101" pitchFamily="2" charset="-122"/>
                </a:rPr>
                <a:t>确定节点</a:t>
              </a:r>
              <a:r>
                <a:rPr lang="zh-CN" altLang="en-US" sz="2400" dirty="0">
                  <a:latin typeface="黑体" panose="02010609060101010101" pitchFamily="2" charset="-122"/>
                  <a:ea typeface="黑体" panose="02010609060101010101" pitchFamily="2" charset="-122"/>
                </a:rPr>
                <a:t>（区域离散化）</a:t>
              </a:r>
              <a:endParaRPr lang="en-US" sz="2400" dirty="0">
                <a:latin typeface="黑体" panose="02010609060101010101" pitchFamily="2" charset="-122"/>
                <a:ea typeface="黑体" panose="02010609060101010101" pitchFamily="2" charset="-122"/>
              </a:endParaRPr>
            </a:p>
          </p:txBody>
        </p:sp>
        <p:sp>
          <p:nvSpPr>
            <p:cNvPr id="16" name="TextBox 6"/>
            <p:cNvSpPr txBox="1"/>
            <p:nvPr/>
          </p:nvSpPr>
          <p:spPr>
            <a:xfrm>
              <a:off x="986" y="4332"/>
              <a:ext cx="6135" cy="1308"/>
            </a:xfrm>
            <a:prstGeom prst="rect">
              <a:avLst/>
            </a:prstGeom>
            <a:solidFill>
              <a:srgbClr val="FFFF00"/>
            </a:solidFill>
            <a:ln w="19050">
              <a:solidFill>
                <a:srgbClr val="FFC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建立节点物理量的代数方程</a:t>
              </a:r>
              <a:r>
                <a:rPr lang="zh-CN" altLang="en-US" sz="2400" dirty="0">
                  <a:latin typeface="黑体" panose="02010609060101010101" pitchFamily="2" charset="-122"/>
                  <a:ea typeface="黑体" panose="02010609060101010101" pitchFamily="2" charset="-122"/>
                </a:rPr>
                <a:t>（方程离散化）</a:t>
              </a:r>
              <a:endParaRPr lang="en-US" sz="2400" dirty="0">
                <a:latin typeface="黑体" panose="02010609060101010101" pitchFamily="2" charset="-122"/>
                <a:ea typeface="黑体" panose="02010609060101010101" pitchFamily="2" charset="-122"/>
              </a:endParaRPr>
            </a:p>
          </p:txBody>
        </p:sp>
        <p:sp>
          <p:nvSpPr>
            <p:cNvPr id="17" name="TextBox 7"/>
            <p:cNvSpPr txBox="1"/>
            <p:nvPr/>
          </p:nvSpPr>
          <p:spPr>
            <a:xfrm>
              <a:off x="1404" y="6127"/>
              <a:ext cx="5298" cy="725"/>
            </a:xfrm>
            <a:prstGeom prst="rect">
              <a:avLst/>
            </a:prstGeom>
            <a:solidFill>
              <a:schemeClr val="accent4">
                <a:lumMod val="20000"/>
                <a:lumOff val="80000"/>
              </a:schemeClr>
            </a:solidFill>
            <a:ln w="19050">
              <a:solidFill>
                <a:srgbClr val="7030A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设立温度场的迭代初值</a:t>
              </a:r>
              <a:endParaRPr lang="en-US" sz="2400" dirty="0" err="1">
                <a:latin typeface="黑体" panose="02010609060101010101" pitchFamily="2" charset="-122"/>
                <a:ea typeface="黑体" panose="02010609060101010101" pitchFamily="2" charset="-122"/>
              </a:endParaRPr>
            </a:p>
          </p:txBody>
        </p:sp>
        <p:sp>
          <p:nvSpPr>
            <p:cNvPr id="18" name="TextBox 8"/>
            <p:cNvSpPr txBox="1"/>
            <p:nvPr/>
          </p:nvSpPr>
          <p:spPr>
            <a:xfrm>
              <a:off x="2062" y="7311"/>
              <a:ext cx="3983"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求解代数方程组</a:t>
              </a:r>
              <a:endParaRPr lang="en-US" sz="2400" dirty="0" err="1">
                <a:latin typeface="黑体" panose="02010609060101010101" pitchFamily="2" charset="-122"/>
                <a:ea typeface="黑体" panose="02010609060101010101" pitchFamily="2" charset="-122"/>
              </a:endParaRPr>
            </a:p>
          </p:txBody>
        </p:sp>
        <p:sp>
          <p:nvSpPr>
            <p:cNvPr id="19" name="Decision 2"/>
            <p:cNvSpPr/>
            <p:nvPr/>
          </p:nvSpPr>
          <p:spPr bwMode="auto">
            <a:xfrm>
              <a:off x="2361" y="8506"/>
              <a:ext cx="3383" cy="1552"/>
            </a:xfrm>
            <a:prstGeom prst="flowChartDecision">
              <a:avLst/>
            </a:prstGeom>
            <a:solidFill>
              <a:srgbClr val="FFC9F1"/>
            </a:solidFill>
            <a:ln w="25400" cap="flat" cmpd="sng" algn="ctr">
              <a:solidFill>
                <a:srgbClr val="FF0066"/>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err="1">
                  <a:ln>
                    <a:noFill/>
                  </a:ln>
                  <a:solidFill>
                    <a:schemeClr val="tx1"/>
                  </a:solidFill>
                  <a:effectLst/>
                  <a:latin typeface="黑体" panose="02010609060101010101" pitchFamily="2" charset="-122"/>
                  <a:ea typeface="黑体" panose="02010609060101010101" pitchFamily="2" charset="-122"/>
                </a:rPr>
                <a:t>是否收敛</a:t>
              </a:r>
              <a:r>
                <a:rPr kumimoji="0" lang="zh-CN" alt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rPr>
                <a:t>？</a:t>
              </a:r>
              <a:endParaRPr kumimoji="0" 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endParaRPr>
            </a:p>
          </p:txBody>
        </p:sp>
        <p:sp>
          <p:nvSpPr>
            <p:cNvPr id="20" name="TextBox 10"/>
            <p:cNvSpPr txBox="1"/>
            <p:nvPr/>
          </p:nvSpPr>
          <p:spPr>
            <a:xfrm>
              <a:off x="2926" y="10438"/>
              <a:ext cx="2255" cy="725"/>
            </a:xfrm>
            <a:prstGeom prst="rect">
              <a:avLst/>
            </a:prstGeom>
            <a:solidFill>
              <a:srgbClr val="EB93B7"/>
            </a:solidFill>
            <a:ln w="19050">
              <a:solidFill>
                <a:srgbClr val="C00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解的分析</a:t>
              </a:r>
              <a:endParaRPr lang="en-US" sz="2400" dirty="0" err="1">
                <a:latin typeface="黑体" panose="02010609060101010101" pitchFamily="2" charset="-122"/>
                <a:ea typeface="黑体" panose="02010609060101010101" pitchFamily="2" charset="-122"/>
              </a:endParaRPr>
            </a:p>
          </p:txBody>
        </p:sp>
        <p:sp>
          <p:nvSpPr>
            <p:cNvPr id="21" name="TextBox 11"/>
            <p:cNvSpPr txBox="1"/>
            <p:nvPr/>
          </p:nvSpPr>
          <p:spPr>
            <a:xfrm>
              <a:off x="6731" y="7317"/>
              <a:ext cx="2255"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改进初场</a:t>
              </a:r>
              <a:endParaRPr lang="en-US" sz="2400" dirty="0" err="1">
                <a:latin typeface="黑体" panose="02010609060101010101" pitchFamily="2" charset="-122"/>
                <a:ea typeface="黑体" panose="02010609060101010101" pitchFamily="2" charset="-122"/>
              </a:endParaRPr>
            </a:p>
          </p:txBody>
        </p:sp>
        <p:cxnSp>
          <p:nvCxnSpPr>
            <p:cNvPr id="22" name="Straight Arrow Connector 12"/>
            <p:cNvCxnSpPr>
              <a:stCxn id="14" idx="2"/>
              <a:endCxn id="15" idx="0"/>
            </p:cNvCxnSpPr>
            <p:nvPr/>
          </p:nvCxnSpPr>
          <p:spPr bwMode="auto">
            <a:xfrm>
              <a:off x="4054" y="2678"/>
              <a:ext cx="0" cy="46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3" name="Straight Arrow Connector 14"/>
            <p:cNvCxnSpPr>
              <a:stCxn id="15" idx="2"/>
              <a:endCxn id="16" idx="0"/>
            </p:cNvCxnSpPr>
            <p:nvPr/>
          </p:nvCxnSpPr>
          <p:spPr bwMode="auto">
            <a:xfrm>
              <a:off x="4054" y="3868"/>
              <a:ext cx="0" cy="464"/>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4" name="Straight Arrow Connector 17"/>
            <p:cNvCxnSpPr>
              <a:stCxn id="16" idx="2"/>
              <a:endCxn id="17" idx="0"/>
            </p:cNvCxnSpPr>
            <p:nvPr/>
          </p:nvCxnSpPr>
          <p:spPr bwMode="auto">
            <a:xfrm flipH="1">
              <a:off x="4053" y="5640"/>
              <a:ext cx="1" cy="48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5" name="Straight Arrow Connector 20"/>
            <p:cNvCxnSpPr>
              <a:stCxn id="17" idx="2"/>
              <a:endCxn id="18" idx="0"/>
            </p:cNvCxnSpPr>
            <p:nvPr/>
          </p:nvCxnSpPr>
          <p:spPr bwMode="auto">
            <a:xfrm>
              <a:off x="4053" y="6851"/>
              <a:ext cx="1" cy="45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6" name="Straight Arrow Connector 23"/>
            <p:cNvCxnSpPr>
              <a:stCxn id="18" idx="2"/>
              <a:endCxn id="19" idx="0"/>
            </p:cNvCxnSpPr>
            <p:nvPr/>
          </p:nvCxnSpPr>
          <p:spPr bwMode="auto">
            <a:xfrm flipH="1">
              <a:off x="4053" y="8037"/>
              <a:ext cx="1" cy="47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8" name="Straight Arrow Connector 26"/>
            <p:cNvCxnSpPr>
              <a:stCxn id="19" idx="2"/>
              <a:endCxn id="20" idx="0"/>
            </p:cNvCxnSpPr>
            <p:nvPr/>
          </p:nvCxnSpPr>
          <p:spPr bwMode="auto">
            <a:xfrm>
              <a:off x="4053" y="10059"/>
              <a:ext cx="1" cy="37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30" name="Elbow Connector 29"/>
            <p:cNvCxnSpPr>
              <a:stCxn id="19" idx="3"/>
              <a:endCxn id="21" idx="2"/>
            </p:cNvCxnSpPr>
            <p:nvPr/>
          </p:nvCxnSpPr>
          <p:spPr bwMode="auto">
            <a:xfrm flipV="1">
              <a:off x="5745" y="8042"/>
              <a:ext cx="2115" cy="1240"/>
            </a:xfrm>
            <a:prstGeom prst="bentConnector2">
              <a:avLst/>
            </a:prstGeom>
            <a:solidFill>
              <a:srgbClr val="FFFFCC"/>
            </a:solidFill>
            <a:ln w="25400" cap="flat" cmpd="sng" algn="ctr">
              <a:solidFill>
                <a:schemeClr val="tx1"/>
              </a:solidFill>
              <a:prstDash val="solid"/>
              <a:round/>
              <a:headEnd type="none" w="med" len="med"/>
              <a:tailEnd type="triangle"/>
            </a:ln>
            <a:effectLst/>
          </p:spPr>
        </p:cxnSp>
        <p:cxnSp>
          <p:nvCxnSpPr>
            <p:cNvPr id="32" name="Elbow Connector 31"/>
            <p:cNvCxnSpPr>
              <a:stCxn id="21" idx="0"/>
              <a:endCxn id="17" idx="3"/>
            </p:cNvCxnSpPr>
            <p:nvPr/>
          </p:nvCxnSpPr>
          <p:spPr bwMode="auto">
            <a:xfrm rot="16200000" flipV="1">
              <a:off x="6867" y="6325"/>
              <a:ext cx="827" cy="1157"/>
            </a:xfrm>
            <a:prstGeom prst="bentConnector2">
              <a:avLst/>
            </a:prstGeom>
            <a:solidFill>
              <a:srgbClr val="FFFFCC"/>
            </a:solidFill>
            <a:ln w="25400" cap="flat" cmpd="sng" algn="ctr">
              <a:solidFill>
                <a:schemeClr val="tx1"/>
              </a:solidFill>
              <a:prstDash val="solid"/>
              <a:round/>
              <a:headEnd type="none" w="med" len="med"/>
              <a:tailEnd type="triangle"/>
            </a:ln>
            <a:effectLst/>
          </p:spPr>
        </p:cxnSp>
        <p:sp>
          <p:nvSpPr>
            <p:cNvPr id="35" name="TextBox 34"/>
            <p:cNvSpPr txBox="1"/>
            <p:nvPr/>
          </p:nvSpPr>
          <p:spPr>
            <a:xfrm>
              <a:off x="4524" y="9653"/>
              <a:ext cx="813" cy="725"/>
            </a:xfrm>
            <a:prstGeom prst="rect">
              <a:avLst/>
            </a:prstGeom>
            <a:noFill/>
          </p:spPr>
          <p:txBody>
            <a:bodyPr wrap="square" rtlCol="0">
              <a:spAutoFit/>
            </a:bodyPr>
            <a:p>
              <a:r>
                <a:rPr lang="en-US" sz="2400" dirty="0" err="1">
                  <a:solidFill>
                    <a:srgbClr val="0070C0"/>
                  </a:solidFill>
                  <a:latin typeface="黑体" panose="02010609060101010101" pitchFamily="2" charset="-122"/>
                  <a:ea typeface="黑体" panose="02010609060101010101" pitchFamily="2" charset="-122"/>
                </a:rPr>
                <a:t>是</a:t>
              </a:r>
              <a:endParaRPr lang="en-US" sz="2400" dirty="0" err="1">
                <a:solidFill>
                  <a:srgbClr val="0070C0"/>
                </a:solidFill>
                <a:latin typeface="黑体" panose="02010609060101010101" pitchFamily="2" charset="-122"/>
                <a:ea typeface="黑体" panose="02010609060101010101" pitchFamily="2" charset="-122"/>
              </a:endParaRPr>
            </a:p>
          </p:txBody>
        </p:sp>
        <p:sp>
          <p:nvSpPr>
            <p:cNvPr id="37" name="TextBox 36"/>
            <p:cNvSpPr txBox="1"/>
            <p:nvPr/>
          </p:nvSpPr>
          <p:spPr>
            <a:xfrm>
              <a:off x="6395" y="8506"/>
              <a:ext cx="813" cy="725"/>
            </a:xfrm>
            <a:prstGeom prst="rect">
              <a:avLst/>
            </a:prstGeom>
            <a:noFill/>
          </p:spPr>
          <p:txBody>
            <a:bodyPr wrap="square" rtlCol="0">
              <a:spAutoFit/>
            </a:bodyPr>
            <a:p>
              <a:r>
                <a:rPr lang="en-US" sz="2400" dirty="0" err="1">
                  <a:solidFill>
                    <a:srgbClr val="FF0000"/>
                  </a:solidFill>
                  <a:latin typeface="黑体" panose="02010609060101010101" pitchFamily="2" charset="-122"/>
                  <a:ea typeface="黑体" panose="02010609060101010101" pitchFamily="2" charset="-122"/>
                </a:rPr>
                <a:t>否</a:t>
              </a:r>
              <a:endParaRPr lang="en-US" sz="2400" dirty="0" err="1">
                <a:solidFill>
                  <a:srgbClr val="FF0000"/>
                </a:solidFill>
                <a:latin typeface="黑体" panose="02010609060101010101" pitchFamily="2" charset="-122"/>
                <a:ea typeface="黑体" panose="02010609060101010101" pitchFamily="2" charset="-122"/>
              </a:endParaRPr>
            </a:p>
          </p:txBody>
        </p:sp>
      </p:grpSp>
      <p:cxnSp>
        <p:nvCxnSpPr>
          <p:cNvPr id="29" name="Elbow Connector 40"/>
          <p:cNvCxnSpPr>
            <a:stCxn id="15" idx="3"/>
            <a:endCxn id="40" idx="1"/>
          </p:cNvCxnSpPr>
          <p:nvPr/>
        </p:nvCxnSpPr>
        <p:spPr bwMode="auto">
          <a:xfrm>
            <a:off x="4274820" y="2226310"/>
            <a:ext cx="2371090" cy="610870"/>
          </a:xfrm>
          <a:prstGeom prst="bentConnector3">
            <a:avLst>
              <a:gd name="adj1" fmla="val 50000"/>
            </a:avLst>
          </a:prstGeom>
          <a:solidFill>
            <a:srgbClr val="FFFFCC"/>
          </a:solidFill>
          <a:ln w="25400" cap="flat" cmpd="sng" algn="ctr">
            <a:solidFill>
              <a:srgbClr val="00B050"/>
            </a:solidFill>
            <a:prstDash val="dash"/>
            <a:round/>
            <a:headEnd type="none" w="med" len="med"/>
            <a:tailEnd type="triangle"/>
          </a:ln>
          <a:effectLst/>
        </p:spPr>
      </p:cxnSp>
      <p:sp>
        <p:nvSpPr>
          <p:cNvPr id="40" name="TextBox 39"/>
          <p:cNvSpPr txBox="1"/>
          <p:nvPr/>
        </p:nvSpPr>
        <p:spPr>
          <a:xfrm>
            <a:off x="6645910" y="575310"/>
            <a:ext cx="6003925" cy="4523105"/>
          </a:xfrm>
          <a:prstGeom prst="rect">
            <a:avLst/>
          </a:prstGeom>
          <a:solidFill>
            <a:srgbClr val="CEEC72"/>
          </a:solidFill>
          <a:ln w="19050">
            <a:solidFill>
              <a:srgbClr val="00B050"/>
            </a:solidFill>
            <a:prstDash val="dash"/>
          </a:ln>
        </p:spPr>
        <p:txBody>
          <a:bodyPr wrap="square" rtlCol="0">
            <a:spAutoFit/>
          </a:bodyPr>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altLang="zh-CN" sz="2400" dirty="0">
              <a:ea typeface="黑体" panose="02010609060101010101" pitchFamily="2" charset="-122"/>
            </a:endParaRPr>
          </a:p>
          <a:p>
            <a:endParaRPr lang="en-US" sz="2400" dirty="0">
              <a:ea typeface="黑体" panose="02010609060101010101" pitchFamily="2" charset="-122"/>
            </a:endParaRPr>
          </a:p>
        </p:txBody>
      </p:sp>
      <p:pic>
        <p:nvPicPr>
          <p:cNvPr id="46" name="Picture 45"/>
          <p:cNvPicPr>
            <a:picLocks noChangeAspect="1"/>
          </p:cNvPicPr>
          <p:nvPr/>
        </p:nvPicPr>
        <p:blipFill>
          <a:blip r:embed="rId1"/>
          <a:stretch>
            <a:fillRect/>
          </a:stretch>
        </p:blipFill>
        <p:spPr>
          <a:xfrm>
            <a:off x="7797800" y="1743710"/>
            <a:ext cx="3239135" cy="2649855"/>
          </a:xfrm>
          <a:prstGeom prst="rect">
            <a:avLst/>
          </a:prstGeom>
        </p:spPr>
      </p:pic>
      <p:grpSp>
        <p:nvGrpSpPr>
          <p:cNvPr id="9" name="组合 8"/>
          <p:cNvGrpSpPr/>
          <p:nvPr/>
        </p:nvGrpSpPr>
        <p:grpSpPr>
          <a:xfrm>
            <a:off x="10311601" y="1240155"/>
            <a:ext cx="1640369" cy="1299180"/>
            <a:chOff x="13868" y="7042"/>
            <a:chExt cx="2583" cy="2046"/>
          </a:xfrm>
        </p:grpSpPr>
        <p:sp>
          <p:nvSpPr>
            <p:cNvPr id="2" name="文本框 1"/>
            <p:cNvSpPr txBox="1"/>
            <p:nvPr/>
          </p:nvSpPr>
          <p:spPr>
            <a:xfrm>
              <a:off x="14723" y="7042"/>
              <a:ext cx="1728" cy="725"/>
            </a:xfrm>
            <a:prstGeom prst="rect">
              <a:avLst/>
            </a:prstGeom>
            <a:noFill/>
          </p:spPr>
          <p:txBody>
            <a:bodyPr wrap="none" rtlCol="0">
              <a:spAutoFit/>
            </a:bodyPr>
            <a:p>
              <a:r>
                <a:rPr lang="zh-CN" altLang="en-US" sz="2400" dirty="0" smtClean="0">
                  <a:latin typeface="+mn-ea"/>
                  <a:ea typeface="+mn-ea"/>
                </a:rPr>
                <a:t>内节点</a:t>
              </a:r>
              <a:endParaRPr lang="zh-CN" altLang="en-US" sz="2400" dirty="0" smtClean="0">
                <a:latin typeface="+mn-ea"/>
                <a:ea typeface="+mn-ea"/>
              </a:endParaRPr>
            </a:p>
          </p:txBody>
        </p:sp>
        <p:sp>
          <p:nvSpPr>
            <p:cNvPr id="4" name="椭圆 3"/>
            <p:cNvSpPr/>
            <p:nvPr/>
          </p:nvSpPr>
          <p:spPr bwMode="auto">
            <a:xfrm>
              <a:off x="13868" y="8764"/>
              <a:ext cx="331" cy="324"/>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6" name="曲线连接符 5"/>
            <p:cNvCxnSpPr>
              <a:stCxn id="4" idx="7"/>
              <a:endCxn id="2" idx="1"/>
            </p:cNvCxnSpPr>
            <p:nvPr/>
          </p:nvCxnSpPr>
          <p:spPr bwMode="auto">
            <a:xfrm rot="16200000">
              <a:off x="13734" y="7822"/>
              <a:ext cx="1406" cy="572"/>
            </a:xfrm>
            <a:prstGeom prst="curvedConnector2">
              <a:avLst/>
            </a:prstGeom>
            <a:solidFill>
              <a:srgbClr val="FFFFCC"/>
            </a:solidFill>
            <a:ln w="25400" cap="flat" cmpd="sng" algn="ctr">
              <a:solidFill>
                <a:srgbClr val="FF0000"/>
              </a:solidFill>
              <a:prstDash val="solid"/>
              <a:round/>
              <a:headEnd type="none" w="med" len="med"/>
              <a:tailEnd type="triangle"/>
            </a:ln>
            <a:effectLst/>
          </p:spPr>
        </p:cxnSp>
      </p:grpSp>
      <p:grpSp>
        <p:nvGrpSpPr>
          <p:cNvPr id="10" name="组合 9"/>
          <p:cNvGrpSpPr/>
          <p:nvPr/>
        </p:nvGrpSpPr>
        <p:grpSpPr>
          <a:xfrm>
            <a:off x="10749718" y="3256280"/>
            <a:ext cx="1807407" cy="460375"/>
            <a:chOff x="14382" y="9628"/>
            <a:chExt cx="2846" cy="725"/>
          </a:xfrm>
        </p:grpSpPr>
        <p:sp>
          <p:nvSpPr>
            <p:cNvPr id="3" name="文本框 2"/>
            <p:cNvSpPr txBox="1"/>
            <p:nvPr/>
          </p:nvSpPr>
          <p:spPr>
            <a:xfrm>
              <a:off x="15020" y="9628"/>
              <a:ext cx="2208" cy="725"/>
            </a:xfrm>
            <a:prstGeom prst="rect">
              <a:avLst/>
            </a:prstGeom>
            <a:noFill/>
          </p:spPr>
          <p:txBody>
            <a:bodyPr wrap="none" rtlCol="0">
              <a:spAutoFit/>
            </a:bodyPr>
            <a:p>
              <a:r>
                <a:rPr lang="zh-CN" altLang="en-US" sz="2400" dirty="0" smtClean="0">
                  <a:latin typeface="+mn-ea"/>
                  <a:ea typeface="+mn-ea"/>
                </a:rPr>
                <a:t>边界节点</a:t>
              </a:r>
              <a:endParaRPr lang="zh-CN" altLang="en-US" sz="2400" dirty="0" smtClean="0">
                <a:latin typeface="+mn-ea"/>
                <a:ea typeface="+mn-ea"/>
              </a:endParaRPr>
            </a:p>
          </p:txBody>
        </p:sp>
        <p:sp>
          <p:nvSpPr>
            <p:cNvPr id="5" name="椭圆 4"/>
            <p:cNvSpPr/>
            <p:nvPr/>
          </p:nvSpPr>
          <p:spPr bwMode="auto">
            <a:xfrm>
              <a:off x="14382" y="9886"/>
              <a:ext cx="331" cy="324"/>
            </a:xfrm>
            <a:prstGeom prst="ellipse">
              <a:avLst/>
            </a:prstGeom>
            <a:no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8" name="曲线连接符 7"/>
            <p:cNvCxnSpPr>
              <a:stCxn id="5" idx="6"/>
              <a:endCxn id="3" idx="1"/>
            </p:cNvCxnSpPr>
            <p:nvPr/>
          </p:nvCxnSpPr>
          <p:spPr bwMode="auto">
            <a:xfrm flipV="1">
              <a:off x="14713" y="9991"/>
              <a:ext cx="307" cy="57"/>
            </a:xfrm>
            <a:prstGeom prst="curvedConnector3">
              <a:avLst>
                <a:gd name="adj1" fmla="val 50264"/>
              </a:avLst>
            </a:prstGeom>
            <a:solidFill>
              <a:srgbClr val="FFFFCC"/>
            </a:solidFill>
            <a:ln w="25400" cap="flat" cmpd="sng" algn="ctr">
              <a:solidFill>
                <a:srgbClr val="FF0000"/>
              </a:solidFill>
              <a:prstDash val="solid"/>
              <a:round/>
              <a:headEnd type="none" w="med" len="med"/>
              <a:tailEnd type="triangle"/>
            </a:ln>
            <a:effectLst/>
          </p:spPr>
        </p:cxnSp>
      </p:grpSp>
      <p:grpSp>
        <p:nvGrpSpPr>
          <p:cNvPr id="13" name="组合 12"/>
          <p:cNvGrpSpPr/>
          <p:nvPr/>
        </p:nvGrpSpPr>
        <p:grpSpPr>
          <a:xfrm>
            <a:off x="8877935" y="4213860"/>
            <a:ext cx="1155700" cy="682625"/>
            <a:chOff x="13981" y="6636"/>
            <a:chExt cx="1820" cy="1075"/>
          </a:xfrm>
        </p:grpSpPr>
        <p:sp>
          <p:nvSpPr>
            <p:cNvPr id="11" name="文本框 10"/>
            <p:cNvSpPr txBox="1"/>
            <p:nvPr/>
          </p:nvSpPr>
          <p:spPr>
            <a:xfrm>
              <a:off x="14553" y="6987"/>
              <a:ext cx="1248" cy="725"/>
            </a:xfrm>
            <a:prstGeom prst="rect">
              <a:avLst/>
            </a:prstGeom>
            <a:noFill/>
          </p:spPr>
          <p:txBody>
            <a:bodyPr wrap="none" rtlCol="0">
              <a:spAutoFit/>
            </a:bodyPr>
            <a:p>
              <a:r>
                <a:rPr lang="zh-CN" altLang="en-US" sz="2400" dirty="0" smtClean="0">
                  <a:latin typeface="+mn-ea"/>
                  <a:ea typeface="+mn-ea"/>
                </a:rPr>
                <a:t>步长</a:t>
              </a:r>
              <a:endParaRPr lang="zh-CN" altLang="en-US" sz="2400" dirty="0" smtClean="0">
                <a:latin typeface="+mn-ea"/>
                <a:ea typeface="+mn-ea"/>
              </a:endParaRPr>
            </a:p>
          </p:txBody>
        </p:sp>
        <p:cxnSp>
          <p:nvCxnSpPr>
            <p:cNvPr id="12" name="曲线连接符 11"/>
            <p:cNvCxnSpPr/>
            <p:nvPr/>
          </p:nvCxnSpPr>
          <p:spPr bwMode="auto">
            <a:xfrm rot="5400000" flipV="1">
              <a:off x="13927" y="6690"/>
              <a:ext cx="680" cy="572"/>
            </a:xfrm>
            <a:prstGeom prst="curvedConnector2">
              <a:avLst/>
            </a:prstGeom>
            <a:solidFill>
              <a:srgbClr val="FFFFCC"/>
            </a:solidFill>
            <a:ln w="25400" cap="flat" cmpd="sng" algn="ctr">
              <a:solidFill>
                <a:srgbClr val="FF0000"/>
              </a:solidFill>
              <a:prstDash val="solid"/>
              <a:round/>
              <a:headEnd type="none" w="med" len="med"/>
              <a:tailEnd type="triangle"/>
            </a:ln>
            <a:effectLst/>
          </p:spPr>
        </p:cxnSp>
      </p:grpSp>
      <p:grpSp>
        <p:nvGrpSpPr>
          <p:cNvPr id="27" name="组合 26"/>
          <p:cNvGrpSpPr/>
          <p:nvPr/>
        </p:nvGrpSpPr>
        <p:grpSpPr>
          <a:xfrm>
            <a:off x="7082414" y="913767"/>
            <a:ext cx="2374502" cy="1730970"/>
            <a:chOff x="10530" y="6891"/>
            <a:chExt cx="3739" cy="2726"/>
          </a:xfrm>
        </p:grpSpPr>
        <p:sp>
          <p:nvSpPr>
            <p:cNvPr id="31" name="文本框 30"/>
            <p:cNvSpPr txBox="1"/>
            <p:nvPr/>
          </p:nvSpPr>
          <p:spPr>
            <a:xfrm>
              <a:off x="10530" y="6891"/>
              <a:ext cx="3168" cy="1307"/>
            </a:xfrm>
            <a:prstGeom prst="rect">
              <a:avLst/>
            </a:prstGeom>
            <a:noFill/>
          </p:spPr>
          <p:txBody>
            <a:bodyPr wrap="none" rtlCol="0">
              <a:spAutoFit/>
            </a:bodyPr>
            <a:p>
              <a:pPr algn="ctr"/>
              <a:r>
                <a:rPr lang="zh-CN" altLang="en-US" sz="2400" dirty="0" smtClean="0">
                  <a:latin typeface="+mn-ea"/>
                  <a:ea typeface="+mn-ea"/>
                </a:rPr>
                <a:t>元体</a:t>
              </a:r>
              <a:endParaRPr lang="zh-CN" altLang="en-US" sz="2400" dirty="0" smtClean="0">
                <a:latin typeface="+mn-ea"/>
                <a:ea typeface="+mn-ea"/>
              </a:endParaRPr>
            </a:p>
            <a:p>
              <a:pPr algn="ctr"/>
              <a:r>
                <a:rPr lang="zh-CN" altLang="en-US" sz="2400" dirty="0" smtClean="0">
                  <a:latin typeface="+mn-ea"/>
                  <a:ea typeface="+mn-ea"/>
                </a:rPr>
                <a:t>（控制容积）</a:t>
              </a:r>
              <a:endParaRPr lang="zh-CN" altLang="en-US" sz="2400" dirty="0" smtClean="0">
                <a:latin typeface="+mn-ea"/>
                <a:ea typeface="+mn-ea"/>
              </a:endParaRPr>
            </a:p>
          </p:txBody>
        </p:sp>
        <p:cxnSp>
          <p:nvCxnSpPr>
            <p:cNvPr id="41" name="曲线连接符 40"/>
            <p:cNvCxnSpPr/>
            <p:nvPr/>
          </p:nvCxnSpPr>
          <p:spPr bwMode="auto">
            <a:xfrm rot="5400000" flipH="1">
              <a:off x="13104" y="8452"/>
              <a:ext cx="1758" cy="572"/>
            </a:xfrm>
            <a:prstGeom prst="curvedConnector2">
              <a:avLst/>
            </a:prstGeom>
            <a:solidFill>
              <a:srgbClr val="FFFFCC"/>
            </a:solidFill>
            <a:ln w="25400" cap="flat" cmpd="sng" algn="ctr">
              <a:solidFill>
                <a:srgbClr val="FF0000"/>
              </a:solidFill>
              <a:prstDash val="solid"/>
              <a:round/>
              <a:headEnd type="none" w="med" len="med"/>
              <a:tailEnd type="triangle"/>
            </a:ln>
            <a:effectLst/>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导热问题数值求解的基本步骤</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43" name="组合 42"/>
          <p:cNvGrpSpPr/>
          <p:nvPr/>
        </p:nvGrpSpPr>
        <p:grpSpPr>
          <a:xfrm>
            <a:off x="626110" y="1240155"/>
            <a:ext cx="5079365" cy="5847715"/>
            <a:chOff x="986" y="1953"/>
            <a:chExt cx="7999" cy="9209"/>
          </a:xfrm>
        </p:grpSpPr>
        <p:sp>
          <p:nvSpPr>
            <p:cNvPr id="14" name="TextBox 1"/>
            <p:cNvSpPr txBox="1"/>
            <p:nvPr/>
          </p:nvSpPr>
          <p:spPr>
            <a:xfrm>
              <a:off x="1151" y="1953"/>
              <a:ext cx="5806" cy="725"/>
            </a:xfrm>
            <a:prstGeom prst="rect">
              <a:avLst/>
            </a:prstGeom>
            <a:solidFill>
              <a:schemeClr val="accent3">
                <a:lumMod val="20000"/>
                <a:lumOff val="80000"/>
              </a:schemeClr>
            </a:solidFill>
            <a:ln w="19050">
              <a:solidFill>
                <a:schemeClr val="accent3"/>
              </a:solidFill>
            </a:ln>
          </p:spPr>
          <p:txBody>
            <a:bodyPr wrap="square" rtlCol="0">
              <a:spAutoFit/>
            </a:bodyPr>
            <a:p>
              <a:r>
                <a:rPr lang="en-US" sz="2400" dirty="0" err="1">
                  <a:latin typeface="黑体" panose="02010609060101010101" pitchFamily="2" charset="-122"/>
                  <a:ea typeface="黑体" panose="02010609060101010101" pitchFamily="2" charset="-122"/>
                </a:rPr>
                <a:t>建立控制方程及定解条件</a:t>
              </a:r>
              <a:endParaRPr lang="en-US" sz="2400" dirty="0" err="1">
                <a:latin typeface="黑体" panose="02010609060101010101" pitchFamily="2" charset="-122"/>
                <a:ea typeface="黑体" panose="02010609060101010101" pitchFamily="2" charset="-122"/>
              </a:endParaRPr>
            </a:p>
          </p:txBody>
        </p:sp>
        <p:sp>
          <p:nvSpPr>
            <p:cNvPr id="15" name="TextBox 5"/>
            <p:cNvSpPr txBox="1"/>
            <p:nvPr/>
          </p:nvSpPr>
          <p:spPr>
            <a:xfrm>
              <a:off x="1376" y="3143"/>
              <a:ext cx="5356" cy="725"/>
            </a:xfrm>
            <a:prstGeom prst="rect">
              <a:avLst/>
            </a:prstGeom>
            <a:solidFill>
              <a:srgbClr val="CEEC72"/>
            </a:solidFill>
            <a:ln w="19050">
              <a:solidFill>
                <a:srgbClr val="00B050"/>
              </a:solidFill>
            </a:ln>
          </p:spPr>
          <p:txBody>
            <a:bodyPr wrap="square" rtlCol="0">
              <a:spAutoFit/>
            </a:bodyPr>
            <a:p>
              <a:pPr algn="ctr"/>
              <a:r>
                <a:rPr lang="en-US" sz="2400" dirty="0" err="1">
                  <a:latin typeface="黑体" panose="02010609060101010101" pitchFamily="2" charset="-122"/>
                  <a:ea typeface="黑体" panose="02010609060101010101" pitchFamily="2" charset="-122"/>
                </a:rPr>
                <a:t>确定节点</a:t>
              </a:r>
              <a:r>
                <a:rPr lang="zh-CN" altLang="en-US" sz="2400" dirty="0">
                  <a:latin typeface="黑体" panose="02010609060101010101" pitchFamily="2" charset="-122"/>
                  <a:ea typeface="黑体" panose="02010609060101010101" pitchFamily="2" charset="-122"/>
                </a:rPr>
                <a:t>（区域离散化）</a:t>
              </a:r>
              <a:endParaRPr lang="en-US" sz="2400" dirty="0">
                <a:latin typeface="黑体" panose="02010609060101010101" pitchFamily="2" charset="-122"/>
                <a:ea typeface="黑体" panose="02010609060101010101" pitchFamily="2" charset="-122"/>
              </a:endParaRPr>
            </a:p>
          </p:txBody>
        </p:sp>
        <p:sp>
          <p:nvSpPr>
            <p:cNvPr id="16" name="TextBox 6"/>
            <p:cNvSpPr txBox="1"/>
            <p:nvPr/>
          </p:nvSpPr>
          <p:spPr>
            <a:xfrm>
              <a:off x="986" y="4332"/>
              <a:ext cx="6135" cy="1308"/>
            </a:xfrm>
            <a:prstGeom prst="rect">
              <a:avLst/>
            </a:prstGeom>
            <a:solidFill>
              <a:srgbClr val="FFFF00"/>
            </a:solidFill>
            <a:ln w="19050">
              <a:solidFill>
                <a:srgbClr val="FFC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建立节点物理量的代数方程</a:t>
              </a:r>
              <a:r>
                <a:rPr lang="zh-CN" altLang="en-US" sz="2400" dirty="0">
                  <a:latin typeface="黑体" panose="02010609060101010101" pitchFamily="2" charset="-122"/>
                  <a:ea typeface="黑体" panose="02010609060101010101" pitchFamily="2" charset="-122"/>
                </a:rPr>
                <a:t>（方程离散化）</a:t>
              </a:r>
              <a:endParaRPr lang="en-US" sz="2400" dirty="0">
                <a:latin typeface="黑体" panose="02010609060101010101" pitchFamily="2" charset="-122"/>
                <a:ea typeface="黑体" panose="02010609060101010101" pitchFamily="2" charset="-122"/>
              </a:endParaRPr>
            </a:p>
          </p:txBody>
        </p:sp>
        <p:sp>
          <p:nvSpPr>
            <p:cNvPr id="17" name="TextBox 7"/>
            <p:cNvSpPr txBox="1"/>
            <p:nvPr/>
          </p:nvSpPr>
          <p:spPr>
            <a:xfrm>
              <a:off x="1404" y="6127"/>
              <a:ext cx="5298" cy="725"/>
            </a:xfrm>
            <a:prstGeom prst="rect">
              <a:avLst/>
            </a:prstGeom>
            <a:solidFill>
              <a:schemeClr val="accent4">
                <a:lumMod val="20000"/>
                <a:lumOff val="80000"/>
              </a:schemeClr>
            </a:solidFill>
            <a:ln w="19050">
              <a:solidFill>
                <a:srgbClr val="7030A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设立温度场的迭代初值</a:t>
              </a:r>
              <a:endParaRPr lang="en-US" sz="2400" dirty="0" err="1">
                <a:latin typeface="黑体" panose="02010609060101010101" pitchFamily="2" charset="-122"/>
                <a:ea typeface="黑体" panose="02010609060101010101" pitchFamily="2" charset="-122"/>
              </a:endParaRPr>
            </a:p>
          </p:txBody>
        </p:sp>
        <p:sp>
          <p:nvSpPr>
            <p:cNvPr id="18" name="TextBox 8"/>
            <p:cNvSpPr txBox="1"/>
            <p:nvPr/>
          </p:nvSpPr>
          <p:spPr>
            <a:xfrm>
              <a:off x="2062" y="7311"/>
              <a:ext cx="3983"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求解代数方程组</a:t>
              </a:r>
              <a:endParaRPr lang="en-US" sz="2400" dirty="0" err="1">
                <a:latin typeface="黑体" panose="02010609060101010101" pitchFamily="2" charset="-122"/>
                <a:ea typeface="黑体" panose="02010609060101010101" pitchFamily="2" charset="-122"/>
              </a:endParaRPr>
            </a:p>
          </p:txBody>
        </p:sp>
        <p:sp>
          <p:nvSpPr>
            <p:cNvPr id="19" name="Decision 2"/>
            <p:cNvSpPr/>
            <p:nvPr/>
          </p:nvSpPr>
          <p:spPr bwMode="auto">
            <a:xfrm>
              <a:off x="2361" y="8506"/>
              <a:ext cx="3383" cy="1552"/>
            </a:xfrm>
            <a:prstGeom prst="flowChartDecision">
              <a:avLst/>
            </a:prstGeom>
            <a:solidFill>
              <a:srgbClr val="FFC9F1"/>
            </a:solidFill>
            <a:ln w="25400" cap="flat" cmpd="sng" algn="ctr">
              <a:solidFill>
                <a:srgbClr val="FF0066"/>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err="1">
                  <a:ln>
                    <a:noFill/>
                  </a:ln>
                  <a:solidFill>
                    <a:schemeClr val="tx1"/>
                  </a:solidFill>
                  <a:effectLst/>
                  <a:latin typeface="黑体" panose="02010609060101010101" pitchFamily="2" charset="-122"/>
                  <a:ea typeface="黑体" panose="02010609060101010101" pitchFamily="2" charset="-122"/>
                </a:rPr>
                <a:t>是否收敛</a:t>
              </a:r>
              <a:r>
                <a:rPr kumimoji="0" lang="zh-CN" alt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rPr>
                <a:t>？</a:t>
              </a:r>
              <a:endParaRPr kumimoji="0" 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endParaRPr>
            </a:p>
          </p:txBody>
        </p:sp>
        <p:sp>
          <p:nvSpPr>
            <p:cNvPr id="20" name="TextBox 10"/>
            <p:cNvSpPr txBox="1"/>
            <p:nvPr/>
          </p:nvSpPr>
          <p:spPr>
            <a:xfrm>
              <a:off x="2926" y="10438"/>
              <a:ext cx="2255" cy="725"/>
            </a:xfrm>
            <a:prstGeom prst="rect">
              <a:avLst/>
            </a:prstGeom>
            <a:solidFill>
              <a:srgbClr val="EB93B7"/>
            </a:solidFill>
            <a:ln w="19050">
              <a:solidFill>
                <a:srgbClr val="C00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解的分析</a:t>
              </a:r>
              <a:endParaRPr lang="en-US" sz="2400" dirty="0" err="1">
                <a:latin typeface="黑体" panose="02010609060101010101" pitchFamily="2" charset="-122"/>
                <a:ea typeface="黑体" panose="02010609060101010101" pitchFamily="2" charset="-122"/>
              </a:endParaRPr>
            </a:p>
          </p:txBody>
        </p:sp>
        <p:sp>
          <p:nvSpPr>
            <p:cNvPr id="21" name="TextBox 11"/>
            <p:cNvSpPr txBox="1"/>
            <p:nvPr/>
          </p:nvSpPr>
          <p:spPr>
            <a:xfrm>
              <a:off x="6731" y="7317"/>
              <a:ext cx="2255"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改进初场</a:t>
              </a:r>
              <a:endParaRPr lang="en-US" sz="2400" dirty="0" err="1">
                <a:latin typeface="黑体" panose="02010609060101010101" pitchFamily="2" charset="-122"/>
                <a:ea typeface="黑体" panose="02010609060101010101" pitchFamily="2" charset="-122"/>
              </a:endParaRPr>
            </a:p>
          </p:txBody>
        </p:sp>
        <p:cxnSp>
          <p:nvCxnSpPr>
            <p:cNvPr id="22" name="Straight Arrow Connector 12"/>
            <p:cNvCxnSpPr>
              <a:stCxn id="14" idx="2"/>
              <a:endCxn id="15" idx="0"/>
            </p:cNvCxnSpPr>
            <p:nvPr/>
          </p:nvCxnSpPr>
          <p:spPr bwMode="auto">
            <a:xfrm>
              <a:off x="4054" y="2678"/>
              <a:ext cx="0" cy="46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3" name="Straight Arrow Connector 14"/>
            <p:cNvCxnSpPr>
              <a:stCxn id="15" idx="2"/>
              <a:endCxn id="16" idx="0"/>
            </p:cNvCxnSpPr>
            <p:nvPr/>
          </p:nvCxnSpPr>
          <p:spPr bwMode="auto">
            <a:xfrm>
              <a:off x="4054" y="3868"/>
              <a:ext cx="0" cy="464"/>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4" name="Straight Arrow Connector 17"/>
            <p:cNvCxnSpPr>
              <a:stCxn id="16" idx="2"/>
              <a:endCxn id="17" idx="0"/>
            </p:cNvCxnSpPr>
            <p:nvPr/>
          </p:nvCxnSpPr>
          <p:spPr bwMode="auto">
            <a:xfrm flipH="1">
              <a:off x="4053" y="5640"/>
              <a:ext cx="1" cy="48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5" name="Straight Arrow Connector 20"/>
            <p:cNvCxnSpPr>
              <a:stCxn id="17" idx="2"/>
              <a:endCxn id="18" idx="0"/>
            </p:cNvCxnSpPr>
            <p:nvPr/>
          </p:nvCxnSpPr>
          <p:spPr bwMode="auto">
            <a:xfrm>
              <a:off x="4053" y="6851"/>
              <a:ext cx="1" cy="45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6" name="Straight Arrow Connector 23"/>
            <p:cNvCxnSpPr>
              <a:stCxn id="18" idx="2"/>
              <a:endCxn id="19" idx="0"/>
            </p:cNvCxnSpPr>
            <p:nvPr/>
          </p:nvCxnSpPr>
          <p:spPr bwMode="auto">
            <a:xfrm flipH="1">
              <a:off x="4053" y="8037"/>
              <a:ext cx="1" cy="47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8" name="Straight Arrow Connector 26"/>
            <p:cNvCxnSpPr>
              <a:stCxn id="19" idx="2"/>
              <a:endCxn id="20" idx="0"/>
            </p:cNvCxnSpPr>
            <p:nvPr/>
          </p:nvCxnSpPr>
          <p:spPr bwMode="auto">
            <a:xfrm>
              <a:off x="4053" y="10059"/>
              <a:ext cx="1" cy="37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30" name="Elbow Connector 29"/>
            <p:cNvCxnSpPr>
              <a:stCxn id="19" idx="3"/>
              <a:endCxn id="21" idx="2"/>
            </p:cNvCxnSpPr>
            <p:nvPr/>
          </p:nvCxnSpPr>
          <p:spPr bwMode="auto">
            <a:xfrm flipV="1">
              <a:off x="5745" y="8042"/>
              <a:ext cx="2115" cy="1240"/>
            </a:xfrm>
            <a:prstGeom prst="bentConnector2">
              <a:avLst/>
            </a:prstGeom>
            <a:solidFill>
              <a:srgbClr val="FFFFCC"/>
            </a:solidFill>
            <a:ln w="25400" cap="flat" cmpd="sng" algn="ctr">
              <a:solidFill>
                <a:schemeClr val="tx1"/>
              </a:solidFill>
              <a:prstDash val="solid"/>
              <a:round/>
              <a:headEnd type="none" w="med" len="med"/>
              <a:tailEnd type="triangle"/>
            </a:ln>
            <a:effectLst/>
          </p:spPr>
        </p:cxnSp>
        <p:cxnSp>
          <p:nvCxnSpPr>
            <p:cNvPr id="32" name="Elbow Connector 31"/>
            <p:cNvCxnSpPr>
              <a:stCxn id="21" idx="0"/>
              <a:endCxn id="17" idx="3"/>
            </p:cNvCxnSpPr>
            <p:nvPr/>
          </p:nvCxnSpPr>
          <p:spPr bwMode="auto">
            <a:xfrm rot="16200000" flipV="1">
              <a:off x="6867" y="6325"/>
              <a:ext cx="827" cy="1157"/>
            </a:xfrm>
            <a:prstGeom prst="bentConnector2">
              <a:avLst/>
            </a:prstGeom>
            <a:solidFill>
              <a:srgbClr val="FFFFCC"/>
            </a:solidFill>
            <a:ln w="25400" cap="flat" cmpd="sng" algn="ctr">
              <a:solidFill>
                <a:schemeClr val="tx1"/>
              </a:solidFill>
              <a:prstDash val="solid"/>
              <a:round/>
              <a:headEnd type="none" w="med" len="med"/>
              <a:tailEnd type="triangle"/>
            </a:ln>
            <a:effectLst/>
          </p:spPr>
        </p:cxnSp>
        <p:sp>
          <p:nvSpPr>
            <p:cNvPr id="35" name="TextBox 34"/>
            <p:cNvSpPr txBox="1"/>
            <p:nvPr/>
          </p:nvSpPr>
          <p:spPr>
            <a:xfrm>
              <a:off x="4524" y="9653"/>
              <a:ext cx="813" cy="725"/>
            </a:xfrm>
            <a:prstGeom prst="rect">
              <a:avLst/>
            </a:prstGeom>
            <a:noFill/>
          </p:spPr>
          <p:txBody>
            <a:bodyPr wrap="square" rtlCol="0">
              <a:spAutoFit/>
            </a:bodyPr>
            <a:p>
              <a:r>
                <a:rPr lang="en-US" sz="2400" dirty="0" err="1">
                  <a:solidFill>
                    <a:srgbClr val="0070C0"/>
                  </a:solidFill>
                  <a:latin typeface="黑体" panose="02010609060101010101" pitchFamily="2" charset="-122"/>
                  <a:ea typeface="黑体" panose="02010609060101010101" pitchFamily="2" charset="-122"/>
                </a:rPr>
                <a:t>是</a:t>
              </a:r>
              <a:endParaRPr lang="en-US" sz="2400" dirty="0" err="1">
                <a:solidFill>
                  <a:srgbClr val="0070C0"/>
                </a:solidFill>
                <a:latin typeface="黑体" panose="02010609060101010101" pitchFamily="2" charset="-122"/>
                <a:ea typeface="黑体" panose="02010609060101010101" pitchFamily="2" charset="-122"/>
              </a:endParaRPr>
            </a:p>
          </p:txBody>
        </p:sp>
        <p:sp>
          <p:nvSpPr>
            <p:cNvPr id="37" name="TextBox 36"/>
            <p:cNvSpPr txBox="1"/>
            <p:nvPr/>
          </p:nvSpPr>
          <p:spPr>
            <a:xfrm>
              <a:off x="6395" y="8506"/>
              <a:ext cx="813" cy="725"/>
            </a:xfrm>
            <a:prstGeom prst="rect">
              <a:avLst/>
            </a:prstGeom>
            <a:noFill/>
          </p:spPr>
          <p:txBody>
            <a:bodyPr wrap="square" rtlCol="0">
              <a:spAutoFit/>
            </a:bodyPr>
            <a:p>
              <a:r>
                <a:rPr lang="en-US" sz="2400" dirty="0" err="1">
                  <a:solidFill>
                    <a:srgbClr val="FF0000"/>
                  </a:solidFill>
                  <a:latin typeface="黑体" panose="02010609060101010101" pitchFamily="2" charset="-122"/>
                  <a:ea typeface="黑体" panose="02010609060101010101" pitchFamily="2" charset="-122"/>
                </a:rPr>
                <a:t>否</a:t>
              </a:r>
              <a:endParaRPr lang="en-US" sz="2400" dirty="0" err="1">
                <a:solidFill>
                  <a:srgbClr val="FF0000"/>
                </a:solidFill>
                <a:latin typeface="黑体" panose="02010609060101010101" pitchFamily="2" charset="-122"/>
                <a:ea typeface="黑体" panose="02010609060101010101" pitchFamily="2" charset="-122"/>
              </a:endParaRPr>
            </a:p>
          </p:txBody>
        </p:sp>
      </p:grpSp>
      <p:cxnSp>
        <p:nvCxnSpPr>
          <p:cNvPr id="29" name="Elbow Connector 40"/>
          <p:cNvCxnSpPr>
            <a:stCxn id="16" idx="3"/>
            <a:endCxn id="40" idx="1"/>
          </p:cNvCxnSpPr>
          <p:nvPr/>
        </p:nvCxnSpPr>
        <p:spPr bwMode="auto">
          <a:xfrm flipV="1">
            <a:off x="4521835" y="2118995"/>
            <a:ext cx="2051685" cy="1047115"/>
          </a:xfrm>
          <a:prstGeom prst="bentConnector3">
            <a:avLst>
              <a:gd name="adj1" fmla="val 50015"/>
            </a:avLst>
          </a:prstGeom>
          <a:solidFill>
            <a:srgbClr val="FFFFCC"/>
          </a:solidFill>
          <a:ln w="25400" cap="flat" cmpd="sng" algn="ctr">
            <a:solidFill>
              <a:schemeClr val="accent1">
                <a:lumMod val="75000"/>
              </a:schemeClr>
            </a:solidFill>
            <a:prstDash val="dash"/>
            <a:round/>
            <a:headEnd type="none" w="med" len="med"/>
            <a:tailEnd type="triangle"/>
          </a:ln>
          <a:effectLst/>
        </p:spPr>
      </p:cxnSp>
      <p:sp>
        <p:nvSpPr>
          <p:cNvPr id="40" name="TextBox 39"/>
          <p:cNvSpPr txBox="1"/>
          <p:nvPr/>
        </p:nvSpPr>
        <p:spPr>
          <a:xfrm>
            <a:off x="6573520" y="1888490"/>
            <a:ext cx="6003925" cy="460375"/>
          </a:xfrm>
          <a:prstGeom prst="rect">
            <a:avLst/>
          </a:prstGeom>
          <a:solidFill>
            <a:srgbClr val="FFFF00"/>
          </a:solidFill>
          <a:ln w="19050">
            <a:solidFill>
              <a:schemeClr val="accent1">
                <a:lumMod val="75000"/>
              </a:schemeClr>
            </a:solidFill>
            <a:prstDash val="dash"/>
          </a:ln>
        </p:spPr>
        <p:txBody>
          <a:bodyPr wrap="square" rtlCol="0">
            <a:spAutoFit/>
          </a:bodyPr>
          <a:p>
            <a:r>
              <a:rPr lang="zh-CN" altLang="en-US" sz="2400" dirty="0">
                <a:ea typeface="黑体" panose="02010609060101010101" pitchFamily="2" charset="-122"/>
                <a:sym typeface="+mn-ea"/>
              </a:rPr>
              <a:t>节点上物理量的代数方程称为</a:t>
            </a:r>
            <a:r>
              <a:rPr lang="zh-CN" altLang="en-US" sz="2400" b="1" dirty="0">
                <a:solidFill>
                  <a:srgbClr val="FF0000"/>
                </a:solidFill>
                <a:ea typeface="黑体" panose="02010609060101010101" pitchFamily="2" charset="-122"/>
                <a:sym typeface="+mn-ea"/>
              </a:rPr>
              <a:t>离散方程</a:t>
            </a:r>
            <a:endParaRPr lang="en-US" sz="2400" dirty="0">
              <a:ea typeface="黑体" panose="02010609060101010101" pitchFamily="2" charset="-122"/>
            </a:endParaRPr>
          </a:p>
        </p:txBody>
      </p:sp>
      <p:cxnSp>
        <p:nvCxnSpPr>
          <p:cNvPr id="33" name="Elbow Connector 40"/>
          <p:cNvCxnSpPr/>
          <p:nvPr/>
        </p:nvCxnSpPr>
        <p:spPr bwMode="auto">
          <a:xfrm>
            <a:off x="4269105" y="4015105"/>
            <a:ext cx="2304415" cy="465455"/>
          </a:xfrm>
          <a:prstGeom prst="bentConnector3">
            <a:avLst>
              <a:gd name="adj1" fmla="val 50014"/>
            </a:avLst>
          </a:prstGeom>
          <a:solidFill>
            <a:srgbClr val="FFFFCC"/>
          </a:solidFill>
          <a:ln w="25400" cap="flat" cmpd="sng" algn="ctr">
            <a:solidFill>
              <a:schemeClr val="accent4"/>
            </a:solidFill>
            <a:prstDash val="dash"/>
            <a:round/>
            <a:headEnd type="none" w="med" len="med"/>
            <a:tailEnd type="triangle"/>
          </a:ln>
          <a:effectLst/>
        </p:spPr>
      </p:cxnSp>
      <p:sp>
        <p:nvSpPr>
          <p:cNvPr id="34" name="TextBox 39"/>
          <p:cNvSpPr txBox="1"/>
          <p:nvPr/>
        </p:nvSpPr>
        <p:spPr>
          <a:xfrm>
            <a:off x="6586855" y="4265930"/>
            <a:ext cx="6003925" cy="1568450"/>
          </a:xfrm>
          <a:prstGeom prst="rect">
            <a:avLst/>
          </a:prstGeom>
          <a:solidFill>
            <a:schemeClr val="accent4">
              <a:lumMod val="20000"/>
              <a:lumOff val="80000"/>
            </a:schemeClr>
          </a:solidFill>
          <a:ln w="19050">
            <a:solidFill>
              <a:schemeClr val="accent4"/>
            </a:solidFill>
            <a:prstDash val="dash"/>
          </a:ln>
        </p:spPr>
        <p:txBody>
          <a:bodyPr wrap="square" rtlCol="0">
            <a:spAutoFit/>
          </a:bodyPr>
          <a:p>
            <a:r>
              <a:rPr lang="zh-CN" altLang="en-US" sz="2400" b="1" dirty="0">
                <a:solidFill>
                  <a:srgbClr val="FF0000"/>
                </a:solidFill>
                <a:ea typeface="黑体" panose="02010609060101010101" pitchFamily="2" charset="-122"/>
                <a:sym typeface="+mn-ea"/>
              </a:rPr>
              <a:t>迭代法</a:t>
            </a:r>
            <a:r>
              <a:rPr lang="en-US" altLang="zh-CN" sz="2400" dirty="0">
                <a:ea typeface="黑体" panose="02010609060101010101" pitchFamily="2" charset="-122"/>
                <a:sym typeface="+mn-ea"/>
              </a:rPr>
              <a:t>(iterative</a:t>
            </a:r>
            <a:r>
              <a:rPr lang="zh-CN" altLang="en-US" sz="2400" dirty="0">
                <a:ea typeface="黑体" panose="02010609060101010101" pitchFamily="2" charset="-122"/>
                <a:sym typeface="+mn-ea"/>
              </a:rPr>
              <a:t> </a:t>
            </a:r>
            <a:r>
              <a:rPr lang="en-US" altLang="zh-CN" sz="2400" dirty="0">
                <a:ea typeface="黑体" panose="02010609060101010101" pitchFamily="2" charset="-122"/>
                <a:sym typeface="+mn-ea"/>
              </a:rPr>
              <a:t>method)</a:t>
            </a:r>
            <a:r>
              <a:rPr lang="zh-CN" altLang="en-US" sz="2400" dirty="0">
                <a:ea typeface="黑体" panose="02010609060101010101" pitchFamily="2" charset="-122"/>
                <a:sym typeface="+mn-ea"/>
              </a:rPr>
              <a:t>：</a:t>
            </a:r>
            <a:endParaRPr lang="en-US" altLang="zh-CN" sz="2400" dirty="0">
              <a:ea typeface="黑体" panose="02010609060101010101" pitchFamily="2" charset="-122"/>
              <a:sym typeface="+mn-ea"/>
            </a:endParaRPr>
          </a:p>
          <a:p>
            <a:r>
              <a:rPr lang="zh-CN" altLang="en-US" sz="2400" dirty="0">
                <a:ea typeface="黑体" panose="02010609060101010101" pitchFamily="2" charset="-122"/>
                <a:sym typeface="+mn-ea"/>
              </a:rPr>
              <a:t>采用此法求解时需要对被求解的温度场预先假定一个解，称为</a:t>
            </a:r>
            <a:r>
              <a:rPr lang="zh-CN" altLang="en-US" sz="2400" b="1" dirty="0">
                <a:solidFill>
                  <a:srgbClr val="FF0000"/>
                </a:solidFill>
                <a:ea typeface="黑体" panose="02010609060101010101" pitchFamily="2" charset="-122"/>
                <a:sym typeface="+mn-ea"/>
              </a:rPr>
              <a:t>初场</a:t>
            </a:r>
            <a:r>
              <a:rPr lang="en-US" altLang="zh-CN" sz="2400" dirty="0">
                <a:ea typeface="黑体" panose="02010609060101010101" pitchFamily="2" charset="-122"/>
                <a:sym typeface="+mn-ea"/>
              </a:rPr>
              <a:t>(initial</a:t>
            </a:r>
            <a:r>
              <a:rPr lang="zh-CN" altLang="en-US" sz="2400" dirty="0">
                <a:ea typeface="黑体" panose="02010609060101010101" pitchFamily="2" charset="-122"/>
                <a:sym typeface="+mn-ea"/>
              </a:rPr>
              <a:t> </a:t>
            </a:r>
            <a:r>
              <a:rPr lang="en-US" altLang="zh-CN" sz="2400" dirty="0">
                <a:ea typeface="黑体" panose="02010609060101010101" pitchFamily="2" charset="-122"/>
                <a:sym typeface="+mn-ea"/>
              </a:rPr>
              <a:t>field)</a:t>
            </a:r>
            <a:r>
              <a:rPr lang="zh-CN" altLang="en-US" sz="2400" dirty="0">
                <a:ea typeface="黑体" panose="02010609060101010101" pitchFamily="2" charset="-122"/>
                <a:sym typeface="+mn-ea"/>
              </a:rPr>
              <a:t>，求解过程中这温度场不断得到改进。</a:t>
            </a:r>
            <a:endParaRPr lang="en-US" sz="2400" dirty="0">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animBg="1"/>
      <p:bldP spid="34" grpId="0" bldLvl="0" animBg="1"/>
      <p:bldP spid="34"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导热问题数值求解的基本步骤</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43" name="组合 42"/>
          <p:cNvGrpSpPr/>
          <p:nvPr/>
        </p:nvGrpSpPr>
        <p:grpSpPr>
          <a:xfrm>
            <a:off x="626110" y="1240155"/>
            <a:ext cx="5079365" cy="5847715"/>
            <a:chOff x="986" y="1953"/>
            <a:chExt cx="7999" cy="9209"/>
          </a:xfrm>
        </p:grpSpPr>
        <p:sp>
          <p:nvSpPr>
            <p:cNvPr id="14" name="TextBox 1"/>
            <p:cNvSpPr txBox="1"/>
            <p:nvPr/>
          </p:nvSpPr>
          <p:spPr>
            <a:xfrm>
              <a:off x="1151" y="1953"/>
              <a:ext cx="5806" cy="725"/>
            </a:xfrm>
            <a:prstGeom prst="rect">
              <a:avLst/>
            </a:prstGeom>
            <a:solidFill>
              <a:schemeClr val="accent3">
                <a:lumMod val="20000"/>
                <a:lumOff val="80000"/>
              </a:schemeClr>
            </a:solidFill>
            <a:ln w="19050">
              <a:solidFill>
                <a:schemeClr val="accent3"/>
              </a:solidFill>
            </a:ln>
          </p:spPr>
          <p:txBody>
            <a:bodyPr wrap="square" rtlCol="0">
              <a:spAutoFit/>
            </a:bodyPr>
            <a:p>
              <a:r>
                <a:rPr lang="en-US" sz="2400" dirty="0" err="1">
                  <a:latin typeface="黑体" panose="02010609060101010101" pitchFamily="2" charset="-122"/>
                  <a:ea typeface="黑体" panose="02010609060101010101" pitchFamily="2" charset="-122"/>
                </a:rPr>
                <a:t>建立控制方程及定解条件</a:t>
              </a:r>
              <a:endParaRPr lang="en-US" sz="2400" dirty="0" err="1">
                <a:latin typeface="黑体" panose="02010609060101010101" pitchFamily="2" charset="-122"/>
                <a:ea typeface="黑体" panose="02010609060101010101" pitchFamily="2" charset="-122"/>
              </a:endParaRPr>
            </a:p>
          </p:txBody>
        </p:sp>
        <p:sp>
          <p:nvSpPr>
            <p:cNvPr id="15" name="TextBox 5"/>
            <p:cNvSpPr txBox="1"/>
            <p:nvPr/>
          </p:nvSpPr>
          <p:spPr>
            <a:xfrm>
              <a:off x="1376" y="3143"/>
              <a:ext cx="5356" cy="725"/>
            </a:xfrm>
            <a:prstGeom prst="rect">
              <a:avLst/>
            </a:prstGeom>
            <a:solidFill>
              <a:srgbClr val="CEEC72"/>
            </a:solidFill>
            <a:ln w="19050">
              <a:solidFill>
                <a:srgbClr val="00B050"/>
              </a:solidFill>
            </a:ln>
          </p:spPr>
          <p:txBody>
            <a:bodyPr wrap="square" rtlCol="0">
              <a:spAutoFit/>
            </a:bodyPr>
            <a:p>
              <a:pPr algn="ctr"/>
              <a:r>
                <a:rPr lang="en-US" sz="2400" dirty="0" err="1">
                  <a:latin typeface="黑体" panose="02010609060101010101" pitchFamily="2" charset="-122"/>
                  <a:ea typeface="黑体" panose="02010609060101010101" pitchFamily="2" charset="-122"/>
                </a:rPr>
                <a:t>确定节点</a:t>
              </a:r>
              <a:r>
                <a:rPr lang="zh-CN" altLang="en-US" sz="2400" dirty="0">
                  <a:latin typeface="黑体" panose="02010609060101010101" pitchFamily="2" charset="-122"/>
                  <a:ea typeface="黑体" panose="02010609060101010101" pitchFamily="2" charset="-122"/>
                </a:rPr>
                <a:t>（区域离散化）</a:t>
              </a:r>
              <a:endParaRPr lang="en-US" sz="2400" dirty="0">
                <a:latin typeface="黑体" panose="02010609060101010101" pitchFamily="2" charset="-122"/>
                <a:ea typeface="黑体" panose="02010609060101010101" pitchFamily="2" charset="-122"/>
              </a:endParaRPr>
            </a:p>
          </p:txBody>
        </p:sp>
        <p:sp>
          <p:nvSpPr>
            <p:cNvPr id="16" name="TextBox 6"/>
            <p:cNvSpPr txBox="1"/>
            <p:nvPr/>
          </p:nvSpPr>
          <p:spPr>
            <a:xfrm>
              <a:off x="986" y="4332"/>
              <a:ext cx="6135" cy="1308"/>
            </a:xfrm>
            <a:prstGeom prst="rect">
              <a:avLst/>
            </a:prstGeom>
            <a:solidFill>
              <a:srgbClr val="FFFF00"/>
            </a:solidFill>
            <a:ln w="19050">
              <a:solidFill>
                <a:srgbClr val="FFC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建立节点物理量的代数方程</a:t>
              </a:r>
              <a:r>
                <a:rPr lang="zh-CN" altLang="en-US" sz="2400" dirty="0">
                  <a:latin typeface="黑体" panose="02010609060101010101" pitchFamily="2" charset="-122"/>
                  <a:ea typeface="黑体" panose="02010609060101010101" pitchFamily="2" charset="-122"/>
                </a:rPr>
                <a:t>（方程离散化）</a:t>
              </a:r>
              <a:endParaRPr lang="en-US" sz="2400" dirty="0">
                <a:latin typeface="黑体" panose="02010609060101010101" pitchFamily="2" charset="-122"/>
                <a:ea typeface="黑体" panose="02010609060101010101" pitchFamily="2" charset="-122"/>
              </a:endParaRPr>
            </a:p>
          </p:txBody>
        </p:sp>
        <p:sp>
          <p:nvSpPr>
            <p:cNvPr id="17" name="TextBox 7"/>
            <p:cNvSpPr txBox="1"/>
            <p:nvPr/>
          </p:nvSpPr>
          <p:spPr>
            <a:xfrm>
              <a:off x="1404" y="6127"/>
              <a:ext cx="5298" cy="725"/>
            </a:xfrm>
            <a:prstGeom prst="rect">
              <a:avLst/>
            </a:prstGeom>
            <a:solidFill>
              <a:schemeClr val="accent4">
                <a:lumMod val="20000"/>
                <a:lumOff val="80000"/>
              </a:schemeClr>
            </a:solidFill>
            <a:ln w="19050">
              <a:solidFill>
                <a:srgbClr val="7030A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设立温度场的迭代初值</a:t>
              </a:r>
              <a:endParaRPr lang="en-US" sz="2400" dirty="0" err="1">
                <a:latin typeface="黑体" panose="02010609060101010101" pitchFamily="2" charset="-122"/>
                <a:ea typeface="黑体" panose="02010609060101010101" pitchFamily="2" charset="-122"/>
              </a:endParaRPr>
            </a:p>
          </p:txBody>
        </p:sp>
        <p:sp>
          <p:nvSpPr>
            <p:cNvPr id="18" name="TextBox 8"/>
            <p:cNvSpPr txBox="1"/>
            <p:nvPr/>
          </p:nvSpPr>
          <p:spPr>
            <a:xfrm>
              <a:off x="2062" y="7311"/>
              <a:ext cx="3983"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求解代数方程组</a:t>
              </a:r>
              <a:endParaRPr lang="en-US" sz="2400" dirty="0" err="1">
                <a:latin typeface="黑体" panose="02010609060101010101" pitchFamily="2" charset="-122"/>
                <a:ea typeface="黑体" panose="02010609060101010101" pitchFamily="2" charset="-122"/>
              </a:endParaRPr>
            </a:p>
          </p:txBody>
        </p:sp>
        <p:sp>
          <p:nvSpPr>
            <p:cNvPr id="19" name="Decision 2"/>
            <p:cNvSpPr/>
            <p:nvPr/>
          </p:nvSpPr>
          <p:spPr bwMode="auto">
            <a:xfrm>
              <a:off x="2361" y="8506"/>
              <a:ext cx="3383" cy="1552"/>
            </a:xfrm>
            <a:prstGeom prst="flowChartDecision">
              <a:avLst/>
            </a:prstGeom>
            <a:solidFill>
              <a:srgbClr val="FFC9F1"/>
            </a:solidFill>
            <a:ln w="25400" cap="flat" cmpd="sng" algn="ctr">
              <a:solidFill>
                <a:srgbClr val="FF0066"/>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err="1">
                  <a:ln>
                    <a:noFill/>
                  </a:ln>
                  <a:solidFill>
                    <a:schemeClr val="tx1"/>
                  </a:solidFill>
                  <a:effectLst/>
                  <a:latin typeface="黑体" panose="02010609060101010101" pitchFamily="2" charset="-122"/>
                  <a:ea typeface="黑体" panose="02010609060101010101" pitchFamily="2" charset="-122"/>
                </a:rPr>
                <a:t>是否收敛</a:t>
              </a:r>
              <a:r>
                <a:rPr kumimoji="0" lang="zh-CN" alt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rPr>
                <a:t>？</a:t>
              </a:r>
              <a:endParaRPr kumimoji="0" lang="en-US" sz="2400" b="0" i="0" u="none" strike="noStrike" cap="none" normalizeH="0" baseline="0" dirty="0">
                <a:ln>
                  <a:noFill/>
                </a:ln>
                <a:solidFill>
                  <a:schemeClr val="tx1"/>
                </a:solidFill>
                <a:effectLst/>
                <a:latin typeface="黑体" panose="02010609060101010101" pitchFamily="2" charset="-122"/>
                <a:ea typeface="黑体" panose="02010609060101010101" pitchFamily="2" charset="-122"/>
              </a:endParaRPr>
            </a:p>
          </p:txBody>
        </p:sp>
        <p:sp>
          <p:nvSpPr>
            <p:cNvPr id="20" name="TextBox 10"/>
            <p:cNvSpPr txBox="1"/>
            <p:nvPr/>
          </p:nvSpPr>
          <p:spPr>
            <a:xfrm>
              <a:off x="2926" y="10438"/>
              <a:ext cx="2255" cy="725"/>
            </a:xfrm>
            <a:prstGeom prst="rect">
              <a:avLst/>
            </a:prstGeom>
            <a:solidFill>
              <a:srgbClr val="EB93B7"/>
            </a:solidFill>
            <a:ln w="19050">
              <a:solidFill>
                <a:srgbClr val="C00000"/>
              </a:solidFill>
            </a:ln>
          </p:spPr>
          <p:txBody>
            <a:bodyPr wrap="square" rtlCol="0">
              <a:spAutoFit/>
            </a:bodyPr>
            <a:p>
              <a:pPr algn="ctr"/>
              <a:r>
                <a:rPr lang="en-US" sz="2400" dirty="0" err="1">
                  <a:latin typeface="黑体" panose="02010609060101010101" pitchFamily="2" charset="-122"/>
                  <a:ea typeface="黑体" panose="02010609060101010101" pitchFamily="2" charset="-122"/>
                </a:rPr>
                <a:t>解的分析</a:t>
              </a:r>
              <a:endParaRPr lang="en-US" sz="2400" dirty="0" err="1">
                <a:latin typeface="黑体" panose="02010609060101010101" pitchFamily="2" charset="-122"/>
                <a:ea typeface="黑体" panose="02010609060101010101" pitchFamily="2" charset="-122"/>
              </a:endParaRPr>
            </a:p>
          </p:txBody>
        </p:sp>
        <p:sp>
          <p:nvSpPr>
            <p:cNvPr id="21" name="TextBox 11"/>
            <p:cNvSpPr txBox="1"/>
            <p:nvPr/>
          </p:nvSpPr>
          <p:spPr>
            <a:xfrm>
              <a:off x="6731" y="7317"/>
              <a:ext cx="2255" cy="725"/>
            </a:xfrm>
            <a:prstGeom prst="rect">
              <a:avLst/>
            </a:prstGeom>
            <a:solidFill>
              <a:srgbClr val="FFC9F1"/>
            </a:solidFill>
            <a:ln w="19050">
              <a:solidFill>
                <a:srgbClr val="FF0066"/>
              </a:solidFill>
            </a:ln>
          </p:spPr>
          <p:txBody>
            <a:bodyPr wrap="square" rtlCol="0">
              <a:spAutoFit/>
            </a:bodyPr>
            <a:p>
              <a:pPr algn="ctr"/>
              <a:r>
                <a:rPr lang="en-US" sz="2400" dirty="0" err="1">
                  <a:latin typeface="黑体" panose="02010609060101010101" pitchFamily="2" charset="-122"/>
                  <a:ea typeface="黑体" panose="02010609060101010101" pitchFamily="2" charset="-122"/>
                </a:rPr>
                <a:t>改进初场</a:t>
              </a:r>
              <a:endParaRPr lang="en-US" sz="2400" dirty="0" err="1">
                <a:latin typeface="黑体" panose="02010609060101010101" pitchFamily="2" charset="-122"/>
                <a:ea typeface="黑体" panose="02010609060101010101" pitchFamily="2" charset="-122"/>
              </a:endParaRPr>
            </a:p>
          </p:txBody>
        </p:sp>
        <p:cxnSp>
          <p:nvCxnSpPr>
            <p:cNvPr id="22" name="Straight Arrow Connector 12"/>
            <p:cNvCxnSpPr>
              <a:stCxn id="14" idx="2"/>
              <a:endCxn id="15" idx="0"/>
            </p:cNvCxnSpPr>
            <p:nvPr/>
          </p:nvCxnSpPr>
          <p:spPr bwMode="auto">
            <a:xfrm>
              <a:off x="4054" y="2678"/>
              <a:ext cx="0" cy="46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3" name="Straight Arrow Connector 14"/>
            <p:cNvCxnSpPr>
              <a:stCxn id="15" idx="2"/>
              <a:endCxn id="16" idx="0"/>
            </p:cNvCxnSpPr>
            <p:nvPr/>
          </p:nvCxnSpPr>
          <p:spPr bwMode="auto">
            <a:xfrm>
              <a:off x="4054" y="3868"/>
              <a:ext cx="0" cy="464"/>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4" name="Straight Arrow Connector 17"/>
            <p:cNvCxnSpPr>
              <a:stCxn id="16" idx="2"/>
              <a:endCxn id="17" idx="0"/>
            </p:cNvCxnSpPr>
            <p:nvPr/>
          </p:nvCxnSpPr>
          <p:spPr bwMode="auto">
            <a:xfrm flipH="1">
              <a:off x="4053" y="5640"/>
              <a:ext cx="1" cy="486"/>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5" name="Straight Arrow Connector 20"/>
            <p:cNvCxnSpPr>
              <a:stCxn id="17" idx="2"/>
              <a:endCxn id="18" idx="0"/>
            </p:cNvCxnSpPr>
            <p:nvPr/>
          </p:nvCxnSpPr>
          <p:spPr bwMode="auto">
            <a:xfrm>
              <a:off x="4053" y="6851"/>
              <a:ext cx="1" cy="45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6" name="Straight Arrow Connector 23"/>
            <p:cNvCxnSpPr>
              <a:stCxn id="18" idx="2"/>
              <a:endCxn id="19" idx="0"/>
            </p:cNvCxnSpPr>
            <p:nvPr/>
          </p:nvCxnSpPr>
          <p:spPr bwMode="auto">
            <a:xfrm flipH="1">
              <a:off x="4053" y="8037"/>
              <a:ext cx="1" cy="470"/>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28" name="Straight Arrow Connector 26"/>
            <p:cNvCxnSpPr>
              <a:stCxn id="19" idx="2"/>
              <a:endCxn id="20" idx="0"/>
            </p:cNvCxnSpPr>
            <p:nvPr/>
          </p:nvCxnSpPr>
          <p:spPr bwMode="auto">
            <a:xfrm>
              <a:off x="4053" y="10059"/>
              <a:ext cx="1" cy="379"/>
            </a:xfrm>
            <a:prstGeom prst="straightConnector1">
              <a:avLst/>
            </a:prstGeom>
            <a:solidFill>
              <a:srgbClr val="FFFFCC"/>
            </a:solidFill>
            <a:ln w="25400" cap="flat" cmpd="sng" algn="ctr">
              <a:solidFill>
                <a:schemeClr val="tx1"/>
              </a:solidFill>
              <a:prstDash val="solid"/>
              <a:round/>
              <a:headEnd type="none" w="med" len="med"/>
              <a:tailEnd type="triangle"/>
            </a:ln>
            <a:effectLst/>
          </p:spPr>
        </p:cxnSp>
        <p:cxnSp>
          <p:nvCxnSpPr>
            <p:cNvPr id="30" name="Elbow Connector 29"/>
            <p:cNvCxnSpPr>
              <a:stCxn id="19" idx="3"/>
              <a:endCxn id="21" idx="2"/>
            </p:cNvCxnSpPr>
            <p:nvPr/>
          </p:nvCxnSpPr>
          <p:spPr bwMode="auto">
            <a:xfrm flipV="1">
              <a:off x="5745" y="8042"/>
              <a:ext cx="2115" cy="1240"/>
            </a:xfrm>
            <a:prstGeom prst="bentConnector2">
              <a:avLst/>
            </a:prstGeom>
            <a:solidFill>
              <a:srgbClr val="FFFFCC"/>
            </a:solidFill>
            <a:ln w="25400" cap="flat" cmpd="sng" algn="ctr">
              <a:solidFill>
                <a:schemeClr val="tx1"/>
              </a:solidFill>
              <a:prstDash val="solid"/>
              <a:round/>
              <a:headEnd type="none" w="med" len="med"/>
              <a:tailEnd type="triangle"/>
            </a:ln>
            <a:effectLst/>
          </p:spPr>
        </p:cxnSp>
        <p:cxnSp>
          <p:nvCxnSpPr>
            <p:cNvPr id="32" name="Elbow Connector 31"/>
            <p:cNvCxnSpPr>
              <a:stCxn id="21" idx="0"/>
              <a:endCxn id="17" idx="3"/>
            </p:cNvCxnSpPr>
            <p:nvPr/>
          </p:nvCxnSpPr>
          <p:spPr bwMode="auto">
            <a:xfrm rot="16200000" flipV="1">
              <a:off x="6867" y="6325"/>
              <a:ext cx="827" cy="1157"/>
            </a:xfrm>
            <a:prstGeom prst="bentConnector2">
              <a:avLst/>
            </a:prstGeom>
            <a:solidFill>
              <a:srgbClr val="FFFFCC"/>
            </a:solidFill>
            <a:ln w="25400" cap="flat" cmpd="sng" algn="ctr">
              <a:solidFill>
                <a:schemeClr val="tx1"/>
              </a:solidFill>
              <a:prstDash val="solid"/>
              <a:round/>
              <a:headEnd type="none" w="med" len="med"/>
              <a:tailEnd type="triangle"/>
            </a:ln>
            <a:effectLst/>
          </p:spPr>
        </p:cxnSp>
        <p:sp>
          <p:nvSpPr>
            <p:cNvPr id="35" name="TextBox 34"/>
            <p:cNvSpPr txBox="1"/>
            <p:nvPr/>
          </p:nvSpPr>
          <p:spPr>
            <a:xfrm>
              <a:off x="4524" y="9653"/>
              <a:ext cx="813" cy="725"/>
            </a:xfrm>
            <a:prstGeom prst="rect">
              <a:avLst/>
            </a:prstGeom>
            <a:noFill/>
          </p:spPr>
          <p:txBody>
            <a:bodyPr wrap="square" rtlCol="0">
              <a:spAutoFit/>
            </a:bodyPr>
            <a:p>
              <a:r>
                <a:rPr lang="en-US" sz="2400" dirty="0" err="1">
                  <a:solidFill>
                    <a:srgbClr val="0070C0"/>
                  </a:solidFill>
                  <a:latin typeface="黑体" panose="02010609060101010101" pitchFamily="2" charset="-122"/>
                  <a:ea typeface="黑体" panose="02010609060101010101" pitchFamily="2" charset="-122"/>
                </a:rPr>
                <a:t>是</a:t>
              </a:r>
              <a:endParaRPr lang="en-US" sz="2400" dirty="0" err="1">
                <a:solidFill>
                  <a:srgbClr val="0070C0"/>
                </a:solidFill>
                <a:latin typeface="黑体" panose="02010609060101010101" pitchFamily="2" charset="-122"/>
                <a:ea typeface="黑体" panose="02010609060101010101" pitchFamily="2" charset="-122"/>
              </a:endParaRPr>
            </a:p>
          </p:txBody>
        </p:sp>
        <p:sp>
          <p:nvSpPr>
            <p:cNvPr id="37" name="TextBox 36"/>
            <p:cNvSpPr txBox="1"/>
            <p:nvPr/>
          </p:nvSpPr>
          <p:spPr>
            <a:xfrm>
              <a:off x="6395" y="8506"/>
              <a:ext cx="813" cy="725"/>
            </a:xfrm>
            <a:prstGeom prst="rect">
              <a:avLst/>
            </a:prstGeom>
            <a:noFill/>
          </p:spPr>
          <p:txBody>
            <a:bodyPr wrap="square" rtlCol="0">
              <a:spAutoFit/>
            </a:bodyPr>
            <a:p>
              <a:r>
                <a:rPr lang="en-US" sz="2400" dirty="0" err="1">
                  <a:solidFill>
                    <a:srgbClr val="FF0000"/>
                  </a:solidFill>
                  <a:latin typeface="黑体" panose="02010609060101010101" pitchFamily="2" charset="-122"/>
                  <a:ea typeface="黑体" panose="02010609060101010101" pitchFamily="2" charset="-122"/>
                </a:rPr>
                <a:t>否</a:t>
              </a:r>
              <a:endParaRPr lang="en-US" sz="2400" dirty="0" err="1">
                <a:solidFill>
                  <a:srgbClr val="FF0000"/>
                </a:solidFill>
                <a:latin typeface="黑体" panose="02010609060101010101" pitchFamily="2" charset="-122"/>
                <a:ea typeface="黑体" panose="02010609060101010101" pitchFamily="2" charset="-122"/>
              </a:endParaRPr>
            </a:p>
          </p:txBody>
        </p:sp>
      </p:grpSp>
      <p:cxnSp>
        <p:nvCxnSpPr>
          <p:cNvPr id="29" name="Elbow Connector 40"/>
          <p:cNvCxnSpPr>
            <a:stCxn id="10" idx="3"/>
            <a:endCxn id="40" idx="1"/>
          </p:cNvCxnSpPr>
          <p:nvPr/>
        </p:nvCxnSpPr>
        <p:spPr bwMode="auto">
          <a:xfrm flipV="1">
            <a:off x="5837555" y="4392930"/>
            <a:ext cx="735965" cy="1158240"/>
          </a:xfrm>
          <a:prstGeom prst="bentConnector3">
            <a:avLst>
              <a:gd name="adj1" fmla="val 50043"/>
            </a:avLst>
          </a:prstGeom>
          <a:solidFill>
            <a:srgbClr val="FFFFCC"/>
          </a:solidFill>
          <a:ln w="25400" cap="flat" cmpd="sng" algn="ctr">
            <a:solidFill>
              <a:srgbClr val="FF0066"/>
            </a:solidFill>
            <a:prstDash val="dash"/>
            <a:round/>
            <a:headEnd type="none" w="med" len="med"/>
            <a:tailEnd type="triangle"/>
          </a:ln>
          <a:effectLst/>
        </p:spPr>
      </p:cxnSp>
      <p:sp>
        <p:nvSpPr>
          <p:cNvPr id="40" name="TextBox 39"/>
          <p:cNvSpPr txBox="1"/>
          <p:nvPr/>
        </p:nvSpPr>
        <p:spPr>
          <a:xfrm>
            <a:off x="6573520" y="2315845"/>
            <a:ext cx="6003925" cy="4154170"/>
          </a:xfrm>
          <a:prstGeom prst="rect">
            <a:avLst/>
          </a:prstGeom>
          <a:solidFill>
            <a:srgbClr val="FFC9F1"/>
          </a:solidFill>
          <a:ln w="19050">
            <a:solidFill>
              <a:srgbClr val="FF0066"/>
            </a:solidFill>
            <a:prstDash val="dash"/>
          </a:ln>
        </p:spPr>
        <p:txBody>
          <a:bodyPr wrap="square" rtlCol="0">
            <a:spAutoFit/>
          </a:bodyPr>
          <a:p>
            <a:r>
              <a:rPr lang="zh-CN" altLang="en-US" sz="2400" dirty="0">
                <a:ea typeface="黑体" panose="02010609060101010101" pitchFamily="2" charset="-122"/>
                <a:sym typeface="+mn-ea"/>
              </a:rPr>
              <a:t>除左边界上各节点的温度为已知外，其余</a:t>
            </a:r>
            <a:r>
              <a:rPr lang="en-US" altLang="zh-CN" sz="2400" dirty="0">
                <a:ea typeface="黑体" panose="02010609060101010101" pitchFamily="2" charset="-122"/>
                <a:sym typeface="+mn-ea"/>
              </a:rPr>
              <a:t>(m-1)×n</a:t>
            </a:r>
            <a:r>
              <a:rPr lang="zh-CN" altLang="en-US" sz="2400" dirty="0">
                <a:ea typeface="黑体" panose="02010609060101010101" pitchFamily="2" charset="-122"/>
                <a:sym typeface="+mn-ea"/>
              </a:rPr>
              <a:t>个节点都需建立离散方程，这些方程构成了一个</a:t>
            </a:r>
            <a:r>
              <a:rPr lang="zh-CN" altLang="en-US" sz="2400" b="1" dirty="0">
                <a:solidFill>
                  <a:srgbClr val="0070C0"/>
                </a:solidFill>
                <a:ea typeface="黑体" panose="02010609060101010101" pitchFamily="2" charset="-122"/>
                <a:sym typeface="+mn-ea"/>
              </a:rPr>
              <a:t>封闭的代数方程组</a:t>
            </a:r>
            <a:endParaRPr lang="zh-CN" altLang="en-US" sz="2400" b="1" dirty="0">
              <a:solidFill>
                <a:srgbClr val="0070C0"/>
              </a:solidFill>
              <a:ea typeface="黑体" panose="02010609060101010101" pitchFamily="2" charset="-122"/>
              <a:sym typeface="+mn-ea"/>
            </a:endParaRPr>
          </a:p>
          <a:p>
            <a:endParaRPr lang="en-US" altLang="zh-CN" sz="2400" dirty="0">
              <a:ea typeface="黑体" panose="02010609060101010101" pitchFamily="2" charset="-122"/>
            </a:endParaRPr>
          </a:p>
          <a:p>
            <a:pPr marL="285750" indent="-285750">
              <a:buFont typeface="Arial" panose="020B0604020202020204" pitchFamily="34" charset="0"/>
              <a:buChar char="•"/>
            </a:pPr>
            <a:r>
              <a:rPr lang="zh-CN" altLang="en-US" sz="2400" dirty="0">
                <a:ea typeface="黑体" panose="02010609060101010101" pitchFamily="2" charset="-122"/>
                <a:sym typeface="+mn-ea"/>
              </a:rPr>
              <a:t>各项的系数</a:t>
            </a:r>
            <a:r>
              <a:rPr lang="zh-CN" altLang="en-US" sz="2400" b="1" dirty="0">
                <a:solidFill>
                  <a:srgbClr val="0070C0"/>
                </a:solidFill>
                <a:ea typeface="黑体" panose="02010609060101010101" pitchFamily="2" charset="-122"/>
                <a:sym typeface="+mn-ea"/>
              </a:rPr>
              <a:t>不再变化</a:t>
            </a:r>
            <a:r>
              <a:rPr lang="en-US" altLang="zh-CN" sz="2400" dirty="0">
                <a:ea typeface="黑体" panose="02010609060101010101" pitchFamily="2" charset="-122"/>
                <a:sym typeface="+mn-ea"/>
              </a:rPr>
              <a:t>--&gt; </a:t>
            </a:r>
            <a:r>
              <a:rPr lang="zh-CN" altLang="en-US" sz="2400" b="1" dirty="0">
                <a:solidFill>
                  <a:srgbClr val="0070C0"/>
                </a:solidFill>
                <a:ea typeface="黑体" panose="02010609060101010101" pitchFamily="2" charset="-122"/>
                <a:sym typeface="+mn-ea"/>
              </a:rPr>
              <a:t>线性问题 </a:t>
            </a:r>
            <a:endParaRPr lang="zh-CN" altLang="en-US" sz="2400" b="1" dirty="0">
              <a:solidFill>
                <a:srgbClr val="0070C0"/>
              </a:solidFill>
              <a:ea typeface="黑体" panose="02010609060101010101" pitchFamily="2" charset="-122"/>
              <a:sym typeface="+mn-ea"/>
            </a:endParaRPr>
          </a:p>
          <a:p>
            <a:pPr marL="285750" indent="-285750">
              <a:buFont typeface="Arial" panose="020B0604020202020204" pitchFamily="34" charset="0"/>
              <a:buChar char="•"/>
            </a:pPr>
            <a:r>
              <a:rPr lang="zh-CN" altLang="en-US" sz="2400" dirty="0">
                <a:ea typeface="黑体" panose="02010609060101010101" pitchFamily="2" charset="-122"/>
                <a:sym typeface="+mn-ea"/>
              </a:rPr>
              <a:t>各项系数在迭代过程中</a:t>
            </a:r>
            <a:r>
              <a:rPr lang="zh-CN" altLang="en-US" sz="2400" b="1" dirty="0">
                <a:solidFill>
                  <a:srgbClr val="0070C0"/>
                </a:solidFill>
                <a:ea typeface="黑体" panose="02010609060101010101" pitchFamily="2" charset="-122"/>
                <a:sym typeface="+mn-ea"/>
              </a:rPr>
              <a:t>不断更新</a:t>
            </a:r>
            <a:r>
              <a:rPr lang="en-US" altLang="zh-CN" sz="2400" dirty="0">
                <a:ea typeface="黑体" panose="02010609060101010101" pitchFamily="2" charset="-122"/>
                <a:sym typeface="+mn-ea"/>
              </a:rPr>
              <a:t>--&gt;</a:t>
            </a:r>
            <a:r>
              <a:rPr lang="zh-CN" altLang="en-US" sz="2400" b="1" dirty="0">
                <a:solidFill>
                  <a:srgbClr val="0070C0"/>
                </a:solidFill>
                <a:ea typeface="黑体" panose="02010609060101010101" pitchFamily="2" charset="-122"/>
                <a:sym typeface="+mn-ea"/>
              </a:rPr>
              <a:t>非线性问题</a:t>
            </a:r>
            <a:endParaRPr lang="zh-CN" altLang="en-US" sz="2400" b="1" dirty="0">
              <a:solidFill>
                <a:srgbClr val="0070C0"/>
              </a:solidFill>
              <a:ea typeface="黑体" panose="02010609060101010101" pitchFamily="2" charset="-122"/>
              <a:sym typeface="+mn-ea"/>
            </a:endParaRPr>
          </a:p>
          <a:p>
            <a:pPr marL="0" indent="0">
              <a:buFont typeface="Arial" panose="020B0604020202020204" pitchFamily="34" charset="0"/>
              <a:buNone/>
            </a:pPr>
            <a:endParaRPr lang="zh-CN" altLang="en-US" sz="2400" dirty="0">
              <a:ea typeface="黑体" panose="02010609060101010101" pitchFamily="2" charset="-122"/>
              <a:sym typeface="+mn-ea"/>
            </a:endParaRPr>
          </a:p>
          <a:p>
            <a:pPr marL="0" indent="0">
              <a:buFont typeface="Arial" panose="020B0604020202020204" pitchFamily="34" charset="0"/>
              <a:buNone/>
            </a:pPr>
            <a:r>
              <a:rPr lang="zh-CN" altLang="en-US" sz="2400" dirty="0">
                <a:ea typeface="黑体" panose="02010609060101010101" pitchFamily="2" charset="-122"/>
                <a:sym typeface="+mn-ea"/>
              </a:rPr>
              <a:t>是否收敛的判断是指</a:t>
            </a:r>
            <a:r>
              <a:rPr lang="zh-CN" altLang="en-US" sz="2400" b="1" dirty="0">
                <a:solidFill>
                  <a:srgbClr val="0070C0"/>
                </a:solidFill>
                <a:ea typeface="黑体" panose="02010609060101010101" pitchFamily="2" charset="-122"/>
                <a:sym typeface="+mn-ea"/>
              </a:rPr>
              <a:t>本次迭代计算所得之解与上一次迭代计算所得之解的偏差是否小于允许值</a:t>
            </a:r>
            <a:r>
              <a:rPr lang="zh-CN" altLang="en-US" sz="2400" dirty="0">
                <a:ea typeface="黑体" panose="02010609060101010101" pitchFamily="2" charset="-122"/>
                <a:sym typeface="+mn-ea"/>
              </a:rPr>
              <a:t>。</a:t>
            </a:r>
            <a:endParaRPr lang="en-US" sz="2400" dirty="0">
              <a:ea typeface="黑体" panose="02010609060101010101" pitchFamily="2" charset="-122"/>
            </a:endParaRPr>
          </a:p>
        </p:txBody>
      </p:sp>
      <p:cxnSp>
        <p:nvCxnSpPr>
          <p:cNvPr id="33" name="Elbow Connector 40"/>
          <p:cNvCxnSpPr>
            <a:stCxn id="20" idx="3"/>
            <a:endCxn id="34" idx="1"/>
          </p:cNvCxnSpPr>
          <p:nvPr/>
        </p:nvCxnSpPr>
        <p:spPr bwMode="auto">
          <a:xfrm>
            <a:off x="3289935" y="6858635"/>
            <a:ext cx="3283585" cy="12700"/>
          </a:xfrm>
          <a:prstGeom prst="bentConnector3">
            <a:avLst>
              <a:gd name="adj1" fmla="val 50010"/>
            </a:avLst>
          </a:prstGeom>
          <a:solidFill>
            <a:srgbClr val="FFFFCC"/>
          </a:solidFill>
          <a:ln w="25400" cap="flat" cmpd="sng" algn="ctr">
            <a:solidFill>
              <a:schemeClr val="accent4"/>
            </a:solidFill>
            <a:prstDash val="dash"/>
            <a:round/>
            <a:headEnd type="none" w="med" len="med"/>
            <a:tailEnd type="triangle"/>
          </a:ln>
          <a:effectLst/>
        </p:spPr>
      </p:cxnSp>
      <p:sp>
        <p:nvSpPr>
          <p:cNvPr id="34" name="TextBox 39"/>
          <p:cNvSpPr txBox="1"/>
          <p:nvPr/>
        </p:nvSpPr>
        <p:spPr>
          <a:xfrm>
            <a:off x="6573520" y="6640830"/>
            <a:ext cx="6003925" cy="460375"/>
          </a:xfrm>
          <a:prstGeom prst="rect">
            <a:avLst/>
          </a:prstGeom>
          <a:solidFill>
            <a:srgbClr val="EB93B7"/>
          </a:solidFill>
          <a:ln w="19050">
            <a:solidFill>
              <a:srgbClr val="C00000"/>
            </a:solidFill>
            <a:prstDash val="dash"/>
          </a:ln>
        </p:spPr>
        <p:txBody>
          <a:bodyPr wrap="square" rtlCol="0">
            <a:spAutoFit/>
          </a:bodyPr>
          <a:p>
            <a:r>
              <a:rPr lang="zh-CN" altLang="en-US" sz="2400" dirty="0">
                <a:ea typeface="黑体" panose="02010609060101010101" pitchFamily="2" charset="-122"/>
                <a:sym typeface="+mn-ea"/>
              </a:rPr>
              <a:t>所得结果可用于进一步计算</a:t>
            </a:r>
            <a:endParaRPr lang="en-US" sz="2400" dirty="0">
              <a:ea typeface="黑体" panose="02010609060101010101" pitchFamily="2" charset="-122"/>
            </a:endParaRPr>
          </a:p>
        </p:txBody>
      </p:sp>
      <p:sp>
        <p:nvSpPr>
          <p:cNvPr id="10" name="Rectangle 9"/>
          <p:cNvSpPr/>
          <p:nvPr/>
        </p:nvSpPr>
        <p:spPr bwMode="auto">
          <a:xfrm>
            <a:off x="1174750" y="4570095"/>
            <a:ext cx="4662805" cy="1961515"/>
          </a:xfrm>
          <a:prstGeom prst="rect">
            <a:avLst/>
          </a:prstGeom>
          <a:noFill/>
          <a:ln w="19050" cap="flat" cmpd="sng" algn="ctr">
            <a:solidFill>
              <a:srgbClr val="E867A4"/>
            </a:solidFill>
            <a:prstDash val="dash"/>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p:txBody>
      </p:sp>
      <p:pic>
        <p:nvPicPr>
          <p:cNvPr id="46" name="Picture 45"/>
          <p:cNvPicPr>
            <a:picLocks noChangeAspect="1"/>
          </p:cNvPicPr>
          <p:nvPr>
            <p:custDataLst>
              <p:tags r:id="rId1"/>
            </p:custDataLst>
          </p:nvPr>
        </p:nvPicPr>
        <p:blipFill>
          <a:blip r:embed="rId2"/>
          <a:stretch>
            <a:fillRect/>
          </a:stretch>
        </p:blipFill>
        <p:spPr>
          <a:xfrm>
            <a:off x="9791065" y="43180"/>
            <a:ext cx="2635250" cy="2156460"/>
          </a:xfrm>
          <a:prstGeom prst="rect">
            <a:avLst/>
          </a:prstGeom>
        </p:spPr>
      </p:pic>
      <p:pic>
        <p:nvPicPr>
          <p:cNvPr id="2" name="Picture 35"/>
          <p:cNvPicPr>
            <a:picLocks noChangeAspect="1"/>
          </p:cNvPicPr>
          <p:nvPr>
            <p:custDataLst>
              <p:tags r:id="rId3"/>
            </p:custDataLst>
          </p:nvPr>
        </p:nvPicPr>
        <p:blipFill>
          <a:blip r:embed="rId4"/>
          <a:stretch>
            <a:fillRect/>
          </a:stretch>
        </p:blipFill>
        <p:spPr>
          <a:xfrm>
            <a:off x="6718300" y="0"/>
            <a:ext cx="2926080" cy="2208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animBg="1"/>
      <p:bldP spid="34" grpId="0" bldLvl="0" animBg="1"/>
      <p:bldP spid="34" grpId="1" animBg="1"/>
      <p:bldP spid="10" grpId="0" bldLvl="0" animBg="1"/>
      <p:bldP spid="1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离散方程的建立（</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内节点）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 name="五边形 2"/>
          <p:cNvSpPr/>
          <p:nvPr>
            <p:custDataLst>
              <p:tags r:id="rId1"/>
            </p:custDataLst>
          </p:nvPr>
        </p:nvSpPr>
        <p:spPr>
          <a:xfrm>
            <a:off x="0" y="951865"/>
            <a:ext cx="3350260" cy="504190"/>
          </a:xfrm>
          <a:prstGeom prst="homePlat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热平衡法（控制容积平衡法）</a:t>
            </a:r>
            <a:endParaRPr lang="zh-CN" altLang="en-US">
              <a:solidFill>
                <a:schemeClr val="tx1"/>
              </a:solidFill>
            </a:endParaRPr>
          </a:p>
        </p:txBody>
      </p:sp>
      <p:pic>
        <p:nvPicPr>
          <p:cNvPr id="6" name="Picture 5"/>
          <p:cNvPicPr>
            <a:picLocks noChangeAspect="1"/>
          </p:cNvPicPr>
          <p:nvPr>
            <p:custDataLst>
              <p:tags r:id="rId2"/>
            </p:custDataLst>
          </p:nvPr>
        </p:nvPicPr>
        <p:blipFill>
          <a:blip r:embed="rId3"/>
          <a:stretch>
            <a:fillRect/>
          </a:stretch>
        </p:blipFill>
        <p:spPr>
          <a:xfrm>
            <a:off x="8373745" y="3035935"/>
            <a:ext cx="3910330" cy="2975610"/>
          </a:xfrm>
          <a:prstGeom prst="rect">
            <a:avLst/>
          </a:prstGeom>
        </p:spPr>
      </p:pic>
      <p:sp>
        <p:nvSpPr>
          <p:cNvPr id="4" name="TextBox 17"/>
          <p:cNvSpPr txBox="1"/>
          <p:nvPr>
            <p:custDataLst>
              <p:tags r:id="rId4"/>
            </p:custDataLst>
          </p:nvPr>
        </p:nvSpPr>
        <p:spPr>
          <a:xfrm>
            <a:off x="165100" y="1600200"/>
            <a:ext cx="10259695" cy="460375"/>
          </a:xfrm>
          <a:prstGeom prst="rect">
            <a:avLst/>
          </a:prstGeom>
          <a:noFill/>
        </p:spPr>
        <p:txBody>
          <a:bodyPr wrap="square" rtlCol="0">
            <a:spAutoFit/>
          </a:bodyPr>
          <a:p>
            <a:r>
              <a:rPr 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所有方向流入控制体的总流量</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控制体内热源生成热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控制体内能的增量</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组合 40"/>
          <p:cNvGrpSpPr/>
          <p:nvPr/>
        </p:nvGrpSpPr>
        <p:grpSpPr>
          <a:xfrm>
            <a:off x="1458595" y="2276475"/>
            <a:ext cx="5787390" cy="4679315"/>
            <a:chOff x="2297" y="3924"/>
            <a:chExt cx="9114" cy="7369"/>
          </a:xfrm>
        </p:grpSpPr>
        <mc:AlternateContent xmlns:mc="http://schemas.openxmlformats.org/markup-compatibility/2006">
          <mc:Choice xmlns:a14="http://schemas.microsoft.com/office/drawing/2010/main" Requires="a14">
            <p:sp>
              <p:nvSpPr>
                <p:cNvPr id="5" name="Rectangle 13"/>
                <p:cNvSpPr/>
                <p:nvPr>
                  <p:custDataLst>
                    <p:tags r:id="rId5"/>
                  </p:custDataLst>
                </p:nvPr>
              </p:nvSpPr>
              <p:spPr>
                <a:xfrm>
                  <a:off x="2297" y="3924"/>
                  <a:ext cx="9114" cy="700"/>
                </a:xfrm>
                <a:prstGeom prst="rect">
                  <a:avLst/>
                </a:prstGeom>
              </p:spPr>
              <p:txBody>
                <a:bodyPr wrap="none">
                  <a:spAutoFit/>
                </a:bodyPr>
                <a:p>
                  <a:pPr algn="l"/>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l-GR" altLang="zh-CN" sz="2400" b="1" i="1" smtClean="0">
                                <a:latin typeface="Cambria Math" panose="02040503050406030204" pitchFamily="18" charset="0"/>
                                <a:ea typeface="Cambria Math" panose="02040503050406030204" pitchFamily="18" charset="0"/>
                              </a:rPr>
                              <m:t>𝜱</m:t>
                            </m:r>
                          </m:e>
                          <m:sub>
                            <m:r>
                              <a:rPr lang="en-US" altLang="zh-CN" sz="2400" b="1" i="1" smtClean="0">
                                <a:latin typeface="Cambria Math" panose="02040503050406030204" pitchFamily="18" charset="0"/>
                                <a:ea typeface="Cambria Math" panose="02040503050406030204" pitchFamily="18" charset="0"/>
                              </a:rPr>
                              <m:t>𝒓𝒊𝒈𝒉𝒕</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l-GR" altLang="zh-CN" sz="2400" b="1" i="1">
                                <a:latin typeface="Cambria Math" panose="02040503050406030204" pitchFamily="18" charset="0"/>
                                <a:ea typeface="Cambria Math" panose="02040503050406030204" pitchFamily="18" charset="0"/>
                              </a:rPr>
                              <m:t>𝜱</m:t>
                            </m:r>
                          </m:e>
                          <m:sub>
                            <m:r>
                              <a:rPr lang="en-US" altLang="zh-CN" sz="2400" b="1" i="1" smtClean="0">
                                <a:latin typeface="Cambria Math" panose="02040503050406030204" pitchFamily="18" charset="0"/>
                                <a:ea typeface="Cambria Math" panose="02040503050406030204" pitchFamily="18" charset="0"/>
                              </a:rPr>
                              <m:t>𝒍𝒆𝒇𝒕</m:t>
                            </m:r>
                          </m:sub>
                        </m:sSub>
                        <m:r>
                          <a:rPr lang="en-US" altLang="zh-CN" sz="2400" b="1" i="1">
                            <a:latin typeface="Cambria Math" panose="02040503050406030204" pitchFamily="18" charset="0"/>
                          </a:rPr>
                          <m:t>+</m:t>
                        </m:r>
                        <m:sSub>
                          <m:sSubPr>
                            <m:ctrlPr>
                              <a:rPr lang="en-US" sz="2400" b="1" i="1">
                                <a:latin typeface="Cambria Math" panose="02040503050406030204" pitchFamily="18" charset="0"/>
                              </a:rPr>
                            </m:ctrlPr>
                          </m:sSubPr>
                          <m:e>
                            <m:r>
                              <a:rPr lang="el-GR" altLang="zh-CN" sz="2400" b="1" i="1">
                                <a:latin typeface="Cambria Math" panose="02040503050406030204" pitchFamily="18" charset="0"/>
                                <a:ea typeface="Cambria Math" panose="02040503050406030204" pitchFamily="18" charset="0"/>
                              </a:rPr>
                              <m:t>𝜱</m:t>
                            </m:r>
                          </m:e>
                          <m:sub>
                            <m:r>
                              <a:rPr lang="en-US" altLang="zh-CN" sz="2400" b="1" i="1" smtClean="0">
                                <a:latin typeface="Cambria Math" panose="02040503050406030204" pitchFamily="18" charset="0"/>
                                <a:ea typeface="Cambria Math" panose="02040503050406030204" pitchFamily="18" charset="0"/>
                              </a:rPr>
                              <m:t>𝒕𝒐𝒑</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l-GR" altLang="zh-CN" sz="2400" b="1" i="1">
                                <a:latin typeface="Cambria Math" panose="02040503050406030204" pitchFamily="18" charset="0"/>
                                <a:ea typeface="Cambria Math" panose="02040503050406030204" pitchFamily="18" charset="0"/>
                              </a:rPr>
                              <m:t>𝜱</m:t>
                            </m:r>
                          </m:e>
                          <m:sub>
                            <m:r>
                              <a:rPr lang="en-US" altLang="zh-CN" sz="2400" b="1" i="1" smtClean="0">
                                <a:latin typeface="Cambria Math" panose="02040503050406030204" pitchFamily="18" charset="0"/>
                                <a:ea typeface="Cambria Math" panose="02040503050406030204" pitchFamily="18" charset="0"/>
                              </a:rPr>
                              <m:t>𝒃𝒐𝒕𝒕𝒐𝒎</m:t>
                            </m:r>
                          </m:sub>
                        </m:sSub>
                        <m:r>
                          <a:rPr lang="en-US" altLang="zh-CN" sz="2400" b="1" i="0" smtClean="0">
                            <a:latin typeface="Cambria Math" panose="02040503050406030204" pitchFamily="18" charset="0"/>
                          </a:rPr>
                          <m:t>+</m:t>
                        </m:r>
                        <m:sSub>
                          <m:sSubPr>
                            <m:ctrlPr>
                              <a:rPr lang="en-US" sz="2400" b="1" i="1">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𝜱</m:t>
                            </m:r>
                          </m:e>
                          <m:sub>
                            <m:r>
                              <a:rPr lang="en-US" altLang="zh-CN" sz="2400" b="1" i="1">
                                <a:latin typeface="Cambria Math" panose="02040503050406030204" pitchFamily="18" charset="0"/>
                              </a:rPr>
                              <m:t>𝑽</m:t>
                            </m:r>
                          </m:sub>
                        </m:sSub>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𝟎</m:t>
                        </m:r>
                      </m:oMath>
                    </m:oMathPara>
                  </a14:m>
                  <a:endParaRPr lang="en-US" sz="2400" b="1" dirty="0"/>
                </a:p>
              </p:txBody>
            </p:sp>
          </mc:Choice>
          <mc:Fallback>
            <p:sp>
              <p:nvSpPr>
                <p:cNvPr id="5" name="Rectangle 13"/>
                <p:cNvSpPr>
                  <a:spLocks noRot="1" noChangeAspect="1" noMove="1" noResize="1" noEditPoints="1" noAdjustHandles="1" noChangeArrowheads="1" noChangeShapeType="1" noTextEdit="1"/>
                </p:cNvSpPr>
                <p:nvPr>
                  <p:custDataLst>
                    <p:tags r:id="rId6"/>
                  </p:custDataLst>
                </p:nvPr>
              </p:nvSpPr>
              <p:spPr>
                <a:xfrm>
                  <a:off x="2297" y="3924"/>
                  <a:ext cx="9114" cy="70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Rectangle 13"/>
                <p:cNvSpPr/>
                <p:nvPr>
                  <p:custDataLst>
                    <p:tags r:id="rId8"/>
                  </p:custDataLst>
                </p:nvPr>
              </p:nvSpPr>
              <p:spPr>
                <a:xfrm>
                  <a:off x="2297" y="7575"/>
                  <a:ext cx="7772" cy="13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l-GR" altLang="zh-CN" sz="2400" i="1"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rPr>
                              <m:t>Φ</m:t>
                            </m:r>
                          </m:e>
                          <m:sub>
                            <m:r>
                              <m:rPr>
                                <m:sty m:val="p"/>
                              </m:rP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top</m:t>
                            </m:r>
                          </m:sub>
                        </m:sSub>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𝑥</m:t>
                        </m:r>
                        <m:f>
                          <m:fPr>
                            <m:ctrlP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𝑡</m:t>
                            </m:r>
                          </m:num>
                          <m:den>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𝑥</m:t>
                            </m:r>
                          </m:den>
                        </m:f>
                        <m:r>
                          <a:rPr lang="en-US" altLang="zh-CN" sz="2400" b="0" i="0" smtClean="0">
                            <a:solidFill>
                              <a:srgbClr val="00B05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𝑥</m:t>
                        </m:r>
                        <m:f>
                          <m:fPr>
                            <m:ctrlP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𝑛</m:t>
                                </m:r>
                                <m:r>
                                  <a:rPr lang="en-US" altLang="zh-CN" sz="2400" b="0" i="1" smtClean="0">
                                    <a:solidFill>
                                      <a:srgbClr val="00B050"/>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0B050"/>
                                    </a:solidFill>
                                    <a:latin typeface="Cambria Math" panose="02040503050406030204" pitchFamily="18" charset="0"/>
                                    <a:ea typeface="MS Mincho" charset="0"/>
                                    <a:cs typeface="Cambria Math" panose="02040503050406030204" pitchFamily="18" charset="0"/>
                                  </a:rPr>
                                  <m:t>1</m:t>
                                </m:r>
                              </m:sub>
                            </m:sSub>
                            <m:r>
                              <a:rPr lang="en-US" altLang="zh-CN" sz="2400" i="1">
                                <a:solidFill>
                                  <a:srgbClr val="00B050"/>
                                </a:solidFill>
                                <a:latin typeface="Cambria Math" panose="02040503050406030204" pitchFamily="18" charset="0"/>
                                <a:ea typeface="MS Mincho" charset="0"/>
                                <a:cs typeface="Cambria Math" panose="02040503050406030204" pitchFamily="18" charset="0"/>
                              </a:rPr>
                              <m:t>−</m:t>
                            </m:r>
                            <m:sSub>
                              <m:sSubPr>
                                <m:ctrlP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i="1">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𝑛</m:t>
                                </m:r>
                              </m:sub>
                            </m:sSub>
                          </m:num>
                          <m:den>
                            <m:r>
                              <a:rPr lang="en-US" altLang="zh-CN" sz="2400" i="1">
                                <a:solidFill>
                                  <a:srgbClr val="00B050"/>
                                </a:solidFill>
                                <a:latin typeface="Cambria Math" panose="02040503050406030204" pitchFamily="18" charset="0"/>
                                <a:ea typeface="MS Mincho" charset="0"/>
                                <a:cs typeface="Cambria Math" panose="02040503050406030204" pitchFamily="18" charset="0"/>
                              </a:rPr>
                              <m:t>∆</m:t>
                            </m:r>
                            <m:r>
                              <a:rPr lang="en-US" altLang="zh-CN" sz="2400" b="0" i="1"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rPr>
                              <m:t>𝑦</m:t>
                            </m:r>
                          </m:den>
                        </m:f>
                      </m:oMath>
                    </m:oMathPara>
                  </a14:m>
                  <a:endParaRPr lang="en-US" altLang="zh-CN" sz="2400" b="0" i="1" dirty="0" smtClean="0">
                    <a:solidFill>
                      <a:srgbClr val="00B050"/>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8" name="Rectangle 13"/>
                <p:cNvSpPr>
                  <a:spLocks noRot="1" noChangeAspect="1" noMove="1" noResize="1" noEditPoints="1" noAdjustHandles="1" noChangeArrowheads="1" noChangeShapeType="1" noTextEdit="1"/>
                </p:cNvSpPr>
                <p:nvPr>
                  <p:custDataLst>
                    <p:tags r:id="rId9"/>
                  </p:custDataLst>
                </p:nvPr>
              </p:nvSpPr>
              <p:spPr>
                <a:xfrm>
                  <a:off x="2297" y="7575"/>
                  <a:ext cx="7772" cy="134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Rectangle 14"/>
                <p:cNvSpPr/>
                <p:nvPr>
                  <p:custDataLst>
                    <p:tags r:id="rId11"/>
                  </p:custDataLst>
                </p:nvPr>
              </p:nvSpPr>
              <p:spPr>
                <a:xfrm>
                  <a:off x="2329" y="6163"/>
                  <a:ext cx="7799" cy="12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l-GR"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Φ</m:t>
                            </m:r>
                          </m:e>
                          <m:sub>
                            <m:r>
                              <m:rPr>
                                <m:sty m:val="p"/>
                              </m:rP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left</m:t>
                            </m:r>
                          </m:sub>
                        </m:sSub>
                        <m:r>
                          <a:rPr lang="en-US" altLang="zh-CN" sz="2400" b="0" i="0" smtClean="0">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smtClean="0">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𝑦</m:t>
                        </m:r>
                        <m:f>
                          <m:fPr>
                            <m:ctrlP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solidFill>
                                  <a:schemeClr val="accent3"/>
                                </a:solidFill>
                                <a:latin typeface="Cambria Math" panose="02040503050406030204" pitchFamily="18" charset="0"/>
                                <a:ea typeface="MS Mincho" charset="0"/>
                                <a:cs typeface="Cambria Math" panose="02040503050406030204" pitchFamily="18" charset="0"/>
                              </a:rPr>
                              <m:t>𝜕</m:t>
                            </m:r>
                            <m: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𝑡</m:t>
                            </m:r>
                          </m:num>
                          <m:den>
                            <m:r>
                              <a:rPr lang="en-US" altLang="zh-CN" sz="2400" i="1">
                                <a:solidFill>
                                  <a:schemeClr val="accent3"/>
                                </a:solidFill>
                                <a:latin typeface="Cambria Math" panose="02040503050406030204" pitchFamily="18" charset="0"/>
                                <a:ea typeface="MS Mincho" charset="0"/>
                                <a:cs typeface="Cambria Math" panose="02040503050406030204" pitchFamily="18" charset="0"/>
                              </a:rPr>
                              <m:t>𝜕</m:t>
                            </m:r>
                            <m: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𝑥</m:t>
                            </m:r>
                          </m:den>
                        </m:f>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chemeClr val="accent3"/>
                            </a:solidFill>
                            <a:latin typeface="Cambria Math" panose="02040503050406030204" pitchFamily="18" charset="0"/>
                            <a:ea typeface="MS Mincho" charset="0"/>
                            <a:cs typeface="Cambria Math" panose="02040503050406030204" pitchFamily="18" charset="0"/>
                          </a:rPr>
                          <m:t>∆</m:t>
                        </m:r>
                        <m: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𝑦</m:t>
                        </m:r>
                        <m:f>
                          <m:fPr>
                            <m:ctrlPr>
                              <a:rPr lang="en-US" altLang="zh-CN" sz="2400" i="1">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sz="240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1</m:t>
                                </m:r>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𝑛</m:t>
                                </m:r>
                              </m:sub>
                            </m:sSub>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sSub>
                              <m:sSubPr>
                                <m:ctrlP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𝑛</m:t>
                                </m:r>
                              </m:sub>
                            </m:sSub>
                          </m:num>
                          <m:den>
                            <m:r>
                              <a:rPr lang="en-US" altLang="zh-CN" sz="2400" i="1">
                                <a:solidFill>
                                  <a:schemeClr val="accent3"/>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rPr>
                              <m:t>𝑥</m:t>
                            </m:r>
                          </m:den>
                        </m:f>
                      </m:oMath>
                    </m:oMathPara>
                  </a14:m>
                  <a:endParaRPr lang="en-US" altLang="zh-CN" sz="2400" b="0" i="1" dirty="0" smtClean="0">
                    <a:solidFill>
                      <a:schemeClr val="accent3"/>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31" name="Rectangle 14"/>
                <p:cNvSpPr>
                  <a:spLocks noRot="1" noChangeAspect="1" noMove="1" noResize="1" noEditPoints="1" noAdjustHandles="1" noChangeArrowheads="1" noChangeShapeType="1" noTextEdit="1"/>
                </p:cNvSpPr>
                <p:nvPr>
                  <p:custDataLst>
                    <p:tags r:id="rId12"/>
                  </p:custDataLst>
                </p:nvPr>
              </p:nvSpPr>
              <p:spPr>
                <a:xfrm>
                  <a:off x="2329" y="6163"/>
                  <a:ext cx="7799" cy="124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Rectangle 11"/>
                <p:cNvSpPr/>
                <p:nvPr>
                  <p:custDataLst>
                    <p:tags r:id="rId14"/>
                  </p:custDataLst>
                </p:nvPr>
              </p:nvSpPr>
              <p:spPr>
                <a:xfrm>
                  <a:off x="2329" y="4786"/>
                  <a:ext cx="8063" cy="12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l-GR"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Φ</m:t>
                            </m:r>
                          </m:e>
                          <m:sub>
                            <m:r>
                              <m:rPr>
                                <m:sty m:val="p"/>
                              </m:r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right</m:t>
                            </m:r>
                          </m:sub>
                        </m:sSub>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𝑦</m:t>
                        </m:r>
                        <m:f>
                          <m:fPr>
                            <m:ctrl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𝑡</m:t>
                            </m:r>
                          </m:num>
                          <m:den>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𝑥</m:t>
                            </m:r>
                          </m:den>
                        </m:f>
                        <m:r>
                          <a:rPr lang="en-US" altLang="zh-CN" sz="2400" b="0" i="0" smtClean="0">
                            <a:solidFill>
                              <a:srgbClr val="FF000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𝑦</m:t>
                        </m:r>
                        <m:f>
                          <m:fPr>
                            <m:ctrl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MS Mincho" charset="0"/>
                                    <a:cs typeface="Cambria Math" panose="02040503050406030204" pitchFamily="18" charset="0"/>
                                  </a:rPr>
                                  <m:t>1</m:t>
                                </m:r>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𝑛</m:t>
                                </m:r>
                              </m:sub>
                            </m:sSub>
                            <m:r>
                              <a:rPr lang="en-US" altLang="zh-CN" sz="2400" i="1">
                                <a:solidFill>
                                  <a:srgbClr val="FF0000"/>
                                </a:solidFill>
                                <a:latin typeface="Cambria Math" panose="02040503050406030204" pitchFamily="18" charset="0"/>
                                <a:ea typeface="MS Mincho" charset="0"/>
                                <a:cs typeface="Cambria Math" panose="02040503050406030204" pitchFamily="18" charset="0"/>
                              </a:rPr>
                              <m:t>−</m:t>
                            </m:r>
                            <m:sSub>
                              <m:sSubPr>
                                <m:ctrl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𝑛</m:t>
                                </m:r>
                              </m:sub>
                            </m:sSub>
                          </m:num>
                          <m:den>
                            <m:r>
                              <a:rPr lang="en-US" altLang="zh-CN" sz="2400" i="1">
                                <a:solidFill>
                                  <a:srgbClr val="FF0000"/>
                                </a:solidFill>
                                <a:latin typeface="Cambria Math" panose="02040503050406030204" pitchFamily="18" charset="0"/>
                                <a:ea typeface="MS Mincho" charset="0"/>
                                <a:cs typeface="Cambria Math" panose="02040503050406030204" pitchFamily="18" charset="0"/>
                              </a:rPr>
                              <m:t>∆</m:t>
                            </m:r>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𝑥</m:t>
                            </m:r>
                          </m:den>
                        </m:f>
                      </m:oMath>
                    </m:oMathPara>
                  </a14:m>
                  <a:endParaRPr lang="en-US" altLang="zh-CN" sz="2400" i="1" dirty="0">
                    <a:solidFill>
                      <a:srgbClr val="FF0000"/>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9" name="Rectangle 11"/>
                <p:cNvSpPr>
                  <a:spLocks noRot="1" noChangeAspect="1" noMove="1" noResize="1" noEditPoints="1" noAdjustHandles="1" noChangeArrowheads="1" noChangeShapeType="1" noTextEdit="1"/>
                </p:cNvSpPr>
                <p:nvPr>
                  <p:custDataLst>
                    <p:tags r:id="rId15"/>
                  </p:custDataLst>
                </p:nvPr>
              </p:nvSpPr>
              <p:spPr>
                <a:xfrm>
                  <a:off x="2329" y="4786"/>
                  <a:ext cx="8063" cy="1240"/>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12"/>
                <p:cNvSpPr/>
                <p:nvPr>
                  <p:custDataLst>
                    <p:tags r:id="rId17"/>
                  </p:custDataLst>
                </p:nvPr>
              </p:nvSpPr>
              <p:spPr>
                <a:xfrm>
                  <a:off x="2297" y="9072"/>
                  <a:ext cx="8440" cy="13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altLang="zh-CN" sz="2400" i="1" smtClean="0">
                                <a:solidFill>
                                  <a:srgbClr val="7030A0"/>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l-GR"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Φ</m:t>
                            </m:r>
                          </m:e>
                          <m:sub>
                            <m:r>
                              <m:rPr>
                                <m:sty m:val="p"/>
                              </m:rP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bottom</m:t>
                            </m:r>
                          </m:sub>
                        </m:sSub>
                        <m:r>
                          <a:rPr lang="en-US" altLang="zh-CN" sz="2400" b="0" i="0" smtClean="0">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𝑥</m:t>
                        </m:r>
                        <m:f>
                          <m:fPr>
                            <m:ctrlP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𝑡</m:t>
                            </m:r>
                          </m:num>
                          <m:den>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𝑥</m:t>
                            </m:r>
                          </m:den>
                        </m:f>
                        <m:r>
                          <a:rPr lang="en-US" altLang="zh-CN" sz="2400" b="0" i="0" smtClean="0">
                            <a:solidFill>
                              <a:srgbClr val="7030A0"/>
                            </a:solidFill>
                            <a:latin typeface="Cambria Math" panose="02040503050406030204" pitchFamily="18" charset="0"/>
                            <a:ea typeface="MS Mincho" charset="0"/>
                            <a:cs typeface="Cambria Math" panose="02040503050406030204" pitchFamily="18" charset="0"/>
                          </a:rPr>
                          <m:t>=</m:t>
                        </m:r>
                        <m:r>
                          <m:rPr>
                            <m:sty m:val="p"/>
                          </m:rPr>
                          <a:rPr lang="el-GR"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λ</m:t>
                        </m:r>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𝑥</m:t>
                        </m:r>
                        <m:f>
                          <m:fPr>
                            <m:ctrlP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𝑛</m:t>
                                </m:r>
                                <m:r>
                                  <a:rPr lang="en-US" altLang="zh-CN" sz="2400" b="0" i="1" smtClean="0">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MS Mincho" charset="0"/>
                                    <a:cs typeface="Cambria Math" panose="02040503050406030204" pitchFamily="18" charset="0"/>
                                  </a:rPr>
                                  <m:t>1</m:t>
                                </m:r>
                              </m:sub>
                            </m:sSub>
                            <m:r>
                              <a:rPr lang="en-US" altLang="zh-CN" sz="2400" i="1">
                                <a:solidFill>
                                  <a:srgbClr val="7030A0"/>
                                </a:solidFill>
                                <a:latin typeface="Cambria Math" panose="02040503050406030204" pitchFamily="18" charset="0"/>
                                <a:ea typeface="MS Mincho" charset="0"/>
                                <a:cs typeface="Cambria Math" panose="02040503050406030204" pitchFamily="18" charset="0"/>
                              </a:rPr>
                              <m:t>−</m:t>
                            </m:r>
                            <m:sSub>
                              <m:sSubPr>
                                <m:ctrlP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𝑡</m:t>
                                </m:r>
                              </m:e>
                              <m:sub>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𝑛</m:t>
                                </m:r>
                              </m:sub>
                            </m:sSub>
                          </m:num>
                          <m:den>
                            <m:r>
                              <a:rPr lang="en-US" altLang="zh-CN" sz="2400" i="1">
                                <a:solidFill>
                                  <a:srgbClr val="7030A0"/>
                                </a:solidFill>
                                <a:latin typeface="Cambria Math" panose="02040503050406030204" pitchFamily="18" charset="0"/>
                                <a:ea typeface="MS Mincho" charset="0"/>
                                <a:cs typeface="Cambria Math" panose="02040503050406030204" pitchFamily="18" charset="0"/>
                              </a:rPr>
                              <m:t>∆</m:t>
                            </m:r>
                            <m:r>
                              <a:rPr lang="en-US" altLang="zh-CN" sz="2400" i="1">
                                <a:solidFill>
                                  <a:srgbClr val="7030A0"/>
                                </a:solidFill>
                                <a:latin typeface="Cambria Math" panose="02040503050406030204" pitchFamily="18" charset="0"/>
                                <a:ea typeface="微软雅黑" panose="020B0503020204020204" pitchFamily="34" charset="-122"/>
                                <a:cs typeface="Cambria Math" panose="02040503050406030204" pitchFamily="18" charset="0"/>
                              </a:rPr>
                              <m:t>𝑦</m:t>
                            </m:r>
                          </m:den>
                        </m:f>
                      </m:oMath>
                    </m:oMathPara>
                  </a14:m>
                  <a:endParaRPr lang="en-US" altLang="zh-CN" sz="2400" i="1" dirty="0">
                    <a:solidFill>
                      <a:srgbClr val="7030A0"/>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11" name="Rectangle 12"/>
                <p:cNvSpPr>
                  <a:spLocks noRot="1" noChangeAspect="1" noMove="1" noResize="1" noEditPoints="1" noAdjustHandles="1" noChangeArrowheads="1" noChangeShapeType="1" noTextEdit="1"/>
                </p:cNvSpPr>
                <p:nvPr>
                  <p:custDataLst>
                    <p:tags r:id="rId18"/>
                  </p:custDataLst>
                </p:nvPr>
              </p:nvSpPr>
              <p:spPr>
                <a:xfrm>
                  <a:off x="2297" y="9072"/>
                  <a:ext cx="8440" cy="1340"/>
                </a:xfrm>
                <a:prstGeom prst="rect">
                  <a:avLst/>
                </a:prstGeom>
                <a:blipFill rotWithShape="1">
                  <a:blip r:embed="rId19"/>
                </a:blipFill>
              </p:spPr>
              <p:txBody>
                <a:bodyPr/>
                <a:lstStyle/>
                <a:p>
                  <a:r>
                    <a:rPr lang="zh-CN" altLang="en-US">
                      <a:noFill/>
                    </a:rPr>
                    <a:t> </a:t>
                  </a:r>
                </a:p>
              </p:txBody>
            </p:sp>
          </mc:Fallback>
        </mc:AlternateContent>
        <p:grpSp>
          <p:nvGrpSpPr>
            <p:cNvPr id="39" name="组合 38"/>
            <p:cNvGrpSpPr/>
            <p:nvPr/>
          </p:nvGrpSpPr>
          <p:grpSpPr>
            <a:xfrm>
              <a:off x="2297" y="10569"/>
              <a:ext cx="6682" cy="724"/>
              <a:chOff x="1167" y="10569"/>
              <a:chExt cx="6682" cy="724"/>
            </a:xfrm>
          </p:grpSpPr>
          <p:sp>
            <p:nvSpPr>
              <p:cNvPr id="12" name="TextBox 15"/>
              <p:cNvSpPr txBox="1"/>
              <p:nvPr>
                <p:custDataLst>
                  <p:tags r:id="rId20"/>
                </p:custDataLst>
              </p:nvPr>
            </p:nvSpPr>
            <p:spPr>
              <a:xfrm>
                <a:off x="1167" y="10569"/>
                <a:ext cx="2171"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内热源</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TextBox 2"/>
                  <p:cNvSpPr txBox="1"/>
                  <p:nvPr>
                    <p:custDataLst>
                      <p:tags r:id="rId21"/>
                    </p:custDataLst>
                  </p:nvPr>
                </p:nvSpPr>
                <p:spPr>
                  <a:xfrm>
                    <a:off x="3151" y="10642"/>
                    <a:ext cx="4698" cy="579"/>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sz="240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ctrlPr>
                            </m:sSubPr>
                            <m:e>
                              <m:r>
                                <m:rPr>
                                  <m:sty m:val="p"/>
                                </m:rPr>
                                <a:rPr lang="el-GR" sz="240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Φ</m:t>
                              </m:r>
                            </m:e>
                            <m:sub>
                              <m:r>
                                <a:rPr lang="en-US"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𝑉</m:t>
                              </m:r>
                            </m:sub>
                          </m:sSub>
                          <m:r>
                            <a:rPr lang="en-US" altLang="zh-CN" sz="2400" b="0" i="1" smtClean="0">
                              <a:solidFill>
                                <a:schemeClr val="accent5"/>
                              </a:solidFill>
                              <a:latin typeface="Cambria Math" panose="02040503050406030204" pitchFamily="18" charset="0"/>
                              <a:ea typeface="MS Mincho" charset="0"/>
                              <a:cs typeface="Cambria Math" panose="02040503050406030204" pitchFamily="18" charset="0"/>
                            </a:rPr>
                            <m:t>=</m:t>
                          </m:r>
                          <m:acc>
                            <m:accPr>
                              <m:chr m:val="̇"/>
                              <m:ctrlPr>
                                <a:rPr lang="en-US"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ctrlPr>
                            </m:accPr>
                            <m:e>
                              <m:r>
                                <m:rPr>
                                  <m:sty m:val="p"/>
                                </m:rPr>
                                <a:rPr lang="el-GR"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Φ</m:t>
                              </m:r>
                            </m:e>
                          </m:acc>
                          <m:r>
                            <a:rPr lang="en-US" sz="2400" i="1" smtClean="0">
                              <a:solidFill>
                                <a:schemeClr val="accent5"/>
                              </a:solidFill>
                              <a:latin typeface="Cambria Math" panose="02040503050406030204" pitchFamily="18" charset="0"/>
                              <a:ea typeface="MS Mincho" charset="0"/>
                              <a:cs typeface="Cambria Math" panose="02040503050406030204" pitchFamily="18" charset="0"/>
                            </a:rPr>
                            <m:t>∙</m:t>
                          </m:r>
                          <m:r>
                            <a:rPr lang="en-US"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𝑉</m:t>
                          </m:r>
                          <m:r>
                            <a:rPr lang="en-US" altLang="zh-CN" sz="2400" b="0" i="1" smtClean="0">
                              <a:solidFill>
                                <a:schemeClr val="accent5"/>
                              </a:solidFill>
                              <a:latin typeface="Cambria Math" panose="02040503050406030204" pitchFamily="18" charset="0"/>
                              <a:ea typeface="MS Mincho" charset="0"/>
                              <a:cs typeface="Cambria Math" panose="02040503050406030204" pitchFamily="18" charset="0"/>
                            </a:rPr>
                            <m:t>=</m:t>
                          </m:r>
                          <m:acc>
                            <m:accPr>
                              <m:chr m:val="̇"/>
                              <m:ctrlPr>
                                <a:rPr lang="en-US" altLang="zh-CN" sz="2400" i="1">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ctrlPr>
                            </m:accPr>
                            <m:e>
                              <m:r>
                                <m:rPr>
                                  <m:sty m:val="p"/>
                                </m:rPr>
                                <a:rPr lang="el-GR" altLang="zh-CN" sz="2400" i="1">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Φ</m:t>
                              </m:r>
                            </m:e>
                          </m:acc>
                          <m:r>
                            <a:rPr lang="en-US" sz="2400" i="1">
                              <a:solidFill>
                                <a:schemeClr val="accent5"/>
                              </a:solidFill>
                              <a:latin typeface="Cambria Math" panose="02040503050406030204" pitchFamily="18" charset="0"/>
                              <a:ea typeface="MS Mincho" charset="0"/>
                              <a:cs typeface="Cambria Math" panose="02040503050406030204" pitchFamily="18" charset="0"/>
                            </a:rPr>
                            <m:t>∙</m:t>
                          </m:r>
                          <m:r>
                            <m:rPr>
                              <m:sty m:val="p"/>
                            </m:rPr>
                            <a:rPr lang="el-GR" sz="240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Δ</m:t>
                          </m:r>
                          <m:r>
                            <a:rPr lang="en-US"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𝑥</m:t>
                          </m:r>
                          <m:r>
                            <m:rPr>
                              <m:sty m:val="p"/>
                            </m:rPr>
                            <a:rPr lang="el-GR" sz="2400" i="1">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Δ</m:t>
                          </m:r>
                          <m:r>
                            <a:rPr lang="en-US" altLang="zh-CN" sz="2400" b="0" i="1"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rPr>
                            <m:t>𝑦</m:t>
                          </m:r>
                        </m:oMath>
                      </m:oMathPara>
                    </a14:m>
                    <a:endParaRPr lang="en-US" altLang="zh-CN" sz="2400" b="0" i="1" dirty="0" smtClean="0">
                      <a:solidFill>
                        <a:schemeClr val="accent5"/>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13" name="TextBox 2"/>
                  <p:cNvSpPr txBox="1">
                    <a:spLocks noRot="1" noChangeAspect="1" noMove="1" noResize="1" noEditPoints="1" noAdjustHandles="1" noChangeArrowheads="1" noChangeShapeType="1" noTextEdit="1"/>
                  </p:cNvSpPr>
                  <p:nvPr>
                    <p:custDataLst>
                      <p:tags r:id="rId22"/>
                    </p:custDataLst>
                  </p:nvPr>
                </p:nvSpPr>
                <p:spPr>
                  <a:xfrm>
                    <a:off x="3151" y="10642"/>
                    <a:ext cx="4698" cy="579"/>
                  </a:xfrm>
                  <a:prstGeom prst="rect">
                    <a:avLst/>
                  </a:prstGeom>
                  <a:blipFill rotWithShape="1">
                    <a:blip r:embed="rId23"/>
                  </a:blipFill>
                </p:spPr>
                <p:txBody>
                  <a:bodyPr/>
                  <a:lstStyle/>
                  <a:p>
                    <a:r>
                      <a:rPr lang="zh-CN" altLang="en-US">
                        <a:noFill/>
                      </a:rPr>
                      <a:t> </a:t>
                    </a:r>
                  </a:p>
                </p:txBody>
              </p:sp>
            </mc:Fallback>
          </mc:AlternateContent>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up)">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离散方程的建立（</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内节点）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 name="五边形 1"/>
          <p:cNvSpPr/>
          <p:nvPr>
            <p:custDataLst>
              <p:tags r:id="rId1"/>
            </p:custDataLst>
          </p:nvPr>
        </p:nvSpPr>
        <p:spPr>
          <a:xfrm>
            <a:off x="0" y="951865"/>
            <a:ext cx="3350260" cy="504190"/>
          </a:xfrm>
          <a:prstGeom prst="homePlat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热平衡法（控制容积平衡法）</a:t>
            </a:r>
            <a:endParaRPr lang="zh-CN" altLang="en-US">
              <a:solidFill>
                <a:schemeClr val="tx1"/>
              </a:solidFill>
            </a:endParaRPr>
          </a:p>
        </p:txBody>
      </p:sp>
      <p:pic>
        <p:nvPicPr>
          <p:cNvPr id="10" name="Picture 5"/>
          <p:cNvPicPr>
            <a:picLocks noChangeAspect="1"/>
          </p:cNvPicPr>
          <p:nvPr>
            <p:custDataLst>
              <p:tags r:id="rId2"/>
            </p:custDataLst>
          </p:nvPr>
        </p:nvPicPr>
        <p:blipFill>
          <a:blip r:embed="rId3"/>
          <a:stretch>
            <a:fillRect/>
          </a:stretch>
        </p:blipFill>
        <p:spPr>
          <a:xfrm>
            <a:off x="8229600" y="332740"/>
            <a:ext cx="3910330" cy="2975610"/>
          </a:xfrm>
          <a:prstGeom prst="rect">
            <a:avLst/>
          </a:prstGeom>
        </p:spPr>
      </p:pic>
      <p:grpSp>
        <p:nvGrpSpPr>
          <p:cNvPr id="14" name="组合 13"/>
          <p:cNvGrpSpPr/>
          <p:nvPr/>
        </p:nvGrpSpPr>
        <p:grpSpPr>
          <a:xfrm>
            <a:off x="165100" y="1743710"/>
            <a:ext cx="12555220" cy="2472690"/>
            <a:chOff x="260" y="2746"/>
            <a:chExt cx="19772" cy="3894"/>
          </a:xfrm>
        </p:grpSpPr>
        <p:sp>
          <p:nvSpPr>
            <p:cNvPr id="18" name="TextBox 17"/>
            <p:cNvSpPr txBox="1"/>
            <p:nvPr>
              <p:custDataLst>
                <p:tags r:id="rId4"/>
              </p:custDataLst>
            </p:nvPr>
          </p:nvSpPr>
          <p:spPr>
            <a:xfrm>
              <a:off x="260" y="2746"/>
              <a:ext cx="11913" cy="1307"/>
            </a:xfrm>
            <a:prstGeom prst="rect">
              <a:avLst/>
            </a:prstGeom>
            <a:noFill/>
          </p:spPr>
          <p:txBody>
            <a:bodyPr wrap="square" rtlCol="0">
              <a:spAutoFit/>
            </a:bodyPr>
            <a:p>
              <a:r>
                <a:rPr lang="en-US" sz="2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所有方向流入控制体的总流量</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控制体内热源生成热 </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控制体内能的增量</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Rectangle 13"/>
                <p:cNvSpPr/>
                <p:nvPr>
                  <p:custDataLst>
                    <p:tags r:id="rId5"/>
                  </p:custDataLst>
                </p:nvPr>
              </p:nvSpPr>
              <p:spPr>
                <a:xfrm>
                  <a:off x="2301" y="4241"/>
                  <a:ext cx="9114" cy="700"/>
                </a:xfrm>
                <a:prstGeom prst="rect">
                  <a:avLst/>
                </a:prstGeom>
              </p:spPr>
              <p:txBody>
                <a:bodyPr wrap="none">
                  <a:spAutoFit/>
                </a:bodyPr>
                <a:p>
                  <a:pPr algn="l"/>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m:rPr>
                                <m:sty m:val="p"/>
                              </m:rPr>
                              <a:rPr lang="el-GR" altLang="zh-CN" sz="2400" i="1" smtClean="0">
                                <a:solidFill>
                                  <a:srgbClr val="FF0000"/>
                                </a:solidFill>
                                <a:latin typeface="Cambria Math" panose="02040503050406030204" pitchFamily="18" charset="0"/>
                                <a:ea typeface="Cambria Math" panose="02040503050406030204" pitchFamily="18" charset="0"/>
                              </a:rPr>
                              <m:t>Φ</m:t>
                            </m:r>
                          </m:e>
                          <m:sub>
                            <m:r>
                              <a:rPr lang="en-US" altLang="zh-CN" sz="2400" b="0" i="1" smtClean="0">
                                <a:solidFill>
                                  <a:srgbClr val="FF0000"/>
                                </a:solidFill>
                                <a:latin typeface="Cambria Math" panose="02040503050406030204" pitchFamily="18" charset="0"/>
                                <a:ea typeface="Cambria Math" panose="02040503050406030204" pitchFamily="18" charset="0"/>
                              </a:rPr>
                              <m:t>𝑟𝑖𝑔ℎ𝑡</m:t>
                            </m:r>
                          </m:sub>
                        </m:sSub>
                        <m:r>
                          <a:rPr lang="en-US" altLang="zh-CN" sz="2400" i="1">
                            <a:latin typeface="Cambria Math" panose="02040503050406030204" pitchFamily="18" charset="0"/>
                          </a:rPr>
                          <m:t>+</m:t>
                        </m:r>
                        <m:sSub>
                          <m:sSubPr>
                            <m:ctrlPr>
                              <a:rPr lang="en-US" altLang="zh-CN" sz="2400" i="1">
                                <a:solidFill>
                                  <a:schemeClr val="accent3"/>
                                </a:solidFill>
                                <a:latin typeface="Cambria Math" panose="02040503050406030204" pitchFamily="18" charset="0"/>
                              </a:rPr>
                            </m:ctrlPr>
                          </m:sSubPr>
                          <m:e>
                            <m:r>
                              <m:rPr>
                                <m:sty m:val="p"/>
                              </m:rPr>
                              <a:rPr lang="el-GR" altLang="zh-CN" sz="2400" i="1">
                                <a:solidFill>
                                  <a:schemeClr val="accent3"/>
                                </a:solidFill>
                                <a:latin typeface="Cambria Math" panose="02040503050406030204" pitchFamily="18" charset="0"/>
                                <a:ea typeface="Cambria Math" panose="02040503050406030204" pitchFamily="18" charset="0"/>
                              </a:rPr>
                              <m:t>Φ</m:t>
                            </m:r>
                          </m:e>
                          <m:sub>
                            <m:r>
                              <a:rPr lang="en-US" altLang="zh-CN" sz="2400" b="0" i="1" smtClean="0">
                                <a:solidFill>
                                  <a:schemeClr val="accent3"/>
                                </a:solidFill>
                                <a:latin typeface="Cambria Math" panose="02040503050406030204" pitchFamily="18" charset="0"/>
                                <a:ea typeface="Cambria Math" panose="02040503050406030204" pitchFamily="18" charset="0"/>
                              </a:rPr>
                              <m:t>𝑙𝑒𝑓𝑡</m:t>
                            </m:r>
                          </m:sub>
                        </m:sSub>
                        <m:r>
                          <a:rPr lang="en-US" altLang="zh-CN"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m:rPr>
                                <m:sty m:val="p"/>
                              </m:rPr>
                              <a:rPr lang="el-GR" altLang="zh-CN" sz="2400" i="1">
                                <a:solidFill>
                                  <a:srgbClr val="00B050"/>
                                </a:solidFill>
                                <a:latin typeface="Cambria Math" panose="02040503050406030204" pitchFamily="18" charset="0"/>
                                <a:ea typeface="Cambria Math" panose="02040503050406030204" pitchFamily="18" charset="0"/>
                              </a:rPr>
                              <m:t>Φ</m:t>
                            </m:r>
                          </m:e>
                          <m:sub>
                            <m:r>
                              <a:rPr lang="en-US" altLang="zh-CN" sz="2400" b="0" i="1" smtClean="0">
                                <a:solidFill>
                                  <a:srgbClr val="00B050"/>
                                </a:solidFill>
                                <a:latin typeface="Cambria Math" panose="02040503050406030204" pitchFamily="18" charset="0"/>
                                <a:ea typeface="Cambria Math" panose="02040503050406030204" pitchFamily="18" charset="0"/>
                              </a:rPr>
                              <m:t>𝑡𝑜𝑝</m:t>
                            </m:r>
                          </m:sub>
                        </m:sSub>
                        <m:r>
                          <a:rPr lang="en-US" altLang="zh-CN" sz="2400" i="1">
                            <a:latin typeface="Cambria Math" panose="02040503050406030204" pitchFamily="18" charset="0"/>
                          </a:rPr>
                          <m:t>+</m:t>
                        </m:r>
                        <m:sSub>
                          <m:sSubPr>
                            <m:ctrlPr>
                              <a:rPr lang="en-US" altLang="zh-CN" sz="2400" i="1">
                                <a:solidFill>
                                  <a:srgbClr val="7030A0"/>
                                </a:solidFill>
                                <a:latin typeface="Cambria Math" panose="02040503050406030204" pitchFamily="18" charset="0"/>
                              </a:rPr>
                            </m:ctrlPr>
                          </m:sSubPr>
                          <m:e>
                            <m:r>
                              <m:rPr>
                                <m:sty m:val="p"/>
                              </m:rPr>
                              <a:rPr lang="el-GR" altLang="zh-CN" sz="2400" i="1">
                                <a:solidFill>
                                  <a:srgbClr val="7030A0"/>
                                </a:solidFill>
                                <a:latin typeface="Cambria Math" panose="02040503050406030204" pitchFamily="18" charset="0"/>
                                <a:ea typeface="Cambria Math" panose="02040503050406030204" pitchFamily="18" charset="0"/>
                              </a:rPr>
                              <m:t>Φ</m:t>
                            </m:r>
                          </m:e>
                          <m:sub>
                            <m:r>
                              <a:rPr lang="en-US" altLang="zh-CN" sz="2400" b="0" i="1" smtClean="0">
                                <a:solidFill>
                                  <a:srgbClr val="7030A0"/>
                                </a:solidFill>
                                <a:latin typeface="Cambria Math" panose="02040503050406030204" pitchFamily="18" charset="0"/>
                                <a:ea typeface="Cambria Math" panose="02040503050406030204" pitchFamily="18" charset="0"/>
                              </a:rPr>
                              <m:t>𝑏𝑜𝑡𝑡𝑜𝑚</m:t>
                            </m:r>
                          </m:sub>
                        </m:sSub>
                        <m:r>
                          <a:rPr lang="en-US" altLang="zh-CN" sz="2400" b="0" i="0" smtClean="0">
                            <a:latin typeface="Cambria Math" panose="02040503050406030204" pitchFamily="18" charset="0"/>
                          </a:rPr>
                          <m:t>+</m:t>
                        </m:r>
                        <m:sSub>
                          <m:sSubPr>
                            <m:ctrlPr>
                              <a:rPr lang="en-US" sz="2400" i="1">
                                <a:solidFill>
                                  <a:schemeClr val="accent5"/>
                                </a:solidFill>
                                <a:latin typeface="Cambria Math" panose="02040503050406030204" pitchFamily="18" charset="0"/>
                              </a:rPr>
                            </m:ctrlPr>
                          </m:sSubPr>
                          <m:e>
                            <m:r>
                              <m:rPr>
                                <m:sty m:val="p"/>
                              </m:rPr>
                              <a:rPr lang="el-GR" sz="2400" i="1">
                                <a:solidFill>
                                  <a:schemeClr val="accent5"/>
                                </a:solidFill>
                                <a:latin typeface="Cambria Math" panose="02040503050406030204" pitchFamily="18" charset="0"/>
                                <a:ea typeface="Cambria Math" panose="02040503050406030204" pitchFamily="18" charset="0"/>
                              </a:rPr>
                              <m:t>Φ</m:t>
                            </m:r>
                          </m:e>
                          <m:sub>
                            <m:r>
                              <a:rPr lang="en-US" altLang="zh-CN" sz="2400" i="1">
                                <a:solidFill>
                                  <a:schemeClr val="accent5"/>
                                </a:solidFill>
                                <a:latin typeface="Cambria Math" panose="02040503050406030204" pitchFamily="18" charset="0"/>
                              </a:rPr>
                              <m:t>𝑉</m:t>
                            </m:r>
                          </m:sub>
                        </m:sSub>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0</m:t>
                        </m:r>
                      </m:oMath>
                    </m:oMathPara>
                  </a14:m>
                  <a:endParaRPr lang="en-US" sz="2400" dirty="0"/>
                </a:p>
              </p:txBody>
            </p:sp>
          </mc:Choice>
          <mc:Fallback>
            <p:sp>
              <p:nvSpPr>
                <p:cNvPr id="24" name="Rectangle 13"/>
                <p:cNvSpPr>
                  <a:spLocks noRot="1" noChangeAspect="1" noMove="1" noResize="1" noEditPoints="1" noAdjustHandles="1" noChangeArrowheads="1" noChangeShapeType="1" noTextEdit="1"/>
                </p:cNvSpPr>
                <p:nvPr>
                  <p:custDataLst>
                    <p:tags r:id="rId6"/>
                  </p:custDataLst>
                </p:nvPr>
              </p:nvSpPr>
              <p:spPr>
                <a:xfrm>
                  <a:off x="2301" y="4241"/>
                  <a:ext cx="9114" cy="70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custDataLst>
                    <p:tags r:id="rId8"/>
                  </p:custDataLst>
                </p:nvPr>
              </p:nvSpPr>
              <p:spPr>
                <a:xfrm>
                  <a:off x="487" y="5355"/>
                  <a:ext cx="19545" cy="128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m:rPr>
                            <m:sty m:val="p"/>
                          </m:rPr>
                          <a:rPr lang="el-GR" altLang="zh-CN" sz="2400" i="1" smtClean="0">
                            <a:solidFill>
                              <a:srgbClr val="FF0000"/>
                            </a:solidFill>
                            <a:latin typeface="Cambria Math" panose="02040503050406030204" pitchFamily="18" charset="0"/>
                            <a:ea typeface="Cambria Math" panose="02040503050406030204" pitchFamily="18" charset="0"/>
                          </a:rPr>
                          <m:t>λ</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𝑦</m:t>
                        </m:r>
                        <m:f>
                          <m:fPr>
                            <m:ctrlPr>
                              <a:rPr lang="en-US" altLang="zh-CN" sz="2400" i="1">
                                <a:solidFill>
                                  <a:srgbClr val="FF0000"/>
                                </a:solidFill>
                                <a:latin typeface="Cambria Math" panose="02040503050406030204" pitchFamily="18" charset="0"/>
                                <a:ea typeface="Cambria Math" panose="02040503050406030204" pitchFamily="18" charset="0"/>
                              </a:rPr>
                            </m:ctrlPr>
                          </m:fPr>
                          <m:num>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𝑡</m:t>
                                </m:r>
                              </m:e>
                              <m:sub>
                                <m:r>
                                  <a:rPr lang="en-US" altLang="zh-CN" sz="2400" b="0" i="1" smtClean="0">
                                    <a:solidFill>
                                      <a:srgbClr val="FF0000"/>
                                    </a:solidFill>
                                    <a:latin typeface="Cambria Math" panose="02040503050406030204" pitchFamily="18" charset="0"/>
                                    <a:ea typeface="Cambria Math" panose="02040503050406030204" pitchFamily="18" charset="0"/>
                                  </a:rPr>
                                  <m:t>𝑚</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𝑛</m:t>
                                </m:r>
                              </m:sub>
                            </m:sSub>
                            <m:r>
                              <a:rPr lang="en-US" altLang="zh-CN" sz="2400" b="0" i="1" smtClean="0">
                                <a:solidFill>
                                  <a:srgbClr val="FF0000"/>
                                </a:solidFill>
                                <a:latin typeface="Cambria Math" panose="02040503050406030204" pitchFamily="18" charset="0"/>
                                <a:ea typeface="Cambria Math" panose="02040503050406030204" pitchFamily="18" charset="0"/>
                              </a:rPr>
                              <m:t>−</m:t>
                            </m:r>
                            <m:sSub>
                              <m:sSubPr>
                                <m:ctrlPr>
                                  <a:rPr lang="en-US" altLang="zh-CN" sz="2400" b="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𝑡</m:t>
                                </m:r>
                              </m:e>
                              <m:sub>
                                <m:r>
                                  <a:rPr lang="en-US" altLang="zh-CN" sz="2400" b="0" i="1" smtClean="0">
                                    <a:solidFill>
                                      <a:srgbClr val="FF0000"/>
                                    </a:solidFill>
                                    <a:latin typeface="Cambria Math" panose="02040503050406030204" pitchFamily="18" charset="0"/>
                                    <a:ea typeface="Cambria Math" panose="02040503050406030204" pitchFamily="18" charset="0"/>
                                  </a:rPr>
                                  <m:t>𝑚</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𝑛</m:t>
                                </m:r>
                              </m:sub>
                            </m:sSub>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0" smtClean="0">
                            <a:latin typeface="Cambria Math" panose="02040503050406030204" pitchFamily="18" charset="0"/>
                            <a:ea typeface="Cambria Math" panose="02040503050406030204" pitchFamily="18" charset="0"/>
                          </a:rPr>
                          <m:t>+</m:t>
                        </m:r>
                        <m:r>
                          <m:rPr>
                            <m:sty m:val="p"/>
                          </m:rPr>
                          <a:rPr lang="el-GR" altLang="zh-CN" sz="2400" i="1">
                            <a:solidFill>
                              <a:schemeClr val="accent3"/>
                            </a:solidFill>
                            <a:latin typeface="Cambria Math" panose="02040503050406030204" pitchFamily="18" charset="0"/>
                            <a:ea typeface="Cambria Math" panose="02040503050406030204" pitchFamily="18" charset="0"/>
                          </a:rPr>
                          <m:t>λ</m:t>
                        </m:r>
                        <m:r>
                          <a:rPr lang="en-US" altLang="zh-CN" sz="2400" i="1">
                            <a:solidFill>
                              <a:schemeClr val="accent3"/>
                            </a:solidFill>
                            <a:latin typeface="Cambria Math" panose="02040503050406030204" pitchFamily="18" charset="0"/>
                            <a:ea typeface="Cambria Math" panose="02040503050406030204" pitchFamily="18" charset="0"/>
                          </a:rPr>
                          <m:t>∆</m:t>
                        </m:r>
                        <m:r>
                          <a:rPr lang="en-US" altLang="zh-CN" sz="2400" i="1">
                            <a:solidFill>
                              <a:schemeClr val="accent3"/>
                            </a:solidFill>
                            <a:latin typeface="Cambria Math" panose="02040503050406030204" pitchFamily="18" charset="0"/>
                            <a:ea typeface="Cambria Math" panose="02040503050406030204" pitchFamily="18" charset="0"/>
                          </a:rPr>
                          <m:t>𝑦</m:t>
                        </m:r>
                        <m:f>
                          <m:fPr>
                            <m:ctrlPr>
                              <a:rPr lang="en-US" altLang="zh-CN" sz="2400" i="1">
                                <a:solidFill>
                                  <a:schemeClr val="accent3"/>
                                </a:solidFill>
                                <a:latin typeface="Cambria Math" panose="02040503050406030204" pitchFamily="18" charset="0"/>
                                <a:ea typeface="Cambria Math" panose="02040503050406030204" pitchFamily="18" charset="0"/>
                              </a:rPr>
                            </m:ctrlPr>
                          </m:fPr>
                          <m:num>
                            <m:sSub>
                              <m:sSubPr>
                                <m:ctrlPr>
                                  <a:rPr lang="en-US" altLang="zh-CN" sz="2400" i="1">
                                    <a:solidFill>
                                      <a:schemeClr val="accent3"/>
                                    </a:solidFill>
                                    <a:latin typeface="Cambria Math" panose="02040503050406030204" pitchFamily="18" charset="0"/>
                                    <a:ea typeface="Cambria Math" panose="02040503050406030204" pitchFamily="18" charset="0"/>
                                  </a:rPr>
                                </m:ctrlPr>
                              </m:sSubPr>
                              <m:e>
                                <m:r>
                                  <a:rPr lang="en-US" altLang="zh-CN" sz="2400" i="1">
                                    <a:solidFill>
                                      <a:schemeClr val="accent3"/>
                                    </a:solidFill>
                                    <a:latin typeface="Cambria Math" panose="02040503050406030204" pitchFamily="18" charset="0"/>
                                    <a:ea typeface="Cambria Math" panose="02040503050406030204" pitchFamily="18" charset="0"/>
                                  </a:rPr>
                                  <m:t>𝑡</m:t>
                                </m:r>
                              </m:e>
                              <m:sub>
                                <m:r>
                                  <a:rPr lang="en-US" altLang="zh-CN" sz="2400" i="1">
                                    <a:solidFill>
                                      <a:schemeClr val="accent3"/>
                                    </a:solidFill>
                                    <a:latin typeface="Cambria Math" panose="02040503050406030204" pitchFamily="18" charset="0"/>
                                    <a:ea typeface="Cambria Math" panose="02040503050406030204" pitchFamily="18" charset="0"/>
                                  </a:rPr>
                                  <m:t>𝑚</m:t>
                                </m:r>
                                <m:r>
                                  <a:rPr lang="en-US" altLang="zh-CN" sz="2400" i="1">
                                    <a:solidFill>
                                      <a:schemeClr val="accent3"/>
                                    </a:solidFill>
                                    <a:latin typeface="Cambria Math" panose="02040503050406030204" pitchFamily="18" charset="0"/>
                                    <a:ea typeface="Cambria Math" panose="02040503050406030204" pitchFamily="18" charset="0"/>
                                  </a:rPr>
                                  <m:t>−</m:t>
                                </m:r>
                                <m:r>
                                  <a:rPr lang="en-US" altLang="zh-CN" sz="2400" i="1">
                                    <a:solidFill>
                                      <a:schemeClr val="accent3"/>
                                    </a:solidFill>
                                    <a:latin typeface="Cambria Math" panose="02040503050406030204" pitchFamily="18" charset="0"/>
                                    <a:ea typeface="Cambria Math" panose="02040503050406030204" pitchFamily="18" charset="0"/>
                                  </a:rPr>
                                  <m:t>1</m:t>
                                </m:r>
                                <m:r>
                                  <a:rPr lang="en-US" altLang="zh-CN" sz="2400" i="1">
                                    <a:solidFill>
                                      <a:schemeClr val="accent3"/>
                                    </a:solidFill>
                                    <a:latin typeface="Cambria Math" panose="02040503050406030204" pitchFamily="18" charset="0"/>
                                    <a:ea typeface="Cambria Math" panose="02040503050406030204" pitchFamily="18" charset="0"/>
                                  </a:rPr>
                                  <m:t>,</m:t>
                                </m:r>
                                <m:r>
                                  <a:rPr lang="en-US" altLang="zh-CN" sz="2400" i="1">
                                    <a:solidFill>
                                      <a:schemeClr val="accent3"/>
                                    </a:solidFill>
                                    <a:latin typeface="Cambria Math" panose="02040503050406030204" pitchFamily="18" charset="0"/>
                                    <a:ea typeface="Cambria Math" panose="02040503050406030204" pitchFamily="18" charset="0"/>
                                  </a:rPr>
                                  <m:t>𝑛</m:t>
                                </m:r>
                              </m:sub>
                            </m:sSub>
                            <m:r>
                              <a:rPr lang="en-US" altLang="zh-CN" sz="2400" i="1">
                                <a:solidFill>
                                  <a:schemeClr val="accent3"/>
                                </a:solidFill>
                                <a:latin typeface="Cambria Math" panose="02040503050406030204" pitchFamily="18" charset="0"/>
                                <a:ea typeface="Cambria Math" panose="02040503050406030204" pitchFamily="18" charset="0"/>
                              </a:rPr>
                              <m:t>−</m:t>
                            </m:r>
                            <m:sSub>
                              <m:sSubPr>
                                <m:ctrlPr>
                                  <a:rPr lang="en-US" altLang="zh-CN" sz="2400" i="1">
                                    <a:solidFill>
                                      <a:schemeClr val="accent3"/>
                                    </a:solidFill>
                                    <a:latin typeface="Cambria Math" panose="02040503050406030204" pitchFamily="18" charset="0"/>
                                    <a:ea typeface="Cambria Math" panose="02040503050406030204" pitchFamily="18" charset="0"/>
                                  </a:rPr>
                                </m:ctrlPr>
                              </m:sSubPr>
                              <m:e>
                                <m:r>
                                  <a:rPr lang="en-US" altLang="zh-CN" sz="2400" i="1">
                                    <a:solidFill>
                                      <a:schemeClr val="accent3"/>
                                    </a:solidFill>
                                    <a:latin typeface="Cambria Math" panose="02040503050406030204" pitchFamily="18" charset="0"/>
                                    <a:ea typeface="Cambria Math" panose="02040503050406030204" pitchFamily="18" charset="0"/>
                                  </a:rPr>
                                  <m:t>𝑡</m:t>
                                </m:r>
                              </m:e>
                              <m:sub>
                                <m:r>
                                  <a:rPr lang="en-US" altLang="zh-CN" sz="2400" i="1">
                                    <a:solidFill>
                                      <a:schemeClr val="accent3"/>
                                    </a:solidFill>
                                    <a:latin typeface="Cambria Math" panose="02040503050406030204" pitchFamily="18" charset="0"/>
                                    <a:ea typeface="Cambria Math" panose="02040503050406030204" pitchFamily="18" charset="0"/>
                                  </a:rPr>
                                  <m:t>𝑚</m:t>
                                </m:r>
                                <m:r>
                                  <a:rPr lang="en-US" altLang="zh-CN" sz="2400" i="1">
                                    <a:solidFill>
                                      <a:schemeClr val="accent3"/>
                                    </a:solidFill>
                                    <a:latin typeface="Cambria Math" panose="02040503050406030204" pitchFamily="18" charset="0"/>
                                    <a:ea typeface="Cambria Math" panose="02040503050406030204" pitchFamily="18" charset="0"/>
                                  </a:rPr>
                                  <m:t>,</m:t>
                                </m:r>
                                <m:r>
                                  <a:rPr lang="en-US" altLang="zh-CN" sz="2400" i="1">
                                    <a:solidFill>
                                      <a:schemeClr val="accent3"/>
                                    </a:solidFill>
                                    <a:latin typeface="Cambria Math" panose="02040503050406030204" pitchFamily="18" charset="0"/>
                                    <a:ea typeface="Cambria Math" panose="02040503050406030204" pitchFamily="18" charset="0"/>
                                  </a:rPr>
                                  <m:t>𝑛</m:t>
                                </m:r>
                              </m:sub>
                            </m:sSub>
                          </m:num>
                          <m:den>
                            <m:r>
                              <a:rPr lang="en-US" altLang="zh-CN" sz="2400" i="1">
                                <a:solidFill>
                                  <a:schemeClr val="accent3"/>
                                </a:solidFill>
                                <a:latin typeface="Cambria Math" panose="02040503050406030204" pitchFamily="18" charset="0"/>
                                <a:ea typeface="Cambria Math" panose="02040503050406030204" pitchFamily="18" charset="0"/>
                              </a:rPr>
                              <m:t>∆</m:t>
                            </m:r>
                            <m:r>
                              <a:rPr lang="en-US" altLang="zh-CN" sz="2400" i="1">
                                <a:solidFill>
                                  <a:schemeClr val="accent3"/>
                                </a:solidFill>
                                <a:latin typeface="Cambria Math" panose="02040503050406030204" pitchFamily="18" charset="0"/>
                                <a:ea typeface="Cambria Math" panose="02040503050406030204" pitchFamily="18" charset="0"/>
                              </a:rPr>
                              <m:t>𝑥</m:t>
                            </m:r>
                          </m:den>
                        </m:f>
                        <m:r>
                          <a:rPr lang="en-US" altLang="zh-CN" sz="2400" b="0" i="0" smtClean="0">
                            <a:latin typeface="Cambria Math" panose="02040503050406030204" pitchFamily="18" charset="0"/>
                            <a:ea typeface="Cambria Math" panose="02040503050406030204" pitchFamily="18" charset="0"/>
                          </a:rPr>
                          <m:t>+</m:t>
                        </m:r>
                        <m:r>
                          <m:rPr>
                            <m:sty m:val="p"/>
                          </m:rPr>
                          <a:rPr lang="el-GR" altLang="zh-CN" sz="2400" i="1">
                            <a:solidFill>
                              <a:srgbClr val="00B050"/>
                            </a:solidFill>
                            <a:latin typeface="Cambria Math" panose="02040503050406030204" pitchFamily="18" charset="0"/>
                            <a:ea typeface="Cambria Math" panose="02040503050406030204" pitchFamily="18" charset="0"/>
                          </a:rPr>
                          <m:t>λ</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𝑥</m:t>
                        </m:r>
                        <m:f>
                          <m:fPr>
                            <m:ctrlPr>
                              <a:rPr lang="en-US" altLang="zh-CN" sz="2400" i="1">
                                <a:solidFill>
                                  <a:srgbClr val="00B050"/>
                                </a:solidFill>
                                <a:latin typeface="Cambria Math" panose="02040503050406030204" pitchFamily="18" charset="0"/>
                                <a:ea typeface="Cambria Math" panose="02040503050406030204" pitchFamily="18" charset="0"/>
                              </a:rPr>
                            </m:ctrlPr>
                          </m:fPr>
                          <m:num>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1</m:t>
                                </m:r>
                              </m:sub>
                            </m:sSub>
                            <m:r>
                              <a:rPr lang="en-US" altLang="zh-CN" sz="2400" i="1">
                                <a:solidFill>
                                  <a:srgbClr val="00B050"/>
                                </a:solidFill>
                                <a:latin typeface="Cambria Math" panose="02040503050406030204" pitchFamily="18" charset="0"/>
                                <a:ea typeface="Cambria Math" panose="02040503050406030204" pitchFamily="18" charset="0"/>
                              </a:rPr>
                              <m:t>−</m:t>
                            </m:r>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sub>
                            </m:sSub>
                          </m:num>
                          <m:den>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𝑦</m:t>
                            </m:r>
                          </m:den>
                        </m:f>
                        <m:r>
                          <a:rPr lang="en-US" altLang="zh-CN" sz="2400" b="0" i="0" smtClean="0">
                            <a:latin typeface="Cambria Math" panose="02040503050406030204" pitchFamily="18" charset="0"/>
                            <a:ea typeface="Cambria Math" panose="02040503050406030204" pitchFamily="18" charset="0"/>
                          </a:rPr>
                          <m:t>+</m:t>
                        </m:r>
                        <m:r>
                          <m:rPr>
                            <m:sty m:val="p"/>
                          </m:rPr>
                          <a:rPr lang="el-GR" altLang="zh-CN" sz="2400" i="1">
                            <a:solidFill>
                              <a:srgbClr val="7030A0"/>
                            </a:solidFill>
                            <a:latin typeface="Cambria Math" panose="02040503050406030204" pitchFamily="18" charset="0"/>
                            <a:ea typeface="Cambria Math" panose="02040503050406030204" pitchFamily="18" charset="0"/>
                          </a:rPr>
                          <m:t>λ</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f>
                          <m:fPr>
                            <m:ctrlPr>
                              <a:rPr lang="en-US" altLang="zh-CN" sz="2400" i="1">
                                <a:solidFill>
                                  <a:srgbClr val="7030A0"/>
                                </a:solidFill>
                                <a:latin typeface="Cambria Math" panose="02040503050406030204" pitchFamily="18" charset="0"/>
                                <a:ea typeface="Cambria Math" panose="02040503050406030204" pitchFamily="18" charset="0"/>
                              </a:rPr>
                            </m:ctrlPr>
                          </m:fPr>
                          <m:num>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1</m:t>
                                </m:r>
                              </m:sub>
                            </m:sSub>
                            <m:r>
                              <a:rPr lang="en-US" altLang="zh-CN" sz="2400" i="1">
                                <a:solidFill>
                                  <a:srgbClr val="7030A0"/>
                                </a:solidFill>
                                <a:latin typeface="Cambria Math" panose="02040503050406030204" pitchFamily="18" charset="0"/>
                                <a:ea typeface="Cambria Math" panose="02040503050406030204" pitchFamily="18" charset="0"/>
                              </a:rPr>
                              <m:t>−</m:t>
                            </m:r>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sub>
                            </m:sSub>
                          </m:num>
                          <m:den>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𝑦</m:t>
                            </m:r>
                          </m:den>
                        </m:f>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i="1">
                                <a:solidFill>
                                  <a:schemeClr val="accent5"/>
                                </a:solidFill>
                                <a:latin typeface="Cambria Math" panose="02040503050406030204" pitchFamily="18" charset="0"/>
                              </a:rPr>
                            </m:ctrlPr>
                          </m:accPr>
                          <m:e>
                            <m:r>
                              <m:rPr>
                                <m:sty m:val="p"/>
                              </m:rPr>
                              <a:rPr lang="el-GR" altLang="zh-CN" sz="2400" i="1">
                                <a:solidFill>
                                  <a:schemeClr val="accent5"/>
                                </a:solidFill>
                                <a:latin typeface="Cambria Math" panose="02040503050406030204" pitchFamily="18" charset="0"/>
                                <a:ea typeface="Cambria Math" panose="02040503050406030204" pitchFamily="18" charset="0"/>
                              </a:rPr>
                              <m:t>Φ</m:t>
                            </m:r>
                          </m:e>
                        </m:acc>
                        <m:r>
                          <a:rPr lang="en-US" sz="2400" i="1">
                            <a:solidFill>
                              <a:schemeClr val="accent5"/>
                            </a:solidFill>
                            <a:latin typeface="Cambria Math" panose="02040503050406030204" pitchFamily="18" charset="0"/>
                            <a:ea typeface="Cambria Math" panose="02040503050406030204" pitchFamily="18" charset="0"/>
                          </a:rPr>
                          <m:t>∙</m:t>
                        </m:r>
                        <m:r>
                          <m:rPr>
                            <m:sty m:val="p"/>
                          </m:rPr>
                          <a:rPr lang="el-GR" sz="2400" i="1">
                            <a:solidFill>
                              <a:schemeClr val="accent5"/>
                            </a:solidFill>
                            <a:latin typeface="Cambria Math" panose="02040503050406030204" pitchFamily="18" charset="0"/>
                            <a:ea typeface="Cambria Math" panose="02040503050406030204" pitchFamily="18" charset="0"/>
                          </a:rPr>
                          <m:t>Δ</m:t>
                        </m:r>
                        <m:r>
                          <a:rPr lang="en-US" altLang="zh-CN" sz="2400" i="1">
                            <a:solidFill>
                              <a:schemeClr val="accent5"/>
                            </a:solidFill>
                            <a:latin typeface="Cambria Math" panose="02040503050406030204" pitchFamily="18" charset="0"/>
                            <a:ea typeface="Cambria Math" panose="02040503050406030204" pitchFamily="18" charset="0"/>
                          </a:rPr>
                          <m:t>𝑥</m:t>
                        </m:r>
                        <m:r>
                          <m:rPr>
                            <m:sty m:val="p"/>
                          </m:rPr>
                          <a:rPr lang="el-GR" sz="2400" i="1">
                            <a:solidFill>
                              <a:schemeClr val="accent5"/>
                            </a:solidFill>
                            <a:latin typeface="Cambria Math" panose="02040503050406030204" pitchFamily="18" charset="0"/>
                            <a:ea typeface="Cambria Math" panose="02040503050406030204" pitchFamily="18" charset="0"/>
                          </a:rPr>
                          <m:t>Δ</m:t>
                        </m:r>
                        <m:r>
                          <a:rPr lang="en-US" altLang="zh-CN" sz="2400" i="1">
                            <a:solidFill>
                              <a:schemeClr val="accent5"/>
                            </a:solidFill>
                            <a:latin typeface="Cambria Math" panose="02040503050406030204" pitchFamily="18" charset="0"/>
                            <a:ea typeface="Cambria Math" panose="02040503050406030204" pitchFamily="18" charset="0"/>
                          </a:rPr>
                          <m:t>𝑦</m:t>
                        </m:r>
                        <m:r>
                          <a:rPr lang="en-US" altLang="zh-CN" sz="2400" b="0" i="0" smtClean="0">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0</m:t>
                        </m:r>
                      </m:oMath>
                    </m:oMathPara>
                  </a14:m>
                  <a:endParaRPr lang="en-US" sz="2400" dirty="0"/>
                </a:p>
              </p:txBody>
            </p:sp>
          </mc:Choice>
          <mc:Fallback>
            <p:sp>
              <p:nvSpPr>
                <p:cNvPr id="15" name="Rectangle 14"/>
                <p:cNvSpPr>
                  <a:spLocks noRot="1" noChangeAspect="1" noMove="1" noResize="1" noEditPoints="1" noAdjustHandles="1" noChangeArrowheads="1" noChangeShapeType="1" noTextEdit="1"/>
                </p:cNvSpPr>
                <p:nvPr>
                  <p:custDataLst>
                    <p:tags r:id="rId9"/>
                  </p:custDataLst>
                </p:nvPr>
              </p:nvSpPr>
              <p:spPr>
                <a:xfrm>
                  <a:off x="487" y="5355"/>
                  <a:ext cx="19545" cy="1285"/>
                </a:xfrm>
                <a:prstGeom prst="rect">
                  <a:avLst/>
                </a:prstGeom>
                <a:blipFill rotWithShape="1">
                  <a:blip r:embed="rId10"/>
                </a:blipFill>
              </p:spPr>
              <p:txBody>
                <a:bodyPr/>
                <a:lstStyle/>
                <a:p>
                  <a:r>
                    <a:rPr lang="zh-CN" altLang="en-US">
                      <a:noFill/>
                    </a:rPr>
                    <a:t> </a:t>
                  </a:r>
                </a:p>
              </p:txBody>
            </p:sp>
          </mc:Fallback>
        </mc:AlternateContent>
      </p:grpSp>
      <p:grpSp>
        <p:nvGrpSpPr>
          <p:cNvPr id="16" name="组合 15"/>
          <p:cNvGrpSpPr/>
          <p:nvPr/>
        </p:nvGrpSpPr>
        <p:grpSpPr>
          <a:xfrm>
            <a:off x="309245" y="4401820"/>
            <a:ext cx="9811385" cy="1541780"/>
            <a:chOff x="487" y="6932"/>
            <a:chExt cx="15451" cy="2428"/>
          </a:xfrm>
        </p:grpSpPr>
        <mc:AlternateContent xmlns:mc="http://schemas.openxmlformats.org/markup-compatibility/2006">
          <mc:Choice xmlns:a14="http://schemas.microsoft.com/office/drawing/2010/main" Requires="a14">
            <p:sp>
              <p:nvSpPr>
                <p:cNvPr id="20" name="TextBox 19"/>
                <p:cNvSpPr txBox="1"/>
                <p:nvPr>
                  <p:custDataLst>
                    <p:tags r:id="rId11"/>
                  </p:custDataLst>
                </p:nvPr>
              </p:nvSpPr>
              <p:spPr>
                <a:xfrm>
                  <a:off x="1695" y="7228"/>
                  <a:ext cx="1723"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oMath>
                    </m:oMathPara>
                  </a14:m>
                  <a:endParaRPr lang="en-US" sz="2400" dirty="0"/>
                </a:p>
              </p:txBody>
            </p:sp>
          </mc:Choice>
          <mc:Fallback>
            <p:sp>
              <p:nvSpPr>
                <p:cNvPr id="20" name="TextBox 19"/>
                <p:cNvSpPr txBox="1">
                  <a:spLocks noRot="1" noChangeAspect="1" noMove="1" noResize="1" noEditPoints="1" noAdjustHandles="1" noChangeArrowheads="1" noChangeShapeType="1" noTextEdit="1"/>
                </p:cNvSpPr>
                <p:nvPr>
                  <p:custDataLst>
                    <p:tags r:id="rId12"/>
                  </p:custDataLst>
                </p:nvPr>
              </p:nvSpPr>
              <p:spPr>
                <a:xfrm>
                  <a:off x="1695" y="7228"/>
                  <a:ext cx="1723" cy="581"/>
                </a:xfrm>
                <a:prstGeom prst="rect">
                  <a:avLst/>
                </a:prstGeom>
                <a:blipFill rotWithShape="1">
                  <a:blip r:embed="rId13"/>
                </a:blipFill>
              </p:spPr>
              <p:txBody>
                <a:bodyPr/>
                <a:lstStyle/>
                <a:p>
                  <a:r>
                    <a:rPr lang="zh-CN" altLang="en-US">
                      <a:noFill/>
                    </a:rPr>
                    <a:t> </a:t>
                  </a:r>
                </a:p>
              </p:txBody>
            </p:sp>
          </mc:Fallback>
        </mc:AlternateContent>
        <p:sp>
          <p:nvSpPr>
            <p:cNvPr id="21" name="TextBox 20"/>
            <p:cNvSpPr txBox="1"/>
            <p:nvPr>
              <p:custDataLst>
                <p:tags r:id="rId14"/>
              </p:custDataLst>
            </p:nvPr>
          </p:nvSpPr>
          <p:spPr>
            <a:xfrm>
              <a:off x="487" y="7139"/>
              <a:ext cx="1275"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如果</a:t>
              </a:r>
              <a:endParaRPr lang="en-US" sz="2400" dirty="0" err="1">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3" name="TextBox 22"/>
                <p:cNvSpPr txBox="1"/>
                <p:nvPr>
                  <p:custDataLst>
                    <p:tags r:id="rId15"/>
                  </p:custDataLst>
                </p:nvPr>
              </p:nvSpPr>
              <p:spPr>
                <a:xfrm>
                  <a:off x="4682" y="6932"/>
                  <a:ext cx="11256" cy="1156"/>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4</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rPr>
                                  <m:t>2</m:t>
                                </m:r>
                              </m:sup>
                            </m:sSup>
                          </m:num>
                          <m:den>
                            <m:r>
                              <a:rPr lang="en-US" altLang="zh-CN" sz="2400" b="0" i="1" smtClean="0">
                                <a:latin typeface="Cambria Math" panose="02040503050406030204" pitchFamily="18" charset="0"/>
                                <a:ea typeface="Cambria Math" panose="02040503050406030204" pitchFamily="18" charset="0"/>
                              </a:rPr>
                              <m:t>𝜆</m:t>
                            </m:r>
                          </m:den>
                        </m:f>
                        <m:acc>
                          <m:accPr>
                            <m:chr m:val="̇"/>
                            <m:ctrlPr>
                              <a:rPr lang="en-US" altLang="zh-CN" sz="2400" i="1">
                                <a:latin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r>
                          <a:rPr lang="en-US" altLang="zh-CN" sz="2400" i="1">
                            <a:latin typeface="Cambria Math" panose="02040503050406030204" pitchFamily="18" charset="0"/>
                          </a:rPr>
                          <m:t>=</m:t>
                        </m:r>
                        <m:r>
                          <a:rPr lang="en-US" altLang="zh-CN" sz="2400" i="1">
                            <a:latin typeface="Cambria Math" panose="02040503050406030204" pitchFamily="18" charset="0"/>
                          </a:rPr>
                          <m:t>0</m:t>
                        </m:r>
                      </m:oMath>
                    </m:oMathPara>
                  </a14:m>
                  <a:endParaRPr lang="en-US" sz="2400" dirty="0"/>
                </a:p>
              </p:txBody>
            </p:sp>
          </mc:Choice>
          <mc:Fallback>
            <p:sp>
              <p:nvSpPr>
                <p:cNvPr id="23" name="TextBox 22"/>
                <p:cNvSpPr txBox="1">
                  <a:spLocks noRot="1" noChangeAspect="1" noMove="1" noResize="1" noEditPoints="1" noAdjustHandles="1" noChangeArrowheads="1" noChangeShapeType="1" noTextEdit="1"/>
                </p:cNvSpPr>
                <p:nvPr>
                  <p:custDataLst>
                    <p:tags r:id="rId16"/>
                  </p:custDataLst>
                </p:nvPr>
              </p:nvSpPr>
              <p:spPr>
                <a:xfrm>
                  <a:off x="4682" y="6932"/>
                  <a:ext cx="11256" cy="1156"/>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23"/>
                <p:cNvSpPr txBox="1"/>
                <p:nvPr>
                  <p:custDataLst>
                    <p:tags r:id="rId18"/>
                  </p:custDataLst>
                </p:nvPr>
              </p:nvSpPr>
              <p:spPr>
                <a:xfrm>
                  <a:off x="3974" y="8190"/>
                  <a:ext cx="11892" cy="117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den>
                        </m:f>
                        <m:d>
                          <m:dPr>
                            <m:ctrlPr>
                              <a:rPr lang="en-US" altLang="zh-CN"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den>
                        </m:f>
                        <m:f>
                          <m:fPr>
                            <m:ctrlPr>
                              <a:rPr lang="en-US" altLang="zh-CN" sz="2400" i="1">
                                <a:latin typeface="Cambria Math" panose="02040503050406030204" pitchFamily="18" charset="0"/>
                                <a:ea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rPr>
                                  <m:t>2</m:t>
                                </m:r>
                              </m:sup>
                            </m:sSup>
                            <m:acc>
                              <m:accPr>
                                <m:chr m:val="̇"/>
                                <m:ctrlPr>
                                  <a:rPr lang="en-US" altLang="zh-CN" sz="2400" i="1">
                                    <a:latin typeface="Cambria Math" panose="02040503050406030204" pitchFamily="18" charset="0"/>
                                    <a:ea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num>
                          <m:den>
                            <m:r>
                              <a:rPr lang="en-US" altLang="zh-CN" sz="2400" i="1">
                                <a:latin typeface="Cambria Math" panose="02040503050406030204" pitchFamily="18" charset="0"/>
                                <a:ea typeface="Cambria Math" panose="02040503050406030204" pitchFamily="18" charset="0"/>
                              </a:rPr>
                              <m:t>𝜆</m:t>
                            </m:r>
                          </m:den>
                        </m:f>
                      </m:oMath>
                    </m:oMathPara>
                  </a14:m>
                  <a:endParaRPr lang="en-US" sz="2400" dirty="0"/>
                </a:p>
              </p:txBody>
            </p:sp>
          </mc:Choice>
          <mc:Fallback>
            <p:sp>
              <p:nvSpPr>
                <p:cNvPr id="17" name="TextBox 23"/>
                <p:cNvSpPr txBox="1">
                  <a:spLocks noRot="1" noChangeAspect="1" noMove="1" noResize="1" noEditPoints="1" noAdjustHandles="1" noChangeArrowheads="1" noChangeShapeType="1" noTextEdit="1"/>
                </p:cNvSpPr>
                <p:nvPr>
                  <p:custDataLst>
                    <p:tags r:id="rId19"/>
                  </p:custDataLst>
                </p:nvPr>
              </p:nvSpPr>
              <p:spPr>
                <a:xfrm>
                  <a:off x="3974" y="8190"/>
                  <a:ext cx="11892" cy="1170"/>
                </a:xfrm>
                <a:prstGeom prst="rect">
                  <a:avLst/>
                </a:prstGeom>
                <a:blipFill rotWithShape="1">
                  <a:blip r:embed="rId20"/>
                </a:blipFill>
              </p:spPr>
              <p:txBody>
                <a:bodyPr/>
                <a:lstStyle/>
                <a:p>
                  <a:r>
                    <a:rPr lang="zh-CN" altLang="en-US">
                      <a:noFill/>
                    </a:rPr>
                    <a:t> </a:t>
                  </a:r>
                </a:p>
              </p:txBody>
            </p:sp>
          </mc:Fallback>
        </mc:AlternateContent>
      </p:grpSp>
      <p:grpSp>
        <p:nvGrpSpPr>
          <p:cNvPr id="19" name="组合 18"/>
          <p:cNvGrpSpPr/>
          <p:nvPr/>
        </p:nvGrpSpPr>
        <p:grpSpPr>
          <a:xfrm>
            <a:off x="380951" y="6136640"/>
            <a:ext cx="8317279" cy="685165"/>
            <a:chOff x="600" y="9664"/>
            <a:chExt cx="13098" cy="1079"/>
          </a:xfrm>
        </p:grpSpPr>
        <p:sp>
          <p:nvSpPr>
            <p:cNvPr id="22" name="TextBox 15"/>
            <p:cNvSpPr txBox="1"/>
            <p:nvPr>
              <p:custDataLst>
                <p:tags r:id="rId21"/>
              </p:custDataLst>
            </p:nvPr>
          </p:nvSpPr>
          <p:spPr>
            <a:xfrm>
              <a:off x="600" y="9891"/>
              <a:ext cx="2495"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无内热源</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TextBox 24"/>
                <p:cNvSpPr txBox="1"/>
                <p:nvPr>
                  <p:custDataLst>
                    <p:tags r:id="rId22"/>
                  </p:custDataLst>
                </p:nvPr>
              </p:nvSpPr>
              <p:spPr>
                <a:xfrm>
                  <a:off x="4567" y="9664"/>
                  <a:ext cx="9131" cy="1079"/>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den>
                        </m:f>
                        <m:d>
                          <m:dPr>
                            <m:ctrlPr>
                              <a:rPr lang="en-US" altLang="zh-CN"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1</m:t>
                                </m:r>
                              </m:sub>
                            </m:sSub>
                          </m:e>
                        </m:d>
                      </m:oMath>
                    </m:oMathPara>
                  </a14:m>
                  <a:endParaRPr lang="en-US" sz="2400" dirty="0"/>
                </a:p>
              </p:txBody>
            </p:sp>
          </mc:Choice>
          <mc:Fallback>
            <p:sp>
              <p:nvSpPr>
                <p:cNvPr id="25" name="TextBox 24"/>
                <p:cNvSpPr txBox="1">
                  <a:spLocks noRot="1" noChangeAspect="1" noMove="1" noResize="1" noEditPoints="1" noAdjustHandles="1" noChangeArrowheads="1" noChangeShapeType="1" noTextEdit="1"/>
                </p:cNvSpPr>
                <p:nvPr>
                  <p:custDataLst>
                    <p:tags r:id="rId23"/>
                  </p:custDataLst>
                </p:nvPr>
              </p:nvSpPr>
              <p:spPr>
                <a:xfrm>
                  <a:off x="4567" y="9664"/>
                  <a:ext cx="9131" cy="1079"/>
                </a:xfrm>
                <a:prstGeom prst="rect">
                  <a:avLst/>
                </a:prstGeom>
                <a:blipFill rotWithShape="1">
                  <a:blip r:embed="rId24"/>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离散方程的建立（</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外节点）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 name="五边形 2"/>
          <p:cNvSpPr/>
          <p:nvPr>
            <p:custDataLst>
              <p:tags r:id="rId1"/>
            </p:custDataLst>
          </p:nvPr>
        </p:nvSpPr>
        <p:spPr>
          <a:xfrm>
            <a:off x="0" y="951865"/>
            <a:ext cx="3350260" cy="504190"/>
          </a:xfrm>
          <a:prstGeom prst="homePlat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热平衡法（控制容积平衡法）</a:t>
            </a:r>
            <a:endParaRPr lang="zh-CN" altLang="en-US">
              <a:solidFill>
                <a:schemeClr val="tx1"/>
              </a:solidFill>
            </a:endParaRPr>
          </a:p>
        </p:txBody>
      </p:sp>
      <p:grpSp>
        <p:nvGrpSpPr>
          <p:cNvPr id="4" name="组合 3"/>
          <p:cNvGrpSpPr/>
          <p:nvPr/>
        </p:nvGrpSpPr>
        <p:grpSpPr>
          <a:xfrm>
            <a:off x="452755" y="1960245"/>
            <a:ext cx="3554730" cy="4780280"/>
            <a:chOff x="1054" y="3087"/>
            <a:chExt cx="5598" cy="7528"/>
          </a:xfrm>
        </p:grpSpPr>
        <p:grpSp>
          <p:nvGrpSpPr>
            <p:cNvPr id="5" name="组合 4"/>
            <p:cNvGrpSpPr/>
            <p:nvPr/>
          </p:nvGrpSpPr>
          <p:grpSpPr>
            <a:xfrm>
              <a:off x="1054" y="3087"/>
              <a:ext cx="5599" cy="6540"/>
              <a:chOff x="2301" y="4933"/>
              <a:chExt cx="4344" cy="5286"/>
            </a:xfrm>
          </p:grpSpPr>
          <p:pic>
            <p:nvPicPr>
              <p:cNvPr id="6" name="Picture 1"/>
              <p:cNvPicPr>
                <a:picLocks noChangeAspect="1"/>
              </p:cNvPicPr>
              <p:nvPr>
                <p:custDataLst>
                  <p:tags r:id="rId2"/>
                </p:custDataLst>
              </p:nvPr>
            </p:nvPicPr>
            <p:blipFill>
              <a:blip r:embed="rId3"/>
              <a:stretch>
                <a:fillRect/>
              </a:stretch>
            </p:blipFill>
            <p:spPr>
              <a:xfrm>
                <a:off x="2301" y="4933"/>
                <a:ext cx="4345" cy="5287"/>
              </a:xfrm>
              <a:prstGeom prst="rect">
                <a:avLst/>
              </a:prstGeom>
            </p:spPr>
          </p:pic>
          <p:sp>
            <p:nvSpPr>
              <p:cNvPr id="8" name="Oval 2"/>
              <p:cNvSpPr/>
              <p:nvPr>
                <p:custDataLst>
                  <p:tags r:id="rId4"/>
                </p:custDataLst>
              </p:nvPr>
            </p:nvSpPr>
            <p:spPr bwMode="auto">
              <a:xfrm>
                <a:off x="4909" y="6426"/>
                <a:ext cx="907" cy="1474"/>
              </a:xfrm>
              <a:prstGeom prst="ellipse">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
          <p:nvSpPr>
            <p:cNvPr id="9" name="文本框 8"/>
            <p:cNvSpPr txBox="1"/>
            <p:nvPr>
              <p:custDataLst>
                <p:tags r:id="rId5"/>
              </p:custDataLst>
            </p:nvPr>
          </p:nvSpPr>
          <p:spPr>
            <a:xfrm>
              <a:off x="1790" y="9891"/>
              <a:ext cx="4128" cy="725"/>
            </a:xfrm>
            <a:prstGeom prst="rect">
              <a:avLst/>
            </a:prstGeom>
            <a:noFill/>
          </p:spPr>
          <p:txBody>
            <a:bodyPr wrap="none" rtlCol="0" anchor="t">
              <a:spAutoFit/>
            </a:bodyPr>
            <a:p>
              <a:r>
                <a:rPr lang="zh-CN" altLang="en-US" sz="2400" dirty="0">
                  <a:latin typeface="微软雅黑" panose="020B0503020204020204" pitchFamily="34" charset="-122"/>
                  <a:ea typeface="微软雅黑" panose="020B0503020204020204" pitchFamily="34" charset="-122"/>
                  <a:sym typeface="+mn-ea"/>
                </a:rPr>
                <a:t>平直边界上的</a:t>
              </a:r>
              <a:r>
                <a:rPr lang="zh-CN" altLang="en-US" sz="2400" dirty="0" smtClean="0">
                  <a:latin typeface="微软雅黑" panose="020B0503020204020204" pitchFamily="34" charset="-122"/>
                  <a:ea typeface="微软雅黑" panose="020B0503020204020204" pitchFamily="34" charset="-122"/>
                  <a:sym typeface="+mn-ea"/>
                </a:rPr>
                <a:t>节点</a:t>
              </a:r>
              <a:endParaRPr lang="zh-CN" altLang="en-US" sz="2400"/>
            </a:p>
          </p:txBody>
        </p:sp>
      </p:grpSp>
      <p:grpSp>
        <p:nvGrpSpPr>
          <p:cNvPr id="11" name="组合 10"/>
          <p:cNvGrpSpPr/>
          <p:nvPr/>
        </p:nvGrpSpPr>
        <p:grpSpPr>
          <a:xfrm>
            <a:off x="4421505" y="4696460"/>
            <a:ext cx="7569200" cy="1365885"/>
            <a:chOff x="6624" y="7396"/>
            <a:chExt cx="11920" cy="2151"/>
          </a:xfrm>
        </p:grpSpPr>
        <mc:AlternateContent xmlns:mc="http://schemas.openxmlformats.org/markup-compatibility/2006">
          <mc:Choice xmlns:a14="http://schemas.microsoft.com/office/drawing/2010/main" Requires="a14">
            <p:sp>
              <p:nvSpPr>
                <p:cNvPr id="12" name="TextBox 19"/>
                <p:cNvSpPr txBox="1"/>
                <p:nvPr>
                  <p:custDataLst>
                    <p:tags r:id="rId6"/>
                  </p:custDataLst>
                </p:nvPr>
              </p:nvSpPr>
              <p:spPr>
                <a:xfrm>
                  <a:off x="7060" y="8391"/>
                  <a:ext cx="11485" cy="1156"/>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4</m:t>
                            </m:r>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num>
                          <m:den>
                            <m:r>
                              <a:rPr lang="en-US" sz="2400" i="1">
                                <a:latin typeface="Cambria Math" panose="02040503050406030204" pitchFamily="18" charset="0"/>
                                <a:ea typeface="Cambria Math" panose="02040503050406030204" pitchFamily="18" charset="0"/>
                              </a:rPr>
                              <m:t>𝜆</m:t>
                            </m:r>
                          </m:den>
                        </m:f>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𝑞</m:t>
                            </m:r>
                          </m:e>
                          <m:sub>
                            <m:r>
                              <a:rPr lang="en-US" altLang="zh-CN" sz="2400" i="1">
                                <a:latin typeface="Cambria Math" panose="02040503050406030204" pitchFamily="18" charset="0"/>
                                <a:ea typeface="Cambria Math" panose="02040503050406030204" pitchFamily="18" charset="0"/>
                              </a:rPr>
                              <m:t>𝑤</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sub>
                        </m:sSub>
                        <m: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acc>
                              <m:accPr>
                                <m:chr m:val="̇"/>
                                <m:ctrlPr>
                                  <a:rPr lang="en-US" altLang="zh-CN" sz="2400" i="1">
                                    <a:latin typeface="Cambria Math" panose="02040503050406030204" pitchFamily="18" charset="0"/>
                                    <a:ea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e>
                          <m:sub>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b>
                        </m:sSub>
                        <m:f>
                          <m:fPr>
                            <m:ctrlPr>
                              <a:rPr lang="en-US" altLang="zh-CN" sz="2400" b="0" i="1" smtClean="0">
                                <a:latin typeface="Cambria Math" panose="02040503050406030204" pitchFamily="18" charset="0"/>
                                <a:ea typeface="Cambria Math" panose="02040503050406030204" pitchFamily="18" charset="0"/>
                              </a:rPr>
                            </m:ctrlPr>
                          </m:fPr>
                          <m:num>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b="0" i="1" smtClean="0">
                                    <a:latin typeface="Cambria Math" panose="02040503050406030204" pitchFamily="18" charset="0"/>
                                    <a:ea typeface="Cambria Math" panose="02040503050406030204" pitchFamily="18" charset="0"/>
                                  </a:rPr>
                                  <m:t>2</m:t>
                                </m:r>
                              </m:sup>
                            </m:sSup>
                          </m:num>
                          <m:den>
                            <m:r>
                              <a:rPr lang="en-US" altLang="zh-CN" sz="2400" i="1">
                                <a:latin typeface="Cambria Math" panose="02040503050406030204" pitchFamily="18" charset="0"/>
                                <a:ea typeface="Cambria Math" panose="02040503050406030204" pitchFamily="18" charset="0"/>
                              </a:rPr>
                              <m:t>𝜆</m:t>
                            </m:r>
                          </m:den>
                        </m:f>
                      </m:oMath>
                    </m:oMathPara>
                  </a14:m>
                  <a:endParaRPr lang="en-US" altLang="zh-CN" sz="2400" dirty="0">
                    <a:ea typeface="Cambria Math" panose="02040503050406030204" pitchFamily="18" charset="0"/>
                  </a:endParaRPr>
                </a:p>
              </p:txBody>
            </p:sp>
          </mc:Choice>
          <mc:Fallback>
            <p:sp>
              <p:nvSpPr>
                <p:cNvPr id="12" name="TextBox 19"/>
                <p:cNvSpPr txBox="1">
                  <a:spLocks noRot="1" noChangeAspect="1" noMove="1" noResize="1" noEditPoints="1" noAdjustHandles="1" noChangeArrowheads="1" noChangeShapeType="1" noTextEdit="1"/>
                </p:cNvSpPr>
                <p:nvPr>
                  <p:custDataLst>
                    <p:tags r:id="rId7"/>
                  </p:custDataLst>
                </p:nvPr>
              </p:nvSpPr>
              <p:spPr>
                <a:xfrm>
                  <a:off x="7060" y="8391"/>
                  <a:ext cx="11485" cy="1156"/>
                </a:xfrm>
                <a:prstGeom prst="rect">
                  <a:avLst/>
                </a:prstGeom>
                <a:blipFill rotWithShape="1">
                  <a:blip r:embed="rId8"/>
                </a:blipFill>
              </p:spPr>
              <p:txBody>
                <a:bodyPr/>
                <a:lstStyle/>
                <a:p>
                  <a:r>
                    <a:rPr lang="zh-CN" altLang="en-US">
                      <a:noFill/>
                    </a:rPr>
                    <a:t> </a:t>
                  </a:r>
                </a:p>
              </p:txBody>
            </p:sp>
          </mc:Fallback>
        </mc:AlternateContent>
        <p:sp>
          <p:nvSpPr>
            <p:cNvPr id="13" name="TextBox 20"/>
            <p:cNvSpPr txBox="1"/>
            <p:nvPr>
              <p:custDataLst>
                <p:tags r:id="rId9"/>
              </p:custDataLst>
            </p:nvPr>
          </p:nvSpPr>
          <p:spPr>
            <a:xfrm>
              <a:off x="6624" y="7396"/>
              <a:ext cx="1392"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如果</a:t>
              </a:r>
              <a:endParaRPr lang="en-US" sz="2400" dirty="0" err="1">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6" name="TextBox 22"/>
                <p:cNvSpPr txBox="1"/>
                <p:nvPr>
                  <p:custDataLst>
                    <p:tags r:id="rId10"/>
                  </p:custDataLst>
                </p:nvPr>
              </p:nvSpPr>
              <p:spPr>
                <a:xfrm>
                  <a:off x="7935" y="7506"/>
                  <a:ext cx="1723"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oMath>
                    </m:oMathPara>
                  </a14:m>
                  <a:endParaRPr lang="en-US" sz="2400" dirty="0"/>
                </a:p>
              </p:txBody>
            </p:sp>
          </mc:Choice>
          <mc:Fallback>
            <p:sp>
              <p:nvSpPr>
                <p:cNvPr id="26" name="TextBox 22"/>
                <p:cNvSpPr txBox="1">
                  <a:spLocks noRot="1" noChangeAspect="1" noMove="1" noResize="1" noEditPoints="1" noAdjustHandles="1" noChangeArrowheads="1" noChangeShapeType="1" noTextEdit="1"/>
                </p:cNvSpPr>
                <p:nvPr>
                  <p:custDataLst>
                    <p:tags r:id="rId11"/>
                  </p:custDataLst>
                </p:nvPr>
              </p:nvSpPr>
              <p:spPr>
                <a:xfrm>
                  <a:off x="7935" y="7506"/>
                  <a:ext cx="1723" cy="581"/>
                </a:xfrm>
                <a:prstGeom prst="rect">
                  <a:avLst/>
                </a:prstGeom>
                <a:blipFill rotWithShape="1">
                  <a:blip r:embed="rId12"/>
                </a:blipFill>
              </p:spPr>
              <p:txBody>
                <a:bodyPr/>
                <a:lstStyle/>
                <a:p>
                  <a:r>
                    <a:rPr lang="zh-CN" altLang="en-US">
                      <a:noFill/>
                    </a:rPr>
                    <a:t> </a:t>
                  </a:r>
                </a:p>
              </p:txBody>
            </p:sp>
          </mc:Fallback>
        </mc:AlternateContent>
      </p:grpSp>
      <p:grpSp>
        <p:nvGrpSpPr>
          <p:cNvPr id="27" name="组合 26"/>
          <p:cNvGrpSpPr/>
          <p:nvPr/>
        </p:nvGrpSpPr>
        <p:grpSpPr>
          <a:xfrm>
            <a:off x="4413885" y="1888490"/>
            <a:ext cx="6562090" cy="2379345"/>
            <a:chOff x="6951" y="2974"/>
            <a:chExt cx="10334" cy="3747"/>
          </a:xfrm>
        </p:grpSpPr>
        <mc:AlternateContent xmlns:mc="http://schemas.openxmlformats.org/markup-compatibility/2006">
          <mc:Choice xmlns:a14="http://schemas.microsoft.com/office/drawing/2010/main" Requires="a14">
            <p:sp>
              <p:nvSpPr>
                <p:cNvPr id="28" name="TextBox 6"/>
                <p:cNvSpPr txBox="1"/>
                <p:nvPr>
                  <p:custDataLst>
                    <p:tags r:id="rId13"/>
                  </p:custDataLst>
                </p:nvPr>
              </p:nvSpPr>
              <p:spPr>
                <a:xfrm>
                  <a:off x="6951" y="4355"/>
                  <a:ext cx="10334" cy="2366"/>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𝜆</m:t>
                        </m:r>
                        <m:r>
                          <a:rPr lang="en-US" sz="240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𝑦</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400" b="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𝑡</m:t>
                                </m:r>
                              </m:e>
                              <m:sub>
                                <m:r>
                                  <a:rPr lang="en-US" altLang="zh-CN" sz="2400" b="0" i="1" smtClean="0">
                                    <a:solidFill>
                                      <a:srgbClr val="FF0000"/>
                                    </a:solidFill>
                                    <a:latin typeface="Cambria Math" panose="02040503050406030204" pitchFamily="18" charset="0"/>
                                    <a:ea typeface="Cambria Math" panose="02040503050406030204" pitchFamily="18" charset="0"/>
                                  </a:rPr>
                                  <m:t>𝑚</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𝑛</m:t>
                                </m:r>
                              </m:sub>
                            </m:sSub>
                            <m:r>
                              <a:rPr lang="en-US" altLang="zh-CN" sz="2400" b="0" i="1" smtClean="0">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𝑚</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𝑛</m:t>
                                </m:r>
                              </m:sub>
                            </m:sSub>
                          </m:num>
                          <m:den>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𝑦</m:t>
                        </m:r>
                        <m:sSub>
                          <m:sSubPr>
                            <m:ctrlPr>
                              <a:rPr lang="en-US" altLang="zh-CN" sz="2400" b="0" i="1" smtClean="0">
                                <a:solidFill>
                                  <a:srgbClr val="00B0F0"/>
                                </a:solidFill>
                                <a:latin typeface="Cambria Math" panose="02040503050406030204" pitchFamily="18" charset="0"/>
                                <a:ea typeface="Cambria Math" panose="02040503050406030204" pitchFamily="18" charset="0"/>
                              </a:rPr>
                            </m:ctrlPr>
                          </m:sSubPr>
                          <m:e>
                            <m:r>
                              <a:rPr lang="en-US" altLang="zh-CN" sz="2400" b="0" i="1" smtClean="0">
                                <a:solidFill>
                                  <a:srgbClr val="00B0F0"/>
                                </a:solidFill>
                                <a:latin typeface="Cambria Math" panose="02040503050406030204" pitchFamily="18" charset="0"/>
                                <a:ea typeface="Cambria Math" panose="02040503050406030204" pitchFamily="18" charset="0"/>
                              </a:rPr>
                              <m:t>𝑞</m:t>
                            </m:r>
                          </m:e>
                          <m:sub>
                            <m:r>
                              <a:rPr lang="en-US" altLang="zh-CN" sz="2400" b="0" i="1" smtClean="0">
                                <a:solidFill>
                                  <a:srgbClr val="00B0F0"/>
                                </a:solidFill>
                                <a:latin typeface="Cambria Math" panose="02040503050406030204" pitchFamily="18" charset="0"/>
                                <a:ea typeface="Cambria Math" panose="02040503050406030204" pitchFamily="18" charset="0"/>
                              </a:rPr>
                              <m:t>𝑤</m:t>
                            </m:r>
                          </m:sub>
                        </m:sSub>
                        <m:r>
                          <a:rPr lang="en-US" altLang="zh-CN" sz="2400" b="0" i="1" smtClean="0">
                            <a:latin typeface="Cambria Math" panose="02040503050406030204" pitchFamily="18" charset="0"/>
                            <a:ea typeface="Cambria Math" panose="02040503050406030204" pitchFamily="18" charset="0"/>
                          </a:rPr>
                          <m:t>+</m:t>
                        </m:r>
                        <m:r>
                          <a:rPr lang="en-US" sz="2400" i="1" smtClean="0">
                            <a:solidFill>
                              <a:srgbClr val="00B050"/>
                            </a:solidFill>
                            <a:latin typeface="Cambria Math" panose="02040503050406030204" pitchFamily="18" charset="0"/>
                            <a:ea typeface="Cambria Math" panose="02040503050406030204" pitchFamily="18" charset="0"/>
                          </a:rPr>
                          <m:t>𝜆</m:t>
                        </m:r>
                        <m:f>
                          <m:fPr>
                            <m:ctrlPr>
                              <a:rPr lang="en-US" sz="2400" i="1" smtClean="0">
                                <a:solidFill>
                                  <a:srgbClr val="00B050"/>
                                </a:solidFill>
                                <a:latin typeface="Cambria Math" panose="02040503050406030204" pitchFamily="18" charset="0"/>
                                <a:ea typeface="Cambria Math" panose="02040503050406030204" pitchFamily="18" charset="0"/>
                              </a:rPr>
                            </m:ctrlPr>
                          </m:fPr>
                          <m:num>
                            <m:r>
                              <a:rPr lang="en-US"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𝑥</m:t>
                            </m:r>
                          </m:num>
                          <m:den>
                            <m:r>
                              <a:rPr lang="en-US" altLang="zh-CN" sz="2400" b="0" i="1" smtClean="0">
                                <a:solidFill>
                                  <a:srgbClr val="00B050"/>
                                </a:solidFill>
                                <a:latin typeface="Cambria Math" panose="02040503050406030204" pitchFamily="18" charset="0"/>
                                <a:ea typeface="Cambria Math" panose="02040503050406030204" pitchFamily="18" charset="0"/>
                              </a:rPr>
                              <m:t>2</m:t>
                            </m:r>
                          </m:den>
                        </m:f>
                        <m:f>
                          <m:fPr>
                            <m:ctrlPr>
                              <a:rPr lang="en-US" altLang="zh-CN" sz="2400" i="1">
                                <a:solidFill>
                                  <a:srgbClr val="00B050"/>
                                </a:solidFill>
                                <a:latin typeface="Cambria Math" panose="02040503050406030204" pitchFamily="18" charset="0"/>
                                <a:ea typeface="Cambria Math" panose="02040503050406030204" pitchFamily="18" charset="0"/>
                              </a:rPr>
                            </m:ctrlPr>
                          </m:fPr>
                          <m:num>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r>
                                  <a:rPr lang="en-US" altLang="zh-CN" sz="2400" b="0" i="1" smtClean="0">
                                    <a:solidFill>
                                      <a:srgbClr val="00B050"/>
                                    </a:solidFill>
                                    <a:latin typeface="Cambria Math" panose="02040503050406030204" pitchFamily="18" charset="0"/>
                                    <a:ea typeface="Cambria Math" panose="02040503050406030204" pitchFamily="18" charset="0"/>
                                  </a:rPr>
                                  <m:t>+</m:t>
                                </m:r>
                                <m:r>
                                  <a:rPr lang="en-US" altLang="zh-CN" sz="2400" b="0" i="1" smtClean="0">
                                    <a:solidFill>
                                      <a:srgbClr val="00B050"/>
                                    </a:solidFill>
                                    <a:latin typeface="Cambria Math" panose="02040503050406030204" pitchFamily="18" charset="0"/>
                                    <a:ea typeface="Cambria Math" panose="02040503050406030204" pitchFamily="18" charset="0"/>
                                  </a:rPr>
                                  <m:t>1</m:t>
                                </m:r>
                              </m:sub>
                            </m:sSub>
                            <m:r>
                              <a:rPr lang="en-US" altLang="zh-CN" sz="2400" i="1">
                                <a:solidFill>
                                  <a:srgbClr val="00B050"/>
                                </a:solidFill>
                                <a:latin typeface="Cambria Math" panose="02040503050406030204" pitchFamily="18" charset="0"/>
                                <a:ea typeface="Cambria Math" panose="02040503050406030204" pitchFamily="18" charset="0"/>
                              </a:rPr>
                              <m:t>−</m:t>
                            </m:r>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sub>
                            </m:sSub>
                          </m:num>
                          <m:den>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b="0" i="1" smtClean="0">
                                <a:solidFill>
                                  <a:srgbClr val="00B050"/>
                                </a:solidFill>
                                <a:latin typeface="Cambria Math" panose="02040503050406030204" pitchFamily="18" charset="0"/>
                                <a:ea typeface="Cambria Math" panose="02040503050406030204" pitchFamily="18" charset="0"/>
                              </a:rPr>
                              <m:t>𝑦</m:t>
                            </m:r>
                          </m:den>
                        </m:f>
                      </m:oMath>
                    </m:oMathPara>
                  </a14:m>
                  <a:endParaRPr lang="en-US" altLang="zh-CN" sz="240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sz="2400" i="1" smtClean="0">
                            <a:solidFill>
                              <a:srgbClr val="7030A0"/>
                            </a:solidFill>
                            <a:latin typeface="Cambria Math" panose="02040503050406030204" pitchFamily="18" charset="0"/>
                            <a:ea typeface="Cambria Math" panose="02040503050406030204" pitchFamily="18" charset="0"/>
                          </a:rPr>
                          <m:t>𝜆</m:t>
                        </m:r>
                        <m:f>
                          <m:fPr>
                            <m:ctrlPr>
                              <a:rPr lang="en-US" sz="2400" i="1">
                                <a:solidFill>
                                  <a:srgbClr val="7030A0"/>
                                </a:solidFill>
                                <a:latin typeface="Cambria Math" panose="02040503050406030204" pitchFamily="18" charset="0"/>
                                <a:ea typeface="Cambria Math" panose="02040503050406030204" pitchFamily="18" charset="0"/>
                              </a:rPr>
                            </m:ctrlPr>
                          </m:fPr>
                          <m:num>
                            <m:r>
                              <a:rPr lang="en-US"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num>
                          <m:den>
                            <m:r>
                              <a:rPr lang="en-US" altLang="zh-CN" sz="2400" i="1">
                                <a:solidFill>
                                  <a:srgbClr val="7030A0"/>
                                </a:solidFill>
                                <a:latin typeface="Cambria Math" panose="02040503050406030204" pitchFamily="18" charset="0"/>
                                <a:ea typeface="Cambria Math" panose="02040503050406030204" pitchFamily="18" charset="0"/>
                              </a:rPr>
                              <m:t>2</m:t>
                            </m:r>
                          </m:den>
                        </m:f>
                        <m:f>
                          <m:fPr>
                            <m:ctrlPr>
                              <a:rPr lang="en-US" altLang="zh-CN" sz="2400" i="1">
                                <a:solidFill>
                                  <a:srgbClr val="7030A0"/>
                                </a:solidFill>
                                <a:latin typeface="Cambria Math" panose="02040503050406030204" pitchFamily="18" charset="0"/>
                                <a:ea typeface="Cambria Math" panose="02040503050406030204" pitchFamily="18" charset="0"/>
                              </a:rPr>
                            </m:ctrlPr>
                          </m:fPr>
                          <m:num>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r>
                                  <a:rPr lang="en-US" altLang="zh-CN" sz="2400" b="0" i="1" smtClean="0">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1</m:t>
                                </m:r>
                              </m:sub>
                            </m:sSub>
                            <m:r>
                              <a:rPr lang="en-US" altLang="zh-CN" sz="2400" i="1">
                                <a:solidFill>
                                  <a:srgbClr val="7030A0"/>
                                </a:solidFill>
                                <a:latin typeface="Cambria Math" panose="02040503050406030204" pitchFamily="18" charset="0"/>
                                <a:ea typeface="Cambria Math" panose="02040503050406030204" pitchFamily="18" charset="0"/>
                              </a:rPr>
                              <m:t>−</m:t>
                            </m:r>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sub>
                            </m:sSub>
                          </m:num>
                          <m:den>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𝑦</m:t>
                            </m:r>
                          </m:den>
                        </m:f>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solidFill>
                                  <a:schemeClr val="accent5"/>
                                </a:solidFill>
                                <a:latin typeface="Cambria Math" panose="02040503050406030204" pitchFamily="18" charset="0"/>
                                <a:ea typeface="Cambria Math" panose="02040503050406030204" pitchFamily="18" charset="0"/>
                              </a:rPr>
                            </m:ctrlPr>
                          </m:sSubPr>
                          <m:e>
                            <m:acc>
                              <m:accPr>
                                <m:chr m:val="̇"/>
                                <m:ctrlPr>
                                  <a:rPr lang="en-US" altLang="zh-CN" sz="2400" i="1">
                                    <a:solidFill>
                                      <a:schemeClr val="accent5"/>
                                    </a:solidFill>
                                    <a:latin typeface="Cambria Math" panose="02040503050406030204" pitchFamily="18" charset="0"/>
                                    <a:ea typeface="Cambria Math" panose="02040503050406030204" pitchFamily="18" charset="0"/>
                                  </a:rPr>
                                </m:ctrlPr>
                              </m:accPr>
                              <m:e>
                                <m:r>
                                  <m:rPr>
                                    <m:sty m:val="p"/>
                                  </m:rPr>
                                  <a:rPr lang="el-GR" altLang="zh-CN" sz="2400" i="1">
                                    <a:solidFill>
                                      <a:schemeClr val="accent5"/>
                                    </a:solidFill>
                                    <a:latin typeface="Cambria Math" panose="02040503050406030204" pitchFamily="18" charset="0"/>
                                    <a:ea typeface="Cambria Math" panose="02040503050406030204" pitchFamily="18" charset="0"/>
                                  </a:rPr>
                                  <m:t>Φ</m:t>
                                </m:r>
                              </m:e>
                            </m:acc>
                          </m:e>
                          <m:sub>
                            <m:r>
                              <a:rPr lang="en-US" altLang="zh-CN" sz="2400" b="0" i="1" smtClean="0">
                                <a:solidFill>
                                  <a:schemeClr val="accent5"/>
                                </a:solidFill>
                                <a:latin typeface="Cambria Math" panose="02040503050406030204" pitchFamily="18" charset="0"/>
                                <a:ea typeface="Cambria Math" panose="02040503050406030204" pitchFamily="18" charset="0"/>
                              </a:rPr>
                              <m:t>𝑚</m:t>
                            </m:r>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𝑛</m:t>
                            </m:r>
                          </m:sub>
                        </m:sSub>
                        <m:f>
                          <m:fPr>
                            <m:ctrlPr>
                              <a:rPr lang="en-US" altLang="zh-CN" sz="2400" b="0" i="1" smtClean="0">
                                <a:solidFill>
                                  <a:schemeClr val="accent5"/>
                                </a:solidFill>
                                <a:latin typeface="Cambria Math" panose="02040503050406030204" pitchFamily="18" charset="0"/>
                                <a:ea typeface="Cambria Math" panose="02040503050406030204" pitchFamily="18" charset="0"/>
                              </a:rPr>
                            </m:ctrlPr>
                          </m:fPr>
                          <m:num>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𝑥</m:t>
                            </m:r>
                          </m:num>
                          <m:den>
                            <m:r>
                              <a:rPr lang="en-US" altLang="zh-CN" sz="2400" b="0" i="1" smtClean="0">
                                <a:solidFill>
                                  <a:schemeClr val="accent5"/>
                                </a:solidFill>
                                <a:latin typeface="Cambria Math" panose="02040503050406030204" pitchFamily="18" charset="0"/>
                                <a:ea typeface="Cambria Math" panose="02040503050406030204" pitchFamily="18" charset="0"/>
                              </a:rPr>
                              <m:t>2</m:t>
                            </m:r>
                          </m:den>
                        </m:f>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ea typeface="Cambria Math" panose="02040503050406030204" pitchFamily="18" charset="0"/>
                  </a:endParaRPr>
                </a:p>
              </p:txBody>
            </p:sp>
          </mc:Choice>
          <mc:Fallback>
            <p:sp>
              <p:nvSpPr>
                <p:cNvPr id="28" name="TextBox 6"/>
                <p:cNvSpPr txBox="1">
                  <a:spLocks noRot="1" noChangeAspect="1" noMove="1" noResize="1" noEditPoints="1" noAdjustHandles="1" noChangeArrowheads="1" noChangeShapeType="1" noTextEdit="1"/>
                </p:cNvSpPr>
                <p:nvPr>
                  <p:custDataLst>
                    <p:tags r:id="rId14"/>
                  </p:custDataLst>
                </p:nvPr>
              </p:nvSpPr>
              <p:spPr>
                <a:xfrm>
                  <a:off x="6951" y="4355"/>
                  <a:ext cx="10334" cy="2366"/>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Rectangle 18"/>
                <p:cNvSpPr/>
                <p:nvPr>
                  <p:custDataLst>
                    <p:tags r:id="rId16"/>
                  </p:custDataLst>
                </p:nvPr>
              </p:nvSpPr>
              <p:spPr>
                <a:xfrm>
                  <a:off x="7177" y="2974"/>
                  <a:ext cx="8883" cy="708"/>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m:rPr>
                                <m:sty m:val="p"/>
                              </m:rPr>
                              <a:rPr lang="el-GR" altLang="zh-CN" sz="2400" i="1" smtClean="0">
                                <a:solidFill>
                                  <a:srgbClr val="FF0000"/>
                                </a:solidFill>
                                <a:latin typeface="Cambria Math" panose="02040503050406030204" pitchFamily="18" charset="0"/>
                                <a:ea typeface="Cambria Math" panose="02040503050406030204" pitchFamily="18" charset="0"/>
                              </a:rPr>
                              <m:t>Φ</m:t>
                            </m:r>
                          </m:e>
                          <m:sub>
                            <m:r>
                              <m:rPr>
                                <m:sty m:val="p"/>
                              </m:rPr>
                              <a:rPr lang="en-US" altLang="zh-CN" sz="2400" i="1">
                                <a:solidFill>
                                  <a:srgbClr val="FF0000"/>
                                </a:solidFill>
                                <a:latin typeface="Cambria Math" panose="02040503050406030204" pitchFamily="18" charset="0"/>
                                <a:ea typeface="Cambria Math" panose="02040503050406030204" pitchFamily="18" charset="0"/>
                              </a:rPr>
                              <m:t>left</m:t>
                            </m:r>
                          </m:sub>
                        </m:sSub>
                        <m:r>
                          <a:rPr lang="en-US" altLang="zh-CN" sz="2400" i="1">
                            <a:latin typeface="Cambria Math" panose="02040503050406030204" pitchFamily="18" charset="0"/>
                          </a:rPr>
                          <m:t>+</m:t>
                        </m:r>
                        <m:sSub>
                          <m:sSubPr>
                            <m:ctrlPr>
                              <a:rPr lang="en-US" altLang="zh-CN" sz="2400" i="1" smtClean="0">
                                <a:solidFill>
                                  <a:srgbClr val="00B0F0"/>
                                </a:solidFill>
                                <a:latin typeface="Cambria Math" panose="02040503050406030204" pitchFamily="18" charset="0"/>
                              </a:rPr>
                            </m:ctrlPr>
                          </m:sSubPr>
                          <m:e>
                            <m:r>
                              <m:rPr>
                                <m:sty m:val="p"/>
                              </m:rPr>
                              <a:rPr lang="el-GR" altLang="zh-CN" sz="2400" i="1">
                                <a:solidFill>
                                  <a:srgbClr val="00B0F0"/>
                                </a:solidFill>
                                <a:latin typeface="Cambria Math" panose="02040503050406030204" pitchFamily="18" charset="0"/>
                                <a:ea typeface="Cambria Math" panose="02040503050406030204" pitchFamily="18" charset="0"/>
                              </a:rPr>
                              <m:t>Φ</m:t>
                            </m:r>
                          </m:e>
                          <m:sub>
                            <m:r>
                              <m:rPr>
                                <m:sty m:val="p"/>
                              </m:rPr>
                              <a:rPr lang="en-US" altLang="zh-CN" sz="2400" i="1">
                                <a:solidFill>
                                  <a:srgbClr val="00B0F0"/>
                                </a:solidFill>
                                <a:latin typeface="Cambria Math" panose="02040503050406030204" pitchFamily="18" charset="0"/>
                                <a:ea typeface="Cambria Math" panose="02040503050406030204" pitchFamily="18" charset="0"/>
                              </a:rPr>
                              <m:t>right</m:t>
                            </m:r>
                          </m:sub>
                        </m:sSub>
                        <m:r>
                          <a:rPr lang="en-US" altLang="zh-CN" sz="2400" i="1">
                            <a:latin typeface="Cambria Math" panose="02040503050406030204" pitchFamily="18" charset="0"/>
                          </a:rPr>
                          <m:t>+</m:t>
                        </m:r>
                        <m:sSub>
                          <m:sSubPr>
                            <m:ctrlPr>
                              <a:rPr lang="en-US" sz="2400" i="1" smtClean="0">
                                <a:solidFill>
                                  <a:srgbClr val="00B050"/>
                                </a:solidFill>
                                <a:latin typeface="Cambria Math" panose="02040503050406030204" pitchFamily="18" charset="0"/>
                              </a:rPr>
                            </m:ctrlPr>
                          </m:sSubPr>
                          <m:e>
                            <m:r>
                              <m:rPr>
                                <m:sty m:val="p"/>
                              </m:rPr>
                              <a:rPr lang="el-GR" altLang="zh-CN" sz="2400" i="1">
                                <a:solidFill>
                                  <a:srgbClr val="00B050"/>
                                </a:solidFill>
                                <a:latin typeface="Cambria Math" panose="02040503050406030204" pitchFamily="18" charset="0"/>
                                <a:ea typeface="Cambria Math" panose="02040503050406030204" pitchFamily="18" charset="0"/>
                              </a:rPr>
                              <m:t>Φ</m:t>
                            </m:r>
                          </m:e>
                          <m:sub>
                            <m:r>
                              <m:rPr>
                                <m:sty m:val="p"/>
                              </m:rPr>
                              <a:rPr lang="en-US" altLang="zh-CN" sz="2400" i="1">
                                <a:solidFill>
                                  <a:srgbClr val="00B050"/>
                                </a:solidFill>
                                <a:latin typeface="Cambria Math" panose="02040503050406030204" pitchFamily="18" charset="0"/>
                                <a:ea typeface="Cambria Math" panose="02040503050406030204" pitchFamily="18" charset="0"/>
                              </a:rPr>
                              <m:t>top</m:t>
                            </m:r>
                          </m:sub>
                        </m:sSub>
                        <m:r>
                          <a:rPr lang="en-US" altLang="zh-CN" sz="2400" i="1">
                            <a:latin typeface="Cambria Math" panose="02040503050406030204" pitchFamily="18" charset="0"/>
                          </a:rPr>
                          <m:t>+</m:t>
                        </m:r>
                        <m:sSub>
                          <m:sSubPr>
                            <m:ctrlPr>
                              <a:rPr lang="en-US" altLang="zh-CN" sz="2400" i="1" smtClean="0">
                                <a:solidFill>
                                  <a:srgbClr val="7030A0"/>
                                </a:solidFill>
                                <a:latin typeface="Cambria Math" panose="02040503050406030204" pitchFamily="18" charset="0"/>
                              </a:rPr>
                            </m:ctrlPr>
                          </m:sSubPr>
                          <m:e>
                            <m:r>
                              <m:rPr>
                                <m:sty m:val="p"/>
                              </m:rPr>
                              <a:rPr lang="el-GR" altLang="zh-CN" sz="2400" i="1">
                                <a:solidFill>
                                  <a:srgbClr val="7030A0"/>
                                </a:solidFill>
                                <a:latin typeface="Cambria Math" panose="02040503050406030204" pitchFamily="18" charset="0"/>
                                <a:ea typeface="Cambria Math" panose="02040503050406030204" pitchFamily="18" charset="0"/>
                              </a:rPr>
                              <m:t>Φ</m:t>
                            </m:r>
                          </m:e>
                          <m:sub>
                            <m:r>
                              <m:rPr>
                                <m:sty m:val="p"/>
                              </m:rPr>
                              <a:rPr lang="en-US" altLang="zh-CN" sz="2400" i="1">
                                <a:solidFill>
                                  <a:srgbClr val="7030A0"/>
                                </a:solidFill>
                                <a:latin typeface="Cambria Math" panose="02040503050406030204" pitchFamily="18" charset="0"/>
                                <a:ea typeface="Cambria Math" panose="02040503050406030204" pitchFamily="18" charset="0"/>
                              </a:rPr>
                              <m:t>bottom</m:t>
                            </m:r>
                          </m:sub>
                        </m:sSub>
                        <m:r>
                          <a:rPr lang="en-US" altLang="zh-CN" sz="2400" b="0" i="0" smtClean="0">
                            <a:latin typeface="Cambria Math" panose="02040503050406030204" pitchFamily="18" charset="0"/>
                          </a:rPr>
                          <m:t>+</m:t>
                        </m:r>
                        <m:sSub>
                          <m:sSubPr>
                            <m:ctrlPr>
                              <a:rPr lang="en-US" sz="2400" i="1" smtClean="0">
                                <a:solidFill>
                                  <a:schemeClr val="accent5"/>
                                </a:solidFill>
                                <a:latin typeface="Cambria Math" panose="02040503050406030204" pitchFamily="18" charset="0"/>
                              </a:rPr>
                            </m:ctrlPr>
                          </m:sSubPr>
                          <m:e>
                            <m:r>
                              <m:rPr>
                                <m:sty m:val="p"/>
                              </m:rPr>
                              <a:rPr lang="el-GR" sz="2400" i="1">
                                <a:solidFill>
                                  <a:schemeClr val="accent5"/>
                                </a:solidFill>
                                <a:latin typeface="Cambria Math" panose="02040503050406030204" pitchFamily="18" charset="0"/>
                                <a:ea typeface="Cambria Math" panose="02040503050406030204" pitchFamily="18" charset="0"/>
                              </a:rPr>
                              <m:t>Φ</m:t>
                            </m:r>
                          </m:e>
                          <m:sub>
                            <m:r>
                              <a:rPr lang="en-US" altLang="zh-CN" sz="2400" i="1">
                                <a:solidFill>
                                  <a:schemeClr val="accent5"/>
                                </a:solidFill>
                                <a:latin typeface="Cambria Math" panose="02040503050406030204" pitchFamily="18" charset="0"/>
                              </a:rPr>
                              <m:t>𝑉</m:t>
                            </m:r>
                          </m:sub>
                        </m:sSub>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0</m:t>
                        </m:r>
                      </m:oMath>
                    </m:oMathPara>
                  </a14:m>
                  <a:endParaRPr lang="en-US" sz="2400" dirty="0"/>
                </a:p>
              </p:txBody>
            </p:sp>
          </mc:Choice>
          <mc:Fallback>
            <p:sp>
              <p:nvSpPr>
                <p:cNvPr id="29" name="Rectangle 18"/>
                <p:cNvSpPr>
                  <a:spLocks noRot="1" noChangeAspect="1" noMove="1" noResize="1" noEditPoints="1" noAdjustHandles="1" noChangeArrowheads="1" noChangeShapeType="1" noTextEdit="1"/>
                </p:cNvSpPr>
                <p:nvPr>
                  <p:custDataLst>
                    <p:tags r:id="rId17"/>
                  </p:custDataLst>
                </p:nvPr>
              </p:nvSpPr>
              <p:spPr>
                <a:xfrm>
                  <a:off x="7177" y="2974"/>
                  <a:ext cx="8883" cy="708"/>
                </a:xfrm>
                <a:prstGeom prst="rect">
                  <a:avLst/>
                </a:prstGeom>
                <a:blipFill rotWithShape="1">
                  <a:blip r:embed="rId18"/>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离散方程的建立（</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外节点）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 name="五边形 1"/>
          <p:cNvSpPr/>
          <p:nvPr>
            <p:custDataLst>
              <p:tags r:id="rId1"/>
            </p:custDataLst>
          </p:nvPr>
        </p:nvSpPr>
        <p:spPr>
          <a:xfrm>
            <a:off x="0" y="951865"/>
            <a:ext cx="3350260" cy="504190"/>
          </a:xfrm>
          <a:prstGeom prst="homePlat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热平衡法（控制容积平衡法）</a:t>
            </a:r>
            <a:endParaRPr lang="zh-CN" altLang="en-US">
              <a:solidFill>
                <a:schemeClr val="tx1"/>
              </a:solidFill>
            </a:endParaRPr>
          </a:p>
        </p:txBody>
      </p:sp>
      <p:grpSp>
        <p:nvGrpSpPr>
          <p:cNvPr id="30" name="组合 29"/>
          <p:cNvGrpSpPr/>
          <p:nvPr/>
        </p:nvGrpSpPr>
        <p:grpSpPr>
          <a:xfrm>
            <a:off x="452755" y="1816100"/>
            <a:ext cx="3420110" cy="4707890"/>
            <a:chOff x="6885" y="3087"/>
            <a:chExt cx="5386" cy="7414"/>
          </a:xfrm>
        </p:grpSpPr>
        <p:grpSp>
          <p:nvGrpSpPr>
            <p:cNvPr id="22" name="组合 21"/>
            <p:cNvGrpSpPr/>
            <p:nvPr/>
          </p:nvGrpSpPr>
          <p:grpSpPr>
            <a:xfrm>
              <a:off x="6885" y="3087"/>
              <a:ext cx="5386" cy="6554"/>
              <a:chOff x="6885" y="3087"/>
              <a:chExt cx="5386" cy="6554"/>
            </a:xfrm>
          </p:grpSpPr>
          <p:pic>
            <p:nvPicPr>
              <p:cNvPr id="10" name="Picture 1"/>
              <p:cNvPicPr>
                <a:picLocks noChangeAspect="1"/>
              </p:cNvPicPr>
              <p:nvPr>
                <p:custDataLst>
                  <p:tags r:id="rId2"/>
                </p:custDataLst>
              </p:nvPr>
            </p:nvPicPr>
            <p:blipFill>
              <a:blip r:embed="rId3"/>
              <a:stretch>
                <a:fillRect/>
              </a:stretch>
            </p:blipFill>
            <p:spPr>
              <a:xfrm>
                <a:off x="6885" y="3087"/>
                <a:ext cx="5387" cy="6555"/>
              </a:xfrm>
              <a:prstGeom prst="rect">
                <a:avLst/>
              </a:prstGeom>
            </p:spPr>
          </p:pic>
          <p:sp>
            <p:nvSpPr>
              <p:cNvPr id="14" name="Oval 2"/>
              <p:cNvSpPr/>
              <p:nvPr>
                <p:custDataLst>
                  <p:tags r:id="rId4"/>
                </p:custDataLst>
              </p:nvPr>
            </p:nvSpPr>
            <p:spPr bwMode="auto">
              <a:xfrm>
                <a:off x="10125" y="3767"/>
                <a:ext cx="907" cy="1059"/>
              </a:xfrm>
              <a:prstGeom prst="ellipse">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sp>
          <p:nvSpPr>
            <p:cNvPr id="15" name="文本框 14"/>
            <p:cNvSpPr txBox="1"/>
            <p:nvPr>
              <p:custDataLst>
                <p:tags r:id="rId5"/>
              </p:custDataLst>
            </p:nvPr>
          </p:nvSpPr>
          <p:spPr>
            <a:xfrm>
              <a:off x="8475" y="9777"/>
              <a:ext cx="2208" cy="725"/>
            </a:xfrm>
            <a:prstGeom prst="rect">
              <a:avLst/>
            </a:prstGeom>
            <a:noFill/>
          </p:spPr>
          <p:txBody>
            <a:bodyPr wrap="none" rtlCol="0" anchor="t">
              <a:spAutoFit/>
            </a:bodyPr>
            <a:p>
              <a:r>
                <a:rPr lang="zh-CN" altLang="en-US" sz="2400" dirty="0" smtClean="0">
                  <a:latin typeface="微软雅黑" panose="020B0503020204020204" pitchFamily="34" charset="-122"/>
                  <a:ea typeface="微软雅黑" panose="020B0503020204020204" pitchFamily="34" charset="-122"/>
                  <a:sym typeface="+mn-ea"/>
                </a:rPr>
                <a:t>外部角点</a:t>
              </a:r>
              <a:endParaRPr lang="zh-CN" altLang="en-US" sz="2400" dirty="0" smtClean="0">
                <a:latin typeface="微软雅黑" panose="020B0503020204020204" pitchFamily="34" charset="-122"/>
                <a:ea typeface="微软雅黑" panose="020B0503020204020204" pitchFamily="34" charset="-122"/>
                <a:sym typeface="+mn-ea"/>
              </a:endParaRPr>
            </a:p>
          </p:txBody>
        </p:sp>
      </p:grpSp>
      <p:grpSp>
        <p:nvGrpSpPr>
          <p:cNvPr id="16" name="组合 15"/>
          <p:cNvGrpSpPr/>
          <p:nvPr/>
        </p:nvGrpSpPr>
        <p:grpSpPr>
          <a:xfrm>
            <a:off x="4485640" y="1888490"/>
            <a:ext cx="7910830" cy="2228215"/>
            <a:chOff x="7064" y="2974"/>
            <a:chExt cx="12458" cy="3509"/>
          </a:xfrm>
        </p:grpSpPr>
        <mc:AlternateContent xmlns:mc="http://schemas.openxmlformats.org/markup-compatibility/2006">
          <mc:Choice xmlns:a14="http://schemas.microsoft.com/office/drawing/2010/main" Requires="a14">
            <p:sp>
              <p:nvSpPr>
                <p:cNvPr id="17" name="Rectangle 18"/>
                <p:cNvSpPr/>
                <p:nvPr>
                  <p:custDataLst>
                    <p:tags r:id="rId6"/>
                  </p:custDataLst>
                </p:nvPr>
              </p:nvSpPr>
              <p:spPr>
                <a:xfrm>
                  <a:off x="7177" y="2974"/>
                  <a:ext cx="8883" cy="708"/>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m:rPr>
                                <m:sty m:val="p"/>
                              </m:rPr>
                              <a:rPr lang="el-GR" altLang="zh-CN" sz="2400" i="1" smtClean="0">
                                <a:solidFill>
                                  <a:srgbClr val="FF0000"/>
                                </a:solidFill>
                                <a:latin typeface="Cambria Math" panose="02040503050406030204" pitchFamily="18" charset="0"/>
                                <a:ea typeface="Cambria Math" panose="02040503050406030204" pitchFamily="18" charset="0"/>
                              </a:rPr>
                              <m:t>Φ</m:t>
                            </m:r>
                          </m:e>
                          <m:sub>
                            <m:r>
                              <m:rPr>
                                <m:sty m:val="p"/>
                              </m:rPr>
                              <a:rPr lang="en-US" altLang="zh-CN" sz="2400" i="1">
                                <a:solidFill>
                                  <a:srgbClr val="FF0000"/>
                                </a:solidFill>
                                <a:latin typeface="Cambria Math" panose="02040503050406030204" pitchFamily="18" charset="0"/>
                                <a:ea typeface="Cambria Math" panose="02040503050406030204" pitchFamily="18" charset="0"/>
                              </a:rPr>
                              <m:t>left</m:t>
                            </m:r>
                          </m:sub>
                        </m:sSub>
                        <m:r>
                          <a:rPr lang="en-US" altLang="zh-CN" sz="2400" i="1">
                            <a:latin typeface="Cambria Math" panose="02040503050406030204" pitchFamily="18" charset="0"/>
                          </a:rPr>
                          <m:t>+</m:t>
                        </m:r>
                        <m:sSub>
                          <m:sSubPr>
                            <m:ctrlPr>
                              <a:rPr lang="en-US" altLang="zh-CN" sz="2400" i="1" smtClean="0">
                                <a:solidFill>
                                  <a:srgbClr val="00B0F0"/>
                                </a:solidFill>
                                <a:latin typeface="Cambria Math" panose="02040503050406030204" pitchFamily="18" charset="0"/>
                              </a:rPr>
                            </m:ctrlPr>
                          </m:sSubPr>
                          <m:e>
                            <m:r>
                              <m:rPr>
                                <m:sty m:val="p"/>
                              </m:rPr>
                              <a:rPr lang="el-GR" altLang="zh-CN" sz="2400" i="1">
                                <a:solidFill>
                                  <a:srgbClr val="00B0F0"/>
                                </a:solidFill>
                                <a:latin typeface="Cambria Math" panose="02040503050406030204" pitchFamily="18" charset="0"/>
                                <a:ea typeface="Cambria Math" panose="02040503050406030204" pitchFamily="18" charset="0"/>
                              </a:rPr>
                              <m:t>Φ</m:t>
                            </m:r>
                          </m:e>
                          <m:sub>
                            <m:r>
                              <m:rPr>
                                <m:sty m:val="p"/>
                              </m:rPr>
                              <a:rPr lang="en-US" altLang="zh-CN" sz="2400" i="1">
                                <a:solidFill>
                                  <a:srgbClr val="00B0F0"/>
                                </a:solidFill>
                                <a:latin typeface="Cambria Math" panose="02040503050406030204" pitchFamily="18" charset="0"/>
                                <a:ea typeface="Cambria Math" panose="02040503050406030204" pitchFamily="18" charset="0"/>
                              </a:rPr>
                              <m:t>right</m:t>
                            </m:r>
                          </m:sub>
                        </m:sSub>
                        <m:r>
                          <a:rPr lang="en-US" altLang="zh-CN" sz="2400" i="1">
                            <a:latin typeface="Cambria Math" panose="02040503050406030204" pitchFamily="18" charset="0"/>
                          </a:rPr>
                          <m:t>+</m:t>
                        </m:r>
                        <m:sSub>
                          <m:sSubPr>
                            <m:ctrlPr>
                              <a:rPr lang="en-US" sz="2400" i="1" smtClean="0">
                                <a:solidFill>
                                  <a:srgbClr val="00B050"/>
                                </a:solidFill>
                                <a:latin typeface="Cambria Math" panose="02040503050406030204" pitchFamily="18" charset="0"/>
                              </a:rPr>
                            </m:ctrlPr>
                          </m:sSubPr>
                          <m:e>
                            <m:r>
                              <m:rPr>
                                <m:sty m:val="p"/>
                              </m:rPr>
                              <a:rPr lang="el-GR" altLang="zh-CN" sz="2400" i="1">
                                <a:solidFill>
                                  <a:srgbClr val="00B050"/>
                                </a:solidFill>
                                <a:latin typeface="Cambria Math" panose="02040503050406030204" pitchFamily="18" charset="0"/>
                                <a:ea typeface="Cambria Math" panose="02040503050406030204" pitchFamily="18" charset="0"/>
                              </a:rPr>
                              <m:t>Φ</m:t>
                            </m:r>
                          </m:e>
                          <m:sub>
                            <m:r>
                              <m:rPr>
                                <m:sty m:val="p"/>
                              </m:rPr>
                              <a:rPr lang="en-US" altLang="zh-CN" sz="2400" i="1">
                                <a:solidFill>
                                  <a:srgbClr val="00B050"/>
                                </a:solidFill>
                                <a:latin typeface="Cambria Math" panose="02040503050406030204" pitchFamily="18" charset="0"/>
                                <a:ea typeface="Cambria Math" panose="02040503050406030204" pitchFamily="18" charset="0"/>
                              </a:rPr>
                              <m:t>top</m:t>
                            </m:r>
                          </m:sub>
                        </m:sSub>
                        <m:r>
                          <a:rPr lang="en-US" altLang="zh-CN" sz="2400" i="1">
                            <a:latin typeface="Cambria Math" panose="02040503050406030204" pitchFamily="18" charset="0"/>
                          </a:rPr>
                          <m:t>+</m:t>
                        </m:r>
                        <m:sSub>
                          <m:sSubPr>
                            <m:ctrlPr>
                              <a:rPr lang="en-US" altLang="zh-CN" sz="2400" i="1" smtClean="0">
                                <a:solidFill>
                                  <a:srgbClr val="7030A0"/>
                                </a:solidFill>
                                <a:latin typeface="Cambria Math" panose="02040503050406030204" pitchFamily="18" charset="0"/>
                              </a:rPr>
                            </m:ctrlPr>
                          </m:sSubPr>
                          <m:e>
                            <m:r>
                              <m:rPr>
                                <m:sty m:val="p"/>
                              </m:rPr>
                              <a:rPr lang="el-GR" altLang="zh-CN" sz="2400" i="1">
                                <a:solidFill>
                                  <a:srgbClr val="7030A0"/>
                                </a:solidFill>
                                <a:latin typeface="Cambria Math" panose="02040503050406030204" pitchFamily="18" charset="0"/>
                                <a:ea typeface="Cambria Math" panose="02040503050406030204" pitchFamily="18" charset="0"/>
                              </a:rPr>
                              <m:t>Φ</m:t>
                            </m:r>
                          </m:e>
                          <m:sub>
                            <m:r>
                              <m:rPr>
                                <m:sty m:val="p"/>
                              </m:rPr>
                              <a:rPr lang="en-US" altLang="zh-CN" sz="2400" i="1">
                                <a:solidFill>
                                  <a:srgbClr val="7030A0"/>
                                </a:solidFill>
                                <a:latin typeface="Cambria Math" panose="02040503050406030204" pitchFamily="18" charset="0"/>
                                <a:ea typeface="Cambria Math" panose="02040503050406030204" pitchFamily="18" charset="0"/>
                              </a:rPr>
                              <m:t>bottom</m:t>
                            </m:r>
                          </m:sub>
                        </m:sSub>
                        <m:r>
                          <a:rPr lang="en-US" altLang="zh-CN" sz="2400" b="0" i="0" smtClean="0">
                            <a:latin typeface="Cambria Math" panose="02040503050406030204" pitchFamily="18" charset="0"/>
                          </a:rPr>
                          <m:t>+</m:t>
                        </m:r>
                        <m:sSub>
                          <m:sSubPr>
                            <m:ctrlPr>
                              <a:rPr lang="en-US" sz="2400" i="1" smtClean="0">
                                <a:solidFill>
                                  <a:schemeClr val="accent5"/>
                                </a:solidFill>
                                <a:latin typeface="Cambria Math" panose="02040503050406030204" pitchFamily="18" charset="0"/>
                              </a:rPr>
                            </m:ctrlPr>
                          </m:sSubPr>
                          <m:e>
                            <m:r>
                              <m:rPr>
                                <m:sty m:val="p"/>
                              </m:rPr>
                              <a:rPr lang="el-GR" sz="2400" i="1">
                                <a:solidFill>
                                  <a:schemeClr val="accent5"/>
                                </a:solidFill>
                                <a:latin typeface="Cambria Math" panose="02040503050406030204" pitchFamily="18" charset="0"/>
                                <a:ea typeface="Cambria Math" panose="02040503050406030204" pitchFamily="18" charset="0"/>
                              </a:rPr>
                              <m:t>Φ</m:t>
                            </m:r>
                          </m:e>
                          <m:sub>
                            <m:r>
                              <a:rPr lang="en-US" altLang="zh-CN" sz="2400" i="1">
                                <a:solidFill>
                                  <a:schemeClr val="accent5"/>
                                </a:solidFill>
                                <a:latin typeface="Cambria Math" panose="02040503050406030204" pitchFamily="18" charset="0"/>
                              </a:rPr>
                              <m:t>𝑉</m:t>
                            </m:r>
                          </m:sub>
                        </m:sSub>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0</m:t>
                        </m:r>
                      </m:oMath>
                    </m:oMathPara>
                  </a14:m>
                  <a:endParaRPr lang="en-US" sz="2400" dirty="0"/>
                </a:p>
              </p:txBody>
            </p:sp>
          </mc:Choice>
          <mc:Fallback>
            <p:sp>
              <p:nvSpPr>
                <p:cNvPr id="17" name="Rectangle 18"/>
                <p:cNvSpPr>
                  <a:spLocks noRot="1" noChangeAspect="1" noMove="1" noResize="1" noEditPoints="1" noAdjustHandles="1" noChangeArrowheads="1" noChangeShapeType="1" noTextEdit="1"/>
                </p:cNvSpPr>
                <p:nvPr>
                  <p:custDataLst>
                    <p:tags r:id="rId7"/>
                  </p:custDataLst>
                </p:nvPr>
              </p:nvSpPr>
              <p:spPr>
                <a:xfrm>
                  <a:off x="7177" y="2974"/>
                  <a:ext cx="8883" cy="708"/>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6"/>
                <p:cNvSpPr txBox="1"/>
                <p:nvPr>
                  <p:custDataLst>
                    <p:tags r:id="rId9"/>
                  </p:custDataLst>
                </p:nvPr>
              </p:nvSpPr>
              <p:spPr>
                <a:xfrm>
                  <a:off x="7064" y="4221"/>
                  <a:ext cx="12459" cy="2263"/>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𝜆</m:t>
                        </m:r>
                        <m:f>
                          <m:fPr>
                            <m:ctrlPr>
                              <a:rPr lang="en-US" sz="2400" i="1" smtClean="0">
                                <a:solidFill>
                                  <a:srgbClr val="FF0000"/>
                                </a:solidFill>
                                <a:latin typeface="Cambria Math" panose="02040503050406030204" pitchFamily="18" charset="0"/>
                                <a:ea typeface="Cambria Math" panose="02040503050406030204" pitchFamily="18" charset="0"/>
                              </a:rPr>
                            </m:ctrlPr>
                          </m:fPr>
                          <m:num>
                            <m:r>
                              <a:rPr lang="en-US"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𝑦</m:t>
                            </m:r>
                          </m:num>
                          <m:den>
                            <m:r>
                              <a:rPr lang="en-US" altLang="zh-CN" sz="2400" b="0" i="1" smtClean="0">
                                <a:solidFill>
                                  <a:srgbClr val="FF0000"/>
                                </a:solidFill>
                                <a:latin typeface="Cambria Math" panose="02040503050406030204" pitchFamily="18" charset="0"/>
                                <a:ea typeface="Cambria Math" panose="02040503050406030204" pitchFamily="18" charset="0"/>
                              </a:rPr>
                              <m:t>2</m:t>
                            </m:r>
                          </m:den>
                        </m:f>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400" b="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𝑡</m:t>
                                </m:r>
                              </m:e>
                              <m:sub>
                                <m:r>
                                  <a:rPr lang="en-US" altLang="zh-CN" sz="2400" b="0" i="1" smtClean="0">
                                    <a:solidFill>
                                      <a:srgbClr val="FF0000"/>
                                    </a:solidFill>
                                    <a:latin typeface="Cambria Math" panose="02040503050406030204" pitchFamily="18" charset="0"/>
                                    <a:ea typeface="Cambria Math" panose="02040503050406030204" pitchFamily="18" charset="0"/>
                                  </a:rPr>
                                  <m:t>𝑚</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𝑛</m:t>
                                </m:r>
                              </m:sub>
                            </m:sSub>
                            <m:r>
                              <a:rPr lang="en-US" altLang="zh-CN" sz="2400" b="0" i="1" smtClean="0">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𝑚</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𝑛</m:t>
                                </m:r>
                              </m:sub>
                            </m:sSub>
                          </m:num>
                          <m:den>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1" smtClean="0">
                            <a:latin typeface="Cambria Math" panose="02040503050406030204" pitchFamily="18" charset="0"/>
                            <a:ea typeface="Cambria Math" panose="02040503050406030204" pitchFamily="18" charset="0"/>
                          </a:rPr>
                          <m:t>+</m:t>
                        </m:r>
                        <m:f>
                          <m:fPr>
                            <m:ctrlPr>
                              <a:rPr lang="en-US" sz="2400" i="1" smtClean="0">
                                <a:solidFill>
                                  <a:srgbClr val="00B0F0"/>
                                </a:solidFill>
                                <a:latin typeface="Cambria Math" panose="02040503050406030204" pitchFamily="18" charset="0"/>
                                <a:ea typeface="Cambria Math" panose="02040503050406030204" pitchFamily="18" charset="0"/>
                              </a:rPr>
                            </m:ctrlPr>
                          </m:fPr>
                          <m:num>
                            <m:r>
                              <a:rPr lang="en-US" sz="2400" i="1">
                                <a:solidFill>
                                  <a:srgbClr val="00B0F0"/>
                                </a:solidFill>
                                <a:latin typeface="Cambria Math" panose="02040503050406030204" pitchFamily="18" charset="0"/>
                                <a:ea typeface="Cambria Math" panose="02040503050406030204" pitchFamily="18" charset="0"/>
                              </a:rPr>
                              <m:t>∆</m:t>
                            </m:r>
                            <m:r>
                              <a:rPr lang="en-US" altLang="zh-CN" sz="2400" i="1">
                                <a:solidFill>
                                  <a:srgbClr val="00B0F0"/>
                                </a:solidFill>
                                <a:latin typeface="Cambria Math" panose="02040503050406030204" pitchFamily="18" charset="0"/>
                                <a:ea typeface="Cambria Math" panose="02040503050406030204" pitchFamily="18" charset="0"/>
                              </a:rPr>
                              <m:t>𝑦</m:t>
                            </m:r>
                          </m:num>
                          <m:den>
                            <m:r>
                              <a:rPr lang="en-US" altLang="zh-CN" sz="2400" i="1">
                                <a:solidFill>
                                  <a:srgbClr val="00B0F0"/>
                                </a:solidFill>
                                <a:latin typeface="Cambria Math" panose="02040503050406030204" pitchFamily="18" charset="0"/>
                                <a:ea typeface="Cambria Math" panose="02040503050406030204" pitchFamily="18" charset="0"/>
                              </a:rPr>
                              <m:t>2</m:t>
                            </m:r>
                          </m:den>
                        </m:f>
                        <m:sSub>
                          <m:sSubPr>
                            <m:ctrlPr>
                              <a:rPr lang="en-US" altLang="zh-CN" sz="2400" b="0" i="1" smtClean="0">
                                <a:solidFill>
                                  <a:srgbClr val="00B0F0"/>
                                </a:solidFill>
                                <a:latin typeface="Cambria Math" panose="02040503050406030204" pitchFamily="18" charset="0"/>
                                <a:ea typeface="Cambria Math" panose="02040503050406030204" pitchFamily="18" charset="0"/>
                              </a:rPr>
                            </m:ctrlPr>
                          </m:sSubPr>
                          <m:e>
                            <m:r>
                              <a:rPr lang="en-US" altLang="zh-CN" sz="2400" b="0" i="1" smtClean="0">
                                <a:solidFill>
                                  <a:srgbClr val="00B0F0"/>
                                </a:solidFill>
                                <a:latin typeface="Cambria Math" panose="02040503050406030204" pitchFamily="18" charset="0"/>
                                <a:ea typeface="Cambria Math" panose="02040503050406030204" pitchFamily="18" charset="0"/>
                              </a:rPr>
                              <m:t>𝑞</m:t>
                            </m:r>
                          </m:e>
                          <m:sub>
                            <m:r>
                              <a:rPr lang="en-US" altLang="zh-CN" sz="2400" b="0" i="1" smtClean="0">
                                <a:solidFill>
                                  <a:srgbClr val="00B0F0"/>
                                </a:solidFill>
                                <a:latin typeface="Cambria Math" panose="02040503050406030204" pitchFamily="18" charset="0"/>
                                <a:ea typeface="Cambria Math" panose="02040503050406030204" pitchFamily="18" charset="0"/>
                              </a:rPr>
                              <m:t>𝑤</m:t>
                            </m:r>
                          </m:sub>
                        </m:sSub>
                        <m:r>
                          <a:rPr lang="en-US" altLang="zh-CN" sz="2400" b="0" i="1" smtClean="0">
                            <a:latin typeface="Cambria Math" panose="02040503050406030204" pitchFamily="18" charset="0"/>
                            <a:ea typeface="Cambria Math" panose="02040503050406030204" pitchFamily="18" charset="0"/>
                          </a:rPr>
                          <m:t>+</m:t>
                        </m:r>
                        <m:f>
                          <m:fPr>
                            <m:ctrlPr>
                              <a:rPr lang="en-US" sz="2400" i="1" smtClean="0">
                                <a:solidFill>
                                  <a:srgbClr val="00B050"/>
                                </a:solidFill>
                                <a:latin typeface="Cambria Math" panose="02040503050406030204" pitchFamily="18" charset="0"/>
                                <a:ea typeface="Cambria Math" panose="02040503050406030204" pitchFamily="18" charset="0"/>
                              </a:rPr>
                            </m:ctrlPr>
                          </m:fPr>
                          <m:num>
                            <m:r>
                              <a:rPr lang="en-US"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𝑥</m:t>
                            </m:r>
                          </m:num>
                          <m:den>
                            <m:r>
                              <a:rPr lang="en-US" altLang="zh-CN" sz="2400" b="0" i="1" smtClean="0">
                                <a:solidFill>
                                  <a:srgbClr val="00B050"/>
                                </a:solidFill>
                                <a:latin typeface="Cambria Math" panose="02040503050406030204" pitchFamily="18" charset="0"/>
                                <a:ea typeface="Cambria Math" panose="02040503050406030204" pitchFamily="18" charset="0"/>
                              </a:rPr>
                              <m:t>2</m:t>
                            </m:r>
                          </m:den>
                        </m:f>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𝑞</m:t>
                            </m:r>
                          </m:e>
                          <m:sub>
                            <m:r>
                              <a:rPr lang="en-US" altLang="zh-CN" sz="2400" i="1">
                                <a:solidFill>
                                  <a:srgbClr val="00B050"/>
                                </a:solidFill>
                                <a:latin typeface="Cambria Math" panose="02040503050406030204" pitchFamily="18" charset="0"/>
                                <a:ea typeface="Cambria Math" panose="02040503050406030204" pitchFamily="18" charset="0"/>
                              </a:rPr>
                              <m:t>𝑤</m:t>
                            </m:r>
                          </m:sub>
                        </m:sSub>
                        <m:r>
                          <a:rPr lang="en-US" altLang="zh-CN" sz="2400" i="1">
                            <a:latin typeface="Cambria Math" panose="02040503050406030204" pitchFamily="18" charset="0"/>
                            <a:ea typeface="Cambria Math" panose="02040503050406030204" pitchFamily="18" charset="0"/>
                          </a:rPr>
                          <m:t>+</m:t>
                        </m:r>
                        <m:r>
                          <a:rPr lang="en-US" sz="2400" i="1" smtClean="0">
                            <a:solidFill>
                              <a:srgbClr val="7030A0"/>
                            </a:solidFill>
                            <a:latin typeface="Cambria Math" panose="02040503050406030204" pitchFamily="18" charset="0"/>
                            <a:ea typeface="Cambria Math" panose="02040503050406030204" pitchFamily="18" charset="0"/>
                          </a:rPr>
                          <m:t>𝜆</m:t>
                        </m:r>
                        <m:f>
                          <m:fPr>
                            <m:ctrlPr>
                              <a:rPr lang="en-US" sz="2400" i="1">
                                <a:solidFill>
                                  <a:srgbClr val="7030A0"/>
                                </a:solidFill>
                                <a:latin typeface="Cambria Math" panose="02040503050406030204" pitchFamily="18" charset="0"/>
                                <a:ea typeface="Cambria Math" panose="02040503050406030204" pitchFamily="18" charset="0"/>
                              </a:rPr>
                            </m:ctrlPr>
                          </m:fPr>
                          <m:num>
                            <m:r>
                              <a:rPr lang="en-US"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num>
                          <m:den>
                            <m:r>
                              <a:rPr lang="en-US" altLang="zh-CN" sz="2400" i="1">
                                <a:solidFill>
                                  <a:srgbClr val="7030A0"/>
                                </a:solidFill>
                                <a:latin typeface="Cambria Math" panose="02040503050406030204" pitchFamily="18" charset="0"/>
                                <a:ea typeface="Cambria Math" panose="02040503050406030204" pitchFamily="18" charset="0"/>
                              </a:rPr>
                              <m:t>2</m:t>
                            </m:r>
                          </m:den>
                        </m:f>
                        <m:f>
                          <m:fPr>
                            <m:ctrlPr>
                              <a:rPr lang="en-US" altLang="zh-CN" sz="2400" i="1">
                                <a:solidFill>
                                  <a:srgbClr val="7030A0"/>
                                </a:solidFill>
                                <a:latin typeface="Cambria Math" panose="02040503050406030204" pitchFamily="18" charset="0"/>
                                <a:ea typeface="Cambria Math" panose="02040503050406030204" pitchFamily="18" charset="0"/>
                              </a:rPr>
                            </m:ctrlPr>
                          </m:fPr>
                          <m:num>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1</m:t>
                                </m:r>
                              </m:sub>
                            </m:sSub>
                            <m:r>
                              <a:rPr lang="en-US" altLang="zh-CN" sz="2400" i="1">
                                <a:solidFill>
                                  <a:srgbClr val="7030A0"/>
                                </a:solidFill>
                                <a:latin typeface="Cambria Math" panose="02040503050406030204" pitchFamily="18" charset="0"/>
                                <a:ea typeface="Cambria Math" panose="02040503050406030204" pitchFamily="18" charset="0"/>
                              </a:rPr>
                              <m:t>−</m:t>
                            </m:r>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sub>
                            </m:sSub>
                          </m:num>
                          <m:den>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𝑦</m:t>
                            </m:r>
                          </m:den>
                        </m:f>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solidFill>
                                  <a:schemeClr val="accent5"/>
                                </a:solidFill>
                                <a:latin typeface="Cambria Math" panose="02040503050406030204" pitchFamily="18" charset="0"/>
                                <a:ea typeface="Cambria Math" panose="02040503050406030204" pitchFamily="18" charset="0"/>
                              </a:rPr>
                            </m:ctrlPr>
                          </m:sSubPr>
                          <m:e>
                            <m:acc>
                              <m:accPr>
                                <m:chr m:val="̇"/>
                                <m:ctrlPr>
                                  <a:rPr lang="en-US" altLang="zh-CN" sz="2400" i="1">
                                    <a:solidFill>
                                      <a:schemeClr val="accent5"/>
                                    </a:solidFill>
                                    <a:latin typeface="Cambria Math" panose="02040503050406030204" pitchFamily="18" charset="0"/>
                                    <a:ea typeface="Cambria Math" panose="02040503050406030204" pitchFamily="18" charset="0"/>
                                  </a:rPr>
                                </m:ctrlPr>
                              </m:accPr>
                              <m:e>
                                <m:r>
                                  <m:rPr>
                                    <m:sty m:val="p"/>
                                  </m:rPr>
                                  <a:rPr lang="el-GR" altLang="zh-CN" sz="2400" i="1">
                                    <a:solidFill>
                                      <a:schemeClr val="accent5"/>
                                    </a:solidFill>
                                    <a:latin typeface="Cambria Math" panose="02040503050406030204" pitchFamily="18" charset="0"/>
                                    <a:ea typeface="Cambria Math" panose="02040503050406030204" pitchFamily="18" charset="0"/>
                                  </a:rPr>
                                  <m:t>Φ</m:t>
                                </m:r>
                              </m:e>
                            </m:acc>
                          </m:e>
                          <m:sub>
                            <m:r>
                              <a:rPr lang="en-US" altLang="zh-CN" sz="2400" b="0" i="1" smtClean="0">
                                <a:solidFill>
                                  <a:schemeClr val="accent5"/>
                                </a:solidFill>
                                <a:latin typeface="Cambria Math" panose="02040503050406030204" pitchFamily="18" charset="0"/>
                                <a:ea typeface="Cambria Math" panose="02040503050406030204" pitchFamily="18" charset="0"/>
                              </a:rPr>
                              <m:t>𝑚</m:t>
                            </m:r>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𝑛</m:t>
                            </m:r>
                          </m:sub>
                        </m:sSub>
                        <m:f>
                          <m:fPr>
                            <m:ctrlPr>
                              <a:rPr lang="en-US" altLang="zh-CN" sz="2400" b="0" i="1" smtClean="0">
                                <a:solidFill>
                                  <a:schemeClr val="accent5"/>
                                </a:solidFill>
                                <a:latin typeface="Cambria Math" panose="02040503050406030204" pitchFamily="18" charset="0"/>
                                <a:ea typeface="Cambria Math" panose="02040503050406030204" pitchFamily="18" charset="0"/>
                              </a:rPr>
                            </m:ctrlPr>
                          </m:fPr>
                          <m:num>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𝑥</m:t>
                            </m:r>
                          </m:num>
                          <m:den>
                            <m:r>
                              <a:rPr lang="en-US" altLang="zh-CN" sz="2400" b="0" i="1" smtClean="0">
                                <a:solidFill>
                                  <a:schemeClr val="accent5"/>
                                </a:solidFill>
                                <a:latin typeface="Cambria Math" panose="02040503050406030204" pitchFamily="18" charset="0"/>
                                <a:ea typeface="Cambria Math" panose="02040503050406030204" pitchFamily="18" charset="0"/>
                              </a:rPr>
                              <m:t>2</m:t>
                            </m:r>
                          </m:den>
                        </m:f>
                        <m:f>
                          <m:fPr>
                            <m:ctrlPr>
                              <a:rPr lang="en-US" sz="2400" i="1">
                                <a:solidFill>
                                  <a:schemeClr val="accent5"/>
                                </a:solidFill>
                                <a:latin typeface="Cambria Math" panose="02040503050406030204" pitchFamily="18" charset="0"/>
                                <a:ea typeface="Cambria Math" panose="02040503050406030204" pitchFamily="18" charset="0"/>
                              </a:rPr>
                            </m:ctrlPr>
                          </m:fPr>
                          <m:num>
                            <m:r>
                              <a:rPr lang="en-US" sz="2400" i="1">
                                <a:solidFill>
                                  <a:schemeClr val="accent5"/>
                                </a:solidFill>
                                <a:latin typeface="Cambria Math" panose="02040503050406030204" pitchFamily="18" charset="0"/>
                                <a:ea typeface="Cambria Math" panose="02040503050406030204" pitchFamily="18" charset="0"/>
                              </a:rPr>
                              <m:t>∆</m:t>
                            </m:r>
                            <m:r>
                              <a:rPr lang="en-US" altLang="zh-CN" sz="2400" i="1">
                                <a:solidFill>
                                  <a:schemeClr val="accent5"/>
                                </a:solidFill>
                                <a:latin typeface="Cambria Math" panose="02040503050406030204" pitchFamily="18" charset="0"/>
                                <a:ea typeface="Cambria Math" panose="02040503050406030204" pitchFamily="18" charset="0"/>
                              </a:rPr>
                              <m:t>𝑦</m:t>
                            </m:r>
                          </m:num>
                          <m:den>
                            <m:r>
                              <a:rPr lang="en-US" altLang="zh-CN" sz="2400" i="1">
                                <a:solidFill>
                                  <a:schemeClr val="accent5"/>
                                </a:solidFill>
                                <a:latin typeface="Cambria Math" panose="02040503050406030204" pitchFamily="18" charset="0"/>
                                <a:ea typeface="Cambria Math" panose="02040503050406030204" pitchFamily="18" charset="0"/>
                              </a:rPr>
                              <m:t>2</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ea typeface="Cambria Math" panose="02040503050406030204" pitchFamily="18" charset="0"/>
                  </a:endParaRPr>
                </a:p>
              </p:txBody>
            </p:sp>
          </mc:Choice>
          <mc:Fallback>
            <p:sp>
              <p:nvSpPr>
                <p:cNvPr id="18" name="TextBox 6"/>
                <p:cNvSpPr txBox="1">
                  <a:spLocks noRot="1" noChangeAspect="1" noMove="1" noResize="1" noEditPoints="1" noAdjustHandles="1" noChangeArrowheads="1" noChangeShapeType="1" noTextEdit="1"/>
                </p:cNvSpPr>
                <p:nvPr>
                  <p:custDataLst>
                    <p:tags r:id="rId10"/>
                  </p:custDataLst>
                </p:nvPr>
              </p:nvSpPr>
              <p:spPr>
                <a:xfrm>
                  <a:off x="7064" y="4221"/>
                  <a:ext cx="12459" cy="2263"/>
                </a:xfrm>
                <a:prstGeom prst="rect">
                  <a:avLst/>
                </a:prstGeom>
                <a:blipFill rotWithShape="1">
                  <a:blip r:embed="rId11"/>
                </a:blipFill>
              </p:spPr>
              <p:txBody>
                <a:bodyPr/>
                <a:lstStyle/>
                <a:p>
                  <a:r>
                    <a:rPr lang="zh-CN" altLang="en-US">
                      <a:noFill/>
                    </a:rPr>
                    <a:t> </a:t>
                  </a:r>
                </a:p>
              </p:txBody>
            </p:sp>
          </mc:Fallback>
        </mc:AlternateContent>
      </p:grpSp>
      <p:grpSp>
        <p:nvGrpSpPr>
          <p:cNvPr id="19" name="组合 18"/>
          <p:cNvGrpSpPr/>
          <p:nvPr/>
        </p:nvGrpSpPr>
        <p:grpSpPr>
          <a:xfrm>
            <a:off x="4421505" y="4696460"/>
            <a:ext cx="6434455" cy="1525905"/>
            <a:chOff x="6963" y="7396"/>
            <a:chExt cx="10133" cy="2403"/>
          </a:xfrm>
        </p:grpSpPr>
        <p:grpSp>
          <p:nvGrpSpPr>
            <p:cNvPr id="24" name="组合 23"/>
            <p:cNvGrpSpPr/>
            <p:nvPr/>
          </p:nvGrpSpPr>
          <p:grpSpPr>
            <a:xfrm>
              <a:off x="6963" y="7396"/>
              <a:ext cx="3034" cy="725"/>
              <a:chOff x="6624" y="7396"/>
              <a:chExt cx="3034" cy="725"/>
            </a:xfrm>
          </p:grpSpPr>
          <p:sp>
            <p:nvSpPr>
              <p:cNvPr id="21" name="TextBox 20"/>
              <p:cNvSpPr txBox="1"/>
              <p:nvPr>
                <p:custDataLst>
                  <p:tags r:id="rId12"/>
                </p:custDataLst>
              </p:nvPr>
            </p:nvSpPr>
            <p:spPr>
              <a:xfrm>
                <a:off x="6624" y="7396"/>
                <a:ext cx="1392"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如果</a:t>
                </a:r>
                <a:endParaRPr lang="en-US" sz="2400" dirty="0" err="1">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3" name="TextBox 22"/>
                  <p:cNvSpPr txBox="1"/>
                  <p:nvPr>
                    <p:custDataLst>
                      <p:tags r:id="rId13"/>
                    </p:custDataLst>
                  </p:nvPr>
                </p:nvSpPr>
                <p:spPr>
                  <a:xfrm>
                    <a:off x="7935" y="7506"/>
                    <a:ext cx="1723"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oMath>
                      </m:oMathPara>
                    </a14:m>
                    <a:endParaRPr lang="en-US" sz="2400" dirty="0"/>
                  </a:p>
                </p:txBody>
              </p:sp>
            </mc:Choice>
            <mc:Fallback>
              <p:sp>
                <p:nvSpPr>
                  <p:cNvPr id="23" name="TextBox 22"/>
                  <p:cNvSpPr txBox="1">
                    <a:spLocks noRot="1" noChangeAspect="1" noMove="1" noResize="1" noEditPoints="1" noAdjustHandles="1" noChangeArrowheads="1" noChangeShapeType="1" noTextEdit="1"/>
                  </p:cNvSpPr>
                  <p:nvPr>
                    <p:custDataLst>
                      <p:tags r:id="rId14"/>
                    </p:custDataLst>
                  </p:nvPr>
                </p:nvSpPr>
                <p:spPr>
                  <a:xfrm>
                    <a:off x="7935" y="7506"/>
                    <a:ext cx="1723" cy="581"/>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0" name="TextBox 19"/>
                <p:cNvSpPr txBox="1"/>
                <p:nvPr>
                  <p:custDataLst>
                    <p:tags r:id="rId16"/>
                  </p:custDataLst>
                </p:nvPr>
              </p:nvSpPr>
              <p:spPr>
                <a:xfrm>
                  <a:off x="7744" y="8643"/>
                  <a:ext cx="9352" cy="1156"/>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num>
                          <m:den>
                            <m:r>
                              <a:rPr lang="en-US" sz="2400" i="1">
                                <a:latin typeface="Cambria Math" panose="02040503050406030204" pitchFamily="18" charset="0"/>
                                <a:ea typeface="Cambria Math" panose="02040503050406030204" pitchFamily="18" charset="0"/>
                              </a:rPr>
                              <m:t>𝜆</m:t>
                            </m:r>
                          </m:den>
                        </m:f>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𝑞</m:t>
                            </m:r>
                          </m:e>
                          <m:sub>
                            <m:r>
                              <a:rPr lang="en-US" altLang="zh-CN" sz="2400" i="1">
                                <a:latin typeface="Cambria Math" panose="02040503050406030204" pitchFamily="18" charset="0"/>
                                <a:ea typeface="Cambria Math" panose="02040503050406030204" pitchFamily="18" charset="0"/>
                              </a:rPr>
                              <m:t>𝑤</m:t>
                            </m:r>
                          </m:sub>
                        </m:sSub>
                        <m: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acc>
                              <m:accPr>
                                <m:chr m:val="̇"/>
                                <m:ctrlPr>
                                  <a:rPr lang="en-US" altLang="zh-CN" sz="2400" i="1">
                                    <a:latin typeface="Cambria Math" panose="02040503050406030204" pitchFamily="18" charset="0"/>
                                    <a:ea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e>
                          <m:sub>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b>
                        </m:sSub>
                        <m:f>
                          <m:fPr>
                            <m:ctrlPr>
                              <a:rPr lang="en-US" altLang="zh-CN" sz="2400" b="0" i="1" smtClean="0">
                                <a:latin typeface="Cambria Math" panose="02040503050406030204" pitchFamily="18" charset="0"/>
                                <a:ea typeface="Cambria Math" panose="02040503050406030204" pitchFamily="18" charset="0"/>
                              </a:rPr>
                            </m:ctrlPr>
                          </m:fPr>
                          <m:num>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b="0" i="1" smtClean="0">
                                    <a:latin typeface="Cambria Math" panose="02040503050406030204" pitchFamily="18" charset="0"/>
                                    <a:ea typeface="Cambria Math" panose="02040503050406030204" pitchFamily="18" charset="0"/>
                                  </a:rPr>
                                  <m:t>2</m:t>
                                </m:r>
                              </m:sup>
                            </m:sSup>
                          </m:num>
                          <m:den>
                            <m:r>
                              <a:rPr lang="en-US" altLang="zh-CN" sz="2400" b="0" i="1" smtClean="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𝜆</m:t>
                            </m:r>
                          </m:den>
                        </m:f>
                      </m:oMath>
                    </m:oMathPara>
                  </a14:m>
                  <a:endParaRPr lang="en-US" altLang="zh-CN" sz="2400" dirty="0">
                    <a:ea typeface="Cambria Math" panose="02040503050406030204" pitchFamily="18" charset="0"/>
                  </a:endParaRPr>
                </a:p>
              </p:txBody>
            </p:sp>
          </mc:Choice>
          <mc:Fallback>
            <p:sp>
              <p:nvSpPr>
                <p:cNvPr id="20" name="TextBox 19"/>
                <p:cNvSpPr txBox="1">
                  <a:spLocks noRot="1" noChangeAspect="1" noMove="1" noResize="1" noEditPoints="1" noAdjustHandles="1" noChangeArrowheads="1" noChangeShapeType="1" noTextEdit="1"/>
                </p:cNvSpPr>
                <p:nvPr>
                  <p:custDataLst>
                    <p:tags r:id="rId17"/>
                  </p:custDataLst>
                </p:nvPr>
              </p:nvSpPr>
              <p:spPr>
                <a:xfrm>
                  <a:off x="7744" y="8643"/>
                  <a:ext cx="9352" cy="1156"/>
                </a:xfrm>
                <a:prstGeom prst="rect">
                  <a:avLst/>
                </a:prstGeom>
                <a:blipFill rotWithShape="1">
                  <a:blip r:embed="rId18"/>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08512" cy="504602"/>
          </a:xfrm>
        </p:spPr>
        <p:txBody>
          <a:bodyPr/>
          <a:lstStyle/>
          <a:p>
            <a:r>
              <a:rPr lang="zh-CN" altLang="en-US" dirty="0"/>
              <a:t>传热学在各领域中的应用</a:t>
            </a:r>
            <a:endParaRPr lang="zh-CN" altLang="en-US" dirty="0"/>
          </a:p>
          <a:p>
            <a:endParaRPr lang="zh-CN" altLang="en-US" dirty="0"/>
          </a:p>
          <a:p>
            <a:endParaRPr lang="en-US" dirty="0"/>
          </a:p>
        </p:txBody>
      </p:sp>
      <p:pic>
        <p:nvPicPr>
          <p:cNvPr id="11" name="Picture 10"/>
          <p:cNvPicPr>
            <a:picLocks noChangeAspect="1"/>
          </p:cNvPicPr>
          <p:nvPr/>
        </p:nvPicPr>
        <p:blipFill rotWithShape="1">
          <a:blip r:embed="rId1"/>
          <a:srcRect t="34113" b="33876"/>
          <a:stretch>
            <a:fillRect/>
          </a:stretch>
        </p:blipFill>
        <p:spPr>
          <a:xfrm>
            <a:off x="946435" y="837471"/>
            <a:ext cx="10965879" cy="1872208"/>
          </a:xfrm>
          <a:prstGeom prst="rect">
            <a:avLst/>
          </a:prstGeom>
        </p:spPr>
      </p:pic>
      <p:grpSp>
        <p:nvGrpSpPr>
          <p:cNvPr id="12" name="组合 13"/>
          <p:cNvGrpSpPr/>
          <p:nvPr/>
        </p:nvGrpSpPr>
        <p:grpSpPr>
          <a:xfrm>
            <a:off x="801775" y="3977396"/>
            <a:ext cx="3022068" cy="2859896"/>
            <a:chOff x="-364030" y="2243877"/>
            <a:chExt cx="3600400" cy="3732772"/>
          </a:xfrm>
        </p:grpSpPr>
        <p:pic>
          <p:nvPicPr>
            <p:cNvPr id="13" name="Picture 30" descr="160MP查特MVE自增压液氮罐杜瓦瓶_美国查特CHART MVE液氮罐"/>
            <p:cNvPicPr>
              <a:picLocks noChangeAspect="1" noChangeArrowheads="1"/>
            </p:cNvPicPr>
            <p:nvPr/>
          </p:nvPicPr>
          <p:blipFill rotWithShape="1">
            <a:blip r:embed="rId2">
              <a:extLst>
                <a:ext uri="{28A0092B-C50C-407E-A947-70E740481C1C}">
                  <a14:useLocalDpi xmlns:a14="http://schemas.microsoft.com/office/drawing/2010/main" val="0"/>
                </a:ext>
              </a:extLst>
            </a:blip>
            <a:srcRect l="11284" r="12707"/>
            <a:stretch>
              <a:fillRect/>
            </a:stretch>
          </p:blipFill>
          <p:spPr bwMode="auto">
            <a:xfrm>
              <a:off x="-364030" y="2243877"/>
              <a:ext cx="3600400" cy="37327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杜瓦瓶的结构以及工作原理？_气体"/>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55" r="14964"/>
            <a:stretch>
              <a:fillRect/>
            </a:stretch>
          </p:blipFill>
          <p:spPr bwMode="auto">
            <a:xfrm>
              <a:off x="1262433" y="4293096"/>
              <a:ext cx="1973937" cy="168355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2" descr="外墙空心砖_多孔烧结砖_空心烧结砖_煤矸石空心砖-桐城市南口新型建材有限公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1983" y="4105313"/>
            <a:ext cx="3854992" cy="228986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4"/>
          <p:cNvGrpSpPr/>
          <p:nvPr/>
        </p:nvGrpSpPr>
        <p:grpSpPr>
          <a:xfrm>
            <a:off x="4485159" y="4069358"/>
            <a:ext cx="3051037" cy="2573480"/>
            <a:chOff x="4977347" y="3762768"/>
            <a:chExt cx="3051037" cy="2573480"/>
          </a:xfrm>
        </p:grpSpPr>
        <p:pic>
          <p:nvPicPr>
            <p:cNvPr id="17" name="Picture 26" descr="青岛博瑞门窗|断桥隔热阳台窗-产品展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347" y="3762768"/>
              <a:ext cx="3022068" cy="2573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YKK AP：高隔热窗户从节能向低能耗进化(组图)-搜狐滚动"/>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5156" y="4844426"/>
              <a:ext cx="1553228" cy="14918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组合 12"/>
          <p:cNvGrpSpPr/>
          <p:nvPr/>
        </p:nvGrpSpPr>
        <p:grpSpPr>
          <a:xfrm>
            <a:off x="817505" y="2907329"/>
            <a:ext cx="5822403" cy="810543"/>
            <a:chOff x="2317715" y="1465809"/>
            <a:chExt cx="5822403" cy="810543"/>
          </a:xfrm>
        </p:grpSpPr>
        <p:sp>
          <p:nvSpPr>
            <p:cNvPr id="20" name="圆角矩形 15"/>
            <p:cNvSpPr/>
            <p:nvPr/>
          </p:nvSpPr>
          <p:spPr bwMode="auto">
            <a:xfrm>
              <a:off x="3131840" y="1664259"/>
              <a:ext cx="4895977" cy="576089"/>
            </a:xfrm>
            <a:prstGeom prst="roundRect">
              <a:avLst/>
            </a:prstGeom>
            <a:solidFill>
              <a:srgbClr val="FFFFCC"/>
            </a:solid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21" name="TextBox 3"/>
            <p:cNvSpPr txBox="1"/>
            <p:nvPr/>
          </p:nvSpPr>
          <p:spPr>
            <a:xfrm>
              <a:off x="3338804" y="1737185"/>
              <a:ext cx="4801314" cy="461665"/>
            </a:xfrm>
            <a:prstGeom prst="rect">
              <a:avLst/>
            </a:prstGeom>
            <a:noFill/>
          </p:spPr>
          <p:txBody>
            <a:bodyPr wrap="none" rtlCol="0">
              <a:spAutoFit/>
            </a:bodyPr>
            <a:lstStyle/>
            <a:p>
              <a:r>
                <a:rPr lang="zh-CN" altLang="en-US" sz="2400" dirty="0"/>
                <a:t>大家能想到哪些削弱传热的例子？</a:t>
              </a:r>
              <a:endParaRPr lang="en-US" sz="2400" dirty="0"/>
            </a:p>
          </p:txBody>
        </p:sp>
        <p:pic>
          <p:nvPicPr>
            <p:cNvPr id="22" name="Picture 2" descr="浅谈网站遇到问题时的解决办法及提问技巧"/>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7715" y="1465809"/>
              <a:ext cx="810543" cy="81054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离散方程的建立（</a:t>
            </a:r>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外节点）</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 name="五边形 2"/>
          <p:cNvSpPr/>
          <p:nvPr>
            <p:custDataLst>
              <p:tags r:id="rId1"/>
            </p:custDataLst>
          </p:nvPr>
        </p:nvSpPr>
        <p:spPr>
          <a:xfrm>
            <a:off x="0" y="951865"/>
            <a:ext cx="3350260" cy="504190"/>
          </a:xfrm>
          <a:prstGeom prst="homePlat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热平衡法（控制容积平衡法）</a:t>
            </a:r>
            <a:endParaRPr lang="zh-CN" altLang="en-US">
              <a:solidFill>
                <a:schemeClr val="tx1"/>
              </a:solidFill>
            </a:endParaRPr>
          </a:p>
        </p:txBody>
      </p:sp>
      <p:grpSp>
        <p:nvGrpSpPr>
          <p:cNvPr id="31" name="组合 30"/>
          <p:cNvGrpSpPr/>
          <p:nvPr/>
        </p:nvGrpSpPr>
        <p:grpSpPr>
          <a:xfrm>
            <a:off x="381000" y="1816100"/>
            <a:ext cx="3398520" cy="4707890"/>
            <a:chOff x="12503" y="3087"/>
            <a:chExt cx="5352" cy="7414"/>
          </a:xfrm>
        </p:grpSpPr>
        <p:sp>
          <p:nvSpPr>
            <p:cNvPr id="4" name="矩形 3"/>
            <p:cNvSpPr/>
            <p:nvPr>
              <p:custDataLst>
                <p:tags r:id="rId2"/>
              </p:custDataLst>
            </p:nvPr>
          </p:nvSpPr>
          <p:spPr>
            <a:xfrm>
              <a:off x="14056" y="9777"/>
              <a:ext cx="2249" cy="725"/>
            </a:xfrm>
            <a:prstGeom prst="rect">
              <a:avLst/>
            </a:prstGeom>
          </p:spPr>
          <p:txBody>
            <a:bodyPr wrap="square">
              <a:spAutoFit/>
            </a:bodyPr>
            <a:p>
              <a:pPr marL="0" lvl="2" indent="0" eaLnBrk="1" latinLnBrk="0" hangingPunct="1">
                <a:buFont typeface="Wingdings" panose="05000000000000000000" pitchFamily="2" charset="2"/>
                <a:buNone/>
                <a:defRPr/>
              </a:pPr>
              <a:r>
                <a:rPr lang="zh-CN" altLang="en-US" sz="2400" dirty="0" smtClean="0">
                  <a:solidFill>
                    <a:schemeClr val="tx1"/>
                  </a:solidFill>
                  <a:latin typeface="微软雅黑" panose="020B0503020204020204" pitchFamily="34" charset="-122"/>
                  <a:ea typeface="微软雅黑" panose="020B0503020204020204" pitchFamily="34" charset="-122"/>
                </a:rPr>
                <a:t>内部角点</a:t>
              </a:r>
              <a:endParaRPr lang="en-US" altLang="zh-CN" sz="2400" dirty="0" smtClean="0">
                <a:solidFill>
                  <a:schemeClr val="tx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2503" y="3087"/>
              <a:ext cx="5352" cy="6470"/>
              <a:chOff x="12960" y="2860"/>
              <a:chExt cx="4736" cy="5764"/>
            </a:xfrm>
          </p:grpSpPr>
          <p:pic>
            <p:nvPicPr>
              <p:cNvPr id="5" name="Picture 1"/>
              <p:cNvPicPr>
                <a:picLocks noChangeAspect="1"/>
              </p:cNvPicPr>
              <p:nvPr>
                <p:custDataLst>
                  <p:tags r:id="rId3"/>
                </p:custDataLst>
              </p:nvPr>
            </p:nvPicPr>
            <p:blipFill>
              <a:blip r:embed="rId4"/>
              <a:stretch>
                <a:fillRect/>
              </a:stretch>
            </p:blipFill>
            <p:spPr>
              <a:xfrm>
                <a:off x="12960" y="2860"/>
                <a:ext cx="4737" cy="5764"/>
              </a:xfrm>
              <a:prstGeom prst="rect">
                <a:avLst/>
              </a:prstGeom>
            </p:spPr>
          </p:pic>
          <p:sp>
            <p:nvSpPr>
              <p:cNvPr id="6" name="Oval 2"/>
              <p:cNvSpPr/>
              <p:nvPr>
                <p:custDataLst>
                  <p:tags r:id="rId5"/>
                </p:custDataLst>
              </p:nvPr>
            </p:nvSpPr>
            <p:spPr bwMode="auto">
              <a:xfrm>
                <a:off x="14661" y="6489"/>
                <a:ext cx="1474" cy="1059"/>
              </a:xfrm>
              <a:prstGeom prst="ellipse">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grpSp>
      <p:grpSp>
        <p:nvGrpSpPr>
          <p:cNvPr id="8" name="组合 7"/>
          <p:cNvGrpSpPr/>
          <p:nvPr/>
        </p:nvGrpSpPr>
        <p:grpSpPr>
          <a:xfrm>
            <a:off x="4197350" y="1888490"/>
            <a:ext cx="7475855" cy="3009900"/>
            <a:chOff x="6610" y="2974"/>
            <a:chExt cx="11773" cy="4740"/>
          </a:xfrm>
        </p:grpSpPr>
        <mc:AlternateContent xmlns:mc="http://schemas.openxmlformats.org/markup-compatibility/2006">
          <mc:Choice xmlns:a14="http://schemas.microsoft.com/office/drawing/2010/main" Requires="a14">
            <p:sp>
              <p:nvSpPr>
                <p:cNvPr id="9" name="Rectangle 18"/>
                <p:cNvSpPr/>
                <p:nvPr>
                  <p:custDataLst>
                    <p:tags r:id="rId6"/>
                  </p:custDataLst>
                </p:nvPr>
              </p:nvSpPr>
              <p:spPr>
                <a:xfrm>
                  <a:off x="7177" y="2974"/>
                  <a:ext cx="8883" cy="708"/>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m:rPr>
                                <m:sty m:val="p"/>
                              </m:rPr>
                              <a:rPr lang="el-GR" altLang="zh-CN" sz="2400" i="1" smtClean="0">
                                <a:solidFill>
                                  <a:srgbClr val="FF0000"/>
                                </a:solidFill>
                                <a:latin typeface="Cambria Math" panose="02040503050406030204" pitchFamily="18" charset="0"/>
                                <a:ea typeface="Cambria Math" panose="02040503050406030204" pitchFamily="18" charset="0"/>
                              </a:rPr>
                              <m:t>Φ</m:t>
                            </m:r>
                          </m:e>
                          <m:sub>
                            <m:r>
                              <m:rPr>
                                <m:sty m:val="p"/>
                              </m:rPr>
                              <a:rPr lang="en-US" altLang="zh-CN" sz="2400" i="1">
                                <a:solidFill>
                                  <a:srgbClr val="FF0000"/>
                                </a:solidFill>
                                <a:latin typeface="Cambria Math" panose="02040503050406030204" pitchFamily="18" charset="0"/>
                                <a:ea typeface="Cambria Math" panose="02040503050406030204" pitchFamily="18" charset="0"/>
                              </a:rPr>
                              <m:t>left</m:t>
                            </m:r>
                          </m:sub>
                        </m:sSub>
                        <m:r>
                          <a:rPr lang="en-US" altLang="zh-CN" sz="2400" i="1">
                            <a:latin typeface="Cambria Math" panose="02040503050406030204" pitchFamily="18" charset="0"/>
                          </a:rPr>
                          <m:t>+</m:t>
                        </m:r>
                        <m:sSub>
                          <m:sSubPr>
                            <m:ctrlPr>
                              <a:rPr lang="en-US" altLang="zh-CN" sz="2400" i="1" smtClean="0">
                                <a:solidFill>
                                  <a:srgbClr val="00B0F0"/>
                                </a:solidFill>
                                <a:latin typeface="Cambria Math" panose="02040503050406030204" pitchFamily="18" charset="0"/>
                              </a:rPr>
                            </m:ctrlPr>
                          </m:sSubPr>
                          <m:e>
                            <m:r>
                              <m:rPr>
                                <m:sty m:val="p"/>
                              </m:rPr>
                              <a:rPr lang="el-GR" altLang="zh-CN" sz="2400" i="1">
                                <a:solidFill>
                                  <a:srgbClr val="00B0F0"/>
                                </a:solidFill>
                                <a:latin typeface="Cambria Math" panose="02040503050406030204" pitchFamily="18" charset="0"/>
                                <a:ea typeface="Cambria Math" panose="02040503050406030204" pitchFamily="18" charset="0"/>
                              </a:rPr>
                              <m:t>Φ</m:t>
                            </m:r>
                          </m:e>
                          <m:sub>
                            <m:r>
                              <m:rPr>
                                <m:sty m:val="p"/>
                              </m:rPr>
                              <a:rPr lang="en-US" altLang="zh-CN" sz="2400" i="1">
                                <a:solidFill>
                                  <a:srgbClr val="00B0F0"/>
                                </a:solidFill>
                                <a:latin typeface="Cambria Math" panose="02040503050406030204" pitchFamily="18" charset="0"/>
                                <a:ea typeface="Cambria Math" panose="02040503050406030204" pitchFamily="18" charset="0"/>
                              </a:rPr>
                              <m:t>right</m:t>
                            </m:r>
                          </m:sub>
                        </m:sSub>
                        <m:r>
                          <a:rPr lang="en-US" altLang="zh-CN" sz="2400" i="1">
                            <a:latin typeface="Cambria Math" panose="02040503050406030204" pitchFamily="18" charset="0"/>
                          </a:rPr>
                          <m:t>+</m:t>
                        </m:r>
                        <m:sSub>
                          <m:sSubPr>
                            <m:ctrlPr>
                              <a:rPr lang="en-US" sz="2400" i="1" smtClean="0">
                                <a:solidFill>
                                  <a:srgbClr val="00B050"/>
                                </a:solidFill>
                                <a:latin typeface="Cambria Math" panose="02040503050406030204" pitchFamily="18" charset="0"/>
                              </a:rPr>
                            </m:ctrlPr>
                          </m:sSubPr>
                          <m:e>
                            <m:r>
                              <m:rPr>
                                <m:sty m:val="p"/>
                              </m:rPr>
                              <a:rPr lang="el-GR" altLang="zh-CN" sz="2400" i="1">
                                <a:solidFill>
                                  <a:srgbClr val="00B050"/>
                                </a:solidFill>
                                <a:latin typeface="Cambria Math" panose="02040503050406030204" pitchFamily="18" charset="0"/>
                                <a:ea typeface="Cambria Math" panose="02040503050406030204" pitchFamily="18" charset="0"/>
                              </a:rPr>
                              <m:t>Φ</m:t>
                            </m:r>
                          </m:e>
                          <m:sub>
                            <m:r>
                              <m:rPr>
                                <m:sty m:val="p"/>
                              </m:rPr>
                              <a:rPr lang="en-US" altLang="zh-CN" sz="2400" i="1">
                                <a:solidFill>
                                  <a:srgbClr val="00B050"/>
                                </a:solidFill>
                                <a:latin typeface="Cambria Math" panose="02040503050406030204" pitchFamily="18" charset="0"/>
                                <a:ea typeface="Cambria Math" panose="02040503050406030204" pitchFamily="18" charset="0"/>
                              </a:rPr>
                              <m:t>top</m:t>
                            </m:r>
                          </m:sub>
                        </m:sSub>
                        <m:r>
                          <a:rPr lang="en-US" altLang="zh-CN" sz="2400" i="1">
                            <a:latin typeface="Cambria Math" panose="02040503050406030204" pitchFamily="18" charset="0"/>
                          </a:rPr>
                          <m:t>+</m:t>
                        </m:r>
                        <m:sSub>
                          <m:sSubPr>
                            <m:ctrlPr>
                              <a:rPr lang="en-US" altLang="zh-CN" sz="2400" i="1" smtClean="0">
                                <a:solidFill>
                                  <a:srgbClr val="7030A0"/>
                                </a:solidFill>
                                <a:latin typeface="Cambria Math" panose="02040503050406030204" pitchFamily="18" charset="0"/>
                              </a:rPr>
                            </m:ctrlPr>
                          </m:sSubPr>
                          <m:e>
                            <m:r>
                              <m:rPr>
                                <m:sty m:val="p"/>
                              </m:rPr>
                              <a:rPr lang="el-GR" altLang="zh-CN" sz="2400" i="1">
                                <a:solidFill>
                                  <a:srgbClr val="7030A0"/>
                                </a:solidFill>
                                <a:latin typeface="Cambria Math" panose="02040503050406030204" pitchFamily="18" charset="0"/>
                                <a:ea typeface="Cambria Math" panose="02040503050406030204" pitchFamily="18" charset="0"/>
                              </a:rPr>
                              <m:t>Φ</m:t>
                            </m:r>
                          </m:e>
                          <m:sub>
                            <m:r>
                              <m:rPr>
                                <m:sty m:val="p"/>
                              </m:rPr>
                              <a:rPr lang="en-US" altLang="zh-CN" sz="2400" i="1">
                                <a:solidFill>
                                  <a:srgbClr val="7030A0"/>
                                </a:solidFill>
                                <a:latin typeface="Cambria Math" panose="02040503050406030204" pitchFamily="18" charset="0"/>
                                <a:ea typeface="Cambria Math" panose="02040503050406030204" pitchFamily="18" charset="0"/>
                              </a:rPr>
                              <m:t>bottom</m:t>
                            </m:r>
                          </m:sub>
                        </m:sSub>
                        <m:r>
                          <a:rPr lang="en-US" altLang="zh-CN" sz="2400" b="0" i="0" smtClean="0">
                            <a:latin typeface="Cambria Math" panose="02040503050406030204" pitchFamily="18" charset="0"/>
                          </a:rPr>
                          <m:t>+</m:t>
                        </m:r>
                        <m:sSub>
                          <m:sSubPr>
                            <m:ctrlPr>
                              <a:rPr lang="en-US" sz="2400" i="1" smtClean="0">
                                <a:solidFill>
                                  <a:schemeClr val="accent5"/>
                                </a:solidFill>
                                <a:latin typeface="Cambria Math" panose="02040503050406030204" pitchFamily="18" charset="0"/>
                              </a:rPr>
                            </m:ctrlPr>
                          </m:sSubPr>
                          <m:e>
                            <m:r>
                              <m:rPr>
                                <m:sty m:val="p"/>
                              </m:rPr>
                              <a:rPr lang="el-GR" sz="2400" i="1">
                                <a:solidFill>
                                  <a:schemeClr val="accent5"/>
                                </a:solidFill>
                                <a:latin typeface="Cambria Math" panose="02040503050406030204" pitchFamily="18" charset="0"/>
                                <a:ea typeface="Cambria Math" panose="02040503050406030204" pitchFamily="18" charset="0"/>
                              </a:rPr>
                              <m:t>Φ</m:t>
                            </m:r>
                          </m:e>
                          <m:sub>
                            <m:r>
                              <a:rPr lang="en-US" altLang="zh-CN" sz="2400" i="1">
                                <a:solidFill>
                                  <a:schemeClr val="accent5"/>
                                </a:solidFill>
                                <a:latin typeface="Cambria Math" panose="02040503050406030204" pitchFamily="18" charset="0"/>
                              </a:rPr>
                              <m:t>𝑉</m:t>
                            </m:r>
                          </m:sub>
                        </m:sSub>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0</m:t>
                        </m:r>
                      </m:oMath>
                    </m:oMathPara>
                  </a14:m>
                  <a:endParaRPr lang="en-US" sz="2400" dirty="0"/>
                </a:p>
              </p:txBody>
            </p:sp>
          </mc:Choice>
          <mc:Fallback>
            <p:sp>
              <p:nvSpPr>
                <p:cNvPr id="9" name="Rectangle 18"/>
                <p:cNvSpPr>
                  <a:spLocks noRot="1" noChangeAspect="1" noMove="1" noResize="1" noEditPoints="1" noAdjustHandles="1" noChangeArrowheads="1" noChangeShapeType="1" noTextEdit="1"/>
                </p:cNvSpPr>
                <p:nvPr>
                  <p:custDataLst>
                    <p:tags r:id="rId7"/>
                  </p:custDataLst>
                </p:nvPr>
              </p:nvSpPr>
              <p:spPr>
                <a:xfrm>
                  <a:off x="7177" y="2974"/>
                  <a:ext cx="8883" cy="708"/>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custDataLst>
                    <p:tags r:id="rId9"/>
                  </p:custDataLst>
                </p:nvPr>
              </p:nvSpPr>
              <p:spPr>
                <a:xfrm>
                  <a:off x="6610" y="4354"/>
                  <a:ext cx="11773" cy="3360"/>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𝜆</m:t>
                        </m:r>
                        <m:r>
                          <a:rPr lang="en-US" sz="240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𝑦</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400" b="0" i="1" smtClean="0">
                                    <a:solidFill>
                                      <a:srgbClr val="FF0000"/>
                                    </a:solidFill>
                                    <a:latin typeface="Cambria Math" panose="02040503050406030204" pitchFamily="18" charset="0"/>
                                    <a:ea typeface="Cambria Math" panose="02040503050406030204" pitchFamily="18" charset="0"/>
                                  </a:rPr>
                                </m:ctrlPr>
                              </m:sSubPr>
                              <m:e>
                                <m:r>
                                  <a:rPr lang="en-US" altLang="zh-CN" sz="2400" b="0" i="1" smtClean="0">
                                    <a:solidFill>
                                      <a:srgbClr val="FF0000"/>
                                    </a:solidFill>
                                    <a:latin typeface="Cambria Math" panose="02040503050406030204" pitchFamily="18" charset="0"/>
                                    <a:ea typeface="Cambria Math" panose="02040503050406030204" pitchFamily="18" charset="0"/>
                                  </a:rPr>
                                  <m:t>𝑡</m:t>
                                </m:r>
                              </m:e>
                              <m:sub>
                                <m:r>
                                  <a:rPr lang="en-US" altLang="zh-CN" sz="2400" b="0" i="1" smtClean="0">
                                    <a:solidFill>
                                      <a:srgbClr val="FF0000"/>
                                    </a:solidFill>
                                    <a:latin typeface="Cambria Math" panose="02040503050406030204" pitchFamily="18" charset="0"/>
                                    <a:ea typeface="Cambria Math" panose="02040503050406030204" pitchFamily="18" charset="0"/>
                                  </a:rPr>
                                  <m:t>𝑚</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𝑛</m:t>
                                </m:r>
                              </m:sub>
                            </m:sSub>
                            <m:r>
                              <a:rPr lang="en-US" altLang="zh-CN" sz="2400" b="0" i="1" smtClean="0">
                                <a:solidFill>
                                  <a:srgbClr val="FF0000"/>
                                </a:solidFill>
                                <a:latin typeface="Cambria Math" panose="02040503050406030204" pitchFamily="18" charset="0"/>
                                <a:ea typeface="Cambria Math" panose="02040503050406030204" pitchFamily="18" charset="0"/>
                              </a:rPr>
                              <m:t>−</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𝑡</m:t>
                                </m:r>
                              </m:e>
                              <m:sub>
                                <m:r>
                                  <a:rPr lang="en-US" altLang="zh-CN" sz="2400" i="1">
                                    <a:solidFill>
                                      <a:srgbClr val="FF0000"/>
                                    </a:solidFill>
                                    <a:latin typeface="Cambria Math" panose="02040503050406030204" pitchFamily="18" charset="0"/>
                                    <a:ea typeface="Cambria Math" panose="02040503050406030204" pitchFamily="18" charset="0"/>
                                  </a:rPr>
                                  <m:t>𝑚</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𝑛</m:t>
                                </m:r>
                              </m:sub>
                            </m:sSub>
                          </m:num>
                          <m:den>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solidFill>
                                  <a:srgbClr val="00B0F0"/>
                                </a:solidFill>
                                <a:latin typeface="Cambria Math" panose="02040503050406030204" pitchFamily="18" charset="0"/>
                                <a:ea typeface="Cambria Math" panose="02040503050406030204" pitchFamily="18" charset="0"/>
                              </a:rPr>
                            </m:ctrlPr>
                          </m:dPr>
                          <m:e>
                            <m:r>
                              <a:rPr lang="en-US" sz="2400" i="1">
                                <a:solidFill>
                                  <a:srgbClr val="00B0F0"/>
                                </a:solidFill>
                                <a:latin typeface="Cambria Math" panose="02040503050406030204" pitchFamily="18" charset="0"/>
                                <a:ea typeface="Cambria Math" panose="02040503050406030204" pitchFamily="18" charset="0"/>
                              </a:rPr>
                              <m:t>𝜆</m:t>
                            </m:r>
                            <m:f>
                              <m:fPr>
                                <m:ctrlPr>
                                  <a:rPr lang="en-US" sz="2400" i="1">
                                    <a:solidFill>
                                      <a:srgbClr val="00B0F0"/>
                                    </a:solidFill>
                                    <a:latin typeface="Cambria Math" panose="02040503050406030204" pitchFamily="18" charset="0"/>
                                    <a:ea typeface="Cambria Math" panose="02040503050406030204" pitchFamily="18" charset="0"/>
                                  </a:rPr>
                                </m:ctrlPr>
                              </m:fPr>
                              <m:num>
                                <m:r>
                                  <a:rPr lang="en-US" sz="2400" i="1">
                                    <a:solidFill>
                                      <a:srgbClr val="00B0F0"/>
                                    </a:solidFill>
                                    <a:latin typeface="Cambria Math" panose="02040503050406030204" pitchFamily="18" charset="0"/>
                                    <a:ea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𝑦</m:t>
                                </m:r>
                              </m:num>
                              <m:den>
                                <m:r>
                                  <a:rPr lang="en-US" altLang="zh-CN" sz="2400" i="1">
                                    <a:solidFill>
                                      <a:srgbClr val="00B0F0"/>
                                    </a:solidFill>
                                    <a:latin typeface="Cambria Math" panose="02040503050406030204" pitchFamily="18" charset="0"/>
                                    <a:ea typeface="Cambria Math" panose="02040503050406030204" pitchFamily="18" charset="0"/>
                                  </a:rPr>
                                  <m:t>2</m:t>
                                </m:r>
                              </m:den>
                            </m:f>
                            <m:f>
                              <m:fPr>
                                <m:ctrlPr>
                                  <a:rPr lang="en-US" altLang="zh-CN" sz="2400" i="1">
                                    <a:solidFill>
                                      <a:srgbClr val="00B0F0"/>
                                    </a:solidFill>
                                    <a:latin typeface="Cambria Math" panose="02040503050406030204" pitchFamily="18" charset="0"/>
                                    <a:ea typeface="Cambria Math" panose="02040503050406030204" pitchFamily="18" charset="0"/>
                                  </a:rPr>
                                </m:ctrlPr>
                              </m:fPr>
                              <m:num>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a:rPr lang="en-US" altLang="zh-CN" sz="2400" i="1">
                                        <a:solidFill>
                                          <a:srgbClr val="00B0F0"/>
                                        </a:solidFill>
                                        <a:latin typeface="Cambria Math" panose="02040503050406030204" pitchFamily="18" charset="0"/>
                                        <a:ea typeface="Cambria Math" panose="02040503050406030204" pitchFamily="18" charset="0"/>
                                      </a:rPr>
                                      <m:t>𝑡</m:t>
                                    </m:r>
                                  </m:e>
                                  <m:sub>
                                    <m:r>
                                      <a:rPr lang="en-US" altLang="zh-CN" sz="2400" i="1">
                                        <a:solidFill>
                                          <a:srgbClr val="00B0F0"/>
                                        </a:solidFill>
                                        <a:latin typeface="Cambria Math" panose="02040503050406030204" pitchFamily="18" charset="0"/>
                                        <a:ea typeface="Cambria Math" panose="02040503050406030204" pitchFamily="18" charset="0"/>
                                      </a:rPr>
                                      <m:t>𝑚</m:t>
                                    </m:r>
                                    <m:r>
                                      <a:rPr lang="en-US" altLang="zh-CN" sz="2400" b="0" i="1" smtClean="0">
                                        <a:solidFill>
                                          <a:srgbClr val="00B0F0"/>
                                        </a:solidFill>
                                        <a:latin typeface="Cambria Math" panose="02040503050406030204" pitchFamily="18" charset="0"/>
                                        <a:ea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1</m:t>
                                    </m:r>
                                    <m:r>
                                      <a:rPr lang="en-US" altLang="zh-CN" sz="2400" i="1">
                                        <a:solidFill>
                                          <a:srgbClr val="00B0F0"/>
                                        </a:solidFill>
                                        <a:latin typeface="Cambria Math" panose="02040503050406030204" pitchFamily="18" charset="0"/>
                                        <a:ea typeface="Cambria Math" panose="02040503050406030204" pitchFamily="18" charset="0"/>
                                      </a:rPr>
                                      <m:t>,</m:t>
                                    </m:r>
                                    <m:r>
                                      <a:rPr lang="en-US" altLang="zh-CN" sz="2400" i="1">
                                        <a:solidFill>
                                          <a:srgbClr val="00B0F0"/>
                                        </a:solidFill>
                                        <a:latin typeface="Cambria Math" panose="02040503050406030204" pitchFamily="18" charset="0"/>
                                        <a:ea typeface="Cambria Math" panose="02040503050406030204" pitchFamily="18" charset="0"/>
                                      </a:rPr>
                                      <m:t>𝑛</m:t>
                                    </m:r>
                                  </m:sub>
                                </m:sSub>
                                <m:r>
                                  <a:rPr lang="en-US" altLang="zh-CN" sz="2400" i="1">
                                    <a:solidFill>
                                      <a:srgbClr val="00B0F0"/>
                                    </a:solidFill>
                                    <a:latin typeface="Cambria Math" panose="02040503050406030204" pitchFamily="18" charset="0"/>
                                    <a:ea typeface="Cambria Math" panose="02040503050406030204" pitchFamily="18" charset="0"/>
                                  </a:rPr>
                                  <m:t>−</m:t>
                                </m:r>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a:rPr lang="en-US" altLang="zh-CN" sz="2400" i="1">
                                        <a:solidFill>
                                          <a:srgbClr val="00B0F0"/>
                                        </a:solidFill>
                                        <a:latin typeface="Cambria Math" panose="02040503050406030204" pitchFamily="18" charset="0"/>
                                        <a:ea typeface="Cambria Math" panose="02040503050406030204" pitchFamily="18" charset="0"/>
                                      </a:rPr>
                                      <m:t>𝑡</m:t>
                                    </m:r>
                                  </m:e>
                                  <m:sub>
                                    <m:r>
                                      <a:rPr lang="en-US" altLang="zh-CN" sz="2400" i="1">
                                        <a:solidFill>
                                          <a:srgbClr val="00B0F0"/>
                                        </a:solidFill>
                                        <a:latin typeface="Cambria Math" panose="02040503050406030204" pitchFamily="18" charset="0"/>
                                        <a:ea typeface="Cambria Math" panose="02040503050406030204" pitchFamily="18" charset="0"/>
                                      </a:rPr>
                                      <m:t>𝑚</m:t>
                                    </m:r>
                                    <m:r>
                                      <a:rPr lang="en-US" altLang="zh-CN" sz="2400" i="1">
                                        <a:solidFill>
                                          <a:srgbClr val="00B0F0"/>
                                        </a:solidFill>
                                        <a:latin typeface="Cambria Math" panose="02040503050406030204" pitchFamily="18" charset="0"/>
                                        <a:ea typeface="Cambria Math" panose="02040503050406030204" pitchFamily="18" charset="0"/>
                                      </a:rPr>
                                      <m:t>,</m:t>
                                    </m:r>
                                    <m:r>
                                      <a:rPr lang="en-US" altLang="zh-CN" sz="2400" i="1">
                                        <a:solidFill>
                                          <a:srgbClr val="00B0F0"/>
                                        </a:solidFill>
                                        <a:latin typeface="Cambria Math" panose="02040503050406030204" pitchFamily="18" charset="0"/>
                                        <a:ea typeface="Cambria Math" panose="02040503050406030204" pitchFamily="18" charset="0"/>
                                      </a:rPr>
                                      <m:t>𝑛</m:t>
                                    </m:r>
                                  </m:sub>
                                </m:sSub>
                              </m:num>
                              <m:den>
                                <m:r>
                                  <a:rPr lang="en-US" altLang="zh-CN" sz="2400" i="1">
                                    <a:solidFill>
                                      <a:srgbClr val="00B0F0"/>
                                    </a:solidFill>
                                    <a:latin typeface="Cambria Math" panose="02040503050406030204" pitchFamily="18" charset="0"/>
                                    <a:ea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𝑥</m:t>
                                </m:r>
                              </m:den>
                            </m:f>
                            <m:r>
                              <a:rPr lang="en-US" altLang="zh-CN" sz="2400" b="0" i="1" smtClean="0">
                                <a:solidFill>
                                  <a:srgbClr val="00B0F0"/>
                                </a:solidFill>
                                <a:latin typeface="Cambria Math" panose="02040503050406030204" pitchFamily="18" charset="0"/>
                                <a:ea typeface="Cambria Math" panose="02040503050406030204" pitchFamily="18" charset="0"/>
                              </a:rPr>
                              <m:t>+</m:t>
                            </m:r>
                            <m:f>
                              <m:fPr>
                                <m:ctrlPr>
                                  <a:rPr lang="en-US" sz="2400" i="1">
                                    <a:solidFill>
                                      <a:srgbClr val="00B0F0"/>
                                    </a:solidFill>
                                    <a:latin typeface="Cambria Math" panose="02040503050406030204" pitchFamily="18" charset="0"/>
                                    <a:ea typeface="Cambria Math" panose="02040503050406030204" pitchFamily="18" charset="0"/>
                                  </a:rPr>
                                </m:ctrlPr>
                              </m:fPr>
                              <m:num>
                                <m:r>
                                  <a:rPr lang="en-US" sz="2400" i="1">
                                    <a:solidFill>
                                      <a:srgbClr val="00B0F0"/>
                                    </a:solidFill>
                                    <a:latin typeface="Cambria Math" panose="02040503050406030204" pitchFamily="18" charset="0"/>
                                    <a:ea typeface="Cambria Math" panose="02040503050406030204" pitchFamily="18" charset="0"/>
                                  </a:rPr>
                                  <m:t>∆</m:t>
                                </m:r>
                                <m:r>
                                  <a:rPr lang="en-US" altLang="zh-CN" sz="2400" i="1">
                                    <a:solidFill>
                                      <a:srgbClr val="00B0F0"/>
                                    </a:solidFill>
                                    <a:latin typeface="Cambria Math" panose="02040503050406030204" pitchFamily="18" charset="0"/>
                                    <a:ea typeface="Cambria Math" panose="02040503050406030204" pitchFamily="18" charset="0"/>
                                  </a:rPr>
                                  <m:t>𝑦</m:t>
                                </m:r>
                              </m:num>
                              <m:den>
                                <m:r>
                                  <a:rPr lang="en-US" altLang="zh-CN" sz="2400" i="1">
                                    <a:solidFill>
                                      <a:srgbClr val="00B0F0"/>
                                    </a:solidFill>
                                    <a:latin typeface="Cambria Math" panose="02040503050406030204" pitchFamily="18" charset="0"/>
                                    <a:ea typeface="Cambria Math" panose="02040503050406030204" pitchFamily="18" charset="0"/>
                                  </a:rPr>
                                  <m:t>2</m:t>
                                </m:r>
                              </m:den>
                            </m:f>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a:rPr lang="en-US" altLang="zh-CN" sz="2400" i="1">
                                    <a:solidFill>
                                      <a:srgbClr val="00B0F0"/>
                                    </a:solidFill>
                                    <a:latin typeface="Cambria Math" panose="02040503050406030204" pitchFamily="18" charset="0"/>
                                    <a:ea typeface="Cambria Math" panose="02040503050406030204" pitchFamily="18" charset="0"/>
                                  </a:rPr>
                                  <m:t>𝑞</m:t>
                                </m:r>
                              </m:e>
                              <m:sub>
                                <m:r>
                                  <a:rPr lang="en-US" altLang="zh-CN" sz="2400" i="1">
                                    <a:solidFill>
                                      <a:srgbClr val="00B0F0"/>
                                    </a:solidFill>
                                    <a:latin typeface="Cambria Math" panose="02040503050406030204" pitchFamily="18" charset="0"/>
                                    <a:ea typeface="Cambria Math" panose="02040503050406030204" pitchFamily="18" charset="0"/>
                                  </a:rPr>
                                  <m:t>𝑤</m:t>
                                </m:r>
                              </m:sub>
                            </m:sSub>
                          </m:e>
                        </m:d>
                      </m:oMath>
                    </m:oMathPara>
                  </a14:m>
                  <a:endParaRPr lang="en-US" altLang="zh-CN" sz="24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sz="2400" i="1" smtClean="0">
                            <a:solidFill>
                              <a:srgbClr val="00B050"/>
                            </a:solidFill>
                            <a:latin typeface="Cambria Math" panose="02040503050406030204" pitchFamily="18" charset="0"/>
                            <a:ea typeface="Cambria Math" panose="02040503050406030204" pitchFamily="18" charset="0"/>
                          </a:rPr>
                          <m:t>𝜆</m:t>
                        </m:r>
                        <m:r>
                          <a:rPr lang="en-US" sz="2400" i="1" smtClean="0">
                            <a:solidFill>
                              <a:srgbClr val="00B050"/>
                            </a:solidFill>
                            <a:latin typeface="Cambria Math" panose="02040503050406030204" pitchFamily="18" charset="0"/>
                            <a:ea typeface="Cambria Math" panose="02040503050406030204" pitchFamily="18" charset="0"/>
                          </a:rPr>
                          <m:t>∆</m:t>
                        </m:r>
                        <m:r>
                          <a:rPr lang="en-US" altLang="zh-CN" sz="2400" b="0" i="1" smtClean="0">
                            <a:solidFill>
                              <a:srgbClr val="00B050"/>
                            </a:solidFill>
                            <a:latin typeface="Cambria Math" panose="02040503050406030204" pitchFamily="18" charset="0"/>
                            <a:ea typeface="Cambria Math" panose="02040503050406030204" pitchFamily="18" charset="0"/>
                          </a:rPr>
                          <m:t>𝑥</m:t>
                        </m:r>
                        <m:f>
                          <m:fPr>
                            <m:ctrlPr>
                              <a:rPr lang="en-US" altLang="zh-CN" sz="2400" i="1">
                                <a:solidFill>
                                  <a:srgbClr val="00B050"/>
                                </a:solidFill>
                                <a:latin typeface="Cambria Math" panose="02040503050406030204" pitchFamily="18" charset="0"/>
                                <a:ea typeface="Cambria Math" panose="02040503050406030204" pitchFamily="18" charset="0"/>
                              </a:rPr>
                            </m:ctrlPr>
                          </m:fPr>
                          <m:num>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r>
                                  <a:rPr lang="en-US" altLang="zh-CN" sz="2400" b="0" i="1" smtClean="0">
                                    <a:solidFill>
                                      <a:srgbClr val="00B050"/>
                                    </a:solidFill>
                                    <a:latin typeface="Cambria Math" panose="02040503050406030204" pitchFamily="18" charset="0"/>
                                    <a:ea typeface="Cambria Math" panose="02040503050406030204" pitchFamily="18" charset="0"/>
                                  </a:rPr>
                                  <m:t>+</m:t>
                                </m:r>
                                <m:r>
                                  <a:rPr lang="en-US" altLang="zh-CN" sz="2400" b="0" i="1" smtClean="0">
                                    <a:solidFill>
                                      <a:srgbClr val="00B050"/>
                                    </a:solidFill>
                                    <a:latin typeface="Cambria Math" panose="02040503050406030204" pitchFamily="18" charset="0"/>
                                    <a:ea typeface="Cambria Math" panose="02040503050406030204" pitchFamily="18" charset="0"/>
                                  </a:rPr>
                                  <m:t>1</m:t>
                                </m:r>
                              </m:sub>
                            </m:sSub>
                            <m:r>
                              <a:rPr lang="en-US" altLang="zh-CN" sz="2400" i="1">
                                <a:solidFill>
                                  <a:srgbClr val="00B050"/>
                                </a:solidFill>
                                <a:latin typeface="Cambria Math" panose="02040503050406030204" pitchFamily="18" charset="0"/>
                                <a:ea typeface="Cambria Math" panose="02040503050406030204" pitchFamily="18" charset="0"/>
                              </a:rPr>
                              <m:t>−</m:t>
                            </m:r>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ea typeface="Cambria Math" panose="02040503050406030204" pitchFamily="18" charset="0"/>
                                  </a:rPr>
                                  <m:t>𝑡</m:t>
                                </m:r>
                              </m:e>
                              <m:sub>
                                <m:r>
                                  <a:rPr lang="en-US" altLang="zh-CN" sz="2400" i="1">
                                    <a:solidFill>
                                      <a:srgbClr val="00B050"/>
                                    </a:solidFill>
                                    <a:latin typeface="Cambria Math" panose="02040503050406030204" pitchFamily="18" charset="0"/>
                                    <a:ea typeface="Cambria Math" panose="02040503050406030204" pitchFamily="18" charset="0"/>
                                  </a:rPr>
                                  <m:t>𝑚</m:t>
                                </m:r>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i="1">
                                    <a:solidFill>
                                      <a:srgbClr val="00B050"/>
                                    </a:solidFill>
                                    <a:latin typeface="Cambria Math" panose="02040503050406030204" pitchFamily="18" charset="0"/>
                                    <a:ea typeface="Cambria Math" panose="02040503050406030204" pitchFamily="18" charset="0"/>
                                  </a:rPr>
                                  <m:t>𝑛</m:t>
                                </m:r>
                              </m:sub>
                            </m:sSub>
                          </m:num>
                          <m:den>
                            <m:r>
                              <a:rPr lang="en-US" altLang="zh-CN" sz="2400" i="1">
                                <a:solidFill>
                                  <a:srgbClr val="00B050"/>
                                </a:solidFill>
                                <a:latin typeface="Cambria Math" panose="02040503050406030204" pitchFamily="18" charset="0"/>
                                <a:ea typeface="Cambria Math" panose="02040503050406030204" pitchFamily="18" charset="0"/>
                              </a:rPr>
                              <m:t>∆</m:t>
                            </m:r>
                            <m:r>
                              <a:rPr lang="en-US" altLang="zh-CN" sz="2400" b="0" i="1" smtClean="0">
                                <a:solidFill>
                                  <a:srgbClr val="00B050"/>
                                </a:solidFill>
                                <a:latin typeface="Cambria Math" panose="02040503050406030204" pitchFamily="18" charset="0"/>
                                <a:ea typeface="Cambria Math" panose="02040503050406030204" pitchFamily="18" charset="0"/>
                              </a:rPr>
                              <m:t>𝑦</m:t>
                            </m:r>
                          </m:den>
                        </m:f>
                        <m:r>
                          <a:rPr lang="en-US" altLang="zh-CN" sz="2400" b="0" i="1" smtClean="0">
                            <a:latin typeface="Cambria Math" panose="02040503050406030204" pitchFamily="18" charset="0"/>
                            <a:ea typeface="Cambria Math" panose="02040503050406030204" pitchFamily="18" charset="0"/>
                          </a:rPr>
                          <m:t>+</m:t>
                        </m:r>
                        <m:d>
                          <m:dPr>
                            <m:ctrlPr>
                              <a:rPr lang="en-US" altLang="zh-CN" sz="2400" i="1" smtClean="0">
                                <a:solidFill>
                                  <a:srgbClr val="7030A0"/>
                                </a:solidFill>
                                <a:latin typeface="Cambria Math" panose="02040503050406030204" pitchFamily="18" charset="0"/>
                                <a:ea typeface="Cambria Math" panose="02040503050406030204" pitchFamily="18" charset="0"/>
                              </a:rPr>
                            </m:ctrlPr>
                          </m:dPr>
                          <m:e>
                            <m:r>
                              <a:rPr lang="en-US" sz="2400" i="1">
                                <a:solidFill>
                                  <a:srgbClr val="7030A0"/>
                                </a:solidFill>
                                <a:latin typeface="Cambria Math" panose="02040503050406030204" pitchFamily="18" charset="0"/>
                                <a:ea typeface="Cambria Math" panose="02040503050406030204" pitchFamily="18" charset="0"/>
                              </a:rPr>
                              <m:t>𝜆</m:t>
                            </m:r>
                            <m:f>
                              <m:fPr>
                                <m:ctrlPr>
                                  <a:rPr lang="en-US" sz="2400" i="1">
                                    <a:solidFill>
                                      <a:srgbClr val="7030A0"/>
                                    </a:solidFill>
                                    <a:latin typeface="Cambria Math" panose="02040503050406030204" pitchFamily="18" charset="0"/>
                                    <a:ea typeface="Cambria Math" panose="02040503050406030204" pitchFamily="18" charset="0"/>
                                  </a:rPr>
                                </m:ctrlPr>
                              </m:fPr>
                              <m:num>
                                <m:r>
                                  <a:rPr lang="en-US"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𝑥</m:t>
                                </m:r>
                              </m:num>
                              <m:den>
                                <m:r>
                                  <a:rPr lang="en-US" altLang="zh-CN" sz="2400" i="1">
                                    <a:solidFill>
                                      <a:srgbClr val="7030A0"/>
                                    </a:solidFill>
                                    <a:latin typeface="Cambria Math" panose="02040503050406030204" pitchFamily="18" charset="0"/>
                                    <a:ea typeface="Cambria Math" panose="02040503050406030204" pitchFamily="18" charset="0"/>
                                  </a:rPr>
                                  <m:t>2</m:t>
                                </m:r>
                              </m:den>
                            </m:f>
                            <m:f>
                              <m:fPr>
                                <m:ctrlPr>
                                  <a:rPr lang="en-US" altLang="zh-CN" sz="2400" i="1">
                                    <a:solidFill>
                                      <a:srgbClr val="7030A0"/>
                                    </a:solidFill>
                                    <a:latin typeface="Cambria Math" panose="02040503050406030204" pitchFamily="18" charset="0"/>
                                    <a:ea typeface="Cambria Math" panose="02040503050406030204" pitchFamily="18" charset="0"/>
                                  </a:rPr>
                                </m:ctrlPr>
                              </m:fPr>
                              <m:num>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r>
                                      <a:rPr lang="en-US" altLang="zh-CN" sz="2400" b="0" i="1" smtClean="0">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1</m:t>
                                    </m:r>
                                  </m:sub>
                                </m:sSub>
                                <m:r>
                                  <a:rPr lang="en-US" altLang="zh-CN" sz="2400" i="1">
                                    <a:solidFill>
                                      <a:srgbClr val="7030A0"/>
                                    </a:solidFill>
                                    <a:latin typeface="Cambria Math" panose="02040503050406030204" pitchFamily="18" charset="0"/>
                                    <a:ea typeface="Cambria Math" panose="02040503050406030204" pitchFamily="18" charset="0"/>
                                  </a:rPr>
                                  <m:t>−</m:t>
                                </m:r>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𝑡</m:t>
                                    </m:r>
                                  </m:e>
                                  <m:sub>
                                    <m:r>
                                      <a:rPr lang="en-US" altLang="zh-CN" sz="2400" i="1">
                                        <a:solidFill>
                                          <a:srgbClr val="7030A0"/>
                                        </a:solidFill>
                                        <a:latin typeface="Cambria Math" panose="02040503050406030204" pitchFamily="18" charset="0"/>
                                        <a:ea typeface="Cambria Math" panose="02040503050406030204" pitchFamily="18" charset="0"/>
                                      </a:rPr>
                                      <m:t>𝑚</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𝑛</m:t>
                                    </m:r>
                                  </m:sub>
                                </m:sSub>
                              </m:num>
                              <m:den>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den>
                            </m:f>
                            <m:r>
                              <a:rPr lang="en-US" altLang="zh-CN" sz="2400" i="1">
                                <a:solidFill>
                                  <a:srgbClr val="7030A0"/>
                                </a:solidFill>
                                <a:latin typeface="Cambria Math" panose="02040503050406030204" pitchFamily="18" charset="0"/>
                                <a:ea typeface="Cambria Math" panose="02040503050406030204" pitchFamily="18" charset="0"/>
                              </a:rPr>
                              <m:t>+</m:t>
                            </m:r>
                            <m:f>
                              <m:fPr>
                                <m:ctrlPr>
                                  <a:rPr lang="en-US" sz="2400" i="1">
                                    <a:solidFill>
                                      <a:srgbClr val="7030A0"/>
                                    </a:solidFill>
                                    <a:latin typeface="Cambria Math" panose="02040503050406030204" pitchFamily="18" charset="0"/>
                                    <a:ea typeface="Cambria Math" panose="02040503050406030204" pitchFamily="18" charset="0"/>
                                  </a:rPr>
                                </m:ctrlPr>
                              </m:fPr>
                              <m:num>
                                <m:r>
                                  <a:rPr lang="en-US"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𝑥</m:t>
                                </m:r>
                              </m:num>
                              <m:den>
                                <m:r>
                                  <a:rPr lang="en-US" altLang="zh-CN" sz="2400" i="1">
                                    <a:solidFill>
                                      <a:srgbClr val="7030A0"/>
                                    </a:solidFill>
                                    <a:latin typeface="Cambria Math" panose="02040503050406030204" pitchFamily="18" charset="0"/>
                                    <a:ea typeface="Cambria Math" panose="02040503050406030204" pitchFamily="18" charset="0"/>
                                  </a:rPr>
                                  <m:t>2</m:t>
                                </m:r>
                              </m:den>
                            </m:f>
                            <m:sSub>
                              <m:sSubPr>
                                <m:ctrlPr>
                                  <a:rPr lang="en-US" altLang="zh-CN" sz="2400" i="1">
                                    <a:solidFill>
                                      <a:srgbClr val="7030A0"/>
                                    </a:solidFill>
                                    <a:latin typeface="Cambria Math" panose="02040503050406030204" pitchFamily="18" charset="0"/>
                                    <a:ea typeface="Cambria Math" panose="02040503050406030204" pitchFamily="18" charset="0"/>
                                  </a:rPr>
                                </m:ctrlPr>
                              </m:sSubPr>
                              <m:e>
                                <m:r>
                                  <a:rPr lang="en-US" altLang="zh-CN" sz="2400" i="1">
                                    <a:solidFill>
                                      <a:srgbClr val="7030A0"/>
                                    </a:solidFill>
                                    <a:latin typeface="Cambria Math" panose="02040503050406030204" pitchFamily="18" charset="0"/>
                                    <a:ea typeface="Cambria Math" panose="02040503050406030204" pitchFamily="18" charset="0"/>
                                  </a:rPr>
                                  <m:t>𝑞</m:t>
                                </m:r>
                              </m:e>
                              <m:sub>
                                <m:r>
                                  <a:rPr lang="en-US" altLang="zh-CN" sz="2400" i="1">
                                    <a:solidFill>
                                      <a:srgbClr val="7030A0"/>
                                    </a:solidFill>
                                    <a:latin typeface="Cambria Math" panose="02040503050406030204" pitchFamily="18" charset="0"/>
                                    <a:ea typeface="Cambria Math" panose="02040503050406030204" pitchFamily="18" charset="0"/>
                                  </a:rPr>
                                  <m:t>𝑤</m:t>
                                </m:r>
                              </m:sub>
                            </m:sSub>
                          </m:e>
                        </m:d>
                      </m:oMath>
                    </m:oMathPara>
                  </a14:m>
                  <a:endParaRPr lang="en-US" altLang="zh-CN" sz="240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solidFill>
                                  <a:schemeClr val="accent5"/>
                                </a:solidFill>
                                <a:latin typeface="Cambria Math" panose="02040503050406030204" pitchFamily="18" charset="0"/>
                                <a:ea typeface="Cambria Math" panose="02040503050406030204" pitchFamily="18" charset="0"/>
                              </a:rPr>
                            </m:ctrlPr>
                          </m:sSubPr>
                          <m:e>
                            <m:acc>
                              <m:accPr>
                                <m:chr m:val="̇"/>
                                <m:ctrlPr>
                                  <a:rPr lang="en-US" altLang="zh-CN" sz="2400" i="1">
                                    <a:solidFill>
                                      <a:schemeClr val="accent5"/>
                                    </a:solidFill>
                                    <a:latin typeface="Cambria Math" panose="02040503050406030204" pitchFamily="18" charset="0"/>
                                    <a:ea typeface="Cambria Math" panose="02040503050406030204" pitchFamily="18" charset="0"/>
                                  </a:rPr>
                                </m:ctrlPr>
                              </m:accPr>
                              <m:e>
                                <m:r>
                                  <m:rPr>
                                    <m:sty m:val="p"/>
                                  </m:rPr>
                                  <a:rPr lang="el-GR" altLang="zh-CN" sz="2400" i="1">
                                    <a:solidFill>
                                      <a:schemeClr val="accent5"/>
                                    </a:solidFill>
                                    <a:latin typeface="Cambria Math" panose="02040503050406030204" pitchFamily="18" charset="0"/>
                                    <a:ea typeface="Cambria Math" panose="02040503050406030204" pitchFamily="18" charset="0"/>
                                  </a:rPr>
                                  <m:t>Φ</m:t>
                                </m:r>
                              </m:e>
                            </m:acc>
                          </m:e>
                          <m:sub>
                            <m:r>
                              <a:rPr lang="en-US" altLang="zh-CN" sz="2400" b="0" i="1" smtClean="0">
                                <a:solidFill>
                                  <a:schemeClr val="accent5"/>
                                </a:solidFill>
                                <a:latin typeface="Cambria Math" panose="02040503050406030204" pitchFamily="18" charset="0"/>
                                <a:ea typeface="Cambria Math" panose="02040503050406030204" pitchFamily="18" charset="0"/>
                              </a:rPr>
                              <m:t>𝑚</m:t>
                            </m:r>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𝑛</m:t>
                            </m:r>
                          </m:sub>
                        </m:sSub>
                        <m:f>
                          <m:fPr>
                            <m:ctrlPr>
                              <a:rPr lang="en-US" altLang="zh-CN" sz="2400" b="0" i="1" smtClean="0">
                                <a:solidFill>
                                  <a:schemeClr val="accent5"/>
                                </a:solidFill>
                                <a:latin typeface="Cambria Math" panose="02040503050406030204" pitchFamily="18" charset="0"/>
                                <a:ea typeface="Cambria Math" panose="02040503050406030204" pitchFamily="18" charset="0"/>
                              </a:rPr>
                            </m:ctrlPr>
                          </m:fPr>
                          <m:num>
                            <m:r>
                              <a:rPr lang="en-US" altLang="zh-CN" sz="2400" b="0" i="1" smtClean="0">
                                <a:solidFill>
                                  <a:schemeClr val="accent5"/>
                                </a:solidFill>
                                <a:latin typeface="Cambria Math" panose="02040503050406030204" pitchFamily="18" charset="0"/>
                                <a:ea typeface="Cambria Math" panose="02040503050406030204" pitchFamily="18" charset="0"/>
                              </a:rPr>
                              <m:t>3</m:t>
                            </m:r>
                            <m:r>
                              <a:rPr lang="en-US" altLang="zh-CN" sz="2400" b="0" i="1" smtClean="0">
                                <a:solidFill>
                                  <a:schemeClr val="accent5"/>
                                </a:solidFill>
                                <a:latin typeface="Cambria Math" panose="02040503050406030204" pitchFamily="18" charset="0"/>
                                <a:ea typeface="Cambria Math" panose="02040503050406030204" pitchFamily="18" charset="0"/>
                              </a:rPr>
                              <m:t>∆</m:t>
                            </m:r>
                            <m:r>
                              <a:rPr lang="en-US" altLang="zh-CN" sz="2400" b="0" i="1" smtClean="0">
                                <a:solidFill>
                                  <a:schemeClr val="accent5"/>
                                </a:solidFill>
                                <a:latin typeface="Cambria Math" panose="02040503050406030204" pitchFamily="18" charset="0"/>
                                <a:ea typeface="Cambria Math" panose="02040503050406030204" pitchFamily="18" charset="0"/>
                              </a:rPr>
                              <m:t>𝑥</m:t>
                            </m:r>
                            <m:r>
                              <a:rPr lang="en-US" altLang="zh-CN" sz="2400" i="1">
                                <a:solidFill>
                                  <a:schemeClr val="accent5"/>
                                </a:solidFill>
                                <a:latin typeface="Cambria Math" panose="02040503050406030204" pitchFamily="18" charset="0"/>
                                <a:ea typeface="Cambria Math" panose="02040503050406030204" pitchFamily="18" charset="0"/>
                              </a:rPr>
                              <m:t>∆</m:t>
                            </m:r>
                            <m:r>
                              <a:rPr lang="en-US" altLang="zh-CN" sz="2400" i="1">
                                <a:solidFill>
                                  <a:schemeClr val="accent5"/>
                                </a:solidFill>
                                <a:latin typeface="Cambria Math" panose="02040503050406030204" pitchFamily="18" charset="0"/>
                                <a:ea typeface="Cambria Math" panose="02040503050406030204" pitchFamily="18" charset="0"/>
                              </a:rPr>
                              <m:t>𝑦</m:t>
                            </m:r>
                          </m:num>
                          <m:den>
                            <m:r>
                              <a:rPr lang="en-US" altLang="zh-CN" sz="2400" b="0" i="1" smtClean="0">
                                <a:solidFill>
                                  <a:schemeClr val="accent5"/>
                                </a:solidFill>
                                <a:latin typeface="Cambria Math" panose="02040503050406030204" pitchFamily="18" charset="0"/>
                                <a:ea typeface="Cambria Math" panose="02040503050406030204" pitchFamily="18" charset="0"/>
                              </a:rPr>
                              <m:t>4</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ea typeface="Cambria Math" panose="02040503050406030204" pitchFamily="18" charset="0"/>
                  </a:endParaRPr>
                </a:p>
              </p:txBody>
            </p:sp>
          </mc:Choice>
          <mc:Fallback>
            <p:sp>
              <p:nvSpPr>
                <p:cNvPr id="11" name="TextBox 10"/>
                <p:cNvSpPr txBox="1">
                  <a:spLocks noRot="1" noChangeAspect="1" noMove="1" noResize="1" noEditPoints="1" noAdjustHandles="1" noChangeArrowheads="1" noChangeShapeType="1" noTextEdit="1"/>
                </p:cNvSpPr>
                <p:nvPr>
                  <p:custDataLst>
                    <p:tags r:id="rId10"/>
                  </p:custDataLst>
                </p:nvPr>
              </p:nvSpPr>
              <p:spPr>
                <a:xfrm>
                  <a:off x="6610" y="4354"/>
                  <a:ext cx="11773" cy="3360"/>
                </a:xfrm>
                <a:prstGeom prst="rect">
                  <a:avLst/>
                </a:prstGeom>
                <a:blipFill rotWithShape="1">
                  <a:blip r:embed="rId11"/>
                </a:blipFill>
              </p:spPr>
              <p:txBody>
                <a:bodyPr/>
                <a:lstStyle/>
                <a:p>
                  <a:r>
                    <a:rPr lang="zh-CN" altLang="en-US">
                      <a:noFill/>
                    </a:rPr>
                    <a:t> </a:t>
                  </a:r>
                </a:p>
              </p:txBody>
            </p:sp>
          </mc:Fallback>
        </mc:AlternateContent>
      </p:grpSp>
      <p:grpSp>
        <p:nvGrpSpPr>
          <p:cNvPr id="12" name="组合 11"/>
          <p:cNvGrpSpPr/>
          <p:nvPr/>
        </p:nvGrpSpPr>
        <p:grpSpPr>
          <a:xfrm>
            <a:off x="3501390" y="5200650"/>
            <a:ext cx="9357360" cy="1692910"/>
            <a:chOff x="5514" y="8190"/>
            <a:chExt cx="14736" cy="2666"/>
          </a:xfrm>
        </p:grpSpPr>
        <p:grpSp>
          <p:nvGrpSpPr>
            <p:cNvPr id="13" name="组合 12"/>
            <p:cNvGrpSpPr/>
            <p:nvPr/>
          </p:nvGrpSpPr>
          <p:grpSpPr>
            <a:xfrm rot="0">
              <a:off x="6950" y="8190"/>
              <a:ext cx="3034" cy="725"/>
              <a:chOff x="6624" y="7396"/>
              <a:chExt cx="3034" cy="725"/>
            </a:xfrm>
          </p:grpSpPr>
          <p:sp>
            <p:nvSpPr>
              <p:cNvPr id="25" name="TextBox 20"/>
              <p:cNvSpPr txBox="1"/>
              <p:nvPr>
                <p:custDataLst>
                  <p:tags r:id="rId12"/>
                </p:custDataLst>
              </p:nvPr>
            </p:nvSpPr>
            <p:spPr>
              <a:xfrm>
                <a:off x="6624" y="7396"/>
                <a:ext cx="1392" cy="725"/>
              </a:xfrm>
              <a:prstGeom prst="rect">
                <a:avLst/>
              </a:prstGeom>
              <a:noFill/>
            </p:spPr>
            <p:txBody>
              <a:bodyPr wrap="square" rtlCol="0">
                <a:spAutoFit/>
              </a:bodyPr>
              <a:p>
                <a:r>
                  <a:rPr lang="en-US" sz="2400" dirty="0" err="1">
                    <a:latin typeface="微软雅黑" panose="020B0503020204020204" pitchFamily="34" charset="-122"/>
                    <a:ea typeface="微软雅黑" panose="020B0503020204020204" pitchFamily="34" charset="-122"/>
                  </a:rPr>
                  <a:t>如果</a:t>
                </a:r>
                <a:endParaRPr lang="en-US" sz="2400" dirty="0" err="1">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TextBox 22"/>
                  <p:cNvSpPr txBox="1"/>
                  <p:nvPr>
                    <p:custDataLst>
                      <p:tags r:id="rId13"/>
                    </p:custDataLst>
                  </p:nvPr>
                </p:nvSpPr>
                <p:spPr>
                  <a:xfrm>
                    <a:off x="7935" y="7506"/>
                    <a:ext cx="1723"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oMath>
                      </m:oMathPara>
                    </a14:m>
                    <a:endParaRPr lang="en-US" sz="2400" dirty="0"/>
                  </a:p>
                </p:txBody>
              </p:sp>
            </mc:Choice>
            <mc:Fallback>
              <p:sp>
                <p:nvSpPr>
                  <p:cNvPr id="27" name="TextBox 22"/>
                  <p:cNvSpPr txBox="1">
                    <a:spLocks noRot="1" noChangeAspect="1" noMove="1" noResize="1" noEditPoints="1" noAdjustHandles="1" noChangeArrowheads="1" noChangeShapeType="1" noTextEdit="1"/>
                  </p:cNvSpPr>
                  <p:nvPr>
                    <p:custDataLst>
                      <p:tags r:id="rId14"/>
                    </p:custDataLst>
                  </p:nvPr>
                </p:nvSpPr>
                <p:spPr>
                  <a:xfrm>
                    <a:off x="7935" y="7506"/>
                    <a:ext cx="1723" cy="581"/>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8" name="TextBox 11"/>
                <p:cNvSpPr txBox="1"/>
                <p:nvPr>
                  <p:custDataLst>
                    <p:tags r:id="rId16"/>
                  </p:custDataLst>
                </p:nvPr>
              </p:nvSpPr>
              <p:spPr>
                <a:xfrm>
                  <a:off x="5514" y="9550"/>
                  <a:ext cx="14736" cy="1307"/>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6</m:t>
                            </m:r>
                          </m:den>
                        </m:f>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2</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2</m:t>
                                    </m:r>
                                  </m:sup>
                                </m:sSup>
                              </m:num>
                              <m:den>
                                <m:r>
                                  <a:rPr lang="en-US" sz="2400" i="1">
                                    <a:latin typeface="Cambria Math" panose="02040503050406030204" pitchFamily="18" charset="0"/>
                                    <a:ea typeface="Cambria Math" panose="02040503050406030204" pitchFamily="18" charset="0"/>
                                  </a:rPr>
                                  <m:t>𝜆</m:t>
                                </m:r>
                              </m:den>
                            </m:f>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𝑞</m:t>
                                </m:r>
                              </m:e>
                              <m:sub>
                                <m:r>
                                  <a:rPr lang="en-US" altLang="zh-CN" sz="2400" i="1">
                                    <a:latin typeface="Cambria Math" panose="02040503050406030204" pitchFamily="18" charset="0"/>
                                    <a:ea typeface="Cambria Math" panose="02040503050406030204" pitchFamily="18" charset="0"/>
                                  </a:rPr>
                                  <m:t>𝑤</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acc>
                                  <m:accPr>
                                    <m:chr m:val="̇"/>
                                    <m:ctrlPr>
                                      <a:rPr lang="en-US" altLang="zh-CN" sz="2400" i="1">
                                        <a:latin typeface="Cambria Math" panose="02040503050406030204" pitchFamily="18" charset="0"/>
                                        <a:ea typeface="Cambria Math" panose="02040503050406030204" pitchFamily="18" charset="0"/>
                                      </a:rPr>
                                    </m:ctrlPr>
                                  </m:accPr>
                                  <m:e>
                                    <m:r>
                                      <m:rPr>
                                        <m:sty m:val="p"/>
                                      </m:rPr>
                                      <a:rPr lang="el-GR" altLang="zh-CN" sz="2400" i="1">
                                        <a:latin typeface="Cambria Math" panose="02040503050406030204" pitchFamily="18" charset="0"/>
                                        <a:ea typeface="Cambria Math" panose="02040503050406030204" pitchFamily="18" charset="0"/>
                                      </a:rPr>
                                      <m:t>Φ</m:t>
                                    </m:r>
                                  </m:e>
                                </m:acc>
                              </m:e>
                              <m:sub>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sub>
                            </m:sSub>
                            <m:f>
                              <m:fPr>
                                <m:ctrlPr>
                                  <a:rPr lang="en-US" altLang="zh-CN" sz="240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3</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2</m:t>
                                    </m:r>
                                  </m:sup>
                                </m:sSup>
                              </m:num>
                              <m:den>
                                <m:r>
                                  <a:rPr lang="en-US" altLang="zh-CN" sz="2400" b="0" i="1" smtClean="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𝜆</m:t>
                                </m:r>
                              </m:den>
                            </m:f>
                          </m:e>
                        </m:d>
                      </m:oMath>
                    </m:oMathPara>
                  </a14:m>
                  <a:endParaRPr lang="en-US" altLang="zh-CN" sz="2400" dirty="0">
                    <a:ea typeface="Cambria Math" panose="02040503050406030204" pitchFamily="18" charset="0"/>
                  </a:endParaRPr>
                </a:p>
              </p:txBody>
            </p:sp>
          </mc:Choice>
          <mc:Fallback>
            <p:sp>
              <p:nvSpPr>
                <p:cNvPr id="28" name="TextBox 11"/>
                <p:cNvSpPr txBox="1">
                  <a:spLocks noRot="1" noChangeAspect="1" noMove="1" noResize="1" noEditPoints="1" noAdjustHandles="1" noChangeArrowheads="1" noChangeShapeType="1" noTextEdit="1"/>
                </p:cNvSpPr>
                <p:nvPr>
                  <p:custDataLst>
                    <p:tags r:id="rId17"/>
                  </p:custDataLst>
                </p:nvPr>
              </p:nvSpPr>
              <p:spPr>
                <a:xfrm>
                  <a:off x="5514" y="9550"/>
                  <a:ext cx="14736" cy="1307"/>
                </a:xfrm>
                <a:prstGeom prst="rect">
                  <a:avLst/>
                </a:prstGeom>
                <a:blipFill rotWithShape="1">
                  <a:blip r:embed="rId18"/>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高斯-赛德尔迭代解法</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96" name="组合 95"/>
          <p:cNvGrpSpPr/>
          <p:nvPr/>
        </p:nvGrpSpPr>
        <p:grpSpPr>
          <a:xfrm>
            <a:off x="-1651000" y="311785"/>
            <a:ext cx="16160750" cy="6841490"/>
            <a:chOff x="-2600" y="491"/>
            <a:chExt cx="25450" cy="10774"/>
          </a:xfrm>
        </p:grpSpPr>
        <p:grpSp>
          <p:nvGrpSpPr>
            <p:cNvPr id="97" name="组合 96"/>
            <p:cNvGrpSpPr/>
            <p:nvPr/>
          </p:nvGrpSpPr>
          <p:grpSpPr>
            <a:xfrm>
              <a:off x="-2600" y="491"/>
              <a:ext cx="25450" cy="10774"/>
              <a:chOff x="-2600" y="491"/>
              <a:chExt cx="25450" cy="10774"/>
            </a:xfrm>
          </p:grpSpPr>
          <p:sp>
            <p:nvSpPr>
              <p:cNvPr id="98" name="空心弧 97"/>
              <p:cNvSpPr/>
              <p:nvPr>
                <p:custDataLst>
                  <p:tags r:id="rId1"/>
                </p:custDataLst>
              </p:nvPr>
            </p:nvSpPr>
            <p:spPr>
              <a:xfrm rot="20312631" flipH="1">
                <a:off x="2243" y="2922"/>
                <a:ext cx="6215" cy="6215"/>
              </a:xfrm>
              <a:prstGeom prst="blockArc">
                <a:avLst>
                  <a:gd name="adj1" fmla="val 33342"/>
                  <a:gd name="adj2" fmla="val 8070629"/>
                  <a:gd name="adj3" fmla="val 14844"/>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99" name="空心弧 98"/>
              <p:cNvSpPr/>
              <p:nvPr>
                <p:custDataLst>
                  <p:tags r:id="rId2"/>
                </p:custDataLst>
              </p:nvPr>
            </p:nvSpPr>
            <p:spPr>
              <a:xfrm rot="1287369" flipH="1" flipV="1">
                <a:off x="7087" y="5051"/>
                <a:ext cx="6215" cy="6215"/>
              </a:xfrm>
              <a:prstGeom prst="blockArc">
                <a:avLst>
                  <a:gd name="adj1" fmla="val 64980"/>
                  <a:gd name="adj2" fmla="val 8032384"/>
                  <a:gd name="adj3" fmla="val 14863"/>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00" name="空心弧 99"/>
              <p:cNvSpPr/>
              <p:nvPr>
                <p:custDataLst>
                  <p:tags r:id="rId3"/>
                </p:custDataLst>
              </p:nvPr>
            </p:nvSpPr>
            <p:spPr>
              <a:xfrm rot="15779020" flipH="1">
                <a:off x="11930" y="2922"/>
                <a:ext cx="6215" cy="6215"/>
              </a:xfrm>
              <a:prstGeom prst="blockArc">
                <a:avLst>
                  <a:gd name="adj1" fmla="val 191989"/>
                  <a:gd name="adj2" fmla="val 6543681"/>
                  <a:gd name="adj3" fmla="val 14770"/>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01" name="空心弧 100"/>
              <p:cNvSpPr/>
              <p:nvPr>
                <p:custDataLst>
                  <p:tags r:id="rId4"/>
                </p:custDataLst>
              </p:nvPr>
            </p:nvSpPr>
            <p:spPr>
              <a:xfrm rot="1287369" flipH="1" flipV="1">
                <a:off x="-2600" y="5051"/>
                <a:ext cx="6215" cy="6215"/>
              </a:xfrm>
              <a:prstGeom prst="blockArc">
                <a:avLst>
                  <a:gd name="adj1" fmla="val 3173768"/>
                  <a:gd name="adj2" fmla="val 8185408"/>
                  <a:gd name="adj3" fmla="val 14847"/>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sp>
            <p:nvSpPr>
              <p:cNvPr id="102" name="空心弧 101"/>
              <p:cNvSpPr/>
              <p:nvPr>
                <p:custDataLst>
                  <p:tags r:id="rId5"/>
                </p:custDataLst>
              </p:nvPr>
            </p:nvSpPr>
            <p:spPr>
              <a:xfrm rot="21079828" flipH="1" flipV="1">
                <a:off x="16636" y="491"/>
                <a:ext cx="6215" cy="6215"/>
              </a:xfrm>
              <a:prstGeom prst="blockArc">
                <a:avLst>
                  <a:gd name="adj1" fmla="val 20365113"/>
                  <a:gd name="adj2" fmla="val 7125855"/>
                  <a:gd name="adj3" fmla="val 14463"/>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3" name="空心弧 102"/>
              <p:cNvSpPr/>
              <p:nvPr>
                <p:custDataLst>
                  <p:tags r:id="rId6"/>
                </p:custDataLst>
              </p:nvPr>
            </p:nvSpPr>
            <p:spPr>
              <a:xfrm rot="20312631" flipH="1">
                <a:off x="11930" y="2922"/>
                <a:ext cx="6215" cy="6215"/>
              </a:xfrm>
              <a:prstGeom prst="blockArc">
                <a:avLst>
                  <a:gd name="adj1" fmla="val 33342"/>
                  <a:gd name="adj2" fmla="val 4759318"/>
                  <a:gd name="adj3" fmla="val 14803"/>
                </a:avLst>
              </a:prstGeom>
              <a:solidFill>
                <a:srgbClr val="92D050"/>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7E6E6">
                      <a:lumMod val="25000"/>
                    </a:srgbClr>
                  </a:solidFill>
                  <a:effectLst/>
                  <a:uLnTx/>
                  <a:uFillTx/>
                </a:endParaRPr>
              </a:p>
            </p:txBody>
          </p:sp>
        </p:grpSp>
        <p:grpSp>
          <p:nvGrpSpPr>
            <p:cNvPr id="104" name="组合 103"/>
            <p:cNvGrpSpPr/>
            <p:nvPr/>
          </p:nvGrpSpPr>
          <p:grpSpPr>
            <a:xfrm>
              <a:off x="1025" y="1317"/>
              <a:ext cx="3725" cy="6640"/>
              <a:chOff x="1025" y="1317"/>
              <a:chExt cx="3725" cy="6640"/>
            </a:xfrm>
          </p:grpSpPr>
          <p:sp>
            <p:nvSpPr>
              <p:cNvPr id="105" name="椭圆 104"/>
              <p:cNvSpPr/>
              <p:nvPr>
                <p:custDataLst>
                  <p:tags r:id="rId7"/>
                </p:custDataLst>
              </p:nvPr>
            </p:nvSpPr>
            <p:spPr>
              <a:xfrm>
                <a:off x="1857" y="5896"/>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sp>
            <p:nvSpPr>
              <p:cNvPr id="106" name="文本框 105"/>
              <p:cNvSpPr txBox="1"/>
              <p:nvPr>
                <p:custDataLst>
                  <p:tags r:id="rId8"/>
                </p:custDataLst>
              </p:nvPr>
            </p:nvSpPr>
            <p:spPr>
              <a:xfrm>
                <a:off x="1025" y="1317"/>
                <a:ext cx="3725" cy="1644"/>
              </a:xfrm>
              <a:prstGeom prst="rect">
                <a:avLst/>
              </a:prstGeom>
            </p:spPr>
            <p:txBody>
              <a:bodyPr wrap="square" anchor="ctr" anchorCtr="0">
                <a:normAutofit/>
              </a:bodyPr>
              <a:lstStyle>
                <a:defPPr>
                  <a:defRPr lang="zh-CN"/>
                </a:defPPr>
                <a:lvl1pPr>
                  <a:defRPr sz="1400">
                    <a:solidFill>
                      <a:sysClr val="window" lastClr="FFFFFF">
                        <a:lumMod val="50000"/>
                      </a:sysClr>
                    </a:solidFill>
                  </a:defRPr>
                </a:lvl1pPr>
              </a:lstStyle>
              <a:p>
                <a:r>
                  <a:rPr lang="en-US" altLang="zh-CN" sz="2400" b="1" dirty="0">
                    <a:solidFill>
                      <a:srgbClr val="FF0000"/>
                    </a:solidFill>
                    <a:latin typeface="+mn-ea"/>
                    <a:ea typeface="+mn-ea"/>
                  </a:rPr>
                  <a:t>1.</a:t>
                </a:r>
                <a:r>
                  <a:rPr lang="zh-CN" altLang="en-US" sz="2400" b="1" dirty="0">
                    <a:solidFill>
                      <a:srgbClr val="FF0000"/>
                    </a:solidFill>
                    <a:latin typeface="+mn-ea"/>
                    <a:ea typeface="+mn-ea"/>
                  </a:rPr>
                  <a:t>假设一个初场</a:t>
                </a:r>
                <a:endParaRPr lang="zh-CN" altLang="en-US" sz="2400" b="1" dirty="0">
                  <a:solidFill>
                    <a:srgbClr val="FF0000"/>
                  </a:solidFill>
                  <a:latin typeface="+mn-ea"/>
                  <a:ea typeface="+mn-ea"/>
                </a:endParaRPr>
              </a:p>
            </p:txBody>
          </p:sp>
          <p:grpSp>
            <p:nvGrpSpPr>
              <p:cNvPr id="107" name="组合 106"/>
              <p:cNvGrpSpPr/>
              <p:nvPr>
                <p:custDataLst>
                  <p:tags r:id="rId9"/>
                </p:custDataLst>
              </p:nvPr>
            </p:nvGrpSpPr>
            <p:grpSpPr>
              <a:xfrm>
                <a:off x="2426" y="6482"/>
                <a:ext cx="924" cy="889"/>
                <a:chOff x="6919913" y="4225925"/>
                <a:chExt cx="249238" cy="239713"/>
              </a:xfrm>
              <a:solidFill>
                <a:sysClr val="window" lastClr="FFFFFF">
                  <a:lumMod val="50000"/>
                </a:sysClr>
              </a:solidFill>
            </p:grpSpPr>
            <p:sp>
              <p:nvSpPr>
                <p:cNvPr id="108" name="Freeform 97"/>
                <p:cNvSpPr/>
                <p:nvPr>
                  <p:custDataLst>
                    <p:tags r:id="rId10"/>
                  </p:custDataLst>
                </p:nvPr>
              </p:nvSpPr>
              <p:spPr bwMode="auto">
                <a:xfrm>
                  <a:off x="6919913" y="4308475"/>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98"/>
                <p:cNvSpPr/>
                <p:nvPr>
                  <p:custDataLst>
                    <p:tags r:id="rId11"/>
                  </p:custDataLst>
                </p:nvPr>
              </p:nvSpPr>
              <p:spPr bwMode="auto">
                <a:xfrm>
                  <a:off x="7112001" y="4300538"/>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9"/>
                <p:cNvSpPr/>
                <p:nvPr>
                  <p:custDataLst>
                    <p:tags r:id="rId12"/>
                  </p:custDataLst>
                </p:nvPr>
              </p:nvSpPr>
              <p:spPr bwMode="auto">
                <a:xfrm>
                  <a:off x="6973888" y="4225925"/>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0"/>
                <p:cNvSpPr/>
                <p:nvPr>
                  <p:custDataLst>
                    <p:tags r:id="rId13"/>
                  </p:custDataLst>
                </p:nvPr>
              </p:nvSpPr>
              <p:spPr bwMode="auto">
                <a:xfrm>
                  <a:off x="7051676" y="4225925"/>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1"/>
                <p:cNvSpPr/>
                <p:nvPr>
                  <p:custDataLst>
                    <p:tags r:id="rId14"/>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3" name="组合 112"/>
            <p:cNvGrpSpPr/>
            <p:nvPr/>
          </p:nvGrpSpPr>
          <p:grpSpPr>
            <a:xfrm>
              <a:off x="7131" y="3518"/>
              <a:ext cx="4493" cy="3838"/>
              <a:chOff x="7131" y="3518"/>
              <a:chExt cx="4493" cy="3838"/>
            </a:xfrm>
          </p:grpSpPr>
          <p:sp>
            <p:nvSpPr>
              <p:cNvPr id="114" name="椭圆 113"/>
              <p:cNvSpPr/>
              <p:nvPr>
                <p:custDataLst>
                  <p:tags r:id="rId15"/>
                </p:custDataLst>
              </p:nvPr>
            </p:nvSpPr>
            <p:spPr>
              <a:xfrm>
                <a:off x="7131" y="5295"/>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sp>
            <p:nvSpPr>
              <p:cNvPr id="115" name="文本框 114"/>
              <p:cNvSpPr txBox="1"/>
              <p:nvPr>
                <p:custDataLst>
                  <p:tags r:id="rId16"/>
                </p:custDataLst>
              </p:nvPr>
            </p:nvSpPr>
            <p:spPr>
              <a:xfrm>
                <a:off x="7899" y="3518"/>
                <a:ext cx="3725" cy="1644"/>
              </a:xfrm>
              <a:prstGeom prst="rect">
                <a:avLst/>
              </a:prstGeom>
            </p:spPr>
            <p:txBody>
              <a:bodyPr wrap="square" anchor="ctr" anchorCtr="0">
                <a:normAutofit/>
              </a:bodyPr>
              <a:lstStyle>
                <a:defPPr>
                  <a:defRPr lang="zh-CN"/>
                </a:defPPr>
                <a:lvl1pPr>
                  <a:defRPr sz="1400">
                    <a:solidFill>
                      <a:sysClr val="window" lastClr="FFFFFF">
                        <a:lumMod val="50000"/>
                      </a:sysClr>
                    </a:solidFill>
                  </a:defRPr>
                </a:lvl1pPr>
              </a:lstStyle>
              <a:p>
                <a:r>
                  <a:rPr lang="en-US" altLang="zh-CN" sz="2400" b="1" dirty="0">
                    <a:solidFill>
                      <a:schemeClr val="accent6">
                        <a:lumMod val="75000"/>
                      </a:schemeClr>
                    </a:solidFill>
                    <a:latin typeface="+mn-ea"/>
                    <a:ea typeface="+mn-ea"/>
                    <a:sym typeface="+mn-ea"/>
                  </a:rPr>
                  <a:t>2.</a:t>
                </a:r>
                <a:r>
                  <a:rPr lang="zh-CN" altLang="en-US" sz="2400" b="1" dirty="0">
                    <a:solidFill>
                      <a:schemeClr val="accent6">
                        <a:lumMod val="75000"/>
                      </a:schemeClr>
                    </a:solidFill>
                    <a:latin typeface="+mn-ea"/>
                    <a:ea typeface="+mn-ea"/>
                    <a:sym typeface="+mn-ea"/>
                  </a:rPr>
                  <a:t>计算离散方程的系数</a:t>
                </a:r>
                <a:endParaRPr lang="zh-CN" altLang="en-US" sz="2400" b="1" dirty="0">
                  <a:solidFill>
                    <a:schemeClr val="accent6">
                      <a:lumMod val="75000"/>
                    </a:schemeClr>
                  </a:solidFill>
                  <a:latin typeface="+mn-ea"/>
                  <a:ea typeface="+mn-ea"/>
                  <a:sym typeface="+mn-ea"/>
                </a:endParaRPr>
              </a:p>
            </p:txBody>
          </p:sp>
          <p:grpSp>
            <p:nvGrpSpPr>
              <p:cNvPr id="116" name="组合 115"/>
              <p:cNvGrpSpPr/>
              <p:nvPr>
                <p:custDataLst>
                  <p:tags r:id="rId17"/>
                </p:custDataLst>
              </p:nvPr>
            </p:nvGrpSpPr>
            <p:grpSpPr>
              <a:xfrm>
                <a:off x="7699" y="5880"/>
                <a:ext cx="924" cy="889"/>
                <a:chOff x="6919913" y="4225925"/>
                <a:chExt cx="249238" cy="239713"/>
              </a:xfrm>
              <a:solidFill>
                <a:sysClr val="window" lastClr="FFFFFF">
                  <a:lumMod val="50000"/>
                </a:sysClr>
              </a:solidFill>
            </p:grpSpPr>
            <p:sp>
              <p:nvSpPr>
                <p:cNvPr id="117" name="Freeform 97"/>
                <p:cNvSpPr/>
                <p:nvPr>
                  <p:custDataLst>
                    <p:tags r:id="rId18"/>
                  </p:custDataLst>
                </p:nvPr>
              </p:nvSpPr>
              <p:spPr bwMode="auto">
                <a:xfrm>
                  <a:off x="6919913" y="4308475"/>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98"/>
                <p:cNvSpPr/>
                <p:nvPr>
                  <p:custDataLst>
                    <p:tags r:id="rId19"/>
                  </p:custDataLst>
                </p:nvPr>
              </p:nvSpPr>
              <p:spPr bwMode="auto">
                <a:xfrm>
                  <a:off x="7112001" y="4300538"/>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99"/>
                <p:cNvSpPr/>
                <p:nvPr>
                  <p:custDataLst>
                    <p:tags r:id="rId20"/>
                  </p:custDataLst>
                </p:nvPr>
              </p:nvSpPr>
              <p:spPr bwMode="auto">
                <a:xfrm>
                  <a:off x="6973888" y="4225925"/>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00"/>
                <p:cNvSpPr/>
                <p:nvPr>
                  <p:custDataLst>
                    <p:tags r:id="rId21"/>
                  </p:custDataLst>
                </p:nvPr>
              </p:nvSpPr>
              <p:spPr bwMode="auto">
                <a:xfrm>
                  <a:off x="7051676" y="4225925"/>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01"/>
                <p:cNvSpPr/>
                <p:nvPr>
                  <p:custDataLst>
                    <p:tags r:id="rId22"/>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22" name="组合 121"/>
            <p:cNvGrpSpPr/>
            <p:nvPr/>
          </p:nvGrpSpPr>
          <p:grpSpPr>
            <a:xfrm>
              <a:off x="8015" y="6039"/>
              <a:ext cx="5587" cy="3528"/>
              <a:chOff x="8015" y="6039"/>
              <a:chExt cx="5587" cy="3528"/>
            </a:xfrm>
          </p:grpSpPr>
          <p:sp>
            <p:nvSpPr>
              <p:cNvPr id="123" name="椭圆 122"/>
              <p:cNvSpPr/>
              <p:nvPr>
                <p:custDataLst>
                  <p:tags r:id="rId23"/>
                </p:custDataLst>
              </p:nvPr>
            </p:nvSpPr>
            <p:spPr>
              <a:xfrm>
                <a:off x="11542" y="6039"/>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sp>
            <p:nvSpPr>
              <p:cNvPr id="124" name="文本框 123"/>
              <p:cNvSpPr txBox="1"/>
              <p:nvPr>
                <p:custDataLst>
                  <p:tags r:id="rId24"/>
                </p:custDataLst>
              </p:nvPr>
            </p:nvSpPr>
            <p:spPr>
              <a:xfrm>
                <a:off x="8015" y="7923"/>
                <a:ext cx="3725" cy="1644"/>
              </a:xfrm>
              <a:prstGeom prst="rect">
                <a:avLst/>
              </a:prstGeom>
            </p:spPr>
            <p:txBody>
              <a:bodyPr wrap="square" anchor="ctr" anchorCtr="0">
                <a:normAutofit/>
              </a:bodyPr>
              <a:lstStyle>
                <a:defPPr>
                  <a:defRPr lang="zh-CN"/>
                </a:defPPr>
                <a:lvl1pPr>
                  <a:defRPr sz="1400">
                    <a:solidFill>
                      <a:sysClr val="window" lastClr="FFFFFF">
                        <a:lumMod val="50000"/>
                      </a:sysClr>
                    </a:solidFill>
                  </a:defRPr>
                </a:lvl1pPr>
              </a:lstStyle>
              <a:p>
                <a:pPr algn="r"/>
                <a:r>
                  <a:rPr lang="en-US" altLang="zh-CN" sz="2400" b="1" dirty="0">
                    <a:solidFill>
                      <a:schemeClr val="accent3"/>
                    </a:solidFill>
                    <a:latin typeface="+mn-ea"/>
                    <a:ea typeface="+mn-ea"/>
                    <a:sym typeface="+mn-ea"/>
                  </a:rPr>
                  <a:t>3.</a:t>
                </a:r>
                <a:r>
                  <a:rPr lang="zh-CN" altLang="en-US" sz="2400" b="1" dirty="0">
                    <a:solidFill>
                      <a:schemeClr val="accent3"/>
                    </a:solidFill>
                    <a:latin typeface="+mn-ea"/>
                    <a:ea typeface="+mn-ea"/>
                    <a:sym typeface="+mn-ea"/>
                  </a:rPr>
                  <a:t>求解一组离散方程获得改进值</a:t>
                </a:r>
                <a:endParaRPr lang="zh-CN" altLang="en-US" sz="2400" b="1" dirty="0">
                  <a:solidFill>
                    <a:schemeClr val="accent3"/>
                  </a:solidFill>
                  <a:latin typeface="+mn-ea"/>
                  <a:ea typeface="+mn-ea"/>
                  <a:sym typeface="+mn-ea"/>
                </a:endParaRPr>
              </a:p>
            </p:txBody>
          </p:sp>
          <p:grpSp>
            <p:nvGrpSpPr>
              <p:cNvPr id="125" name="组合 124"/>
              <p:cNvGrpSpPr/>
              <p:nvPr>
                <p:custDataLst>
                  <p:tags r:id="rId25"/>
                </p:custDataLst>
              </p:nvPr>
            </p:nvGrpSpPr>
            <p:grpSpPr>
              <a:xfrm>
                <a:off x="12110" y="6624"/>
                <a:ext cx="924" cy="889"/>
                <a:chOff x="6919913" y="4225925"/>
                <a:chExt cx="249238" cy="239713"/>
              </a:xfrm>
              <a:solidFill>
                <a:sysClr val="window" lastClr="FFFFFF">
                  <a:lumMod val="50000"/>
                </a:sysClr>
              </a:solidFill>
            </p:grpSpPr>
            <p:sp>
              <p:nvSpPr>
                <p:cNvPr id="126" name="Freeform 97"/>
                <p:cNvSpPr/>
                <p:nvPr>
                  <p:custDataLst>
                    <p:tags r:id="rId26"/>
                  </p:custDataLst>
                </p:nvPr>
              </p:nvSpPr>
              <p:spPr bwMode="auto">
                <a:xfrm>
                  <a:off x="6919913" y="4308475"/>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98"/>
                <p:cNvSpPr/>
                <p:nvPr>
                  <p:custDataLst>
                    <p:tags r:id="rId27"/>
                  </p:custDataLst>
                </p:nvPr>
              </p:nvSpPr>
              <p:spPr bwMode="auto">
                <a:xfrm>
                  <a:off x="7112001" y="4300538"/>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99"/>
                <p:cNvSpPr/>
                <p:nvPr>
                  <p:custDataLst>
                    <p:tags r:id="rId28"/>
                  </p:custDataLst>
                </p:nvPr>
              </p:nvSpPr>
              <p:spPr bwMode="auto">
                <a:xfrm>
                  <a:off x="6973888" y="4225925"/>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00"/>
                <p:cNvSpPr/>
                <p:nvPr>
                  <p:custDataLst>
                    <p:tags r:id="rId29"/>
                  </p:custDataLst>
                </p:nvPr>
              </p:nvSpPr>
              <p:spPr bwMode="auto">
                <a:xfrm>
                  <a:off x="7051676" y="4225925"/>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01"/>
                <p:cNvSpPr/>
                <p:nvPr>
                  <p:custDataLst>
                    <p:tags r:id="rId30"/>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31" name="组合 130"/>
            <p:cNvGrpSpPr/>
            <p:nvPr/>
          </p:nvGrpSpPr>
          <p:grpSpPr>
            <a:xfrm>
              <a:off x="12405" y="2402"/>
              <a:ext cx="5755" cy="3427"/>
              <a:chOff x="12405" y="2402"/>
              <a:chExt cx="5755" cy="3427"/>
            </a:xfrm>
          </p:grpSpPr>
          <p:sp>
            <p:nvSpPr>
              <p:cNvPr id="132" name="椭圆 131"/>
              <p:cNvSpPr/>
              <p:nvPr>
                <p:custDataLst>
                  <p:tags r:id="rId31"/>
                </p:custDataLst>
              </p:nvPr>
            </p:nvSpPr>
            <p:spPr>
              <a:xfrm>
                <a:off x="16099" y="2402"/>
                <a:ext cx="2061" cy="2061"/>
              </a:xfrm>
              <a:prstGeom prst="ellipse">
                <a:avLst/>
              </a:prstGeom>
              <a:gradFill>
                <a:gsLst>
                  <a:gs pos="19000">
                    <a:sysClr val="window" lastClr="FFFFFF">
                      <a:lumMod val="85000"/>
                    </a:sysClr>
                  </a:gs>
                  <a:gs pos="81000">
                    <a:sysClr val="window" lastClr="FFFFFF"/>
                  </a:gs>
                </a:gsLst>
                <a:lin ang="3000000" scaled="0"/>
              </a:gradFill>
              <a:ln w="28575">
                <a:gradFill>
                  <a:gsLst>
                    <a:gs pos="0">
                      <a:sysClr val="window" lastClr="FFFFFF">
                        <a:lumMod val="95000"/>
                      </a:sysClr>
                    </a:gs>
                    <a:gs pos="100000">
                      <a:sysClr val="window" lastClr="FFFFFF">
                        <a:lumMod val="85000"/>
                      </a:sysClr>
                    </a:gs>
                  </a:gsLst>
                  <a:lin ang="3000000" scaled="0"/>
                </a:gra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4000">
                  <a:solidFill>
                    <a:sysClr val="window" lastClr="FFFFFF">
                      <a:lumMod val="50000"/>
                    </a:sysClr>
                  </a:solidFill>
                </a:endParaRPr>
              </a:p>
            </p:txBody>
          </p:sp>
          <p:sp>
            <p:nvSpPr>
              <p:cNvPr id="133" name="文本框 132"/>
              <p:cNvSpPr txBox="1"/>
              <p:nvPr>
                <p:custDataLst>
                  <p:tags r:id="rId32"/>
                </p:custDataLst>
              </p:nvPr>
            </p:nvSpPr>
            <p:spPr>
              <a:xfrm>
                <a:off x="12405" y="4185"/>
                <a:ext cx="3940" cy="1644"/>
              </a:xfrm>
              <a:prstGeom prst="rect">
                <a:avLst/>
              </a:prstGeom>
            </p:spPr>
            <p:txBody>
              <a:bodyPr wrap="square" anchor="ctr" anchorCtr="0">
                <a:normAutofit fontScale="90000"/>
              </a:bodyPr>
              <a:lstStyle>
                <a:defPPr>
                  <a:defRPr lang="zh-CN"/>
                </a:defPPr>
                <a:lvl1pPr>
                  <a:defRPr sz="1400">
                    <a:solidFill>
                      <a:sysClr val="window" lastClr="FFFFFF">
                        <a:lumMod val="50000"/>
                      </a:sysClr>
                    </a:solidFill>
                  </a:defRPr>
                </a:lvl1pPr>
              </a:lstStyle>
              <a:p>
                <a:pPr algn="r"/>
                <a:r>
                  <a:rPr lang="en-US" altLang="zh-CN" sz="2400" b="1" dirty="0">
                    <a:solidFill>
                      <a:schemeClr val="accent4"/>
                    </a:solidFill>
                    <a:latin typeface="+mn-ea"/>
                    <a:ea typeface="+mn-ea"/>
                    <a:cs typeface="+mn-ea"/>
                    <a:sym typeface="+mn-ea"/>
                  </a:rPr>
                  <a:t>4.</a:t>
                </a:r>
                <a:r>
                  <a:rPr lang="zh-CN" altLang="en-US" sz="2400" b="1" dirty="0">
                    <a:solidFill>
                      <a:schemeClr val="accent4"/>
                    </a:solidFill>
                    <a:latin typeface="+mn-ea"/>
                    <a:ea typeface="+mn-ea"/>
                    <a:cs typeface="+mn-ea"/>
                    <a:sym typeface="+mn-ea"/>
                  </a:rPr>
                  <a:t>返回到第二步骤直到获得收敛的</a:t>
                </a:r>
                <a:r>
                  <a:rPr lang="zh-CN" altLang="en-US" sz="2400" b="1" dirty="0" smtClean="0">
                    <a:solidFill>
                      <a:schemeClr val="accent4"/>
                    </a:solidFill>
                    <a:latin typeface="+mn-ea"/>
                    <a:ea typeface="+mn-ea"/>
                    <a:cs typeface="+mn-ea"/>
                    <a:sym typeface="+mn-ea"/>
                  </a:rPr>
                  <a:t>解</a:t>
                </a:r>
                <a:endParaRPr lang="zh-CN" altLang="en-US" sz="2400" b="1" dirty="0" smtClean="0">
                  <a:solidFill>
                    <a:schemeClr val="accent4"/>
                  </a:solidFill>
                  <a:latin typeface="+mn-ea"/>
                  <a:ea typeface="+mn-ea"/>
                  <a:cs typeface="+mn-ea"/>
                  <a:sym typeface="+mn-ea"/>
                </a:endParaRPr>
              </a:p>
            </p:txBody>
          </p:sp>
          <p:grpSp>
            <p:nvGrpSpPr>
              <p:cNvPr id="134" name="组合 133"/>
              <p:cNvGrpSpPr/>
              <p:nvPr>
                <p:custDataLst>
                  <p:tags r:id="rId33"/>
                </p:custDataLst>
              </p:nvPr>
            </p:nvGrpSpPr>
            <p:grpSpPr>
              <a:xfrm>
                <a:off x="16668" y="2988"/>
                <a:ext cx="924" cy="889"/>
                <a:chOff x="6919913" y="4225925"/>
                <a:chExt cx="249238" cy="239713"/>
              </a:xfrm>
              <a:solidFill>
                <a:sysClr val="window" lastClr="FFFFFF">
                  <a:lumMod val="50000"/>
                </a:sysClr>
              </a:solidFill>
            </p:grpSpPr>
            <p:sp>
              <p:nvSpPr>
                <p:cNvPr id="135" name="Freeform 97"/>
                <p:cNvSpPr/>
                <p:nvPr>
                  <p:custDataLst>
                    <p:tags r:id="rId34"/>
                  </p:custDataLst>
                </p:nvPr>
              </p:nvSpPr>
              <p:spPr bwMode="auto">
                <a:xfrm>
                  <a:off x="6919913" y="4308475"/>
                  <a:ext cx="60325" cy="63500"/>
                </a:xfrm>
                <a:custGeom>
                  <a:avLst/>
                  <a:gdLst>
                    <a:gd name="T0" fmla="*/ 2 w 16"/>
                    <a:gd name="T1" fmla="*/ 2 h 17"/>
                    <a:gd name="T2" fmla="*/ 4 w 16"/>
                    <a:gd name="T3" fmla="*/ 13 h 17"/>
                    <a:gd name="T4" fmla="*/ 14 w 16"/>
                    <a:gd name="T5" fmla="*/ 15 h 17"/>
                    <a:gd name="T6" fmla="*/ 12 w 16"/>
                    <a:gd name="T7" fmla="*/ 5 h 17"/>
                    <a:gd name="T8" fmla="*/ 2 w 16"/>
                    <a:gd name="T9" fmla="*/ 2 h 17"/>
                  </a:gdLst>
                  <a:ahLst/>
                  <a:cxnLst>
                    <a:cxn ang="0">
                      <a:pos x="T0" y="T1"/>
                    </a:cxn>
                    <a:cxn ang="0">
                      <a:pos x="T2" y="T3"/>
                    </a:cxn>
                    <a:cxn ang="0">
                      <a:pos x="T4" y="T5"/>
                    </a:cxn>
                    <a:cxn ang="0">
                      <a:pos x="T6" y="T7"/>
                    </a:cxn>
                    <a:cxn ang="0">
                      <a:pos x="T8" y="T9"/>
                    </a:cxn>
                  </a:cxnLst>
                  <a:rect l="0" t="0" r="r" b="b"/>
                  <a:pathLst>
                    <a:path w="16" h="17">
                      <a:moveTo>
                        <a:pt x="2" y="2"/>
                      </a:moveTo>
                      <a:cubicBezTo>
                        <a:pt x="0" y="4"/>
                        <a:pt x="1" y="9"/>
                        <a:pt x="4" y="13"/>
                      </a:cubicBezTo>
                      <a:cubicBezTo>
                        <a:pt x="7" y="16"/>
                        <a:pt x="11" y="17"/>
                        <a:pt x="14" y="15"/>
                      </a:cubicBezTo>
                      <a:cubicBezTo>
                        <a:pt x="16" y="13"/>
                        <a:pt x="15" y="8"/>
                        <a:pt x="12" y="5"/>
                      </a:cubicBezTo>
                      <a:cubicBezTo>
                        <a:pt x="9" y="1"/>
                        <a:pt x="5" y="0"/>
                        <a:pt x="2" y="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8"/>
                <p:cNvSpPr/>
                <p:nvPr>
                  <p:custDataLst>
                    <p:tags r:id="rId35"/>
                  </p:custDataLst>
                </p:nvPr>
              </p:nvSpPr>
              <p:spPr bwMode="auto">
                <a:xfrm>
                  <a:off x="7112001" y="4300538"/>
                  <a:ext cx="57150" cy="68263"/>
                </a:xfrm>
                <a:custGeom>
                  <a:avLst/>
                  <a:gdLst>
                    <a:gd name="T0" fmla="*/ 3 w 15"/>
                    <a:gd name="T1" fmla="*/ 6 h 18"/>
                    <a:gd name="T2" fmla="*/ 2 w 15"/>
                    <a:gd name="T3" fmla="*/ 16 h 18"/>
                    <a:gd name="T4" fmla="*/ 12 w 15"/>
                    <a:gd name="T5" fmla="*/ 13 h 18"/>
                    <a:gd name="T6" fmla="*/ 12 w 15"/>
                    <a:gd name="T7" fmla="*/ 2 h 18"/>
                    <a:gd name="T8" fmla="*/ 3 w 15"/>
                    <a:gd name="T9" fmla="*/ 6 h 18"/>
                  </a:gdLst>
                  <a:ahLst/>
                  <a:cxnLst>
                    <a:cxn ang="0">
                      <a:pos x="T0" y="T1"/>
                    </a:cxn>
                    <a:cxn ang="0">
                      <a:pos x="T2" y="T3"/>
                    </a:cxn>
                    <a:cxn ang="0">
                      <a:pos x="T4" y="T5"/>
                    </a:cxn>
                    <a:cxn ang="0">
                      <a:pos x="T6" y="T7"/>
                    </a:cxn>
                    <a:cxn ang="0">
                      <a:pos x="T8" y="T9"/>
                    </a:cxn>
                  </a:cxnLst>
                  <a:rect l="0" t="0" r="r" b="b"/>
                  <a:pathLst>
                    <a:path w="15" h="18">
                      <a:moveTo>
                        <a:pt x="3" y="6"/>
                      </a:moveTo>
                      <a:cubicBezTo>
                        <a:pt x="0" y="10"/>
                        <a:pt x="0" y="15"/>
                        <a:pt x="2" y="16"/>
                      </a:cubicBezTo>
                      <a:cubicBezTo>
                        <a:pt x="5" y="18"/>
                        <a:pt x="9" y="17"/>
                        <a:pt x="12" y="13"/>
                      </a:cubicBezTo>
                      <a:cubicBezTo>
                        <a:pt x="15" y="9"/>
                        <a:pt x="15" y="4"/>
                        <a:pt x="12" y="2"/>
                      </a:cubicBezTo>
                      <a:cubicBezTo>
                        <a:pt x="10" y="0"/>
                        <a:pt x="5" y="2"/>
                        <a:pt x="3" y="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9"/>
                <p:cNvSpPr/>
                <p:nvPr>
                  <p:custDataLst>
                    <p:tags r:id="rId36"/>
                  </p:custDataLst>
                </p:nvPr>
              </p:nvSpPr>
              <p:spPr bwMode="auto">
                <a:xfrm>
                  <a:off x="6973888" y="4225925"/>
                  <a:ext cx="66675" cy="96838"/>
                </a:xfrm>
                <a:custGeom>
                  <a:avLst/>
                  <a:gdLst>
                    <a:gd name="T0" fmla="*/ 12 w 18"/>
                    <a:gd name="T1" fmla="*/ 25 h 26"/>
                    <a:gd name="T2" fmla="*/ 16 w 18"/>
                    <a:gd name="T3" fmla="*/ 11 h 26"/>
                    <a:gd name="T4" fmla="*/ 6 w 18"/>
                    <a:gd name="T5" fmla="*/ 1 h 26"/>
                    <a:gd name="T6" fmla="*/ 1 w 18"/>
                    <a:gd name="T7" fmla="*/ 15 h 26"/>
                    <a:gd name="T8" fmla="*/ 12 w 18"/>
                    <a:gd name="T9" fmla="*/ 25 h 26"/>
                  </a:gdLst>
                  <a:ahLst/>
                  <a:cxnLst>
                    <a:cxn ang="0">
                      <a:pos x="T0" y="T1"/>
                    </a:cxn>
                    <a:cxn ang="0">
                      <a:pos x="T2" y="T3"/>
                    </a:cxn>
                    <a:cxn ang="0">
                      <a:pos x="T4" y="T5"/>
                    </a:cxn>
                    <a:cxn ang="0">
                      <a:pos x="T6" y="T7"/>
                    </a:cxn>
                    <a:cxn ang="0">
                      <a:pos x="T8" y="T9"/>
                    </a:cxn>
                  </a:cxnLst>
                  <a:rect l="0" t="0" r="r" b="b"/>
                  <a:pathLst>
                    <a:path w="18" h="26">
                      <a:moveTo>
                        <a:pt x="12" y="25"/>
                      </a:moveTo>
                      <a:cubicBezTo>
                        <a:pt x="16" y="24"/>
                        <a:pt x="18" y="18"/>
                        <a:pt x="16" y="11"/>
                      </a:cubicBezTo>
                      <a:cubicBezTo>
                        <a:pt x="15" y="5"/>
                        <a:pt x="10" y="0"/>
                        <a:pt x="6" y="1"/>
                      </a:cubicBezTo>
                      <a:cubicBezTo>
                        <a:pt x="2" y="2"/>
                        <a:pt x="0" y="8"/>
                        <a:pt x="1" y="15"/>
                      </a:cubicBezTo>
                      <a:cubicBezTo>
                        <a:pt x="3" y="21"/>
                        <a:pt x="7" y="26"/>
                        <a:pt x="12" y="2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0"/>
                <p:cNvSpPr/>
                <p:nvPr>
                  <p:custDataLst>
                    <p:tags r:id="rId37"/>
                  </p:custDataLst>
                </p:nvPr>
              </p:nvSpPr>
              <p:spPr bwMode="auto">
                <a:xfrm>
                  <a:off x="7051676" y="4225925"/>
                  <a:ext cx="68263" cy="96838"/>
                </a:xfrm>
                <a:custGeom>
                  <a:avLst/>
                  <a:gdLst>
                    <a:gd name="T0" fmla="*/ 11 w 18"/>
                    <a:gd name="T1" fmla="*/ 1 h 26"/>
                    <a:gd name="T2" fmla="*/ 1 w 18"/>
                    <a:gd name="T3" fmla="*/ 11 h 26"/>
                    <a:gd name="T4" fmla="*/ 6 w 18"/>
                    <a:gd name="T5" fmla="*/ 25 h 26"/>
                    <a:gd name="T6" fmla="*/ 16 w 18"/>
                    <a:gd name="T7" fmla="*/ 15 h 26"/>
                    <a:gd name="T8" fmla="*/ 11 w 18"/>
                    <a:gd name="T9" fmla="*/ 1 h 26"/>
                  </a:gdLst>
                  <a:ahLst/>
                  <a:cxnLst>
                    <a:cxn ang="0">
                      <a:pos x="T0" y="T1"/>
                    </a:cxn>
                    <a:cxn ang="0">
                      <a:pos x="T2" y="T3"/>
                    </a:cxn>
                    <a:cxn ang="0">
                      <a:pos x="T4" y="T5"/>
                    </a:cxn>
                    <a:cxn ang="0">
                      <a:pos x="T6" y="T7"/>
                    </a:cxn>
                    <a:cxn ang="0">
                      <a:pos x="T8" y="T9"/>
                    </a:cxn>
                  </a:cxnLst>
                  <a:rect l="0" t="0" r="r" b="b"/>
                  <a:pathLst>
                    <a:path w="18" h="26">
                      <a:moveTo>
                        <a:pt x="11" y="1"/>
                      </a:moveTo>
                      <a:cubicBezTo>
                        <a:pt x="7" y="0"/>
                        <a:pt x="3" y="5"/>
                        <a:pt x="1" y="11"/>
                      </a:cubicBezTo>
                      <a:cubicBezTo>
                        <a:pt x="0" y="18"/>
                        <a:pt x="2" y="24"/>
                        <a:pt x="6" y="25"/>
                      </a:cubicBezTo>
                      <a:cubicBezTo>
                        <a:pt x="10" y="26"/>
                        <a:pt x="15" y="21"/>
                        <a:pt x="16" y="15"/>
                      </a:cubicBezTo>
                      <a:cubicBezTo>
                        <a:pt x="18" y="8"/>
                        <a:pt x="15" y="2"/>
                        <a:pt x="11" y="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1"/>
                <p:cNvSpPr/>
                <p:nvPr>
                  <p:custDataLst>
                    <p:tags r:id="rId38"/>
                  </p:custDataLst>
                </p:nvPr>
              </p:nvSpPr>
              <p:spPr bwMode="auto">
                <a:xfrm>
                  <a:off x="6980238" y="4341813"/>
                  <a:ext cx="128588" cy="123825"/>
                </a:xfrm>
                <a:custGeom>
                  <a:avLst/>
                  <a:gdLst>
                    <a:gd name="T0" fmla="*/ 17 w 34"/>
                    <a:gd name="T1" fmla="*/ 0 h 33"/>
                    <a:gd name="T2" fmla="*/ 0 w 34"/>
                    <a:gd name="T3" fmla="*/ 20 h 33"/>
                    <a:gd name="T4" fmla="*/ 17 w 34"/>
                    <a:gd name="T5" fmla="*/ 20 h 33"/>
                    <a:gd name="T6" fmla="*/ 34 w 34"/>
                    <a:gd name="T7" fmla="*/ 20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7" y="0"/>
                        <a:pt x="0" y="15"/>
                        <a:pt x="0" y="20"/>
                      </a:cubicBezTo>
                      <a:cubicBezTo>
                        <a:pt x="0" y="33"/>
                        <a:pt x="7" y="20"/>
                        <a:pt x="17" y="20"/>
                      </a:cubicBezTo>
                      <a:cubicBezTo>
                        <a:pt x="27" y="20"/>
                        <a:pt x="34" y="33"/>
                        <a:pt x="34" y="20"/>
                      </a:cubicBezTo>
                      <a:cubicBezTo>
                        <a:pt x="34" y="15"/>
                        <a:pt x="27" y="0"/>
                        <a:pt x="17"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pic>
        <p:nvPicPr>
          <p:cNvPr id="140" name="图片 139"/>
          <p:cNvPicPr>
            <a:picLocks noChangeAspect="1"/>
          </p:cNvPicPr>
          <p:nvPr>
            <p:custDataLst>
              <p:tags r:id="rId39"/>
            </p:custDataLst>
          </p:nvPr>
        </p:nvPicPr>
        <p:blipFill>
          <a:blip r:embed="rId40"/>
          <a:stretch>
            <a:fillRect/>
          </a:stretch>
        </p:blipFill>
        <p:spPr>
          <a:xfrm>
            <a:off x="5205095" y="6028055"/>
            <a:ext cx="2220941" cy="576000"/>
          </a:xfrm>
          <a:prstGeom prst="rect">
            <a:avLst/>
          </a:prstGeom>
        </p:spPr>
      </p:pic>
      <p:pic>
        <p:nvPicPr>
          <p:cNvPr id="141" name="图片 140"/>
          <p:cNvPicPr>
            <a:picLocks noChangeAspect="1"/>
          </p:cNvPicPr>
          <p:nvPr>
            <p:custDataLst>
              <p:tags r:id="rId41"/>
            </p:custDataLst>
          </p:nvPr>
        </p:nvPicPr>
        <p:blipFill>
          <a:blip r:embed="rId42"/>
          <a:stretch>
            <a:fillRect/>
          </a:stretch>
        </p:blipFill>
        <p:spPr>
          <a:xfrm>
            <a:off x="341630" y="1629410"/>
            <a:ext cx="4178300" cy="1401445"/>
          </a:xfrm>
          <a:prstGeom prst="rect">
            <a:avLst/>
          </a:prstGeom>
        </p:spPr>
      </p:pic>
      <p:pic>
        <p:nvPicPr>
          <p:cNvPr id="142" name="图片 141"/>
          <p:cNvPicPr>
            <a:picLocks noChangeAspect="1"/>
          </p:cNvPicPr>
          <p:nvPr>
            <p:custDataLst>
              <p:tags r:id="rId43"/>
            </p:custDataLst>
          </p:nvPr>
        </p:nvPicPr>
        <p:blipFill>
          <a:blip r:embed="rId44"/>
          <a:stretch>
            <a:fillRect/>
          </a:stretch>
        </p:blipFill>
        <p:spPr>
          <a:xfrm>
            <a:off x="5035550" y="88265"/>
            <a:ext cx="3876675" cy="2226310"/>
          </a:xfrm>
          <a:prstGeom prst="rect">
            <a:avLst/>
          </a:prstGeom>
        </p:spPr>
      </p:pic>
      <p:sp>
        <p:nvSpPr>
          <p:cNvPr id="143" name="Freeform 2351"/>
          <p:cNvSpPr/>
          <p:nvPr>
            <p:custDataLst>
              <p:tags r:id="rId45"/>
            </p:custDataLst>
          </p:nvPr>
        </p:nvSpPr>
        <p:spPr bwMode="auto">
          <a:xfrm>
            <a:off x="8695055" y="4344035"/>
            <a:ext cx="2872105" cy="775335"/>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bg1">
              <a:lumMod val="50000"/>
            </a:schemeClr>
          </a:solidFill>
          <a:ln w="0">
            <a:noFill/>
            <a:prstDash val="solid"/>
            <a:round/>
          </a:ln>
        </p:spPr>
        <p:txBody>
          <a:bodyPr vert="horz" wrap="square" lIns="91440" tIns="45720" rIns="91440" bIns="45720" numCol="1" anchor="t" anchorCtr="0" compatLnSpc="1"/>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44" name="Freeform 2352"/>
          <p:cNvSpPr>
            <a:spLocks noEditPoints="1"/>
          </p:cNvSpPr>
          <p:nvPr>
            <p:custDataLst>
              <p:tags r:id="rId46"/>
            </p:custDataLst>
          </p:nvPr>
        </p:nvSpPr>
        <p:spPr bwMode="auto">
          <a:xfrm>
            <a:off x="9201785" y="5302885"/>
            <a:ext cx="2108200" cy="664845"/>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bg1">
              <a:lumMod val="50000"/>
            </a:schemeClr>
          </a:solidFill>
          <a:ln w="0">
            <a:noFill/>
            <a:prstDash val="solid"/>
            <a:round/>
          </a:ln>
        </p:spPr>
        <p:txBody>
          <a:bodyPr vert="horz" wrap="square" lIns="91440" tIns="45720" rIns="91440" bIns="45720" numCol="1" anchor="t" anchorCtr="0" compatLnSpc="1"/>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45" name="Freeform 2353"/>
          <p:cNvSpPr/>
          <p:nvPr>
            <p:custDataLst>
              <p:tags r:id="rId47"/>
            </p:custDataLst>
          </p:nvPr>
        </p:nvSpPr>
        <p:spPr bwMode="auto">
          <a:xfrm>
            <a:off x="9464040" y="6122670"/>
            <a:ext cx="1570990" cy="512445"/>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bg1">
              <a:lumMod val="50000"/>
            </a:schemeClr>
          </a:solidFill>
          <a:ln w="0">
            <a:noFill/>
            <a:prstDash val="solid"/>
            <a:round/>
          </a:ln>
        </p:spPr>
        <p:txBody>
          <a:bodyPr vert="horz" wrap="square" lIns="91440" tIns="45720" rIns="91440" bIns="45720" numCol="1" anchor="t" anchorCtr="0" compatLnSpc="1"/>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46" name="Freeform 2354"/>
          <p:cNvSpPr/>
          <p:nvPr>
            <p:custDataLst>
              <p:tags r:id="rId48"/>
            </p:custDataLst>
          </p:nvPr>
        </p:nvSpPr>
        <p:spPr bwMode="auto">
          <a:xfrm>
            <a:off x="9598025" y="6350635"/>
            <a:ext cx="1446530" cy="718820"/>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5"/>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7" name="Freeform 2355"/>
          <p:cNvSpPr/>
          <p:nvPr>
            <p:custDataLst>
              <p:tags r:id="rId49"/>
            </p:custDataLst>
          </p:nvPr>
        </p:nvSpPr>
        <p:spPr bwMode="auto">
          <a:xfrm>
            <a:off x="9434195" y="5529580"/>
            <a:ext cx="1888490" cy="939165"/>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3"/>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8" name="Freeform 2356"/>
          <p:cNvSpPr/>
          <p:nvPr>
            <p:custDataLst>
              <p:tags r:id="rId50"/>
            </p:custDataLst>
          </p:nvPr>
        </p:nvSpPr>
        <p:spPr bwMode="auto">
          <a:xfrm>
            <a:off x="9161780" y="4591685"/>
            <a:ext cx="2421255" cy="1204595"/>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2"/>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p>
            <a:pPr algn="ctr">
              <a:lnSpc>
                <a:spcPct val="130000"/>
              </a:lnSpc>
            </a:pPr>
            <a:endParaRPr lang="zh-CN" altLang="en-US" sz="2000" kern="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49" name="文本框 148"/>
          <p:cNvSpPr txBox="1"/>
          <p:nvPr>
            <p:custDataLst>
              <p:tags r:id="rId51"/>
            </p:custDataLst>
          </p:nvPr>
        </p:nvSpPr>
        <p:spPr>
          <a:xfrm>
            <a:off x="7366000" y="6713220"/>
            <a:ext cx="2240280" cy="368300"/>
          </a:xfrm>
          <a:prstGeom prst="rect">
            <a:avLst/>
          </a:prstGeom>
          <a:noFill/>
        </p:spPr>
        <p:txBody>
          <a:bodyPr wrap="none" rtlCol="0" anchor="t">
            <a:spAutoFit/>
          </a:bodyPr>
          <a:p>
            <a:r>
              <a:rPr lang="zh-CN" altLang="en-US" sz="1800" dirty="0">
                <a:latin typeface="+mn-ea"/>
                <a:ea typeface="+mn-ea"/>
                <a:sym typeface="+mn-ea"/>
              </a:rPr>
              <a:t>迭代收敛，计算终止</a:t>
            </a:r>
            <a:endParaRPr lang="zh-CN" altLang="en-US" sz="1800" dirty="0">
              <a:latin typeface="+mn-ea"/>
              <a:ea typeface="+mn-ea"/>
              <a:sym typeface="+mn-ea"/>
            </a:endParaRPr>
          </a:p>
        </p:txBody>
      </p:sp>
      <p:pic>
        <p:nvPicPr>
          <p:cNvPr id="150" name="图片 149"/>
          <p:cNvPicPr>
            <a:picLocks noChangeAspect="1"/>
          </p:cNvPicPr>
          <p:nvPr>
            <p:custDataLst>
              <p:tags r:id="rId52"/>
            </p:custDataLst>
          </p:nvPr>
        </p:nvPicPr>
        <p:blipFill>
          <a:blip r:embed="rId40"/>
          <a:stretch>
            <a:fillRect/>
          </a:stretch>
        </p:blipFill>
        <p:spPr>
          <a:xfrm>
            <a:off x="8733790" y="4382135"/>
            <a:ext cx="1450975" cy="375920"/>
          </a:xfrm>
          <a:prstGeom prst="rect">
            <a:avLst/>
          </a:prstGeom>
        </p:spPr>
      </p:pic>
      <p:pic>
        <p:nvPicPr>
          <p:cNvPr id="151" name="图片 150"/>
          <p:cNvPicPr>
            <a:picLocks noChangeAspect="1"/>
          </p:cNvPicPr>
          <p:nvPr>
            <p:custDataLst>
              <p:tags r:id="rId53"/>
            </p:custDataLst>
          </p:nvPr>
        </p:nvPicPr>
        <p:blipFill>
          <a:blip r:embed="rId54"/>
          <a:stretch>
            <a:fillRect/>
          </a:stretch>
        </p:blipFill>
        <p:spPr>
          <a:xfrm>
            <a:off x="11271885" y="4732020"/>
            <a:ext cx="1475740" cy="375920"/>
          </a:xfrm>
          <a:prstGeom prst="rect">
            <a:avLst/>
          </a:prstGeom>
        </p:spPr>
      </p:pic>
      <p:pic>
        <p:nvPicPr>
          <p:cNvPr id="152" name="图片 151"/>
          <p:cNvPicPr>
            <a:picLocks noChangeAspect="1"/>
          </p:cNvPicPr>
          <p:nvPr>
            <p:custDataLst>
              <p:tags r:id="rId55"/>
            </p:custDataLst>
          </p:nvPr>
        </p:nvPicPr>
        <p:blipFill>
          <a:blip r:embed="rId56"/>
          <a:stretch>
            <a:fillRect/>
          </a:stretch>
        </p:blipFill>
        <p:spPr>
          <a:xfrm>
            <a:off x="7748270" y="5200015"/>
            <a:ext cx="1475740" cy="375920"/>
          </a:xfrm>
          <a:prstGeom prst="rect">
            <a:avLst/>
          </a:prstGeom>
        </p:spPr>
      </p:pic>
      <p:pic>
        <p:nvPicPr>
          <p:cNvPr id="153" name="图片 152"/>
          <p:cNvPicPr>
            <a:picLocks noChangeAspect="1"/>
          </p:cNvPicPr>
          <p:nvPr>
            <p:custDataLst>
              <p:tags r:id="rId57"/>
            </p:custDataLst>
          </p:nvPr>
        </p:nvPicPr>
        <p:blipFill>
          <a:blip r:embed="rId58"/>
          <a:stretch>
            <a:fillRect/>
          </a:stretch>
        </p:blipFill>
        <p:spPr>
          <a:xfrm>
            <a:off x="11181715" y="5531485"/>
            <a:ext cx="1475740" cy="375920"/>
          </a:xfrm>
          <a:prstGeom prst="rect">
            <a:avLst/>
          </a:prstGeom>
        </p:spPr>
      </p:pic>
      <p:pic>
        <p:nvPicPr>
          <p:cNvPr id="154" name="图片 153"/>
          <p:cNvPicPr>
            <a:picLocks noChangeAspect="1"/>
          </p:cNvPicPr>
          <p:nvPr>
            <p:custDataLst>
              <p:tags r:id="rId59"/>
            </p:custDataLst>
          </p:nvPr>
        </p:nvPicPr>
        <p:blipFill>
          <a:blip r:embed="rId60"/>
          <a:stretch>
            <a:fillRect/>
          </a:stretch>
        </p:blipFill>
        <p:spPr>
          <a:xfrm>
            <a:off x="11044555" y="6162040"/>
            <a:ext cx="1026160" cy="473075"/>
          </a:xfrm>
          <a:prstGeom prst="rect">
            <a:avLst/>
          </a:prstGeom>
        </p:spPr>
      </p:pic>
      <p:pic>
        <p:nvPicPr>
          <p:cNvPr id="155" name="图片 154"/>
          <p:cNvPicPr>
            <a:picLocks noChangeAspect="1"/>
          </p:cNvPicPr>
          <p:nvPr>
            <p:custDataLst>
              <p:tags r:id="rId61"/>
            </p:custDataLst>
          </p:nvPr>
        </p:nvPicPr>
        <p:blipFill>
          <a:blip r:embed="rId60"/>
          <a:stretch>
            <a:fillRect/>
          </a:stretch>
        </p:blipFill>
        <p:spPr>
          <a:xfrm>
            <a:off x="8406765" y="5996305"/>
            <a:ext cx="1026160" cy="473075"/>
          </a:xfrm>
          <a:prstGeom prst="rect">
            <a:avLst/>
          </a:prstGeom>
        </p:spPr>
      </p:pic>
      <p:sp>
        <p:nvSpPr>
          <p:cNvPr id="156" name="文本框 155"/>
          <p:cNvSpPr txBox="1"/>
          <p:nvPr>
            <p:custDataLst>
              <p:tags r:id="rId62"/>
            </p:custDataLst>
          </p:nvPr>
        </p:nvSpPr>
        <p:spPr>
          <a:xfrm>
            <a:off x="2828925" y="6640195"/>
            <a:ext cx="4328160" cy="46037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rPr>
              <a:t>上角标括号里面表示迭代次数</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5000" fill="hold">
                                          <p:stCondLst>
                                            <p:cond delay="0"/>
                                          </p:stCondLst>
                                        </p:cTn>
                                        <p:tgtEl>
                                          <p:spTgt spid="96"/>
                                        </p:tgtEl>
                                        <p:attrNameLst>
                                          <p:attrName>style.visibility</p:attrName>
                                        </p:attrNameLst>
                                      </p:cBhvr>
                                      <p:to>
                                        <p:strVal val="visible"/>
                                      </p:to>
                                    </p:set>
                                    <p:animEffect transition="in" filter="wipe(left)">
                                      <p:cBhvr>
                                        <p:cTn id="7" dur="5000"/>
                                        <p:tgtEl>
                                          <p:spTgt spid="96"/>
                                        </p:tgtEl>
                                      </p:cBhvr>
                                    </p:animEffect>
                                  </p:childTnLst>
                                </p:cTn>
                              </p:par>
                              <p:par>
                                <p:cTn id="8" presetID="1"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childTnLst>
                                </p:cTn>
                              </p:par>
                            </p:childTnLst>
                          </p:cTn>
                        </p:par>
                        <p:par>
                          <p:cTn id="10" fill="hold">
                            <p:stCondLst>
                              <p:cond delay="5000"/>
                            </p:stCondLst>
                            <p:childTnLst>
                              <p:par>
                                <p:cTn id="11" presetID="1" presetClass="entr" presetSubtype="0" fill="hold" nodeType="after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nodeType="afterEffect">
                                  <p:stCondLst>
                                    <p:cond delay="0"/>
                                  </p:stCondLst>
                                  <p:childTnLst>
                                    <p:set>
                                      <p:cBhvr>
                                        <p:cTn id="15" dur="1" fill="hold">
                                          <p:stCondLst>
                                            <p:cond delay="0"/>
                                          </p:stCondLst>
                                        </p:cTn>
                                        <p:tgtEl>
                                          <p:spTgt spid="1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childTnLst>
                          </p:cTn>
                        </p:par>
                        <p:par>
                          <p:cTn id="21" fill="hold">
                            <p:stCondLst>
                              <p:cond delay="5000"/>
                            </p:stCondLst>
                            <p:childTnLst>
                              <p:par>
                                <p:cTn id="22" presetID="22" presetClass="entr" presetSubtype="8"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wipe(left)">
                                      <p:cBhvr>
                                        <p:cTn id="24" dur="500"/>
                                        <p:tgtEl>
                                          <p:spTgt spid="143"/>
                                        </p:tgtEl>
                                      </p:cBhvr>
                                    </p:animEffec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151"/>
                                        </p:tgtEl>
                                        <p:attrNameLst>
                                          <p:attrName>style.visibility</p:attrName>
                                        </p:attrNameLst>
                                      </p:cBhvr>
                                      <p:to>
                                        <p:strVal val="visible"/>
                                      </p:to>
                                    </p:set>
                                  </p:childTnLst>
                                </p:cTn>
                              </p:par>
                            </p:childTnLst>
                          </p:cTn>
                        </p:par>
                        <p:par>
                          <p:cTn id="28" fill="hold">
                            <p:stCondLst>
                              <p:cond delay="5500"/>
                            </p:stCondLst>
                            <p:childTnLst>
                              <p:par>
                                <p:cTn id="29" presetID="22" presetClass="entr" presetSubtype="2" fill="hold" grpId="0" nodeType="after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wipe(right)">
                                      <p:cBhvr>
                                        <p:cTn id="31" dur="500"/>
                                        <p:tgtEl>
                                          <p:spTgt spid="148"/>
                                        </p:tgtEl>
                                      </p:cBhvr>
                                    </p:animEffect>
                                  </p:childTnLst>
                                </p:cTn>
                              </p:par>
                            </p:childTnLst>
                          </p:cTn>
                        </p:par>
                        <p:par>
                          <p:cTn id="32" fill="hold">
                            <p:stCondLst>
                              <p:cond delay="6000"/>
                            </p:stCondLst>
                            <p:childTnLst>
                              <p:par>
                                <p:cTn id="33" presetID="1" presetClass="entr" presetSubtype="0" fill="hold" nodeType="after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childTnLst>
                          </p:cTn>
                        </p:par>
                        <p:par>
                          <p:cTn id="35" fill="hold">
                            <p:stCondLst>
                              <p:cond delay="6000"/>
                            </p:stCondLst>
                            <p:childTnLst>
                              <p:par>
                                <p:cTn id="36" presetID="22" presetClass="entr" presetSubtype="8" fill="hold" grpId="0"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wipe(left)">
                                      <p:cBhvr>
                                        <p:cTn id="38" dur="500"/>
                                        <p:tgtEl>
                                          <p:spTgt spid="144"/>
                                        </p:tgtEl>
                                      </p:cBhvr>
                                    </p:animEffect>
                                  </p:childTnLst>
                                </p:cTn>
                              </p:par>
                            </p:childTnLst>
                          </p:cTn>
                        </p:par>
                        <p:par>
                          <p:cTn id="39" fill="hold">
                            <p:stCondLst>
                              <p:cond delay="6500"/>
                            </p:stCondLst>
                            <p:childTnLst>
                              <p:par>
                                <p:cTn id="40" presetID="1" presetClass="entr" presetSubtype="0" fill="hold" nodeType="afterEffect">
                                  <p:stCondLst>
                                    <p:cond delay="0"/>
                                  </p:stCondLst>
                                  <p:childTnLst>
                                    <p:set>
                                      <p:cBhvr>
                                        <p:cTn id="41" dur="1" fill="hold">
                                          <p:stCondLst>
                                            <p:cond delay="0"/>
                                          </p:stCondLst>
                                        </p:cTn>
                                        <p:tgtEl>
                                          <p:spTgt spid="153"/>
                                        </p:tgtEl>
                                        <p:attrNameLst>
                                          <p:attrName>style.visibility</p:attrName>
                                        </p:attrNameLst>
                                      </p:cBhvr>
                                      <p:to>
                                        <p:strVal val="visible"/>
                                      </p:to>
                                    </p:set>
                                  </p:childTnLst>
                                </p:cTn>
                              </p:par>
                            </p:childTnLst>
                          </p:cTn>
                        </p:par>
                        <p:par>
                          <p:cTn id="42" fill="hold">
                            <p:stCondLst>
                              <p:cond delay="6500"/>
                            </p:stCondLst>
                            <p:childTnLst>
                              <p:par>
                                <p:cTn id="43" presetID="22" presetClass="entr" presetSubtype="2"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right)">
                                      <p:cBhvr>
                                        <p:cTn id="45" dur="500"/>
                                        <p:tgtEl>
                                          <p:spTgt spid="147"/>
                                        </p:tgtEl>
                                      </p:cBhvr>
                                    </p:animEffec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0"/>
                                          </p:stCondLst>
                                        </p:cTn>
                                        <p:tgtEl>
                                          <p:spTgt spid="155"/>
                                        </p:tgtEl>
                                        <p:attrNameLst>
                                          <p:attrName>style.visibility</p:attrName>
                                        </p:attrNameLst>
                                      </p:cBhvr>
                                      <p:to>
                                        <p:strVal val="visible"/>
                                      </p:to>
                                    </p:set>
                                  </p:childTnLst>
                                </p:cTn>
                              </p:par>
                            </p:childTnLst>
                          </p:cTn>
                        </p:par>
                        <p:par>
                          <p:cTn id="49" fill="hold">
                            <p:stCondLst>
                              <p:cond delay="7000"/>
                            </p:stCondLst>
                            <p:childTnLst>
                              <p:par>
                                <p:cTn id="50" presetID="22" presetClass="entr" presetSubtype="8" fill="hold" grpId="0" nodeType="afterEffect">
                                  <p:stCondLst>
                                    <p:cond delay="0"/>
                                  </p:stCondLst>
                                  <p:childTnLst>
                                    <p:set>
                                      <p:cBhvr>
                                        <p:cTn id="51" dur="1" fill="hold">
                                          <p:stCondLst>
                                            <p:cond delay="0"/>
                                          </p:stCondLst>
                                        </p:cTn>
                                        <p:tgtEl>
                                          <p:spTgt spid="145"/>
                                        </p:tgtEl>
                                        <p:attrNameLst>
                                          <p:attrName>style.visibility</p:attrName>
                                        </p:attrNameLst>
                                      </p:cBhvr>
                                      <p:to>
                                        <p:strVal val="visible"/>
                                      </p:to>
                                    </p:set>
                                    <p:animEffect transition="in" filter="wipe(left)">
                                      <p:cBhvr>
                                        <p:cTn id="52" dur="500"/>
                                        <p:tgtEl>
                                          <p:spTgt spid="145"/>
                                        </p:tgtEl>
                                      </p:cBhvr>
                                    </p:animEffect>
                                  </p:childTnLst>
                                </p:cTn>
                              </p:par>
                            </p:childTnLst>
                          </p:cTn>
                        </p:par>
                        <p:par>
                          <p:cTn id="53" fill="hold">
                            <p:stCondLst>
                              <p:cond delay="7500"/>
                            </p:stCondLst>
                            <p:childTnLst>
                              <p:par>
                                <p:cTn id="54" presetID="1" presetClass="entr" presetSubtype="0" fill="hold" nodeType="afterEffect">
                                  <p:stCondLst>
                                    <p:cond delay="0"/>
                                  </p:stCondLst>
                                  <p:childTnLst>
                                    <p:set>
                                      <p:cBhvr>
                                        <p:cTn id="55" dur="1" fill="hold">
                                          <p:stCondLst>
                                            <p:cond delay="0"/>
                                          </p:stCondLst>
                                        </p:cTn>
                                        <p:tgtEl>
                                          <p:spTgt spid="154"/>
                                        </p:tgtEl>
                                        <p:attrNameLst>
                                          <p:attrName>style.visibility</p:attrName>
                                        </p:attrNameLst>
                                      </p:cBhvr>
                                      <p:to>
                                        <p:strVal val="visible"/>
                                      </p:to>
                                    </p:set>
                                  </p:childTnLst>
                                </p:cTn>
                              </p:par>
                            </p:childTnLst>
                          </p:cTn>
                        </p:par>
                        <p:par>
                          <p:cTn id="56" fill="hold">
                            <p:stCondLst>
                              <p:cond delay="7500"/>
                            </p:stCondLst>
                            <p:childTnLst>
                              <p:par>
                                <p:cTn id="57" presetID="22" presetClass="entr" presetSubtype="2"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wipe(right)">
                                      <p:cBhvr>
                                        <p:cTn id="59" dur="500"/>
                                        <p:tgtEl>
                                          <p:spTgt spid="146"/>
                                        </p:tgtEl>
                                      </p:cBhvr>
                                    </p:animEffect>
                                  </p:childTnLst>
                                </p:cTn>
                              </p:par>
                            </p:childTnLst>
                          </p:cTn>
                        </p:par>
                        <p:par>
                          <p:cTn id="60" fill="hold">
                            <p:stCondLst>
                              <p:cond delay="8000"/>
                            </p:stCondLst>
                            <p:childTnLst>
                              <p:par>
                                <p:cTn id="61" presetID="1" presetClass="entr" presetSubtype="0" fill="hold" grpId="0" nodeType="after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ldLvl="0" animBg="1"/>
      <p:bldP spid="143" grpId="1" animBg="1"/>
      <p:bldP spid="148" grpId="0" bldLvl="0" animBg="1"/>
      <p:bldP spid="148" grpId="1" animBg="1"/>
      <p:bldP spid="144" grpId="0" bldLvl="0" animBg="1"/>
      <p:bldP spid="144" grpId="1" animBg="1"/>
      <p:bldP spid="147" grpId="0" bldLvl="0" animBg="1"/>
      <p:bldP spid="147" grpId="1" animBg="1"/>
      <p:bldP spid="145" grpId="0" bldLvl="0" animBg="1"/>
      <p:bldP spid="145" grpId="1" animBg="1"/>
      <p:bldP spid="146" grpId="0" bldLvl="0" animBg="1"/>
      <p:bldP spid="146" grpId="1" animBg="1"/>
      <p:bldP spid="149" grpId="0"/>
      <p:bldP spid="149" grpId="1"/>
      <p:bldP spid="156" grpId="0"/>
      <p:bldP spid="15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高斯-赛德尔迭代解法</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9" name="文本框 8"/>
          <p:cNvSpPr txBox="1"/>
          <p:nvPr>
            <p:custDataLst>
              <p:tags r:id="rId1"/>
            </p:custDataLst>
          </p:nvPr>
        </p:nvSpPr>
        <p:spPr>
          <a:xfrm>
            <a:off x="2900680" y="3336290"/>
            <a:ext cx="2292985" cy="400050"/>
          </a:xfrm>
          <a:prstGeom prst="rect">
            <a:avLst/>
          </a:prstGeom>
          <a:noFill/>
        </p:spPr>
        <p:txBody>
          <a:bodyPr wrap="square" bIns="0" rtlCol="0" anchor="b" anchorCtr="0">
            <a:noAutofit/>
          </a:bodyPr>
          <a:p>
            <a:pPr algn="ctr">
              <a:lnSpc>
                <a:spcPct val="120000"/>
              </a:lnSpc>
            </a:pPr>
            <a:r>
              <a:rPr lang="zh-CN" altLang="en-US" sz="2300" dirty="0">
                <a:latin typeface="+mn-ea"/>
                <a:ea typeface="+mn-ea"/>
                <a:sym typeface="+mn-ea"/>
              </a:rPr>
              <a:t>判断迭代</a:t>
            </a:r>
            <a:endParaRPr lang="zh-CN" altLang="en-US" sz="2300" dirty="0">
              <a:latin typeface="+mn-ea"/>
              <a:ea typeface="+mn-ea"/>
              <a:sym typeface="+mn-ea"/>
            </a:endParaRPr>
          </a:p>
          <a:p>
            <a:pPr algn="ctr">
              <a:lnSpc>
                <a:spcPct val="120000"/>
              </a:lnSpc>
            </a:pPr>
            <a:r>
              <a:rPr lang="zh-CN" altLang="en-US" sz="2300" dirty="0">
                <a:latin typeface="+mn-ea"/>
                <a:ea typeface="+mn-ea"/>
                <a:sym typeface="+mn-ea"/>
              </a:rPr>
              <a:t>是否收敛的准则</a:t>
            </a:r>
            <a:endParaRPr lang="zh-CN" altLang="en-US" sz="2300" b="1" spc="300" dirty="0">
              <a:solidFill>
                <a:srgbClr val="000000">
                  <a:lumMod val="65000"/>
                  <a:lumOff val="35000"/>
                </a:srgbClr>
              </a:solidFill>
              <a:latin typeface="+mn-ea"/>
              <a:ea typeface="+mn-ea"/>
              <a:sym typeface="+mn-ea"/>
            </a:endParaRPr>
          </a:p>
        </p:txBody>
      </p:sp>
      <p:sp>
        <p:nvSpPr>
          <p:cNvPr id="6" name="六边形 35"/>
          <p:cNvSpPr/>
          <p:nvPr>
            <p:custDataLst>
              <p:tags r:id="rId2"/>
            </p:custDataLst>
          </p:nvPr>
        </p:nvSpPr>
        <p:spPr>
          <a:xfrm>
            <a:off x="2621353" y="2147529"/>
            <a:ext cx="2817412" cy="1649624"/>
          </a:xfrm>
          <a:custGeom>
            <a:avLst/>
            <a:gdLst>
              <a:gd name="connsiteX0" fmla="*/ 0 w 2233014"/>
              <a:gd name="connsiteY0" fmla="*/ 952138 h 1904276"/>
              <a:gd name="connsiteX1" fmla="*/ 1116507 w 2233014"/>
              <a:gd name="connsiteY1" fmla="*/ 0 h 1904276"/>
              <a:gd name="connsiteX2" fmla="*/ 1116507 w 2233014"/>
              <a:gd name="connsiteY2" fmla="*/ 0 h 1904276"/>
              <a:gd name="connsiteX3" fmla="*/ 2233014 w 2233014"/>
              <a:gd name="connsiteY3" fmla="*/ 952138 h 1904276"/>
              <a:gd name="connsiteX4" fmla="*/ 1116507 w 2233014"/>
              <a:gd name="connsiteY4" fmla="*/ 1904276 h 1904276"/>
              <a:gd name="connsiteX5" fmla="*/ 1116507 w 2233014"/>
              <a:gd name="connsiteY5" fmla="*/ 1904276 h 1904276"/>
              <a:gd name="connsiteX6" fmla="*/ 0 w 2233014"/>
              <a:gd name="connsiteY6" fmla="*/ 952138 h 1904276"/>
              <a:gd name="connsiteX0-1" fmla="*/ 0 w 2233014"/>
              <a:gd name="connsiteY0-2" fmla="*/ 952138 h 1904276"/>
              <a:gd name="connsiteX1-3" fmla="*/ 1116507 w 2233014"/>
              <a:gd name="connsiteY1-4" fmla="*/ 0 h 1904276"/>
              <a:gd name="connsiteX2-5" fmla="*/ 1116507 w 2233014"/>
              <a:gd name="connsiteY2-6" fmla="*/ 0 h 1904276"/>
              <a:gd name="connsiteX3-7" fmla="*/ 2233014 w 2233014"/>
              <a:gd name="connsiteY3-8" fmla="*/ 952138 h 1904276"/>
              <a:gd name="connsiteX4-9" fmla="*/ 1116507 w 2233014"/>
              <a:gd name="connsiteY4-10" fmla="*/ 1904276 h 1904276"/>
              <a:gd name="connsiteX5-11" fmla="*/ 0 w 2233014"/>
              <a:gd name="connsiteY5-12" fmla="*/ 952138 h 1904276"/>
              <a:gd name="connsiteX0-13" fmla="*/ 0 w 2233014"/>
              <a:gd name="connsiteY0-14" fmla="*/ 952138 h 977176"/>
              <a:gd name="connsiteX1-15" fmla="*/ 1116507 w 2233014"/>
              <a:gd name="connsiteY1-16" fmla="*/ 0 h 977176"/>
              <a:gd name="connsiteX2-17" fmla="*/ 1116507 w 2233014"/>
              <a:gd name="connsiteY2-18" fmla="*/ 0 h 977176"/>
              <a:gd name="connsiteX3-19" fmla="*/ 2233014 w 2233014"/>
              <a:gd name="connsiteY3-20" fmla="*/ 952138 h 977176"/>
              <a:gd name="connsiteX4-21" fmla="*/ 1078407 w 2233014"/>
              <a:gd name="connsiteY4-22" fmla="*/ 977176 h 977176"/>
              <a:gd name="connsiteX5-23" fmla="*/ 0 w 2233014"/>
              <a:gd name="connsiteY5-24" fmla="*/ 952138 h 977176"/>
              <a:gd name="connsiteX0-25" fmla="*/ 0 w 2233014"/>
              <a:gd name="connsiteY0-26" fmla="*/ 952138 h 961301"/>
              <a:gd name="connsiteX1-27" fmla="*/ 1116507 w 2233014"/>
              <a:gd name="connsiteY1-28" fmla="*/ 0 h 961301"/>
              <a:gd name="connsiteX2-29" fmla="*/ 1116507 w 2233014"/>
              <a:gd name="connsiteY2-30" fmla="*/ 0 h 961301"/>
              <a:gd name="connsiteX3-31" fmla="*/ 2233014 w 2233014"/>
              <a:gd name="connsiteY3-32" fmla="*/ 952138 h 961301"/>
              <a:gd name="connsiteX4-33" fmla="*/ 1072057 w 2233014"/>
              <a:gd name="connsiteY4-34" fmla="*/ 961301 h 961301"/>
              <a:gd name="connsiteX5-35" fmla="*/ 0 w 2233014"/>
              <a:gd name="connsiteY5-36" fmla="*/ 952138 h 961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33014" h="961301">
                <a:moveTo>
                  <a:pt x="0" y="952138"/>
                </a:moveTo>
                <a:lnTo>
                  <a:pt x="1116507" y="0"/>
                </a:lnTo>
                <a:lnTo>
                  <a:pt x="1116507" y="0"/>
                </a:lnTo>
                <a:lnTo>
                  <a:pt x="2233014" y="952138"/>
                </a:lnTo>
                <a:lnTo>
                  <a:pt x="1072057" y="961301"/>
                </a:lnTo>
                <a:lnTo>
                  <a:pt x="0" y="952138"/>
                </a:lnTo>
                <a:close/>
              </a:path>
            </a:pathLst>
          </a:custGeom>
          <a:noFill/>
          <a:ln w="28575">
            <a:solidFill>
              <a:srgbClr val="FFFFFF">
                <a:lumMod val="50000"/>
              </a:srgbClr>
            </a:solidFill>
          </a:ln>
        </p:spPr>
        <p:style>
          <a:lnRef idx="2">
            <a:srgbClr val="4276AA">
              <a:shade val="50000"/>
            </a:srgbClr>
          </a:lnRef>
          <a:fillRef idx="1">
            <a:srgbClr val="4276AA"/>
          </a:fillRef>
          <a:effectRef idx="0">
            <a:srgbClr val="4276AA"/>
          </a:effectRef>
          <a:fontRef idx="minor">
            <a:srgbClr val="FFFFFF"/>
          </a:fontRef>
        </p:style>
        <p:txBody>
          <a:bodyPr rtlCol="0" anchor="ct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64465" y="1023620"/>
            <a:ext cx="3324225" cy="2458085"/>
            <a:chOff x="259" y="1612"/>
            <a:chExt cx="5235" cy="3871"/>
          </a:xfrm>
        </p:grpSpPr>
        <p:sp>
          <p:nvSpPr>
            <p:cNvPr id="4" name="任意多边形 3"/>
            <p:cNvSpPr/>
            <p:nvPr>
              <p:custDataLst>
                <p:tags r:id="rId3"/>
              </p:custDataLst>
            </p:nvPr>
          </p:nvSpPr>
          <p:spPr>
            <a:xfrm rot="18512905">
              <a:off x="3703" y="3949"/>
              <a:ext cx="2573" cy="496"/>
            </a:xfrm>
            <a:custGeom>
              <a:avLst/>
              <a:gdLst>
                <a:gd name="connsiteX0" fmla="*/ 1633901 w 1633901"/>
                <a:gd name="connsiteY0" fmla="*/ 295602 h 314790"/>
                <a:gd name="connsiteX1" fmla="*/ 707894 w 1633901"/>
                <a:gd name="connsiteY1" fmla="*/ 314790 h 314790"/>
                <a:gd name="connsiteX2" fmla="*/ 0 w 1633901"/>
                <a:gd name="connsiteY2" fmla="*/ 298905 h 314790"/>
                <a:gd name="connsiteX3" fmla="*/ 14928 w 1633901"/>
                <a:gd name="connsiteY3" fmla="*/ 285763 h 314790"/>
                <a:gd name="connsiteX4" fmla="*/ 1618535 w 1633901"/>
                <a:gd name="connsiteY4" fmla="*/ 281506 h 314790"/>
                <a:gd name="connsiteX5" fmla="*/ 1633901 w 1633901"/>
                <a:gd name="connsiteY5" fmla="*/ 295602 h 31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901" h="314790">
                  <a:moveTo>
                    <a:pt x="1633901" y="295602"/>
                  </a:moveTo>
                  <a:lnTo>
                    <a:pt x="707894" y="314790"/>
                  </a:lnTo>
                  <a:lnTo>
                    <a:pt x="0" y="298905"/>
                  </a:lnTo>
                  <a:lnTo>
                    <a:pt x="14928" y="285763"/>
                  </a:lnTo>
                  <a:cubicBezTo>
                    <a:pt x="499775" y="-100572"/>
                    <a:pt x="1170757" y="-88496"/>
                    <a:pt x="1618535" y="281506"/>
                  </a:cubicBezTo>
                  <a:lnTo>
                    <a:pt x="1633901" y="295602"/>
                  </a:lnTo>
                  <a:close/>
                </a:path>
              </a:pathLst>
            </a:custGeom>
            <a:solidFill>
              <a:srgbClr val="FFFFFF"/>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31" name="任意多边形 30"/>
            <p:cNvSpPr/>
            <p:nvPr>
              <p:custDataLst>
                <p:tags r:id="rId4"/>
              </p:custDataLst>
            </p:nvPr>
          </p:nvSpPr>
          <p:spPr>
            <a:xfrm rot="18512905">
              <a:off x="2045" y="1458"/>
              <a:ext cx="3251" cy="3649"/>
            </a:xfrm>
            <a:custGeom>
              <a:avLst/>
              <a:gdLst>
                <a:gd name="connsiteX0" fmla="*/ 1032035 w 2064070"/>
                <a:gd name="connsiteY0" fmla="*/ 0 h 2316900"/>
                <a:gd name="connsiteX1" fmla="*/ 2064070 w 2064070"/>
                <a:gd name="connsiteY1" fmla="*/ 2310549 h 2316900"/>
                <a:gd name="connsiteX2" fmla="*/ 1916955 w 2064070"/>
                <a:gd name="connsiteY2" fmla="*/ 2313597 h 2316900"/>
                <a:gd name="connsiteX3" fmla="*/ 1901589 w 2064070"/>
                <a:gd name="connsiteY3" fmla="*/ 2299501 h 2316900"/>
                <a:gd name="connsiteX4" fmla="*/ 297982 w 2064070"/>
                <a:gd name="connsiteY4" fmla="*/ 2303758 h 2316900"/>
                <a:gd name="connsiteX5" fmla="*/ 283054 w 2064070"/>
                <a:gd name="connsiteY5" fmla="*/ 2316900 h 2316900"/>
                <a:gd name="connsiteX6" fmla="*/ 0 w 2064070"/>
                <a:gd name="connsiteY6" fmla="*/ 2310548 h 2316900"/>
                <a:gd name="connsiteX7" fmla="*/ 1032035 w 2064070"/>
                <a:gd name="connsiteY7" fmla="*/ 0 h 231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070" h="2316900">
                  <a:moveTo>
                    <a:pt x="1032035" y="0"/>
                  </a:moveTo>
                  <a:lnTo>
                    <a:pt x="2064070" y="2310549"/>
                  </a:lnTo>
                  <a:lnTo>
                    <a:pt x="1916955" y="2313597"/>
                  </a:lnTo>
                  <a:lnTo>
                    <a:pt x="1901589" y="2299501"/>
                  </a:lnTo>
                  <a:cubicBezTo>
                    <a:pt x="1453811" y="1929499"/>
                    <a:pt x="782829" y="1917423"/>
                    <a:pt x="297982" y="2303758"/>
                  </a:cubicBezTo>
                  <a:lnTo>
                    <a:pt x="283054" y="2316900"/>
                  </a:lnTo>
                  <a:lnTo>
                    <a:pt x="0" y="2310548"/>
                  </a:lnTo>
                  <a:lnTo>
                    <a:pt x="1032035" y="0"/>
                  </a:lnTo>
                  <a:close/>
                </a:path>
              </a:pathLst>
            </a:custGeom>
            <a:solidFill>
              <a:schemeClr val="accent2"/>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TextBox 1"/>
                <p:cNvSpPr txBox="1"/>
                <p:nvPr>
                  <p:custDataLst>
                    <p:tags r:id="rId5"/>
                  </p:custDataLst>
                </p:nvPr>
              </p:nvSpPr>
              <p:spPr>
                <a:xfrm>
                  <a:off x="259" y="1612"/>
                  <a:ext cx="4569" cy="857"/>
                </a:xfrm>
                <a:prstGeom prst="rect">
                  <a:avLst/>
                </a:prstGeom>
                <a:solidFill>
                  <a:schemeClr val="bg1"/>
                </a:solidFill>
                <a:effectLst>
                  <a:outerShdw blurRad="50800" dist="38100" dir="2700000" algn="tl" rotWithShape="0">
                    <a:prstClr val="black">
                      <a:alpha val="40000"/>
                    </a:prstClr>
                  </a:outerShdw>
                </a:effectLst>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𝑚</m:t>
                        </m:r>
                        <m:r>
                          <a:rPr lang="en-US" altLang="zh-CN" sz="2400" b="0" i="1" smtClean="0">
                            <a:latin typeface="Cambria Math" panose="02040503050406030204" pitchFamily="18" charset="0"/>
                          </a:rPr>
                          <m:t>𝑎𝑥</m:t>
                        </m:r>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𝑖</m:t>
                                </m:r>
                              </m:sub>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d>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𝑡</m:t>
                                </m:r>
                              </m:e>
                              <m:sub>
                                <m:r>
                                  <a:rPr lang="en-US" altLang="zh-CN" sz="2400" i="1">
                                    <a:latin typeface="Cambria Math" panose="02040503050406030204" pitchFamily="18" charset="0"/>
                                  </a:rPr>
                                  <m:t>𝑖</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sup>
                            </m:sSubSup>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𝜀</m:t>
                        </m:r>
                      </m:oMath>
                    </m:oMathPara>
                  </a14:m>
                  <a:endParaRPr lang="en-US" sz="2400" dirty="0">
                    <a:ea typeface="黑体" panose="02010609060101010101" pitchFamily="2" charset="-122"/>
                  </a:endParaRPr>
                </a:p>
              </p:txBody>
            </p:sp>
          </mc:Choice>
          <mc:Fallback>
            <p:sp>
              <p:nvSpPr>
                <p:cNvPr id="11" name="TextBox 1"/>
                <p:cNvSpPr txBox="1">
                  <a:spLocks noRot="1" noChangeAspect="1" noMove="1" noResize="1" noEditPoints="1" noAdjustHandles="1" noChangeArrowheads="1" noChangeShapeType="1" noTextEdit="1"/>
                </p:cNvSpPr>
                <p:nvPr>
                  <p:custDataLst>
                    <p:tags r:id="rId6"/>
                  </p:custDataLst>
                </p:nvPr>
              </p:nvSpPr>
              <p:spPr>
                <a:xfrm>
                  <a:off x="259" y="1612"/>
                  <a:ext cx="4569" cy="857"/>
                </a:xfrm>
                <a:prstGeom prst="rect">
                  <a:avLst/>
                </a:prstGeom>
                <a:blipFill rotWithShape="1">
                  <a:blip r:embed="rId7"/>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grpSp>
        <p:nvGrpSpPr>
          <p:cNvPr id="37" name="组合 36"/>
          <p:cNvGrpSpPr/>
          <p:nvPr/>
        </p:nvGrpSpPr>
        <p:grpSpPr>
          <a:xfrm>
            <a:off x="4024630" y="735965"/>
            <a:ext cx="4088765" cy="2520950"/>
            <a:chOff x="6338" y="1159"/>
            <a:chExt cx="6439" cy="3970"/>
          </a:xfrm>
        </p:grpSpPr>
        <p:sp>
          <p:nvSpPr>
            <p:cNvPr id="5" name="任意多边形 4"/>
            <p:cNvSpPr/>
            <p:nvPr>
              <p:custDataLst>
                <p:tags r:id="rId8"/>
              </p:custDataLst>
            </p:nvPr>
          </p:nvSpPr>
          <p:spPr>
            <a:xfrm rot="18512905">
              <a:off x="7193" y="2986"/>
              <a:ext cx="732" cy="2442"/>
            </a:xfrm>
            <a:custGeom>
              <a:avLst/>
              <a:gdLst>
                <a:gd name="connsiteX0" fmla="*/ 328673 w 465131"/>
                <a:gd name="connsiteY0" fmla="*/ 0 h 1550491"/>
                <a:gd name="connsiteX1" fmla="*/ 335449 w 465131"/>
                <a:gd name="connsiteY1" fmla="*/ 11914 h 1550491"/>
                <a:gd name="connsiteX2" fmla="*/ 71778 w 465131"/>
                <a:gd name="connsiteY2" fmla="*/ 1487301 h 1550491"/>
                <a:gd name="connsiteX3" fmla="*/ 0 w 465131"/>
                <a:gd name="connsiteY3" fmla="*/ 1550491 h 1550491"/>
                <a:gd name="connsiteX4" fmla="*/ 129045 w 465131"/>
                <a:gd name="connsiteY4" fmla="*/ 860340 h 1550491"/>
                <a:gd name="connsiteX5" fmla="*/ 328673 w 465131"/>
                <a:gd name="connsiteY5" fmla="*/ 0 h 15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131" h="1550491">
                  <a:moveTo>
                    <a:pt x="328673" y="0"/>
                  </a:moveTo>
                  <a:lnTo>
                    <a:pt x="335449" y="11914"/>
                  </a:lnTo>
                  <a:cubicBezTo>
                    <a:pt x="577498" y="493930"/>
                    <a:pt x="475744" y="1094626"/>
                    <a:pt x="71778" y="1487301"/>
                  </a:cubicBezTo>
                  <a:lnTo>
                    <a:pt x="0" y="1550491"/>
                  </a:lnTo>
                  <a:lnTo>
                    <a:pt x="129045" y="860340"/>
                  </a:lnTo>
                  <a:lnTo>
                    <a:pt x="328673" y="0"/>
                  </a:lnTo>
                  <a:close/>
                </a:path>
              </a:pathLst>
            </a:custGeom>
            <a:solidFill>
              <a:srgbClr val="FFFFFF"/>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32" name="任意多边形 31"/>
            <p:cNvSpPr/>
            <p:nvPr>
              <p:custDataLst>
                <p:tags r:id="rId9"/>
              </p:custDataLst>
            </p:nvPr>
          </p:nvSpPr>
          <p:spPr>
            <a:xfrm rot="18512905">
              <a:off x="6691" y="1591"/>
              <a:ext cx="3894" cy="3182"/>
            </a:xfrm>
            <a:custGeom>
              <a:avLst/>
              <a:gdLst>
                <a:gd name="connsiteX0" fmla="*/ 2472561 w 2472561"/>
                <a:gd name="connsiteY0" fmla="*/ 1481934 h 2020614"/>
                <a:gd name="connsiteX1" fmla="*/ 0 w 2472561"/>
                <a:gd name="connsiteY1" fmla="*/ 2020614 h 2020614"/>
                <a:gd name="connsiteX2" fmla="*/ 68232 w 2472561"/>
                <a:gd name="connsiteY2" fmla="*/ 1655698 h 2020614"/>
                <a:gd name="connsiteX3" fmla="*/ 140010 w 2472561"/>
                <a:gd name="connsiteY3" fmla="*/ 1592508 h 2020614"/>
                <a:gd name="connsiteX4" fmla="*/ 403681 w 2472561"/>
                <a:gd name="connsiteY4" fmla="*/ 117121 h 2020614"/>
                <a:gd name="connsiteX5" fmla="*/ 396905 w 2472561"/>
                <a:gd name="connsiteY5" fmla="*/ 105207 h 2020614"/>
                <a:gd name="connsiteX6" fmla="*/ 421316 w 2472561"/>
                <a:gd name="connsiteY6" fmla="*/ 0 h 2020614"/>
                <a:gd name="connsiteX7" fmla="*/ 2472561 w 2472561"/>
                <a:gd name="connsiteY7" fmla="*/ 1481934 h 202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561" h="2020614">
                  <a:moveTo>
                    <a:pt x="2472561" y="1481934"/>
                  </a:moveTo>
                  <a:lnTo>
                    <a:pt x="0" y="2020614"/>
                  </a:lnTo>
                  <a:lnTo>
                    <a:pt x="68232" y="1655698"/>
                  </a:lnTo>
                  <a:lnTo>
                    <a:pt x="140010" y="1592508"/>
                  </a:lnTo>
                  <a:cubicBezTo>
                    <a:pt x="543976" y="1199833"/>
                    <a:pt x="645730" y="599137"/>
                    <a:pt x="403681" y="117121"/>
                  </a:cubicBezTo>
                  <a:lnTo>
                    <a:pt x="396905" y="105207"/>
                  </a:lnTo>
                  <a:lnTo>
                    <a:pt x="421316" y="0"/>
                  </a:lnTo>
                  <a:lnTo>
                    <a:pt x="2472561" y="1481934"/>
                  </a:lnTo>
                  <a:close/>
                </a:path>
              </a:pathLst>
            </a:custGeom>
            <a:solidFill>
              <a:schemeClr val="accent1"/>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TextBox 16"/>
                <p:cNvSpPr txBox="1"/>
                <p:nvPr>
                  <p:custDataLst>
                    <p:tags r:id="rId10"/>
                  </p:custDataLst>
                </p:nvPr>
              </p:nvSpPr>
              <p:spPr>
                <a:xfrm>
                  <a:off x="8197" y="1159"/>
                  <a:ext cx="4580" cy="1538"/>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rPr>
                          <m:t>𝑚</m:t>
                        </m:r>
                        <m:r>
                          <a:rPr lang="en-US" altLang="zh-CN" sz="2400" b="0" i="1" smtClean="0">
                            <a:solidFill>
                              <a:srgbClr val="FF0000"/>
                            </a:solidFill>
                            <a:latin typeface="Cambria Math" panose="02040503050406030204" pitchFamily="18" charset="0"/>
                          </a:rPr>
                          <m:t>𝑎𝑥</m:t>
                        </m:r>
                        <m:d>
                          <m:dPr>
                            <m:begChr m:val="|"/>
                            <m:endChr m:val="|"/>
                            <m:ctrlPr>
                              <a:rPr lang="en-US" altLang="zh-CN" sz="2400" b="0" i="1" smtClean="0">
                                <a:solidFill>
                                  <a:srgbClr val="FF0000"/>
                                </a:solidFill>
                                <a:latin typeface="Cambria Math" panose="02040503050406030204" pitchFamily="18" charset="0"/>
                              </a:rPr>
                            </m:ctrlPr>
                          </m:dPr>
                          <m:e>
                            <m:f>
                              <m:fPr>
                                <m:ctrlPr>
                                  <a:rPr lang="en-US" altLang="zh-CN" sz="2400" b="0" i="1" smtClean="0">
                                    <a:solidFill>
                                      <a:srgbClr val="FF0000"/>
                                    </a:solidFill>
                                    <a:latin typeface="Cambria Math" panose="02040503050406030204" pitchFamily="18" charset="0"/>
                                  </a:rPr>
                                </m:ctrlPr>
                              </m:fPr>
                              <m:num>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𝑘</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e>
                                    </m:d>
                                  </m:sup>
                                </m:sSubSup>
                                <m:r>
                                  <a:rPr lang="en-US" altLang="zh-CN" sz="2400" i="1">
                                    <a:solidFill>
                                      <a:srgbClr val="FF0000"/>
                                    </a:solidFill>
                                    <a:latin typeface="Cambria Math" panose="02040503050406030204" pitchFamily="18" charset="0"/>
                                  </a:rPr>
                                  <m:t>−</m:t>
                                </m:r>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𝑘</m:t>
                                        </m:r>
                                      </m:e>
                                    </m:d>
                                  </m:sup>
                                </m:sSubSup>
                              </m:num>
                              <m:den>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𝑘</m:t>
                                        </m:r>
                                      </m:e>
                                    </m:d>
                                  </m:sup>
                                </m:sSubSup>
                              </m:den>
                            </m:f>
                          </m:e>
                        </m:d>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𝜀</m:t>
                        </m:r>
                      </m:oMath>
                    </m:oMathPara>
                  </a14:m>
                  <a:endParaRPr lang="en-US" sz="2400" dirty="0">
                    <a:solidFill>
                      <a:srgbClr val="FF0000"/>
                    </a:solidFill>
                    <a:ea typeface="黑体" panose="02010609060101010101" pitchFamily="2" charset="-122"/>
                  </a:endParaRPr>
                </a:p>
              </p:txBody>
            </p:sp>
          </mc:Choice>
          <mc:Fallback>
            <p:sp>
              <p:nvSpPr>
                <p:cNvPr id="17" name="TextBox 16"/>
                <p:cNvSpPr txBox="1">
                  <a:spLocks noRot="1" noChangeAspect="1" noMove="1" noResize="1" noEditPoints="1" noAdjustHandles="1" noChangeArrowheads="1" noChangeShapeType="1" noTextEdit="1"/>
                </p:cNvSpPr>
                <p:nvPr>
                  <p:custDataLst>
                    <p:tags r:id="rId11"/>
                  </p:custDataLst>
                </p:nvPr>
              </p:nvSpPr>
              <p:spPr>
                <a:xfrm>
                  <a:off x="8197" y="1159"/>
                  <a:ext cx="4580" cy="1538"/>
                </a:xfrm>
                <a:prstGeom prst="rect">
                  <a:avLst/>
                </a:prstGeom>
                <a:blipFill rotWithShape="1">
                  <a:blip r:embed="rId12"/>
                </a:blipFill>
                <a:ln w="38100">
                  <a:solidFill>
                    <a:srgbClr val="FF0000"/>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grpSp>
        <p:nvGrpSpPr>
          <p:cNvPr id="38" name="组合 37"/>
          <p:cNvGrpSpPr/>
          <p:nvPr/>
        </p:nvGrpSpPr>
        <p:grpSpPr>
          <a:xfrm>
            <a:off x="2530475" y="3256915"/>
            <a:ext cx="2908300" cy="3553460"/>
            <a:chOff x="3985" y="5129"/>
            <a:chExt cx="4580" cy="5596"/>
          </a:xfrm>
        </p:grpSpPr>
        <p:sp>
          <p:nvSpPr>
            <p:cNvPr id="33" name="任意多边形 32"/>
            <p:cNvSpPr/>
            <p:nvPr>
              <p:custDataLst>
                <p:tags r:id="rId13"/>
              </p:custDataLst>
            </p:nvPr>
          </p:nvSpPr>
          <p:spPr>
            <a:xfrm rot="18512905">
              <a:off x="5119" y="4970"/>
              <a:ext cx="2333" cy="2747"/>
            </a:xfrm>
            <a:custGeom>
              <a:avLst/>
              <a:gdLst>
                <a:gd name="connsiteX0" fmla="*/ 847463 w 1481701"/>
                <a:gd name="connsiteY0" fmla="*/ 890743 h 1744196"/>
                <a:gd name="connsiteX1" fmla="*/ 1481701 w 1481701"/>
                <a:gd name="connsiteY1" fmla="*/ 1720047 h 1744196"/>
                <a:gd name="connsiteX2" fmla="*/ 1474556 w 1481701"/>
                <a:gd name="connsiteY2" fmla="*/ 1721756 h 1744196"/>
                <a:gd name="connsiteX3" fmla="*/ 265961 w 1481701"/>
                <a:gd name="connsiteY3" fmla="*/ 1282324 h 1744196"/>
                <a:gd name="connsiteX4" fmla="*/ 107509 w 1481701"/>
                <a:gd name="connsiteY4" fmla="*/ 6120 h 1744196"/>
                <a:gd name="connsiteX5" fmla="*/ 110541 w 1481701"/>
                <a:gd name="connsiteY5" fmla="*/ 0 h 1744196"/>
                <a:gd name="connsiteX6" fmla="*/ 847463 w 1481701"/>
                <a:gd name="connsiteY6" fmla="*/ 890743 h 17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1701" h="1744196">
                  <a:moveTo>
                    <a:pt x="847463" y="890743"/>
                  </a:moveTo>
                  <a:lnTo>
                    <a:pt x="1481701" y="1720047"/>
                  </a:lnTo>
                  <a:lnTo>
                    <a:pt x="1474556" y="1721756"/>
                  </a:lnTo>
                  <a:cubicBezTo>
                    <a:pt x="1030165" y="1805764"/>
                    <a:pt x="561116" y="1652741"/>
                    <a:pt x="265961" y="1282324"/>
                  </a:cubicBezTo>
                  <a:cubicBezTo>
                    <a:pt x="-29193" y="911906"/>
                    <a:pt x="-73612" y="420530"/>
                    <a:pt x="107509" y="6120"/>
                  </a:cubicBezTo>
                  <a:lnTo>
                    <a:pt x="110541" y="0"/>
                  </a:lnTo>
                  <a:lnTo>
                    <a:pt x="847463" y="890743"/>
                  </a:lnTo>
                  <a:close/>
                </a:path>
              </a:pathLst>
            </a:custGeom>
            <a:solidFill>
              <a:srgbClr val="FFFFFF"/>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9" name="任意多边形 28"/>
            <p:cNvSpPr/>
            <p:nvPr>
              <p:custDataLst>
                <p:tags r:id="rId14"/>
              </p:custDataLst>
            </p:nvPr>
          </p:nvSpPr>
          <p:spPr>
            <a:xfrm rot="18512905">
              <a:off x="3991" y="5282"/>
              <a:ext cx="4252" cy="3946"/>
            </a:xfrm>
            <a:custGeom>
              <a:avLst/>
              <a:gdLst>
                <a:gd name="connsiteX0" fmla="*/ 2610396 w 2699981"/>
                <a:gd name="connsiteY0" fmla="*/ 1823453 h 2505629"/>
                <a:gd name="connsiteX1" fmla="*/ 2699981 w 2699981"/>
                <a:gd name="connsiteY1" fmla="*/ 1940591 h 2505629"/>
                <a:gd name="connsiteX2" fmla="*/ 0 w 2699981"/>
                <a:gd name="connsiteY2" fmla="*/ 2505629 h 2505629"/>
                <a:gd name="connsiteX3" fmla="*/ 1153687 w 2699981"/>
                <a:gd name="connsiteY3" fmla="*/ 0 h 2505629"/>
                <a:gd name="connsiteX4" fmla="*/ 1239236 w 2699981"/>
                <a:gd name="connsiteY4" fmla="*/ 103406 h 2505629"/>
                <a:gd name="connsiteX5" fmla="*/ 1236204 w 2699981"/>
                <a:gd name="connsiteY5" fmla="*/ 109526 h 2505629"/>
                <a:gd name="connsiteX6" fmla="*/ 1394656 w 2699981"/>
                <a:gd name="connsiteY6" fmla="*/ 1385730 h 2505629"/>
                <a:gd name="connsiteX7" fmla="*/ 2603251 w 2699981"/>
                <a:gd name="connsiteY7" fmla="*/ 1825162 h 2505629"/>
                <a:gd name="connsiteX8" fmla="*/ 2610396 w 2699981"/>
                <a:gd name="connsiteY8" fmla="*/ 1823453 h 250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9981" h="2505629">
                  <a:moveTo>
                    <a:pt x="2610396" y="1823453"/>
                  </a:moveTo>
                  <a:lnTo>
                    <a:pt x="2699981" y="1940591"/>
                  </a:lnTo>
                  <a:lnTo>
                    <a:pt x="0" y="2505629"/>
                  </a:lnTo>
                  <a:lnTo>
                    <a:pt x="1153687" y="0"/>
                  </a:lnTo>
                  <a:lnTo>
                    <a:pt x="1239236" y="103406"/>
                  </a:lnTo>
                  <a:lnTo>
                    <a:pt x="1236204" y="109526"/>
                  </a:lnTo>
                  <a:cubicBezTo>
                    <a:pt x="1055083" y="523936"/>
                    <a:pt x="1099502" y="1015312"/>
                    <a:pt x="1394656" y="1385730"/>
                  </a:cubicBezTo>
                  <a:cubicBezTo>
                    <a:pt x="1689811" y="1756147"/>
                    <a:pt x="2158860" y="1909170"/>
                    <a:pt x="2603251" y="1825162"/>
                  </a:cubicBezTo>
                  <a:lnTo>
                    <a:pt x="2610396" y="1823453"/>
                  </a:lnTo>
                  <a:close/>
                </a:path>
              </a:pathLst>
            </a:custGeom>
            <a:solidFill>
              <a:schemeClr val="accent3"/>
            </a:solidFill>
            <a:ln w="28575">
              <a:noFill/>
            </a:ln>
            <a:effectLst>
              <a:outerShdw blurRad="228600" dist="38100" dir="5400000" algn="ctr" rotWithShape="0">
                <a:srgbClr val="000000">
                  <a:alpha val="54000"/>
                </a:srgbClr>
              </a:outerShdw>
            </a:effectLst>
          </p:spPr>
          <p:style>
            <a:lnRef idx="2">
              <a:srgbClr val="4276AA">
                <a:shade val="50000"/>
              </a:srgbClr>
            </a:lnRef>
            <a:fillRef idx="1">
              <a:srgbClr val="4276AA"/>
            </a:fillRef>
            <a:effectRef idx="0">
              <a:srgbClr val="4276AA"/>
            </a:effectRef>
            <a:fontRef idx="minor">
              <a:srgbClr val="FFFFFF"/>
            </a:fontRef>
          </p:style>
          <p:txBody>
            <a:bodyPr wrap="square" rtlCol="0" anchor="ctr">
              <a:noAutofit/>
            </a:bodyPr>
            <a:p>
              <a:pPr algn="ctr">
                <a:lnSpc>
                  <a:spcPct val="120000"/>
                </a:lnSpc>
              </a:pPr>
              <a:endParaRPr lang="zh-CN" altLang="en-US" dirty="0">
                <a:solidFill>
                  <a:srgbClr val="000000">
                    <a:lumMod val="75000"/>
                    <a:lumOff val="25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TextBox 17"/>
                <p:cNvSpPr txBox="1"/>
                <p:nvPr>
                  <p:custDataLst>
                    <p:tags r:id="rId15"/>
                  </p:custDataLst>
                </p:nvPr>
              </p:nvSpPr>
              <p:spPr>
                <a:xfrm>
                  <a:off x="3985" y="9209"/>
                  <a:ext cx="4580" cy="1517"/>
                </a:xfrm>
                <a:prstGeom prst="rect">
                  <a:avLst/>
                </a:prstGeom>
                <a:solidFill>
                  <a:schemeClr val="bg1"/>
                </a:solidFill>
                <a:effectLst>
                  <a:outerShdw blurRad="50800" dist="38100" dir="2700000" algn="tl" rotWithShape="0">
                    <a:prstClr val="black">
                      <a:alpha val="40000"/>
                    </a:prstClr>
                  </a:outerShdw>
                </a:effectLst>
              </p:spPr>
              <p:txBody>
                <a:bodyPr wrap="none" lIns="0" tIns="0" rIns="0" bIns="0" rtlCol="0">
                  <a:spAutoFit/>
                </a:bodyPr>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𝑚</m:t>
                        </m:r>
                        <m:r>
                          <a:rPr lang="en-US" altLang="zh-CN" sz="2400" b="0" i="1" smtClean="0">
                            <a:latin typeface="Cambria Math" panose="02040503050406030204" pitchFamily="18" charset="0"/>
                          </a:rPr>
                          <m:t>𝑎𝑥</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𝑡</m:t>
                                    </m:r>
                                  </m:e>
                                  <m:sub>
                                    <m:r>
                                      <a:rPr lang="en-US" altLang="zh-CN" sz="2400" i="1">
                                        <a:latin typeface="Cambria Math" panose="02040503050406030204" pitchFamily="18" charset="0"/>
                                      </a:rPr>
                                      <m:t>𝑖</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1</m:t>
                                        </m:r>
                                      </m:e>
                                    </m:d>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𝑡</m:t>
                                    </m:r>
                                  </m:e>
                                  <m:sub>
                                    <m:r>
                                      <a:rPr lang="en-US" altLang="zh-CN" sz="2400" i="1">
                                        <a:latin typeface="Cambria Math" panose="02040503050406030204" pitchFamily="18" charset="0"/>
                                      </a:rPr>
                                      <m:t>𝑖</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sup>
                                </m:sSubSup>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𝑚𝑎𝑥</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sup>
                                </m:sSubSup>
                              </m:den>
                            </m:f>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𝜀</m:t>
                        </m:r>
                      </m:oMath>
                    </m:oMathPara>
                  </a14:m>
                  <a:endParaRPr lang="en-US" sz="2400" dirty="0">
                    <a:ea typeface="黑体" panose="02010609060101010101" pitchFamily="2" charset="-122"/>
                  </a:endParaRPr>
                </a:p>
              </p:txBody>
            </p:sp>
          </mc:Choice>
          <mc:Fallback>
            <p:sp>
              <p:nvSpPr>
                <p:cNvPr id="12" name="TextBox 17"/>
                <p:cNvSpPr txBox="1">
                  <a:spLocks noRot="1" noChangeAspect="1" noMove="1" noResize="1" noEditPoints="1" noAdjustHandles="1" noChangeArrowheads="1" noChangeShapeType="1" noTextEdit="1"/>
                </p:cNvSpPr>
                <p:nvPr>
                  <p:custDataLst>
                    <p:tags r:id="rId16"/>
                  </p:custDataLst>
                </p:nvPr>
              </p:nvSpPr>
              <p:spPr>
                <a:xfrm>
                  <a:off x="3985" y="9209"/>
                  <a:ext cx="4580" cy="1517"/>
                </a:xfrm>
                <a:prstGeom prst="rect">
                  <a:avLst/>
                </a:prstGeom>
                <a:blipFill rotWithShape="1">
                  <a:blip r:embed="rId17"/>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sp>
        <p:nvSpPr>
          <p:cNvPr id="23" name="TextBox 22"/>
          <p:cNvSpPr txBox="1"/>
          <p:nvPr>
            <p:custDataLst>
              <p:tags r:id="rId18"/>
            </p:custDataLst>
          </p:nvPr>
        </p:nvSpPr>
        <p:spPr>
          <a:xfrm>
            <a:off x="7365407" y="2741801"/>
            <a:ext cx="5024755" cy="460375"/>
          </a:xfrm>
          <a:prstGeom prst="rect">
            <a:avLst/>
          </a:prstGeom>
          <a:noFill/>
        </p:spPr>
        <p:txBody>
          <a:bodyPr wrap="none" rtlCol="0">
            <a:spAutoFit/>
          </a:bodyPr>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允许的相对偏差，ε一般取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a:t>
            </a:r>
            <a:r>
              <a:rPr lang="en-US" altLang="zh-CN" sz="2400" baseline="30000" dirty="0">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a:t>
            </a:r>
            <a:r>
              <a:rPr lang="en-US" altLang="zh-CN" sz="2400" baseline="30000" dirty="0">
                <a:latin typeface="微软雅黑" panose="020B0503020204020204" pitchFamily="34" charset="-122"/>
                <a:ea typeface="微软雅黑" panose="020B0503020204020204" pitchFamily="34" charset="-122"/>
                <a:cs typeface="微软雅黑" panose="020B0503020204020204" pitchFamily="34" charset="-122"/>
              </a:rPr>
              <a:t>-6</a:t>
            </a:r>
            <a:endParaRPr lang="en-US" sz="2400" baseline="30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0"/>
          <p:cNvSpPr txBox="1"/>
          <p:nvPr>
            <p:custDataLst>
              <p:tags r:id="rId19"/>
            </p:custDataLst>
          </p:nvPr>
        </p:nvSpPr>
        <p:spPr>
          <a:xfrm>
            <a:off x="7005325" y="3790821"/>
            <a:ext cx="5173345" cy="460375"/>
          </a:xfrm>
          <a:prstGeom prst="rect">
            <a:avLst/>
          </a:prstGeom>
          <a:noFill/>
        </p:spPr>
        <p:txBody>
          <a:bodyPr wrap="none" rtlCol="0">
            <a:spAutoFit/>
          </a:bodyPr>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当有接近于零的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时，第三个准则更好</a:t>
            </a:r>
            <a:endParaRPr 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20"/>
            </p:custDataLst>
          </p:nvPr>
        </p:nvSpPr>
        <p:spPr>
          <a:xfrm>
            <a:off x="6644640" y="4839841"/>
            <a:ext cx="5364480" cy="460375"/>
          </a:xfrm>
          <a:prstGeom prst="rect">
            <a:avLst/>
          </a:prstGeom>
          <a:noFill/>
        </p:spPr>
        <p:txBody>
          <a:bodyPr wrap="none" rtlCol="0" anchor="t">
            <a:spAutoFit/>
          </a:bodyPr>
          <a:p>
            <a:r>
              <a:rPr lang="zh-CN" altLang="en-US" sz="2400" dirty="0">
                <a:latin typeface="+mn-ea"/>
                <a:ea typeface="+mn-ea"/>
                <a:sym typeface="+mn-ea"/>
              </a:rPr>
              <a:t>迭代过程能否收敛的</a:t>
            </a:r>
            <a:r>
              <a:rPr lang="zh-CN" altLang="en-US" sz="2400" dirty="0" smtClean="0">
                <a:latin typeface="+mn-ea"/>
                <a:ea typeface="+mn-ea"/>
                <a:sym typeface="+mn-ea"/>
              </a:rPr>
              <a:t>判据：主对角占优</a:t>
            </a:r>
            <a:endParaRPr lang="zh-CN" altLang="en-US" sz="2400">
              <a:latin typeface="+mn-ea"/>
              <a:ea typeface="+mn-ea"/>
            </a:endParaRPr>
          </a:p>
        </p:txBody>
      </p:sp>
      <p:grpSp>
        <p:nvGrpSpPr>
          <p:cNvPr id="39" name="组合 38"/>
          <p:cNvGrpSpPr/>
          <p:nvPr/>
        </p:nvGrpSpPr>
        <p:grpSpPr>
          <a:xfrm>
            <a:off x="7869555" y="5570855"/>
            <a:ext cx="2659380" cy="1438275"/>
            <a:chOff x="12393" y="8773"/>
            <a:chExt cx="4188" cy="2265"/>
          </a:xfrm>
        </p:grpSpPr>
        <mc:AlternateContent xmlns:mc="http://schemas.openxmlformats.org/markup-compatibility/2006">
          <mc:Choice xmlns:a14="http://schemas.microsoft.com/office/drawing/2010/main" Requires="a14">
            <p:sp>
              <p:nvSpPr>
                <p:cNvPr id="15" name="TextBox 12"/>
                <p:cNvSpPr txBox="1"/>
                <p:nvPr>
                  <p:custDataLst>
                    <p:tags r:id="rId21"/>
                  </p:custDataLst>
                </p:nvPr>
              </p:nvSpPr>
              <p:spPr>
                <a:xfrm>
                  <a:off x="12393" y="8773"/>
                  <a:ext cx="4188"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12</m:t>
                                </m:r>
                              </m:sub>
                            </m:sSub>
                          </m:e>
                        </m:d>
                        <m:r>
                          <a:rPr lang="en-US" altLang="zh-CN"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3</m:t>
                                </m:r>
                              </m:sub>
                            </m:sSub>
                          </m:e>
                        </m:d>
                        <m:r>
                          <a:rPr lang="en-US" altLang="zh-CN"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e>
                        </m:d>
                      </m:oMath>
                    </m:oMathPara>
                  </a14:m>
                  <a:endParaRPr lang="en-US" sz="2400" dirty="0">
                    <a:ea typeface="黑体" panose="02010609060101010101" pitchFamily="2" charset="-122"/>
                  </a:endParaRPr>
                </a:p>
              </p:txBody>
            </p:sp>
          </mc:Choice>
          <mc:Fallback>
            <p:sp>
              <p:nvSpPr>
                <p:cNvPr id="15" name="TextBox 12"/>
                <p:cNvSpPr txBox="1">
                  <a:spLocks noRot="1" noChangeAspect="1" noMove="1" noResize="1" noEditPoints="1" noAdjustHandles="1" noChangeArrowheads="1" noChangeShapeType="1" noTextEdit="1"/>
                </p:cNvSpPr>
                <p:nvPr>
                  <p:custDataLst>
                    <p:tags r:id="rId22"/>
                  </p:custDataLst>
                </p:nvPr>
              </p:nvSpPr>
              <p:spPr>
                <a:xfrm>
                  <a:off x="12393" y="8773"/>
                  <a:ext cx="4188" cy="581"/>
                </a:xfrm>
                <a:prstGeom prst="rect">
                  <a:avLst/>
                </a:prstGeom>
                <a:blipFill rotWithShape="1">
                  <a:blip r:embed="rId2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custDataLst>
                    <p:tags r:id="rId24"/>
                  </p:custDataLst>
                </p:nvPr>
              </p:nvSpPr>
              <p:spPr>
                <a:xfrm>
                  <a:off x="12393" y="9616"/>
                  <a:ext cx="4188"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21</m:t>
                                </m:r>
                              </m:sub>
                            </m:sSub>
                          </m:e>
                        </m:d>
                        <m:r>
                          <a:rPr lang="en-US" altLang="zh-CN"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23</m:t>
                                </m:r>
                              </m:sub>
                            </m:sSub>
                          </m:e>
                        </m:d>
                        <m:r>
                          <a:rPr lang="en-US" altLang="zh-CN"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22</m:t>
                                </m:r>
                              </m:sub>
                            </m:sSub>
                          </m:e>
                        </m:d>
                      </m:oMath>
                    </m:oMathPara>
                  </a14:m>
                  <a:endParaRPr lang="en-US" sz="2400" dirty="0">
                    <a:ea typeface="黑体" panose="02010609060101010101" pitchFamily="2" charset="-122"/>
                  </a:endParaRPr>
                </a:p>
              </p:txBody>
            </p:sp>
          </mc:Choice>
          <mc:Fallback>
            <p:sp>
              <p:nvSpPr>
                <p:cNvPr id="26" name="TextBox 25"/>
                <p:cNvSpPr txBox="1">
                  <a:spLocks noRot="1" noChangeAspect="1" noMove="1" noResize="1" noEditPoints="1" noAdjustHandles="1" noChangeArrowheads="1" noChangeShapeType="1" noTextEdit="1"/>
                </p:cNvSpPr>
                <p:nvPr>
                  <p:custDataLst>
                    <p:tags r:id="rId25"/>
                  </p:custDataLst>
                </p:nvPr>
              </p:nvSpPr>
              <p:spPr>
                <a:xfrm>
                  <a:off x="12393" y="9616"/>
                  <a:ext cx="4188" cy="581"/>
                </a:xfrm>
                <a:prstGeom prst="rect">
                  <a:avLst/>
                </a:prstGeom>
                <a:blipFill rotWithShape="1">
                  <a:blip r:embed="rId2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custDataLst>
                    <p:tags r:id="rId27"/>
                  </p:custDataLst>
                </p:nvPr>
              </p:nvSpPr>
              <p:spPr>
                <a:xfrm>
                  <a:off x="12393" y="10458"/>
                  <a:ext cx="4188" cy="5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31</m:t>
                                </m:r>
                              </m:sub>
                            </m:sSub>
                          </m:e>
                        </m:d>
                        <m:r>
                          <a:rPr lang="en-US" altLang="zh-CN"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32</m:t>
                                </m:r>
                              </m:sub>
                            </m:sSub>
                          </m:e>
                        </m:d>
                        <m:r>
                          <a:rPr lang="en-US" altLang="zh-CN"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33</m:t>
                                </m:r>
                              </m:sub>
                            </m:sSub>
                          </m:e>
                        </m:d>
                      </m:oMath>
                    </m:oMathPara>
                  </a14:m>
                  <a:endParaRPr lang="en-US" sz="2400" dirty="0">
                    <a:ea typeface="黑体" panose="02010609060101010101" pitchFamily="2" charset="-122"/>
                  </a:endParaRPr>
                </a:p>
              </p:txBody>
            </p:sp>
          </mc:Choice>
          <mc:Fallback>
            <p:sp>
              <p:nvSpPr>
                <p:cNvPr id="27" name="TextBox 26"/>
                <p:cNvSpPr txBox="1">
                  <a:spLocks noRot="1" noChangeAspect="1" noMove="1" noResize="1" noEditPoints="1" noAdjustHandles="1" noChangeArrowheads="1" noChangeShapeType="1" noTextEdit="1"/>
                </p:cNvSpPr>
                <p:nvPr>
                  <p:custDataLst>
                    <p:tags r:id="rId28"/>
                  </p:custDataLst>
                </p:nvPr>
              </p:nvSpPr>
              <p:spPr>
                <a:xfrm>
                  <a:off x="12393" y="10458"/>
                  <a:ext cx="4188" cy="581"/>
                </a:xfrm>
                <a:prstGeom prst="rect">
                  <a:avLst/>
                </a:prstGeom>
                <a:blipFill rotWithShape="1">
                  <a:blip r:embed="rId29"/>
                </a:blipFill>
              </p:spPr>
              <p:txBody>
                <a:bodyPr/>
                <a:lstStyle/>
                <a:p>
                  <a:r>
                    <a:rPr lang="zh-CN" altLang="en-US">
                      <a:noFill/>
                    </a:rPr>
                    <a:t> </a:t>
                  </a:r>
                </a:p>
              </p:txBody>
            </p:sp>
          </mc:Fallback>
        </mc:AlternateContent>
      </p:grpSp>
      <p:sp>
        <p:nvSpPr>
          <p:cNvPr id="16" name="Round Same Side Corner Rectangle 67"/>
          <p:cNvSpPr/>
          <p:nvPr>
            <p:custDataLst>
              <p:tags r:id="rId30"/>
            </p:custDataLst>
          </p:nvPr>
        </p:nvSpPr>
        <p:spPr>
          <a:xfrm rot="10800000" flipH="1">
            <a:off x="7151015" y="2680962"/>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20" name="Round Same Side Corner Rectangle 68"/>
          <p:cNvSpPr/>
          <p:nvPr>
            <p:custDataLst>
              <p:tags r:id="rId31"/>
            </p:custDataLst>
          </p:nvPr>
        </p:nvSpPr>
        <p:spPr>
          <a:xfrm rot="10800000" flipH="1">
            <a:off x="6861993" y="3706751"/>
            <a:ext cx="60936" cy="62770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28" name="Round Same Side Corner Rectangle 69"/>
          <p:cNvSpPr/>
          <p:nvPr>
            <p:custDataLst>
              <p:tags r:id="rId32"/>
            </p:custDataLst>
          </p:nvPr>
        </p:nvSpPr>
        <p:spPr>
          <a:xfrm rot="10800000" flipH="1">
            <a:off x="6505220" y="4789158"/>
            <a:ext cx="60936" cy="62770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cxnSp>
        <p:nvCxnSpPr>
          <p:cNvPr id="2" name="曲线连接符 1"/>
          <p:cNvCxnSpPr>
            <a:stCxn id="20" idx="2"/>
            <a:endCxn id="12" idx="0"/>
          </p:cNvCxnSpPr>
          <p:nvPr>
            <p:custDataLst>
              <p:tags r:id="rId33"/>
            </p:custDataLst>
          </p:nvPr>
        </p:nvCxnSpPr>
        <p:spPr>
          <a:xfrm rot="10800000" flipV="1">
            <a:off x="4881175" y="4020185"/>
            <a:ext cx="1980000" cy="1827530"/>
          </a:xfrm>
          <a:prstGeom prst="curvedConnector2">
            <a:avLst/>
          </a:prstGeom>
          <a:ln w="38100">
            <a:solidFill>
              <a:schemeClr val="accent3"/>
            </a:solidFill>
            <a:headEnd type="none"/>
            <a:tailEnd type="triangle" w="med" len="med"/>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down)">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22" presetClass="entr" presetSubtype="1"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up)">
                                      <p:cBhvr>
                                        <p:cTn id="41" dur="500"/>
                                        <p:tgtEl>
                                          <p:spTgt spid="2"/>
                                        </p:tgtEl>
                                      </p:cBhvr>
                                    </p:animEffect>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500"/>
                            </p:stCondLst>
                            <p:childTnLst>
                              <p:par>
                                <p:cTn id="50" presetID="1" presetClass="entr" presetSubtype="0"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0" grpId="0" bldLvl="0" animBg="1"/>
      <p:bldP spid="28" grpId="0" bldLvl="0" animBg="1"/>
      <p:bldP spid="9" grpId="0"/>
      <p:bldP spid="6" grpId="0" bldLvl="0" animBg="1"/>
      <p:bldP spid="9" grpId="1"/>
      <p:bldP spid="6" grpId="1" animBg="1"/>
      <p:bldP spid="23" grpId="0"/>
      <p:bldP spid="13" grpId="0"/>
      <p:bldP spid="14" grpId="0"/>
      <p:bldP spid="23" grpId="1"/>
      <p:bldP spid="13" grpId="1"/>
      <p:bldP spid="1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316990" y="332740"/>
            <a:ext cx="5078095" cy="504825"/>
          </a:xfrm>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时间-空间区域的离散化</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3" name="Picture 5"/>
          <p:cNvPicPr>
            <a:picLocks noChangeAspect="1"/>
          </p:cNvPicPr>
          <p:nvPr>
            <p:custDataLst>
              <p:tags r:id="rId1"/>
            </p:custDataLst>
          </p:nvPr>
        </p:nvPicPr>
        <p:blipFill>
          <a:blip r:embed="rId2"/>
          <a:stretch>
            <a:fillRect/>
          </a:stretch>
        </p:blipFill>
        <p:spPr>
          <a:xfrm>
            <a:off x="668655" y="3184525"/>
            <a:ext cx="4594225" cy="3637280"/>
          </a:xfrm>
          <a:prstGeom prst="rect">
            <a:avLst/>
          </a:prstGeom>
        </p:spPr>
      </p:pic>
      <p:sp>
        <p:nvSpPr>
          <p:cNvPr id="8" name="文本框 7"/>
          <p:cNvSpPr txBox="1"/>
          <p:nvPr>
            <p:custDataLst>
              <p:tags r:id="rId3"/>
            </p:custDataLst>
          </p:nvPr>
        </p:nvSpPr>
        <p:spPr>
          <a:xfrm>
            <a:off x="5853430" y="5056505"/>
            <a:ext cx="5481955" cy="1198880"/>
          </a:xfrm>
          <a:prstGeom prst="rect">
            <a:avLst/>
          </a:prstGeom>
          <a:noFill/>
        </p:spPr>
        <p:txBody>
          <a:bodyPr wrap="square" rtlCol="0" anchor="t">
            <a:spAutoFit/>
          </a:bodyPr>
          <a:p>
            <a:r>
              <a:rPr lang="en-US" sz="2400" dirty="0" err="1">
                <a:ea typeface="黑体" panose="02010609060101010101" pitchFamily="2" charset="-122"/>
                <a:cs typeface="Times New Roman" panose="02020603050405020304" pitchFamily="18" charset="0"/>
                <a:sym typeface="+mn-ea"/>
              </a:rPr>
              <a:t>非稳态导热与稳态导热的主要差别在于</a:t>
            </a:r>
            <a:r>
              <a:rPr lang="en-US" sz="2400" b="1" dirty="0" err="1">
                <a:solidFill>
                  <a:srgbClr val="FF0000"/>
                </a:solidFill>
                <a:ea typeface="黑体" panose="02010609060101010101" pitchFamily="2" charset="-122"/>
                <a:cs typeface="Times New Roman" panose="02020603050405020304" pitchFamily="18" charset="0"/>
                <a:sym typeface="+mn-ea"/>
              </a:rPr>
              <a:t>控制方程中多了一个非稳态项</a:t>
            </a:r>
            <a:r>
              <a:rPr lang="zh-CN" altLang="en-US" sz="2400" dirty="0">
                <a:ea typeface="黑体" panose="02010609060101010101" pitchFamily="2" charset="-122"/>
                <a:cs typeface="Times New Roman" panose="02020603050405020304" pitchFamily="18" charset="0"/>
                <a:sym typeface="+mn-ea"/>
              </a:rPr>
              <a:t>，而其中扩散项的离散方法与稳态导热是一样的</a:t>
            </a:r>
            <a:endParaRPr lang="zh-CN" altLang="en-US" sz="2400"/>
          </a:p>
        </p:txBody>
      </p:sp>
      <p:sp>
        <p:nvSpPr>
          <p:cNvPr id="10" name="文本框 9"/>
          <p:cNvSpPr txBox="1"/>
          <p:nvPr>
            <p:custDataLst>
              <p:tags r:id="rId4"/>
            </p:custDataLst>
          </p:nvPr>
        </p:nvSpPr>
        <p:spPr>
          <a:xfrm>
            <a:off x="1388745" y="880110"/>
            <a:ext cx="2926080" cy="460375"/>
          </a:xfrm>
          <a:prstGeom prst="rect">
            <a:avLst/>
          </a:prstGeom>
          <a:noFill/>
        </p:spPr>
        <p:txBody>
          <a:bodyPr wrap="none" rtlCol="0" anchor="t">
            <a:spAutoFit/>
          </a:bodyPr>
          <a:p>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mn-ea"/>
              </a:rPr>
              <a:t>一维非稳态导热问题</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18" name="组合 17"/>
          <p:cNvGrpSpPr/>
          <p:nvPr/>
        </p:nvGrpSpPr>
        <p:grpSpPr>
          <a:xfrm>
            <a:off x="1244600" y="1383665"/>
            <a:ext cx="10925810" cy="2851150"/>
            <a:chOff x="1960" y="2179"/>
            <a:chExt cx="17206" cy="4490"/>
          </a:xfrm>
        </p:grpSpPr>
        <p:grpSp>
          <p:nvGrpSpPr>
            <p:cNvPr id="19" name="组合 18"/>
            <p:cNvGrpSpPr/>
            <p:nvPr/>
          </p:nvGrpSpPr>
          <p:grpSpPr>
            <a:xfrm>
              <a:off x="1960" y="2179"/>
              <a:ext cx="17207" cy="2235"/>
              <a:chOff x="1960" y="2179"/>
              <a:chExt cx="17207" cy="2235"/>
            </a:xfrm>
          </p:grpSpPr>
          <p:sp>
            <p:nvSpPr>
              <p:cNvPr id="21" name="TextBox 16"/>
              <p:cNvSpPr txBox="1"/>
              <p:nvPr>
                <p:custDataLst>
                  <p:tags r:id="rId5"/>
                </p:custDataLst>
              </p:nvPr>
            </p:nvSpPr>
            <p:spPr>
              <a:xfrm>
                <a:off x="1960" y="2179"/>
                <a:ext cx="17207" cy="725"/>
              </a:xfrm>
              <a:prstGeom prst="rect">
                <a:avLst/>
              </a:prstGeom>
              <a:noFill/>
            </p:spPr>
            <p:txBody>
              <a:bodyPr wrap="square" rtlCol="0">
                <a:spAutoFit/>
              </a:bodyPr>
              <a:p>
                <a:r>
                  <a:rPr lang="en-US" sz="2400" b="1" dirty="0" err="1">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所有方向流入控制体的总流量</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控制体内热源生成热 </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控制体内能的增量</a:t>
                </a:r>
                <a:endParaRPr 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8"/>
              <p:cNvSpPr txBox="1"/>
              <p:nvPr>
                <p:custDataLst>
                  <p:tags r:id="rId6"/>
                </p:custDataLst>
              </p:nvPr>
            </p:nvSpPr>
            <p:spPr>
              <a:xfrm>
                <a:off x="4454" y="3689"/>
                <a:ext cx="1728" cy="725"/>
              </a:xfrm>
              <a:prstGeom prst="rect">
                <a:avLst/>
              </a:prstGeom>
              <a:noFill/>
            </p:spPr>
            <p:txBody>
              <a:bodyPr wrap="none" rtlCol="0">
                <a:spAutoFit/>
              </a:bodyPr>
              <a:p>
                <a:r>
                  <a:rPr lang="zh-CN" altLang="en-US" sz="2400" b="1" dirty="0" err="1">
                    <a:solidFill>
                      <a:srgbClr val="00B050"/>
                    </a:solidFill>
                    <a:latin typeface="微软雅黑" panose="020B0503020204020204" pitchFamily="34" charset="-122"/>
                    <a:ea typeface="微软雅黑" panose="020B0503020204020204" pitchFamily="34" charset="-122"/>
                  </a:rPr>
                  <a:t>扩散项</a:t>
                </a:r>
                <a:endParaRPr lang="zh-CN" altLang="en-US" sz="2400" b="1" dirty="0" err="1">
                  <a:solidFill>
                    <a:srgbClr val="00B050"/>
                  </a:solidFill>
                  <a:latin typeface="微软雅黑" panose="020B0503020204020204" pitchFamily="34" charset="-122"/>
                  <a:ea typeface="微软雅黑" panose="020B0503020204020204" pitchFamily="34" charset="-122"/>
                </a:endParaRPr>
              </a:p>
            </p:txBody>
          </p:sp>
          <p:sp>
            <p:nvSpPr>
              <p:cNvPr id="24" name="TextBox 19"/>
              <p:cNvSpPr txBox="1"/>
              <p:nvPr>
                <p:custDataLst>
                  <p:tags r:id="rId7"/>
                </p:custDataLst>
              </p:nvPr>
            </p:nvSpPr>
            <p:spPr>
              <a:xfrm>
                <a:off x="10238" y="3689"/>
                <a:ext cx="1248" cy="725"/>
              </a:xfrm>
              <a:prstGeom prst="rect">
                <a:avLst/>
              </a:prstGeom>
              <a:noFill/>
            </p:spPr>
            <p:txBody>
              <a:bodyPr wrap="none" rtlCol="0">
                <a:spAutoFit/>
              </a:bodyPr>
              <a:p>
                <a:r>
                  <a:rPr lang="zh-CN" altLang="en-US" sz="2400" b="1" dirty="0" err="1">
                    <a:solidFill>
                      <a:srgbClr val="0070C0"/>
                    </a:solidFill>
                    <a:latin typeface="微软雅黑" panose="020B0503020204020204" pitchFamily="34" charset="-122"/>
                    <a:ea typeface="微软雅黑" panose="020B0503020204020204" pitchFamily="34" charset="-122"/>
                  </a:rPr>
                  <a:t>源</a:t>
                </a:r>
                <a:r>
                  <a:rPr lang="en-US" sz="2400" b="1" dirty="0" err="1">
                    <a:solidFill>
                      <a:srgbClr val="0070C0"/>
                    </a:solidFill>
                    <a:latin typeface="微软雅黑" panose="020B0503020204020204" pitchFamily="34" charset="-122"/>
                    <a:ea typeface="微软雅黑" panose="020B0503020204020204" pitchFamily="34" charset="-122"/>
                  </a:rPr>
                  <a:t>项</a:t>
                </a:r>
                <a:endParaRPr lang="en-US" sz="2400" b="1" dirty="0" err="1">
                  <a:solidFill>
                    <a:srgbClr val="0070C0"/>
                  </a:solidFill>
                  <a:latin typeface="微软雅黑" panose="020B0503020204020204" pitchFamily="34" charset="-122"/>
                  <a:ea typeface="微软雅黑" panose="020B0503020204020204" pitchFamily="34" charset="-122"/>
                </a:endParaRPr>
              </a:p>
            </p:txBody>
          </p:sp>
          <p:sp>
            <p:nvSpPr>
              <p:cNvPr id="25" name="TextBox 20"/>
              <p:cNvSpPr txBox="1"/>
              <p:nvPr>
                <p:custDataLst>
                  <p:tags r:id="rId8"/>
                </p:custDataLst>
              </p:nvPr>
            </p:nvSpPr>
            <p:spPr>
              <a:xfrm>
                <a:off x="15003" y="3689"/>
                <a:ext cx="2208" cy="725"/>
              </a:xfrm>
              <a:prstGeom prst="rect">
                <a:avLst/>
              </a:prstGeom>
              <a:noFill/>
            </p:spPr>
            <p:txBody>
              <a:bodyPr wrap="none" rtlCol="0">
                <a:spAutoFit/>
              </a:bodyPr>
              <a:p>
                <a:r>
                  <a:rPr lang="zh-CN" altLang="en-US" sz="2400" b="1" dirty="0" err="1">
                    <a:solidFill>
                      <a:srgbClr val="FF0000"/>
                    </a:solidFill>
                    <a:latin typeface="微软雅黑" panose="020B0503020204020204" pitchFamily="34" charset="-122"/>
                    <a:ea typeface="微软雅黑" panose="020B0503020204020204" pitchFamily="34" charset="-122"/>
                  </a:rPr>
                  <a:t>非稳态</a:t>
                </a:r>
                <a:r>
                  <a:rPr lang="en-US" sz="2400" b="1" dirty="0" err="1">
                    <a:solidFill>
                      <a:srgbClr val="FF0000"/>
                    </a:solidFill>
                    <a:latin typeface="微软雅黑" panose="020B0503020204020204" pitchFamily="34" charset="-122"/>
                    <a:ea typeface="微软雅黑" panose="020B0503020204020204" pitchFamily="34" charset="-122"/>
                  </a:rPr>
                  <a:t>项</a:t>
                </a:r>
                <a:endParaRPr lang="en-US" sz="2400" b="1" dirty="0" err="1">
                  <a:solidFill>
                    <a:srgbClr val="FF0000"/>
                  </a:solidFill>
                  <a:latin typeface="微软雅黑" panose="020B0503020204020204" pitchFamily="34" charset="-122"/>
                  <a:ea typeface="微软雅黑" panose="020B0503020204020204" pitchFamily="34" charset="-122"/>
                </a:endParaRPr>
              </a:p>
            </p:txBody>
          </p:sp>
          <p:sp>
            <p:nvSpPr>
              <p:cNvPr id="34" name="下箭头 33"/>
              <p:cNvSpPr/>
              <p:nvPr>
                <p:custDataLst>
                  <p:tags r:id="rId9"/>
                </p:custDataLst>
              </p:nvPr>
            </p:nvSpPr>
            <p:spPr>
              <a:xfrm>
                <a:off x="5022" y="2974"/>
                <a:ext cx="567" cy="68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下箭头 34"/>
              <p:cNvSpPr/>
              <p:nvPr>
                <p:custDataLst>
                  <p:tags r:id="rId10"/>
                </p:custDataLst>
              </p:nvPr>
            </p:nvSpPr>
            <p:spPr>
              <a:xfrm>
                <a:off x="15795" y="2974"/>
                <a:ext cx="567" cy="68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下箭头 35"/>
              <p:cNvSpPr/>
              <p:nvPr>
                <p:custDataLst>
                  <p:tags r:id="rId11"/>
                </p:custDataLst>
              </p:nvPr>
            </p:nvSpPr>
            <p:spPr>
              <a:xfrm>
                <a:off x="10593" y="3009"/>
                <a:ext cx="567" cy="68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40" name="矩形 52"/>
                <p:cNvSpPr/>
                <p:nvPr>
                  <p:custDataLst>
                    <p:tags r:id="rId12"/>
                  </p:custDataLst>
                </p:nvPr>
              </p:nvSpPr>
              <p:spPr>
                <a:xfrm>
                  <a:off x="7861" y="5355"/>
                  <a:ext cx="10599" cy="1314"/>
                </a:xfrm>
                <a:prstGeom prst="rect">
                  <a:avLst/>
                </a:prstGeom>
                <a:ln w="19050">
                  <a:noFill/>
                </a:ln>
              </p:spPr>
              <p:txBody>
                <a:bodyPr wrap="square">
                  <a:spAutoFit/>
                </a:bodyPr>
                <a:p>
                  <a14:m>
                    <m:oMathPara xmlns:m="http://schemas.openxmlformats.org/officeDocument/2006/math">
                      <m:oMathParaPr>
                        <m:jc m:val="centerGroup"/>
                      </m:oMathParaPr>
                      <m:oMath xmlns:m="http://schemas.openxmlformats.org/officeDocument/2006/math">
                        <m:r>
                          <a:rPr lang="en-US" altLang="zh-CN" sz="2400" i="1">
                            <a:solidFill>
                              <a:srgbClr val="00B050"/>
                            </a:solidFill>
                            <a:latin typeface="Cambria Math" panose="02040503050406030204" pitchFamily="18" charset="0"/>
                            <a:cs typeface="Cambria Math" panose="02040503050406030204" pitchFamily="18" charset="0"/>
                          </a:rPr>
                          <m:t>𝜆</m:t>
                        </m:r>
                        <m:f>
                          <m:fPr>
                            <m:ctrlPr>
                              <a:rPr lang="en-US" altLang="zh-CN" sz="2400" i="1">
                                <a:solidFill>
                                  <a:srgbClr val="00B050"/>
                                </a:solidFill>
                                <a:latin typeface="Cambria Math" panose="02040503050406030204" pitchFamily="18" charset="0"/>
                              </a:rPr>
                            </m:ctrlPr>
                          </m:fPr>
                          <m:num>
                            <m:sSup>
                              <m:sSupPr>
                                <m:ctrlPr>
                                  <a:rPr lang="zh-CN" altLang="en-US" sz="2400" i="1">
                                    <a:solidFill>
                                      <a:srgbClr val="00B050"/>
                                    </a:solidFill>
                                    <a:latin typeface="Cambria Math" panose="02040503050406030204" pitchFamily="18" charset="0"/>
                                    <a:cs typeface="Cambria Math" panose="02040503050406030204" pitchFamily="18" charset="0"/>
                                  </a:rPr>
                                </m:ctrlPr>
                              </m:sSupPr>
                              <m:e>
                                <m:r>
                                  <a:rPr lang="zh-CN" altLang="en-US" sz="2400" i="1">
                                    <a:solidFill>
                                      <a:srgbClr val="00B050"/>
                                    </a:solidFill>
                                    <a:latin typeface="Cambria Math" panose="02040503050406030204" pitchFamily="18" charset="0"/>
                                  </a:rPr>
                                  <m:t>𝜕</m:t>
                                </m:r>
                              </m:e>
                              <m:sup>
                                <m:r>
                                  <a:rPr lang="en-US" altLang="zh-CN" sz="2400" i="1">
                                    <a:solidFill>
                                      <a:srgbClr val="00B050"/>
                                    </a:solidFill>
                                    <a:latin typeface="Cambria Math" panose="02040503050406030204" pitchFamily="18" charset="0"/>
                                    <a:cs typeface="Cambria Math" panose="02040503050406030204" pitchFamily="18" charset="0"/>
                                  </a:rPr>
                                  <m:t>2</m:t>
                                </m:r>
                              </m:sup>
                            </m:sSup>
                            <m:r>
                              <a:rPr lang="en-US" altLang="zh-CN" sz="2400" i="1">
                                <a:solidFill>
                                  <a:srgbClr val="00B050"/>
                                </a:solidFill>
                                <a:latin typeface="Cambria Math" panose="02040503050406030204" pitchFamily="18" charset="0"/>
                                <a:cs typeface="Cambria Math" panose="02040503050406030204" pitchFamily="18" charset="0"/>
                              </a:rPr>
                              <m:t>𝑡</m:t>
                            </m:r>
                          </m:num>
                          <m:den>
                            <m:r>
                              <a:rPr lang="zh-CN" altLang="en-US" sz="2400" i="1">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cs typeface="Cambria Math" panose="02040503050406030204" pitchFamily="18" charset="0"/>
                                  </a:rPr>
                                </m:ctrlPr>
                              </m:sSupPr>
                              <m:e>
                                <m:r>
                                  <a:rPr lang="en-US" altLang="zh-CN" sz="2400" i="1">
                                    <a:solidFill>
                                      <a:srgbClr val="00B050"/>
                                    </a:solidFill>
                                    <a:latin typeface="Cambria Math" panose="02040503050406030204" pitchFamily="18" charset="0"/>
                                    <a:cs typeface="Cambria Math" panose="02040503050406030204" pitchFamily="18" charset="0"/>
                                  </a:rPr>
                                  <m:t>𝑥</m:t>
                                </m:r>
                              </m:e>
                              <m:sup>
                                <m:r>
                                  <a:rPr lang="en-US" altLang="zh-CN" sz="2400" i="1">
                                    <a:solidFill>
                                      <a:srgbClr val="00B050"/>
                                    </a:solidFill>
                                    <a:latin typeface="Cambria Math" panose="02040503050406030204" pitchFamily="18" charset="0"/>
                                    <a:cs typeface="Cambria Math" panose="02040503050406030204" pitchFamily="18" charset="0"/>
                                  </a:rPr>
                                  <m:t>2</m:t>
                                </m:r>
                              </m:sup>
                            </m:sSup>
                          </m:den>
                        </m:f>
                        <m:r>
                          <a:rPr lang="en-US" altLang="zh-CN" sz="2400" b="0" i="1" smtClean="0">
                            <a:latin typeface="Cambria Math" panose="02040503050406030204" pitchFamily="18" charset="0"/>
                          </a:rPr>
                          <m:t>+</m:t>
                        </m:r>
                        <m:acc>
                          <m:accPr>
                            <m:chr m:val="̇"/>
                            <m:ctrlPr>
                              <a:rPr lang="en-US" altLang="zh-CN" sz="2400" b="0" i="1" smtClean="0">
                                <a:solidFill>
                                  <a:srgbClr val="0070C0"/>
                                </a:solidFill>
                                <a:latin typeface="Cambria Math" panose="02040503050406030204" pitchFamily="18" charset="0"/>
                              </a:rPr>
                            </m:ctrlPr>
                          </m:accPr>
                          <m:e>
                            <m:r>
                              <m:rPr>
                                <m:sty m:val="p"/>
                              </m:rPr>
                              <a:rPr lang="el-GR" altLang="zh-CN" sz="2400" b="0" i="1" smtClean="0">
                                <a:solidFill>
                                  <a:srgbClr val="0070C0"/>
                                </a:solidFill>
                                <a:latin typeface="Cambria Math" panose="02040503050406030204" pitchFamily="18" charset="0"/>
                                <a:ea typeface="Cambria Math" panose="02040503050406030204" pitchFamily="18" charset="0"/>
                              </a:rPr>
                              <m:t>Φ</m:t>
                            </m:r>
                          </m:e>
                        </m:acc>
                        <m:r>
                          <a:rPr lang="en-US" altLang="el-GR" sz="2400" b="0" i="1" smtClean="0">
                            <a:latin typeface="Cambria Math" panose="02040503050406030204" pitchFamily="18" charset="0"/>
                            <a:ea typeface="Cambria Math" panose="02040503050406030204" pitchFamily="18" charset="0"/>
                          </a:rPr>
                          <m:t>=</m:t>
                        </m:r>
                        <m:r>
                          <a:rPr lang="zh-CN" altLang="en-US" sz="2400" i="1" smtClean="0">
                            <a:solidFill>
                              <a:srgbClr val="FF0000"/>
                            </a:solidFill>
                            <a:latin typeface="Cambria Math" panose="02040503050406030204" pitchFamily="18" charset="0"/>
                            <a:ea typeface="Cambria Math" panose="02040503050406030204" pitchFamily="18" charset="0"/>
                          </a:rPr>
                          <m:t>𝜌</m:t>
                        </m:r>
                        <m:r>
                          <a:rPr lang="en-US" altLang="zh-CN" sz="2400" i="1">
                            <a:solidFill>
                              <a:srgbClr val="FF0000"/>
                            </a:solidFill>
                            <a:latin typeface="Cambria Math" panose="02040503050406030204" pitchFamily="18" charset="0"/>
                            <a:ea typeface="Cambria Math" panose="02040503050406030204" pitchFamily="18" charset="0"/>
                          </a:rPr>
                          <m:t>𝑐</m:t>
                        </m:r>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zh-CN" altLang="en-US"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𝑇</m:t>
                            </m:r>
                          </m:num>
                          <m:den>
                            <m:r>
                              <a:rPr lang="zh-CN" altLang="en-US" sz="2400" i="1">
                                <a:solidFill>
                                  <a:srgbClr val="FF0000"/>
                                </a:solidFill>
                                <a:latin typeface="Cambria Math" panose="02040503050406030204" pitchFamily="18" charset="0"/>
                                <a:ea typeface="Cambria Math" panose="02040503050406030204" pitchFamily="18" charset="0"/>
                              </a:rPr>
                              <m:t>𝜕𝜏</m:t>
                            </m:r>
                          </m:den>
                        </m:f>
                      </m:oMath>
                    </m:oMathPara>
                  </a14:m>
                  <a:endParaRPr lang="zh-CN" altLang="en-US" sz="2400" i="1" dirty="0">
                    <a:solidFill>
                      <a:srgbClr val="FF0000"/>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40" name="矩形 52"/>
                <p:cNvSpPr>
                  <a:spLocks noRot="1" noChangeAspect="1" noMove="1" noResize="1" noEditPoints="1" noAdjustHandles="1" noChangeArrowheads="1" noChangeShapeType="1" noTextEdit="1"/>
                </p:cNvSpPr>
                <p:nvPr>
                  <p:custDataLst>
                    <p:tags r:id="rId13"/>
                  </p:custDataLst>
                </p:nvPr>
              </p:nvSpPr>
              <p:spPr>
                <a:xfrm>
                  <a:off x="7861" y="5355"/>
                  <a:ext cx="10599" cy="1314"/>
                </a:xfrm>
                <a:prstGeom prst="rect">
                  <a:avLst/>
                </a:prstGeom>
                <a:blipFill rotWithShape="1">
                  <a:blip r:embed="rId14"/>
                </a:blipFill>
                <a:ln w="19050">
                  <a:noFill/>
                </a:ln>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3404870" y="2948305"/>
            <a:ext cx="1578610" cy="1420495"/>
          </a:xfrm>
        </p:spPr>
        <p:txBody>
          <a:bodyPr wrap="square"/>
          <a:lstStyle/>
          <a:p>
            <a:r>
              <a:rPr lang="en-US" altLang="zh-CN" dirty="0">
                <a:solidFill>
                  <a:srgbClr val="92D050"/>
                </a:solidFill>
                <a:latin typeface="Agency FB" panose="020B0503020202020204" pitchFamily="34" charset="0"/>
                <a:ea typeface="微软雅黑" panose="020B0503020204020204" pitchFamily="34" charset="-122"/>
                <a:sym typeface="Agency FB" panose="020B0503020202020204" pitchFamily="34" charset="0"/>
              </a:rPr>
              <a:t>03</a:t>
            </a:r>
            <a:endParaRPr lang="zh-CN" altLang="en-US" dirty="0">
              <a:solidFill>
                <a:srgbClr val="92D05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文本占位符 5"/>
          <p:cNvSpPr>
            <a:spLocks noGrp="1"/>
          </p:cNvSpPr>
          <p:nvPr>
            <p:ph type="body" sz="quarter" idx="13"/>
          </p:nvPr>
        </p:nvSpPr>
        <p:spPr/>
        <p:txBody>
          <a:bodyPr/>
          <a:lstStyle/>
          <a:p>
            <a:r>
              <a:rPr lang="zh-CN" altLang="en-US" dirty="0">
                <a:solidFill>
                  <a:srgbClr val="92D050"/>
                </a:solidFill>
                <a:latin typeface="Agency FB" panose="020B0503020202020204" pitchFamily="34" charset="0"/>
                <a:ea typeface="微软雅黑" panose="020B0503020204020204" pitchFamily="34" charset="-122"/>
                <a:sym typeface="Agency FB" panose="020B0503020202020204" pitchFamily="34" charset="0"/>
              </a:rPr>
              <a:t>热对流</a:t>
            </a:r>
            <a:endParaRPr lang="zh-CN" altLang="en-US" dirty="0">
              <a:solidFill>
                <a:srgbClr val="92D050"/>
              </a:solidFill>
              <a:latin typeface="Agency FB" panose="020B0503020202020204" pitchFamily="34" charset="0"/>
              <a:ea typeface="微软雅黑" panose="020B0503020204020204" pitchFamily="34" charset="-122"/>
              <a:sym typeface="Agency FB" panose="020B0503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热对流定义</a:t>
            </a:r>
            <a:endParaRPr lang="en-US" dirty="0"/>
          </a:p>
        </p:txBody>
      </p:sp>
      <p:sp>
        <p:nvSpPr>
          <p:cNvPr id="23" name="圆角矩形 26"/>
          <p:cNvSpPr/>
          <p:nvPr/>
        </p:nvSpPr>
        <p:spPr>
          <a:xfrm>
            <a:off x="1265012" y="1744219"/>
            <a:ext cx="10328729" cy="1491059"/>
          </a:xfrm>
          <a:prstGeom prst="roundRect">
            <a:avLst>
              <a:gd name="adj" fmla="val 0"/>
            </a:avLst>
          </a:prstGeom>
          <a:noFill/>
          <a:ln w="3175">
            <a:solidFill>
              <a:schemeClr val="accent1"/>
            </a:solid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4" name="TextBox 38"/>
          <p:cNvSpPr txBox="1"/>
          <p:nvPr/>
        </p:nvSpPr>
        <p:spPr>
          <a:xfrm>
            <a:off x="1748681" y="2268664"/>
            <a:ext cx="9492200" cy="442595"/>
          </a:xfrm>
          <a:prstGeom prst="rect">
            <a:avLst/>
          </a:prstGeom>
          <a:noFill/>
        </p:spPr>
        <p:txBody>
          <a:bodyPr wrap="square" lIns="0" tIns="0" rIns="0" bIns="0" rtlCol="0">
            <a:spAutoFit/>
          </a:bodyPr>
          <a:lstStyle/>
          <a:p>
            <a:pPr algn="just">
              <a:lnSpc>
                <a:spcPct val="120000"/>
              </a:lnSpc>
            </a:pPr>
            <a:r>
              <a:rPr lang="zh-CN" altLang="en-US" sz="2400" dirty="0">
                <a:latin typeface="+mn-ea"/>
                <a:ea typeface="+mn-ea"/>
                <a:sym typeface="+mn-ea"/>
              </a:rPr>
              <a:t>流体流过固体壁面时由于</a:t>
            </a:r>
            <a:r>
              <a:rPr lang="zh-CN" altLang="en-US" sz="2400" dirty="0">
                <a:solidFill>
                  <a:srgbClr val="FF0000"/>
                </a:solidFill>
                <a:latin typeface="+mn-ea"/>
                <a:ea typeface="+mn-ea"/>
                <a:sym typeface="+mn-ea"/>
              </a:rPr>
              <a:t>流体与壁面间温差</a:t>
            </a:r>
            <a:r>
              <a:rPr lang="zh-CN" altLang="en-US" sz="2400" dirty="0">
                <a:latin typeface="+mn-ea"/>
                <a:ea typeface="+mn-ea"/>
                <a:sym typeface="+mn-ea"/>
              </a:rPr>
              <a:t>所引起的热量交换</a:t>
            </a:r>
            <a:endParaRPr lang="en-US" altLang="zh-CN" sz="2400" dirty="0">
              <a:solidFill>
                <a:schemeClr val="bg1">
                  <a:lumMod val="6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矩形 93"/>
          <p:cNvSpPr/>
          <p:nvPr/>
        </p:nvSpPr>
        <p:spPr>
          <a:xfrm>
            <a:off x="1212045" y="169675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6" name="矩形 93"/>
          <p:cNvSpPr/>
          <p:nvPr/>
        </p:nvSpPr>
        <p:spPr>
          <a:xfrm rot="10800000">
            <a:off x="11244509" y="287774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a:effectLst>
            <a:outerShdw blurRad="177800" dist="203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7" name="Freeform 5"/>
          <p:cNvSpPr/>
          <p:nvPr/>
        </p:nvSpPr>
        <p:spPr bwMode="auto">
          <a:xfrm>
            <a:off x="836520" y="376465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a:effectLst>
            <a:outerShdw blurRad="177800" dist="203200" dir="5400000" algn="ctr" rotWithShape="0">
              <a:srgbClr val="000000">
                <a:alpha val="43137"/>
              </a:srgbClr>
            </a:outerShdw>
          </a:effectLst>
        </p:spPr>
        <p:txBody>
          <a:bodyPr vert="horz" wrap="square" lIns="128573" tIns="64286" rIns="128573" bIns="64286" numCol="1" anchor="t" anchorCtr="0" compatLnSpc="1"/>
          <a:lstStyle/>
          <a:p>
            <a:pPr>
              <a:lnSpc>
                <a:spcPct val="120000"/>
              </a:lnSpc>
            </a:pPr>
            <a:endParaRPr lang="zh-CN" altLang="en-US" sz="140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8" name="TextBox 46"/>
          <p:cNvSpPr txBox="1"/>
          <p:nvPr/>
        </p:nvSpPr>
        <p:spPr>
          <a:xfrm>
            <a:off x="1138555" y="4030345"/>
            <a:ext cx="1459865" cy="1329055"/>
          </a:xfrm>
          <a:prstGeom prst="rect">
            <a:avLst/>
          </a:prstGeom>
          <a:noFill/>
          <a:effectLst/>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b="1">
                <a:latin typeface="Agency FB" panose="020B0503020202020204" pitchFamily="34" charset="0"/>
                <a:cs typeface="+mn-ea"/>
                <a:sym typeface="Agency FB" panose="020B0503020202020204" pitchFamily="34" charset="0"/>
              </a:rPr>
              <a:t>流体与固体壁面直接接触</a:t>
            </a:r>
            <a:endParaRPr lang="zh-CN" altLang="en-US" sz="2400" b="1">
              <a:latin typeface="Agency FB" panose="020B0503020202020204" pitchFamily="34" charset="0"/>
              <a:cs typeface="+mn-ea"/>
              <a:sym typeface="Agency FB" panose="020B0503020202020204" pitchFamily="34" charset="0"/>
            </a:endParaRPr>
          </a:p>
        </p:txBody>
      </p:sp>
      <p:sp>
        <p:nvSpPr>
          <p:cNvPr id="29" name="Freeform 5"/>
          <p:cNvSpPr/>
          <p:nvPr/>
        </p:nvSpPr>
        <p:spPr bwMode="auto">
          <a:xfrm>
            <a:off x="3211290" y="376465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a:effectLst>
            <a:outerShdw blurRad="177800" dist="203200" dir="5400000" algn="ctr" rotWithShape="0">
              <a:srgbClr val="000000">
                <a:alpha val="43137"/>
              </a:srgbClr>
            </a:outerShdw>
          </a:effectLst>
        </p:spPr>
        <p:txBody>
          <a:bodyPr vert="horz" wrap="square" lIns="128573" tIns="64286" rIns="128573" bIns="64286" numCol="1" anchor="t" anchorCtr="0" compatLnSpc="1"/>
          <a:lstStyle/>
          <a:p>
            <a:pPr>
              <a:lnSpc>
                <a:spcPct val="120000"/>
              </a:lnSpc>
            </a:pPr>
            <a:endParaRPr lang="zh-CN" altLang="en-US" sz="140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0" name="TextBox 46"/>
          <p:cNvSpPr txBox="1"/>
          <p:nvPr/>
        </p:nvSpPr>
        <p:spPr>
          <a:xfrm>
            <a:off x="3533140" y="4119880"/>
            <a:ext cx="1433830" cy="1329055"/>
          </a:xfrm>
          <a:prstGeom prst="rect">
            <a:avLst/>
          </a:prstGeom>
          <a:noFill/>
          <a:effectLst/>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b="1">
                <a:latin typeface="Agency FB" panose="020B0503020202020204" pitchFamily="34" charset="0"/>
                <a:cs typeface="+mn-ea"/>
                <a:sym typeface="Agency FB" panose="020B0503020202020204" pitchFamily="34" charset="0"/>
              </a:rPr>
              <a:t>流体与固体壁面存在温差</a:t>
            </a:r>
            <a:endParaRPr lang="zh-CN" altLang="en-US" sz="2400" b="1">
              <a:latin typeface="Agency FB" panose="020B0503020202020204" pitchFamily="34" charset="0"/>
              <a:cs typeface="+mn-ea"/>
              <a:sym typeface="Agency FB" panose="020B0503020202020204" pitchFamily="34" charset="0"/>
            </a:endParaRPr>
          </a:p>
        </p:txBody>
      </p:sp>
      <p:sp>
        <p:nvSpPr>
          <p:cNvPr id="31" name="Freeform 5"/>
          <p:cNvSpPr/>
          <p:nvPr/>
        </p:nvSpPr>
        <p:spPr bwMode="auto">
          <a:xfrm>
            <a:off x="5598759" y="376465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a:effectLst>
            <a:outerShdw blurRad="177800" dist="203200" dir="5400000" algn="ctr" rotWithShape="0">
              <a:srgbClr val="000000">
                <a:alpha val="43137"/>
              </a:srgbClr>
            </a:outerShdw>
          </a:effectLst>
        </p:spPr>
        <p:txBody>
          <a:bodyPr vert="horz" wrap="square" lIns="128573" tIns="64286" rIns="128573" bIns="64286" numCol="1" anchor="t" anchorCtr="0" compatLnSpc="1"/>
          <a:lstStyle/>
          <a:p>
            <a:pPr>
              <a:lnSpc>
                <a:spcPct val="120000"/>
              </a:lnSpc>
            </a:pPr>
            <a:endParaRPr lang="zh-CN" altLang="en-US" sz="140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2" name="TextBox 46"/>
          <p:cNvSpPr txBox="1"/>
          <p:nvPr/>
        </p:nvSpPr>
        <p:spPr>
          <a:xfrm>
            <a:off x="6019800" y="4048125"/>
            <a:ext cx="1234440" cy="1329055"/>
          </a:xfrm>
          <a:prstGeom prst="rect">
            <a:avLst/>
          </a:prstGeom>
          <a:noFill/>
          <a:effectLst/>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b="1">
                <a:latin typeface="Agency FB" panose="020B0503020202020204" pitchFamily="34" charset="0"/>
                <a:cs typeface="+mn-ea"/>
                <a:sym typeface="Agency FB" panose="020B0503020202020204" pitchFamily="34" charset="0"/>
              </a:rPr>
              <a:t>同时存在导热和热对流</a:t>
            </a:r>
            <a:endParaRPr lang="zh-CN" altLang="en-US" sz="2400" b="1">
              <a:latin typeface="Agency FB" panose="020B0503020202020204" pitchFamily="34" charset="0"/>
              <a:cs typeface="+mn-ea"/>
              <a:sym typeface="Agency FB" panose="020B0503020202020204" pitchFamily="34" charset="0"/>
            </a:endParaRPr>
          </a:p>
        </p:txBody>
      </p:sp>
      <p:sp>
        <p:nvSpPr>
          <p:cNvPr id="33" name="Freeform 5"/>
          <p:cNvSpPr/>
          <p:nvPr/>
        </p:nvSpPr>
        <p:spPr bwMode="auto">
          <a:xfrm>
            <a:off x="7998928" y="376465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2D050"/>
          </a:solidFill>
          <a:ln w="9525" cap="flat">
            <a:noFill/>
            <a:prstDash val="solid"/>
            <a:miter lim="800000"/>
          </a:ln>
          <a:effectLst>
            <a:outerShdw blurRad="177800" dist="203200" dir="5400000" algn="ctr" rotWithShape="0">
              <a:srgbClr val="000000">
                <a:alpha val="43137"/>
              </a:srgbClr>
            </a:outerShdw>
          </a:effectLst>
        </p:spPr>
        <p:txBody>
          <a:bodyPr vert="horz" wrap="square" lIns="128573" tIns="64286" rIns="128573" bIns="64286" numCol="1" anchor="t" anchorCtr="0" compatLnSpc="1"/>
          <a:lstStyle/>
          <a:p>
            <a:pPr>
              <a:lnSpc>
                <a:spcPct val="120000"/>
              </a:lnSpc>
            </a:pPr>
            <a:endParaRPr lang="zh-CN" altLang="en-US" sz="140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4" name="TextBox 46"/>
          <p:cNvSpPr txBox="1"/>
          <p:nvPr/>
        </p:nvSpPr>
        <p:spPr>
          <a:xfrm>
            <a:off x="8305800" y="3826510"/>
            <a:ext cx="1424940" cy="1772285"/>
          </a:xfrm>
          <a:prstGeom prst="rect">
            <a:avLst/>
          </a:prstGeom>
          <a:noFill/>
          <a:effectLst/>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b="1" dirty="0">
                <a:latin typeface="Agency FB" panose="020B0503020202020204" pitchFamily="34" charset="0"/>
                <a:cs typeface="+mn-ea"/>
                <a:sym typeface="Agency FB" panose="020B0503020202020204" pitchFamily="34" charset="0"/>
              </a:rPr>
              <a:t>近壁面存在速度梯度较大的边界层</a:t>
            </a:r>
            <a:endParaRPr lang="zh-CN" altLang="en-US" sz="2400" b="1" dirty="0">
              <a:latin typeface="Agency FB" panose="020B0503020202020204" pitchFamily="34" charset="0"/>
              <a:cs typeface="+mn-ea"/>
              <a:sym typeface="Agency FB" panose="020B0503020202020204" pitchFamily="34" charset="0"/>
            </a:endParaRPr>
          </a:p>
        </p:txBody>
      </p:sp>
      <p:pic>
        <p:nvPicPr>
          <p:cNvPr id="35" name="Picture 2" descr="Convection Heat Transf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02215" y="4984750"/>
            <a:ext cx="2553335" cy="2160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bldLst>
      <p:bldP spid="23" grpId="0" bldLvl="0" animBg="1"/>
      <p:bldP spid="24" grpId="0"/>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对流传热基本计算式</a:t>
            </a:r>
            <a:endParaRPr lang="zh-CN" altLang="en-US" dirty="0"/>
          </a:p>
          <a:p>
            <a:endParaRPr lang="zh-CN" altLang="en-US" dirty="0" err="1"/>
          </a:p>
        </p:txBody>
      </p:sp>
      <p:grpSp>
        <p:nvGrpSpPr>
          <p:cNvPr id="23" name="组合 4"/>
          <p:cNvGrpSpPr/>
          <p:nvPr/>
        </p:nvGrpSpPr>
        <p:grpSpPr>
          <a:xfrm>
            <a:off x="3303737" y="5812696"/>
            <a:ext cx="3754120" cy="690245"/>
            <a:chOff x="5046" y="9931"/>
            <a:chExt cx="5912" cy="1087"/>
          </a:xfrm>
        </p:grpSpPr>
        <mc:AlternateContent xmlns:mc="http://schemas.openxmlformats.org/markup-compatibility/2006">
          <mc:Choice xmlns:a14="http://schemas.microsoft.com/office/drawing/2010/main" Requires="a14">
            <p:sp>
              <p:nvSpPr>
                <p:cNvPr id="24" name="文本框 11"/>
                <p:cNvSpPr txBox="1"/>
                <p:nvPr/>
              </p:nvSpPr>
              <p:spPr>
                <a:xfrm>
                  <a:off x="6990" y="9931"/>
                  <a:ext cx="3969" cy="108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m:rPr>
                                <m:sty m:val="p"/>
                              </m:rPr>
                              <a:rPr lang="el-GR" altLang="zh-CN" sz="2400" i="1">
                                <a:latin typeface="Cambria Math" panose="02040503050406030204" pitchFamily="18" charset="0"/>
                                <a:ea typeface="Cambria Math" panose="02040503050406030204" pitchFamily="18" charset="0"/>
                              </a:rPr>
                              <m:t>Φ</m:t>
                            </m:r>
                          </m:num>
                          <m:den>
                            <m:r>
                              <a:rPr lang="en-US" altLang="zh-CN" sz="2400" b="0" i="1" smtClean="0">
                                <a:latin typeface="Cambria Math" panose="02040503050406030204" pitchFamily="18" charset="0"/>
                                <a:ea typeface="Cambria Math" panose="02040503050406030204" pitchFamily="18" charset="0"/>
                              </a:rPr>
                              <m:t>𝐴</m:t>
                            </m:r>
                          </m:den>
                        </m:f>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ℎ</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oMath>
                    </m:oMathPara>
                  </a14:m>
                  <a:endParaRPr lang="zh-CN" altLang="en-US" sz="2400" dirty="0"/>
                </a:p>
              </p:txBody>
            </p:sp>
          </mc:Choice>
          <mc:Fallback>
            <p:sp>
              <p:nvSpPr>
                <p:cNvPr id="24" name="文本框 11"/>
                <p:cNvSpPr txBox="1">
                  <a:spLocks noRot="1" noChangeAspect="1" noMove="1" noResize="1" noEditPoints="1" noAdjustHandles="1" noChangeArrowheads="1" noChangeShapeType="1" noTextEdit="1"/>
                </p:cNvSpPr>
                <p:nvPr/>
              </p:nvSpPr>
              <p:spPr>
                <a:xfrm>
                  <a:off x="6990" y="9931"/>
                  <a:ext cx="3969" cy="1085"/>
                </a:xfrm>
                <a:prstGeom prst="rect">
                  <a:avLst/>
                </a:prstGeom>
                <a:blipFill rotWithShape="1">
                  <a:blip r:embed="rId1"/>
                </a:blipFill>
              </p:spPr>
              <p:txBody>
                <a:bodyPr/>
                <a:lstStyle/>
                <a:p>
                  <a:r>
                    <a:rPr lang="zh-CN" altLang="en-US">
                      <a:noFill/>
                    </a:rPr>
                    <a:t> </a:t>
                  </a:r>
                </a:p>
              </p:txBody>
            </p:sp>
          </mc:Fallback>
        </mc:AlternateContent>
        <p:sp>
          <p:nvSpPr>
            <p:cNvPr id="25" name="矩形 9"/>
            <p:cNvSpPr/>
            <p:nvPr/>
          </p:nvSpPr>
          <p:spPr>
            <a:xfrm>
              <a:off x="5046" y="10292"/>
              <a:ext cx="2230" cy="727"/>
            </a:xfrm>
            <a:prstGeom prst="rect">
              <a:avLst/>
            </a:prstGeom>
          </p:spPr>
          <p:txBody>
            <a:bodyPr wrap="none">
              <a:spAutoFit/>
            </a:bodyPr>
            <a:lstStyle/>
            <a:p>
              <a:r>
                <a:rPr lang="zh-CN" altLang="en-US" sz="2400" dirty="0">
                  <a:latin typeface="+mn-ea"/>
                  <a:ea typeface="+mn-ea"/>
                </a:rPr>
                <a:t>热流密度</a:t>
              </a:r>
              <a:endParaRPr lang="zh-CN" altLang="en-US" sz="2400" dirty="0">
                <a:latin typeface="+mn-ea"/>
                <a:ea typeface="+mn-ea"/>
              </a:endParaRPr>
            </a:p>
          </p:txBody>
        </p:sp>
      </p:grpSp>
      <p:sp>
        <p:nvSpPr>
          <p:cNvPr id="26" name="云形标注 13"/>
          <p:cNvSpPr/>
          <p:nvPr/>
        </p:nvSpPr>
        <p:spPr bwMode="auto">
          <a:xfrm>
            <a:off x="6528903" y="4274964"/>
            <a:ext cx="4968552" cy="2340084"/>
          </a:xfrm>
          <a:prstGeom prst="cloudCallout">
            <a:avLst>
              <a:gd name="adj1" fmla="val -69458"/>
              <a:gd name="adj2" fmla="val -67999"/>
            </a:avLst>
          </a:prstGeom>
          <a:solidFill>
            <a:srgbClr val="ACF8D3"/>
          </a:solidFill>
          <a:ln w="25400" cap="flat" cmpd="sng" algn="ctr">
            <a:solidFill>
              <a:srgbClr val="00B0F0"/>
            </a:solidFill>
            <a:prstDash val="solid"/>
            <a:round/>
            <a:headEnd type="none" w="med" len="med"/>
            <a:tailEnd type="none" w="med" len="med"/>
          </a:ln>
          <a:effectLst/>
        </p:spPr>
        <p:txBody>
          <a:bodyPr vert="horz" wrap="none" lIns="90000" tIns="46800" rIns="90000" bIns="46800" numCol="1" rtlCol="0" anchor="ctr" anchorCtr="0" compatLnSpc="1"/>
          <a:lstStyle/>
          <a:p>
            <a:pPr algn="ctr"/>
            <a:r>
              <a:rPr lang="zh-CN" altLang="en-US" sz="2400" dirty="0">
                <a:latin typeface="+mn-ea"/>
                <a:ea typeface="+mn-ea"/>
              </a:rPr>
              <a:t>表面传热系数不仅取决于</a:t>
            </a:r>
            <a:endParaRPr lang="zh-CN" altLang="en-US" sz="2400" dirty="0">
              <a:latin typeface="+mn-ea"/>
              <a:ea typeface="+mn-ea"/>
            </a:endParaRPr>
          </a:p>
          <a:p>
            <a:pPr algn="ctr"/>
            <a:r>
              <a:rPr lang="zh-CN" altLang="en-US" sz="2400" dirty="0">
                <a:latin typeface="+mn-ea"/>
                <a:ea typeface="+mn-ea"/>
              </a:rPr>
              <a:t>物体的物性以及换热表面</a:t>
            </a:r>
            <a:endParaRPr lang="zh-CN" altLang="en-US" sz="2400" dirty="0">
              <a:latin typeface="+mn-ea"/>
              <a:ea typeface="+mn-ea"/>
            </a:endParaRPr>
          </a:p>
          <a:p>
            <a:pPr algn="ctr"/>
            <a:r>
              <a:rPr lang="zh-CN" altLang="en-US" sz="2400" dirty="0">
                <a:latin typeface="+mn-ea"/>
                <a:ea typeface="+mn-ea"/>
              </a:rPr>
              <a:t>的形状、大小与布置，</a:t>
            </a:r>
            <a:endParaRPr lang="zh-CN" altLang="en-US" sz="2400" dirty="0">
              <a:latin typeface="+mn-ea"/>
              <a:ea typeface="+mn-ea"/>
            </a:endParaRPr>
          </a:p>
          <a:p>
            <a:pPr algn="ctr"/>
            <a:r>
              <a:rPr lang="zh-CN" altLang="en-US" sz="2400" dirty="0">
                <a:latin typeface="+mn-ea"/>
                <a:ea typeface="+mn-ea"/>
              </a:rPr>
              <a:t>而且还与流速有密切的关系</a:t>
            </a:r>
            <a:endParaRPr lang="zh-CN" altLang="en-US" sz="2400" dirty="0">
              <a:latin typeface="+mn-ea"/>
              <a:ea typeface="+mn-ea"/>
            </a:endParaRPr>
          </a:p>
        </p:txBody>
      </p:sp>
      <p:grpSp>
        <p:nvGrpSpPr>
          <p:cNvPr id="27" name="组合 3"/>
          <p:cNvGrpSpPr/>
          <p:nvPr/>
        </p:nvGrpSpPr>
        <p:grpSpPr>
          <a:xfrm>
            <a:off x="734527" y="2590071"/>
            <a:ext cx="10979150" cy="3396615"/>
            <a:chOff x="1000" y="4856"/>
            <a:chExt cx="17290" cy="5349"/>
          </a:xfrm>
        </p:grpSpPr>
        <mc:AlternateContent xmlns:mc="http://schemas.openxmlformats.org/markup-compatibility/2006">
          <mc:Choice xmlns:a14="http://schemas.microsoft.com/office/drawing/2010/main" Requires="a14">
            <p:sp>
              <p:nvSpPr>
                <p:cNvPr id="28" name="文本框 8"/>
                <p:cNvSpPr txBox="1"/>
                <p:nvPr/>
              </p:nvSpPr>
              <p:spPr>
                <a:xfrm>
                  <a:off x="1000" y="9197"/>
                  <a:ext cx="12888" cy="1009"/>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𝑓</m:t>
                          </m:r>
                        </m:sub>
                      </m:sSub>
                      <m:r>
                        <a:rPr lang="en-US" altLang="zh-CN" sz="2400" i="1">
                          <a:latin typeface="Cambria Math" panose="02040503050406030204" pitchFamily="18" charset="0"/>
                          <a:ea typeface="+mn-ea"/>
                        </a:rPr>
                        <m:t>=</m:t>
                      </m:r>
                    </m:oMath>
                  </a14:m>
                  <a:r>
                    <a:rPr lang="zh-CN" altLang="en-US" sz="2400" dirty="0">
                      <a:ea typeface="+mn-ea"/>
                    </a:rPr>
                    <a:t> 流体温度，单位：</a:t>
                  </a:r>
                  <a:r>
                    <a:rPr lang="en-US" altLang="zh-CN" sz="2400" dirty="0"/>
                    <a:t> K</a:t>
                  </a:r>
                  <a:r>
                    <a:rPr lang="zh-CN" altLang="en-US" sz="2400" dirty="0"/>
                    <a:t> 或 ℃</a:t>
                  </a:r>
                  <a:endParaRPr lang="en-US" altLang="zh-CN" sz="2400" dirty="0">
                    <a:ea typeface="+mn-ea"/>
                  </a:endParaRPr>
                </a:p>
              </p:txBody>
            </p:sp>
          </mc:Choice>
          <mc:Fallback>
            <p:sp>
              <p:nvSpPr>
                <p:cNvPr id="28" name="文本框 8"/>
                <p:cNvSpPr txBox="1">
                  <a:spLocks noRot="1" noChangeAspect="1" noMove="1" noResize="1" noEditPoints="1" noAdjustHandles="1" noChangeArrowheads="1" noChangeShapeType="1" noTextEdit="1"/>
                </p:cNvSpPr>
                <p:nvPr/>
              </p:nvSpPr>
              <p:spPr>
                <a:xfrm>
                  <a:off x="1000" y="9197"/>
                  <a:ext cx="12888" cy="1009"/>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12"/>
                <p:cNvSpPr txBox="1"/>
                <p:nvPr/>
              </p:nvSpPr>
              <p:spPr>
                <a:xfrm>
                  <a:off x="1000" y="8112"/>
                  <a:ext cx="12888" cy="925"/>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𝑡</m:t>
                          </m:r>
                        </m:e>
                        <m:sub>
                          <m:r>
                            <a:rPr lang="en-US" altLang="zh-CN" sz="2400" b="0" i="1" smtClean="0">
                              <a:latin typeface="Cambria Math" panose="02040503050406030204" pitchFamily="18" charset="0"/>
                              <a:ea typeface="+mn-ea"/>
                            </a:rPr>
                            <m:t>𝑤</m:t>
                          </m:r>
                        </m:sub>
                      </m:sSub>
                      <m:r>
                        <a:rPr lang="en-US" altLang="zh-CN" sz="2400" i="1" smtClean="0">
                          <a:latin typeface="Cambria Math" panose="02040503050406030204" pitchFamily="18" charset="0"/>
                          <a:ea typeface="+mn-ea"/>
                        </a:rPr>
                        <m:t>=</m:t>
                      </m:r>
                    </m:oMath>
                  </a14:m>
                  <a:r>
                    <a:rPr lang="zh-CN" altLang="en-US" sz="2400" dirty="0">
                      <a:ea typeface="+mn-ea"/>
                    </a:rPr>
                    <a:t> 壁面温度，单位：</a:t>
                  </a:r>
                  <a:r>
                    <a:rPr lang="en-US" altLang="zh-CN" sz="2400" dirty="0">
                      <a:ea typeface="+mn-ea"/>
                    </a:rPr>
                    <a:t>K</a:t>
                  </a:r>
                  <a:r>
                    <a:rPr lang="zh-CN" altLang="en-US" sz="2400" dirty="0">
                      <a:ea typeface="+mn-ea"/>
                    </a:rPr>
                    <a:t> 或 ℃</a:t>
                  </a:r>
                  <a:endParaRPr lang="en-US" altLang="zh-CN" sz="2400" dirty="0">
                    <a:ea typeface="+mn-ea"/>
                  </a:endParaRPr>
                </a:p>
              </p:txBody>
            </p:sp>
          </mc:Choice>
          <mc:Fallback>
            <p:sp>
              <p:nvSpPr>
                <p:cNvPr id="29" name="文本框 12"/>
                <p:cNvSpPr txBox="1">
                  <a:spLocks noRot="1" noChangeAspect="1" noMove="1" noResize="1" noEditPoints="1" noAdjustHandles="1" noChangeArrowheads="1" noChangeShapeType="1" noTextEdit="1"/>
                </p:cNvSpPr>
                <p:nvPr/>
              </p:nvSpPr>
              <p:spPr>
                <a:xfrm>
                  <a:off x="1000" y="8112"/>
                  <a:ext cx="12888" cy="92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15"/>
                <p:cNvSpPr txBox="1"/>
                <p:nvPr/>
              </p:nvSpPr>
              <p:spPr>
                <a:xfrm>
                  <a:off x="1000" y="7026"/>
                  <a:ext cx="12888" cy="925"/>
                </a:xfrm>
                <a:prstGeom prst="rect">
                  <a:avLst/>
                </a:prstGeom>
                <a:noFill/>
              </p:spPr>
              <p:txBody>
                <a:bodyPr wrap="square" rtlCol="0">
                  <a:spAutoFit/>
                </a:bodyPr>
                <a:lstStyle/>
                <a:p>
                  <a:pPr>
                    <a:lnSpc>
                      <a:spcPct val="150000"/>
                    </a:lnSpc>
                    <a:spcBef>
                      <a:spcPts val="600"/>
                    </a:spcBef>
                    <a:spcAft>
                      <a:spcPts val="600"/>
                    </a:spcAft>
                  </a:pPr>
                  <a14:m>
                    <m:oMath xmlns:m="http://schemas.openxmlformats.org/officeDocument/2006/math">
                      <m:r>
                        <a:rPr lang="en-US" altLang="zh-CN" sz="2400" i="1">
                          <a:latin typeface="Cambria Math" panose="02040503050406030204" pitchFamily="18" charset="0"/>
                          <a:ea typeface="+mn-ea"/>
                        </a:rPr>
                        <m:t>𝐴</m:t>
                      </m:r>
                      <m:r>
                        <a:rPr lang="en-US" altLang="zh-CN" sz="2400" b="0" i="0" smtClean="0">
                          <a:latin typeface="Cambria Math" panose="02040503050406030204" pitchFamily="18" charset="0"/>
                          <a:ea typeface="+mn-ea"/>
                        </a:rPr>
                        <m:t>=</m:t>
                      </m:r>
                    </m:oMath>
                  </a14:m>
                  <a:r>
                    <a:rPr lang="zh-CN" altLang="en-US" sz="2400" dirty="0">
                      <a:ea typeface="+mn-ea"/>
                    </a:rPr>
                    <a:t> 对流换热面积，单位：</a:t>
                  </a:r>
                  <a:r>
                    <a:rPr lang="en-US" altLang="zh-CN" sz="2400" dirty="0">
                      <a:ea typeface="+mn-ea"/>
                    </a:rPr>
                    <a:t>m</a:t>
                  </a:r>
                  <a:r>
                    <a:rPr lang="en-US" altLang="zh-CN" sz="2400" baseline="30000" dirty="0">
                      <a:ea typeface="+mn-ea"/>
                    </a:rPr>
                    <a:t>2</a:t>
                  </a:r>
                  <a:endParaRPr lang="en-US" altLang="zh-CN" sz="2400" baseline="30000" dirty="0">
                    <a:ea typeface="+mn-ea"/>
                  </a:endParaRPr>
                </a:p>
              </p:txBody>
            </p:sp>
          </mc:Choice>
          <mc:Fallback>
            <p:sp>
              <p:nvSpPr>
                <p:cNvPr id="30" name="文本框 15"/>
                <p:cNvSpPr txBox="1">
                  <a:spLocks noRot="1" noChangeAspect="1" noMove="1" noResize="1" noEditPoints="1" noAdjustHandles="1" noChangeArrowheads="1" noChangeShapeType="1" noTextEdit="1"/>
                </p:cNvSpPr>
                <p:nvPr/>
              </p:nvSpPr>
              <p:spPr>
                <a:xfrm>
                  <a:off x="1000" y="7026"/>
                  <a:ext cx="12888" cy="92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16"/>
                <p:cNvSpPr txBox="1"/>
                <p:nvPr/>
              </p:nvSpPr>
              <p:spPr>
                <a:xfrm>
                  <a:off x="1000" y="5941"/>
                  <a:ext cx="15702" cy="924"/>
                </a:xfrm>
                <a:prstGeom prst="rect">
                  <a:avLst/>
                </a:prstGeom>
                <a:noFill/>
              </p:spPr>
              <p:txBody>
                <a:bodyPr wrap="square" rtlCol="0">
                  <a:spAutoFit/>
                </a:bodyPr>
                <a:lstStyle/>
                <a:p>
                  <a:pPr>
                    <a:lnSpc>
                      <a:spcPct val="150000"/>
                    </a:lnSpc>
                  </a:pPr>
                  <a14:m>
                    <m:oMath xmlns:m="http://schemas.openxmlformats.org/officeDocument/2006/math">
                      <m:r>
                        <a:rPr lang="en-US" altLang="zh-CN" sz="2400" b="0" i="1" smtClean="0">
                          <a:latin typeface="Cambria Math" panose="02040503050406030204" pitchFamily="18" charset="0"/>
                          <a:ea typeface="+mn-ea"/>
                        </a:rPr>
                        <m:t>ℎ</m:t>
                      </m:r>
                      <m:r>
                        <a:rPr lang="en-US" altLang="zh-CN" sz="2400" i="1" smtClean="0">
                          <a:latin typeface="Cambria Math" panose="02040503050406030204" pitchFamily="18" charset="0"/>
                          <a:ea typeface="+mn-ea"/>
                        </a:rPr>
                        <m:t>=</m:t>
                      </m:r>
                    </m:oMath>
                  </a14:m>
                  <a:r>
                    <a:rPr lang="zh-CN" altLang="en-US" sz="2400" dirty="0">
                      <a:ea typeface="+mn-ea"/>
                    </a:rPr>
                    <a:t> 表面传热系数 </a:t>
                  </a:r>
                  <a:r>
                    <a:rPr lang="en-US" altLang="zh-CN" sz="2400" dirty="0">
                      <a:ea typeface="+mn-ea"/>
                    </a:rPr>
                    <a:t>(convective</a:t>
                  </a:r>
                  <a:r>
                    <a:rPr lang="zh-CN" altLang="en-US" sz="2400" dirty="0">
                      <a:ea typeface="+mn-ea"/>
                    </a:rPr>
                    <a:t> </a:t>
                  </a:r>
                  <a:r>
                    <a:rPr lang="en-US" altLang="zh-CN" sz="2400" dirty="0">
                      <a:ea typeface="+mn-ea"/>
                    </a:rPr>
                    <a:t>heat</a:t>
                  </a:r>
                  <a:r>
                    <a:rPr lang="zh-CN" altLang="en-US" sz="2400" dirty="0">
                      <a:ea typeface="+mn-ea"/>
                    </a:rPr>
                    <a:t> </a:t>
                  </a:r>
                  <a:r>
                    <a:rPr lang="en-US" altLang="zh-CN" sz="2400" dirty="0">
                      <a:ea typeface="+mn-ea"/>
                    </a:rPr>
                    <a:t>transfer</a:t>
                  </a:r>
                  <a:r>
                    <a:rPr lang="zh-CN" altLang="en-US" sz="2400" dirty="0">
                      <a:ea typeface="+mn-ea"/>
                    </a:rPr>
                    <a:t> </a:t>
                  </a:r>
                  <a:r>
                    <a:rPr lang="en-US" altLang="zh-CN" sz="2400" dirty="0">
                      <a:ea typeface="+mn-ea"/>
                    </a:rPr>
                    <a:t>coefficient)</a:t>
                  </a:r>
                  <a:r>
                    <a:rPr lang="zh-CN" altLang="en-US" sz="2400" dirty="0">
                      <a:ea typeface="+mn-ea"/>
                    </a:rPr>
                    <a:t>，单位：</a:t>
                  </a:r>
                  <a:r>
                    <a:rPr lang="en-US" altLang="zh-CN" sz="2400" dirty="0">
                      <a:ea typeface="+mn-ea"/>
                    </a:rPr>
                    <a:t>W/(m</a:t>
                  </a:r>
                  <a:r>
                    <a:rPr lang="en-US" altLang="zh-CN" sz="2400" baseline="30000" dirty="0">
                      <a:ea typeface="+mn-ea"/>
                    </a:rPr>
                    <a:t>2</a:t>
                  </a:r>
                  <a:r>
                    <a:rPr lang="en-US" altLang="zh-CN" sz="2400" dirty="0">
                      <a:ea typeface="+mn-ea"/>
                      <a:sym typeface="Wingdings" panose="05000000000000000000" pitchFamily="2" charset="2"/>
                    </a:rPr>
                    <a:t>K)</a:t>
                  </a:r>
                  <a:endParaRPr lang="en-US" altLang="zh-CN" sz="2400" dirty="0">
                    <a:ea typeface="+mn-ea"/>
                    <a:sym typeface="Wingdings" panose="05000000000000000000" pitchFamily="2" charset="2"/>
                  </a:endParaRPr>
                </a:p>
              </p:txBody>
            </p:sp>
          </mc:Choice>
          <mc:Fallback>
            <p:sp>
              <p:nvSpPr>
                <p:cNvPr id="31" name="文本框 16"/>
                <p:cNvSpPr txBox="1">
                  <a:spLocks noRot="1" noChangeAspect="1" noMove="1" noResize="1" noEditPoints="1" noAdjustHandles="1" noChangeArrowheads="1" noChangeShapeType="1" noTextEdit="1"/>
                </p:cNvSpPr>
                <p:nvPr/>
              </p:nvSpPr>
              <p:spPr>
                <a:xfrm>
                  <a:off x="1000" y="5941"/>
                  <a:ext cx="15702" cy="92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17"/>
                <p:cNvSpPr txBox="1"/>
                <p:nvPr/>
              </p:nvSpPr>
              <p:spPr>
                <a:xfrm>
                  <a:off x="1000" y="4856"/>
                  <a:ext cx="17290" cy="925"/>
                </a:xfrm>
                <a:prstGeom prst="rect">
                  <a:avLst/>
                </a:prstGeom>
                <a:noFill/>
              </p:spPr>
              <p:txBody>
                <a:bodyPr wrap="square" rtlCol="0">
                  <a:spAutoFit/>
                </a:bodyPr>
                <a:lstStyle/>
                <a:p>
                  <a:pPr>
                    <a:lnSpc>
                      <a:spcPct val="150000"/>
                    </a:lnSpc>
                  </a:pPr>
                  <a14:m>
                    <m:oMath xmlns:m="http://schemas.openxmlformats.org/officeDocument/2006/math">
                      <m:r>
                        <m:rPr>
                          <m:sty m:val="p"/>
                        </m:rPr>
                        <a:rPr lang="el-GR" altLang="zh-CN" sz="2400" i="1" smtClean="0">
                          <a:latin typeface="Cambria Math" panose="02040503050406030204" pitchFamily="18" charset="0"/>
                          <a:ea typeface="+mn-ea"/>
                        </a:rPr>
                        <m:t>Φ</m:t>
                      </m:r>
                      <m:r>
                        <a:rPr lang="en-US" altLang="zh-CN" sz="2400" b="0" i="1" smtClean="0">
                          <a:latin typeface="Cambria Math" panose="02040503050406030204" pitchFamily="18" charset="0"/>
                          <a:ea typeface="+mn-ea"/>
                        </a:rPr>
                        <m:t>= </m:t>
                      </m:r>
                    </m:oMath>
                  </a14:m>
                  <a:r>
                    <a:rPr lang="zh-CN" altLang="en-US" sz="2400" dirty="0">
                      <a:ea typeface="+mn-ea"/>
                    </a:rPr>
                    <a:t>热流量 </a:t>
                  </a:r>
                  <a:r>
                    <a:rPr lang="en-US" altLang="zh-CN" sz="2400" dirty="0">
                      <a:ea typeface="+mn-ea"/>
                    </a:rPr>
                    <a:t>(heat transfer rate)</a:t>
                  </a:r>
                  <a:r>
                    <a:rPr lang="zh-CN" altLang="en-US" sz="2400" dirty="0">
                      <a:ea typeface="+mn-ea"/>
                    </a:rPr>
                    <a:t>，单位时间内通过某一给定面积的热量，单位：</a:t>
                  </a:r>
                  <a:r>
                    <a:rPr lang="en-US" altLang="zh-CN" sz="2400" dirty="0">
                      <a:ea typeface="+mn-ea"/>
                    </a:rPr>
                    <a:t>W</a:t>
                  </a:r>
                  <a:endParaRPr lang="en-US" altLang="zh-CN" sz="2400" dirty="0">
                    <a:ea typeface="+mn-ea"/>
                  </a:endParaRPr>
                </a:p>
              </p:txBody>
            </p:sp>
          </mc:Choice>
          <mc:Fallback>
            <p:sp>
              <p:nvSpPr>
                <p:cNvPr id="32" name="文本框 17"/>
                <p:cNvSpPr txBox="1">
                  <a:spLocks noRot="1" noChangeAspect="1" noMove="1" noResize="1" noEditPoints="1" noAdjustHandles="1" noChangeArrowheads="1" noChangeShapeType="1" noTextEdit="1"/>
                </p:cNvSpPr>
                <p:nvPr/>
              </p:nvSpPr>
              <p:spPr>
                <a:xfrm>
                  <a:off x="1000" y="4856"/>
                  <a:ext cx="17290" cy="925"/>
                </a:xfrm>
                <a:prstGeom prst="rect">
                  <a:avLst/>
                </a:prstGeom>
                <a:blipFill rotWithShape="1">
                  <a:blip r:embed="rId6"/>
                </a:blipFill>
              </p:spPr>
              <p:txBody>
                <a:bodyPr/>
                <a:lstStyle/>
                <a:p>
                  <a:r>
                    <a:rPr lang="zh-CN" altLang="en-US">
                      <a:noFill/>
                    </a:rPr>
                    <a:t> </a:t>
                  </a:r>
                </a:p>
              </p:txBody>
            </p:sp>
          </mc:Fallback>
        </mc:AlternateContent>
      </p:grpSp>
      <p:grpSp>
        <p:nvGrpSpPr>
          <p:cNvPr id="33" name="组合 2"/>
          <p:cNvGrpSpPr/>
          <p:nvPr/>
        </p:nvGrpSpPr>
        <p:grpSpPr>
          <a:xfrm>
            <a:off x="236687" y="1240061"/>
            <a:ext cx="9050020" cy="1162050"/>
            <a:chOff x="216" y="2730"/>
            <a:chExt cx="14252" cy="1830"/>
          </a:xfrm>
        </p:grpSpPr>
        <p:sp>
          <p:nvSpPr>
            <p:cNvPr id="34" name="Rectangle 3"/>
            <p:cNvSpPr txBox="1">
              <a:spLocks noChangeArrowheads="1"/>
            </p:cNvSpPr>
            <p:nvPr/>
          </p:nvSpPr>
          <p:spPr bwMode="auto">
            <a:xfrm>
              <a:off x="216" y="2730"/>
              <a:ext cx="3832" cy="1021"/>
            </a:xfrm>
            <a:prstGeom prst="rect">
              <a:avLst/>
            </a:prstGeom>
            <a:noFill/>
            <a:ln w="9525">
              <a:noFill/>
              <a:miter lim="800000"/>
            </a:ln>
            <a:effectLst/>
          </p:spPr>
          <p:txBody>
            <a:bodyPr/>
            <a:lstStyle>
              <a:lvl1pPr marL="342900" indent="-342900" algn="l" rtl="0" eaLnBrk="0" fontAlgn="base" hangingPunct="0">
                <a:spcBef>
                  <a:spcPct val="20000"/>
                </a:spcBef>
                <a:spcAft>
                  <a:spcPct val="0"/>
                </a:spcAft>
                <a:buFont typeface="Wingdings" panose="05000000000000000000" pitchFamily="2" charset="2"/>
                <a:buChar char="l"/>
                <a:defRPr sz="4000" b="1">
                  <a:solidFill>
                    <a:schemeClr val="accent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2pPr>
              <a:lvl3pPr marL="1143000" indent="-2286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华文细黑" panose="02010600040101010101" pitchFamily="2" charset="-122"/>
                </a:defRPr>
              </a:lvl3pPr>
              <a:lvl4pPr marL="16002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4pPr>
              <a:lvl5pPr marL="2057400" indent="-228600" algn="l" rtl="0" eaLnBrk="0" fontAlgn="base" hangingPunct="0">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5pPr>
              <a:lvl6pPr marL="25146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6pPr>
              <a:lvl7pPr marL="29718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7pPr>
              <a:lvl8pPr marL="34290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8pPr>
              <a:lvl9pPr marL="3886200" indent="-228600" algn="l" rtl="0" fontAlgn="base">
                <a:spcBef>
                  <a:spcPct val="20000"/>
                </a:spcBef>
                <a:spcAft>
                  <a:spcPct val="0"/>
                </a:spcAft>
                <a:buChar char="»"/>
                <a:defRPr sz="2400" b="1">
                  <a:solidFill>
                    <a:schemeClr val="tx1"/>
                  </a:solidFill>
                  <a:effectLst>
                    <a:outerShdw blurRad="38100" dist="38100" dir="2700000" algn="tl">
                      <a:srgbClr val="C0C0C0"/>
                    </a:outerShdw>
                  </a:effectLst>
                  <a:latin typeface="+mn-lt"/>
                  <a:ea typeface="华文细黑" panose="02010600040101010101" pitchFamily="2" charset="-122"/>
                </a:defRPr>
              </a:lvl9pPr>
            </a:lstStyle>
            <a:p>
              <a:pPr marL="400050" lvl="1" indent="0" eaLnBrk="1" hangingPunct="1">
                <a:lnSpc>
                  <a:spcPct val="150000"/>
                </a:lnSpc>
                <a:buNone/>
                <a:defRPr/>
              </a:pPr>
              <a:r>
                <a:rPr lang="zh-CN" altLang="en-US" sz="2400" kern="0" dirty="0">
                  <a:latin typeface="+mn-ea"/>
                  <a:ea typeface="+mn-ea"/>
                </a:rPr>
                <a:t>牛顿冷却公式</a:t>
              </a:r>
              <a:endParaRPr lang="en-US" altLang="zh-CN" sz="2400" kern="0" dirty="0">
                <a:latin typeface="+mn-ea"/>
                <a:ea typeface="+mn-ea"/>
              </a:endParaRPr>
            </a:p>
          </p:txBody>
        </p:sp>
        <mc:AlternateContent xmlns:mc="http://schemas.openxmlformats.org/markup-compatibility/2006">
          <mc:Choice xmlns:a14="http://schemas.microsoft.com/office/drawing/2010/main" Requires="a14">
            <p:sp>
              <p:nvSpPr>
                <p:cNvPr id="35" name="文本框 16"/>
                <p:cNvSpPr txBox="1"/>
                <p:nvPr/>
              </p:nvSpPr>
              <p:spPr>
                <a:xfrm>
                  <a:off x="7393" y="2809"/>
                  <a:ext cx="4047" cy="67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rPr>
                          <m:t>Φ</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ℎ𝐴</m:t>
                        </m:r>
                        <m:d>
                          <m:dPr>
                            <m:ctrlPr>
                              <a:rPr lang="en-US" altLang="zh-CN" sz="2400" i="1" smtClean="0">
                                <a:latin typeface="Cambria Math" panose="02040503050406030204" pitchFamily="18" charset="0"/>
                                <a:ea typeface="Cambria Math" panose="02040503050406030204" pitchFamily="18" charset="0"/>
                              </a:rPr>
                            </m:ctrlPr>
                          </m:dPr>
                          <m:e>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𝑓</m:t>
                                </m:r>
                              </m:sub>
                            </m:sSub>
                          </m:e>
                        </m:d>
                      </m:oMath>
                    </m:oMathPara>
                  </a14:m>
                  <a:endParaRPr lang="zh-CN" altLang="en-US" sz="2400" dirty="0"/>
                </a:p>
              </p:txBody>
            </p:sp>
          </mc:Choice>
          <mc:Fallback>
            <p:sp>
              <p:nvSpPr>
                <p:cNvPr id="35" name="文本框 16"/>
                <p:cNvSpPr txBox="1">
                  <a:spLocks noRot="1" noChangeAspect="1" noMove="1" noResize="1" noEditPoints="1" noAdjustHandles="1" noChangeArrowheads="1" noChangeShapeType="1" noTextEdit="1"/>
                </p:cNvSpPr>
                <p:nvPr/>
              </p:nvSpPr>
              <p:spPr>
                <a:xfrm>
                  <a:off x="7393" y="2809"/>
                  <a:ext cx="4047" cy="670"/>
                </a:xfrm>
                <a:prstGeom prst="rect">
                  <a:avLst/>
                </a:prstGeom>
                <a:blipFill rotWithShape="1">
                  <a:blip r:embed="rId7"/>
                </a:blipFill>
              </p:spPr>
              <p:txBody>
                <a:bodyPr/>
                <a:lstStyle/>
                <a:p>
                  <a:r>
                    <a:rPr lang="zh-CN" altLang="en-US">
                      <a:noFill/>
                    </a:rPr>
                    <a:t> </a:t>
                  </a:r>
                </a:p>
              </p:txBody>
            </p:sp>
          </mc:Fallback>
        </mc:AlternateContent>
        <p:sp>
          <p:nvSpPr>
            <p:cNvPr id="36" name="文本框 1"/>
            <p:cNvSpPr txBox="1"/>
            <p:nvPr/>
          </p:nvSpPr>
          <p:spPr>
            <a:xfrm>
              <a:off x="4444" y="2860"/>
              <a:ext cx="3199" cy="727"/>
            </a:xfrm>
            <a:prstGeom prst="rect">
              <a:avLst/>
            </a:prstGeom>
            <a:noFill/>
          </p:spPr>
          <p:txBody>
            <a:bodyPr wrap="none" rtlCol="0">
              <a:spAutoFit/>
            </a:bodyPr>
            <a:lstStyle/>
            <a:p>
              <a:r>
                <a:rPr lang="zh-CN" altLang="en-US" sz="2400" dirty="0">
                  <a:latin typeface="+mn-ea"/>
                  <a:ea typeface="+mn-ea"/>
                </a:rPr>
                <a:t>流体被加热时</a:t>
              </a:r>
              <a:endParaRPr lang="zh-CN" altLang="en-US" sz="2400" dirty="0">
                <a:latin typeface="+mn-ea"/>
                <a:ea typeface="+mn-ea"/>
              </a:endParaRPr>
            </a:p>
          </p:txBody>
        </p:sp>
        <p:sp>
          <p:nvSpPr>
            <p:cNvPr id="37" name="文本框 17"/>
            <p:cNvSpPr txBox="1"/>
            <p:nvPr/>
          </p:nvSpPr>
          <p:spPr>
            <a:xfrm>
              <a:off x="4444" y="3834"/>
              <a:ext cx="3199" cy="727"/>
            </a:xfrm>
            <a:prstGeom prst="rect">
              <a:avLst/>
            </a:prstGeom>
            <a:noFill/>
          </p:spPr>
          <p:txBody>
            <a:bodyPr wrap="none" rtlCol="0">
              <a:spAutoFit/>
            </a:bodyPr>
            <a:lstStyle/>
            <a:p>
              <a:r>
                <a:rPr lang="zh-CN" altLang="en-US" sz="2400" dirty="0">
                  <a:latin typeface="+mn-ea"/>
                  <a:ea typeface="+mn-ea"/>
                </a:rPr>
                <a:t>流体被冷却时</a:t>
              </a:r>
              <a:endParaRPr lang="zh-CN" altLang="en-US" sz="2400" dirty="0">
                <a:latin typeface="+mn-ea"/>
                <a:ea typeface="+mn-ea"/>
              </a:endParaRPr>
            </a:p>
          </p:txBody>
        </p:sp>
        <mc:AlternateContent xmlns:mc="http://schemas.openxmlformats.org/markup-compatibility/2006">
          <mc:Choice xmlns:a14="http://schemas.microsoft.com/office/drawing/2010/main" Requires="a14">
            <p:sp>
              <p:nvSpPr>
                <p:cNvPr id="38" name="文本框 19"/>
                <p:cNvSpPr txBox="1"/>
                <p:nvPr/>
              </p:nvSpPr>
              <p:spPr>
                <a:xfrm>
                  <a:off x="7421" y="3829"/>
                  <a:ext cx="4047" cy="67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rPr>
                          <m:t>Φ</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ℎ𝐴</m:t>
                        </m:r>
                        <m:d>
                          <m:dPr>
                            <m:ctrlPr>
                              <a:rPr lang="en-US" altLang="zh-CN" sz="2400" i="1" smtClean="0">
                                <a:latin typeface="Cambria Math" panose="02040503050406030204" pitchFamily="18" charset="0"/>
                                <a:ea typeface="Cambria Math" panose="02040503050406030204" pitchFamily="18" charset="0"/>
                              </a:rPr>
                            </m:ctrlPr>
                          </m:dPr>
                          <m:e>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𝑓</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𝑤</m:t>
                                </m:r>
                              </m:sub>
                            </m:sSub>
                          </m:e>
                        </m:d>
                      </m:oMath>
                    </m:oMathPara>
                  </a14:m>
                  <a:endParaRPr lang="zh-CN" altLang="en-US" sz="2400" dirty="0"/>
                </a:p>
              </p:txBody>
            </p:sp>
          </mc:Choice>
          <mc:Fallback>
            <p:sp>
              <p:nvSpPr>
                <p:cNvPr id="38" name="文本框 19"/>
                <p:cNvSpPr txBox="1">
                  <a:spLocks noRot="1" noChangeAspect="1" noMove="1" noResize="1" noEditPoints="1" noAdjustHandles="1" noChangeArrowheads="1" noChangeShapeType="1" noTextEdit="1"/>
                </p:cNvSpPr>
                <p:nvPr/>
              </p:nvSpPr>
              <p:spPr>
                <a:xfrm>
                  <a:off x="7421" y="3829"/>
                  <a:ext cx="4047" cy="670"/>
                </a:xfrm>
                <a:prstGeom prst="rect">
                  <a:avLst/>
                </a:prstGeom>
                <a:blipFill rotWithShape="1">
                  <a:blip r:embed="rId8"/>
                </a:blipFill>
              </p:spPr>
              <p:txBody>
                <a:bodyPr/>
                <a:lstStyle/>
                <a:p>
                  <a:r>
                    <a:rPr lang="zh-CN" altLang="en-US">
                      <a:noFill/>
                    </a:rPr>
                    <a:t> </a:t>
                  </a:r>
                </a:p>
              </p:txBody>
            </p:sp>
          </mc:Fallback>
        </mc:AlternateContent>
        <p:sp>
          <p:nvSpPr>
            <p:cNvPr id="39" name="右大括号 3"/>
            <p:cNvSpPr/>
            <p:nvPr/>
          </p:nvSpPr>
          <p:spPr bwMode="auto">
            <a:xfrm>
              <a:off x="11305" y="2955"/>
              <a:ext cx="454" cy="1431"/>
            </a:xfrm>
            <a:prstGeom prst="rightBrace">
              <a:avLst/>
            </a:prstGeom>
            <a:noFill/>
            <a:ln w="254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mc:AlternateContent xmlns:mc="http://schemas.openxmlformats.org/markup-compatibility/2006">
          <mc:Choice xmlns:a14="http://schemas.microsoft.com/office/drawing/2010/main" Requires="a14">
            <p:sp>
              <p:nvSpPr>
                <p:cNvPr id="40" name="文本框 21"/>
                <p:cNvSpPr txBox="1"/>
                <p:nvPr/>
              </p:nvSpPr>
              <p:spPr>
                <a:xfrm>
                  <a:off x="11838" y="3379"/>
                  <a:ext cx="2631" cy="5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rPr>
                          <m:t>Φ</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ℎ𝐴</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m:oMathPara>
                  </a14:m>
                  <a:endParaRPr lang="zh-CN" altLang="en-US" sz="2400" dirty="0"/>
                </a:p>
              </p:txBody>
            </p:sp>
          </mc:Choice>
          <mc:Fallback>
            <p:sp>
              <p:nvSpPr>
                <p:cNvPr id="40" name="文本框 21"/>
                <p:cNvSpPr txBox="1">
                  <a:spLocks noRot="1" noChangeAspect="1" noMove="1" noResize="1" noEditPoints="1" noAdjustHandles="1" noChangeArrowheads="1" noChangeShapeType="1" noTextEdit="1"/>
                </p:cNvSpPr>
                <p:nvPr/>
              </p:nvSpPr>
              <p:spPr>
                <a:xfrm>
                  <a:off x="11838" y="3379"/>
                  <a:ext cx="2631" cy="582"/>
                </a:xfrm>
                <a:prstGeom prst="rect">
                  <a:avLst/>
                </a:prstGeom>
                <a:blipFill rotWithShape="1">
                  <a:blip r:embed="rId9"/>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1316807" y="332869"/>
            <a:ext cx="331236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主要影响因素</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Up Arrow 3"/>
          <p:cNvSpPr/>
          <p:nvPr/>
        </p:nvSpPr>
        <p:spPr>
          <a:xfrm>
            <a:off x="6006616" y="1638516"/>
            <a:ext cx="520995" cy="5594162"/>
          </a:xfrm>
          <a:prstGeom prst="upArrow">
            <a:avLst>
              <a:gd name="adj1" fmla="val 50000"/>
              <a:gd name="adj2" fmla="val 67147"/>
            </a:avLst>
          </a:prstGeom>
          <a:solidFill>
            <a:schemeClr val="accent5"/>
          </a:solidFill>
          <a:ln>
            <a:noFill/>
          </a:ln>
          <a:effectLst>
            <a:outerShdw blurRad="177800" dist="203200" dir="27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Bent Arrow 4"/>
          <p:cNvSpPr/>
          <p:nvPr/>
        </p:nvSpPr>
        <p:spPr>
          <a:xfrm>
            <a:off x="6135356" y="2437674"/>
            <a:ext cx="3286684" cy="4795003"/>
          </a:xfrm>
          <a:prstGeom prst="bentArrow">
            <a:avLst>
              <a:gd name="adj1" fmla="val 8879"/>
              <a:gd name="adj2" fmla="val 9038"/>
              <a:gd name="adj3" fmla="val 15734"/>
              <a:gd name="adj4" fmla="val 19454"/>
            </a:avLst>
          </a:prstGeom>
          <a:solidFill>
            <a:schemeClr val="accent3"/>
          </a:solidFill>
          <a:ln>
            <a:noFill/>
          </a:ln>
          <a:effectLst>
            <a:outerShdw blurRad="177800" dist="203200" dir="27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Bent Arrow 5"/>
          <p:cNvSpPr/>
          <p:nvPr/>
        </p:nvSpPr>
        <p:spPr>
          <a:xfrm flipH="1">
            <a:off x="3142690" y="3402025"/>
            <a:ext cx="3286684" cy="3830651"/>
          </a:xfrm>
          <a:prstGeom prst="bentArrow">
            <a:avLst>
              <a:gd name="adj1" fmla="val 8879"/>
              <a:gd name="adj2" fmla="val 9038"/>
              <a:gd name="adj3" fmla="val 15734"/>
              <a:gd name="adj4" fmla="val 19454"/>
            </a:avLst>
          </a:prstGeom>
          <a:solidFill>
            <a:srgbClr val="92D050"/>
          </a:solidFill>
          <a:ln>
            <a:noFill/>
          </a:ln>
          <a:effectLst>
            <a:outerShdw blurRad="177800" dist="203200" dir="27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Bent Arrow 6"/>
          <p:cNvSpPr/>
          <p:nvPr/>
        </p:nvSpPr>
        <p:spPr>
          <a:xfrm>
            <a:off x="6136932" y="4264369"/>
            <a:ext cx="2916195" cy="2968307"/>
          </a:xfrm>
          <a:prstGeom prst="bentArrow">
            <a:avLst>
              <a:gd name="adj1" fmla="val 10194"/>
              <a:gd name="adj2" fmla="val 9038"/>
              <a:gd name="adj3" fmla="val 14263"/>
              <a:gd name="adj4" fmla="val 24932"/>
            </a:avLst>
          </a:prstGeom>
          <a:solidFill>
            <a:schemeClr val="accent1"/>
          </a:solidFill>
          <a:ln>
            <a:solidFill>
              <a:srgbClr val="FFBF53"/>
            </a:solidFill>
          </a:ln>
          <a:effectLst>
            <a:outerShdw blurRad="177800" dist="203200" dir="27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Bent Arrow 7"/>
          <p:cNvSpPr/>
          <p:nvPr/>
        </p:nvSpPr>
        <p:spPr>
          <a:xfrm flipH="1">
            <a:off x="3923884" y="4775016"/>
            <a:ext cx="2505492" cy="2457660"/>
          </a:xfrm>
          <a:prstGeom prst="bentArrow">
            <a:avLst>
              <a:gd name="adj1" fmla="val 13458"/>
              <a:gd name="adj2" fmla="val 12349"/>
              <a:gd name="adj3" fmla="val 17061"/>
              <a:gd name="adj4" fmla="val 30061"/>
            </a:avLst>
          </a:prstGeom>
          <a:solidFill>
            <a:schemeClr val="accent2"/>
          </a:solidFill>
          <a:ln>
            <a:noFill/>
          </a:ln>
          <a:effectLst>
            <a:outerShdw blurRad="177800" dist="203200" dir="27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TextBox 8"/>
          <p:cNvSpPr txBox="1"/>
          <p:nvPr/>
        </p:nvSpPr>
        <p:spPr>
          <a:xfrm>
            <a:off x="1388818" y="4912394"/>
            <a:ext cx="2422380" cy="461665"/>
          </a:xfrm>
          <a:prstGeom prst="rect">
            <a:avLst/>
          </a:prstGeom>
          <a:noFill/>
        </p:spPr>
        <p:txBody>
          <a:bodyPr wrap="square" rtlCol="0">
            <a:spAutoFit/>
          </a:bodyPr>
          <a:lstStyle/>
          <a:p>
            <a:pPr algn="r"/>
            <a:r>
              <a:rPr lang="zh-CN" altLang="en-US" sz="2400" b="1" dirty="0">
                <a:solidFill>
                  <a:srgbClr val="6A3C7C"/>
                </a:solidFill>
                <a:latin typeface="Agency FB" panose="020B0503020202020204" pitchFamily="34" charset="0"/>
                <a:ea typeface="微软雅黑" panose="020B0503020204020204" pitchFamily="34" charset="-122"/>
                <a:cs typeface="+mn-ea"/>
                <a:sym typeface="Agency FB" panose="020B0503020202020204" pitchFamily="34" charset="0"/>
              </a:rPr>
              <a:t>流动的起因</a:t>
            </a:r>
            <a:endParaRPr lang="en-US" altLang="zh-CN" sz="2400" b="1" dirty="0">
              <a:solidFill>
                <a:srgbClr val="6A3C7C"/>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0" name="TextBox 9"/>
          <p:cNvSpPr txBox="1"/>
          <p:nvPr/>
        </p:nvSpPr>
        <p:spPr>
          <a:xfrm>
            <a:off x="381288" y="3472168"/>
            <a:ext cx="2645047" cy="461665"/>
          </a:xfrm>
          <a:prstGeom prst="rect">
            <a:avLst/>
          </a:prstGeom>
          <a:noFill/>
        </p:spPr>
        <p:txBody>
          <a:bodyPr wrap="square" rtlCol="0">
            <a:spAutoFit/>
          </a:bodyPr>
          <a:lstStyle/>
          <a:p>
            <a:pPr algn="r"/>
            <a:r>
              <a:rPr lang="zh-CN" altLang="en-US" sz="2400" b="1" dirty="0">
                <a:solidFill>
                  <a:srgbClr val="6A3C7C"/>
                </a:solidFill>
                <a:latin typeface="Agency FB" panose="020B0503020202020204" pitchFamily="34" charset="0"/>
                <a:ea typeface="微软雅黑" panose="020B0503020204020204" pitchFamily="34" charset="-122"/>
                <a:sym typeface="Agency FB" panose="020B0503020202020204" pitchFamily="34" charset="0"/>
              </a:rPr>
              <a:t>流体的流动状态</a:t>
            </a:r>
            <a:endParaRPr lang="en-US" altLang="zh-CN" sz="2400" b="1" dirty="0">
              <a:solidFill>
                <a:srgbClr val="6A3C7C"/>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1" name="TextBox 10"/>
          <p:cNvSpPr txBox="1"/>
          <p:nvPr/>
        </p:nvSpPr>
        <p:spPr>
          <a:xfrm>
            <a:off x="6619914" y="4845685"/>
            <a:ext cx="3409861" cy="1938020"/>
          </a:xfrm>
          <a:prstGeom prst="rect">
            <a:avLst/>
          </a:prstGeom>
          <a:noFill/>
        </p:spPr>
        <p:txBody>
          <a:bodyPr wrap="square" rtlCol="0">
            <a:spAutoFit/>
          </a:bodyPr>
          <a:lstStyle/>
          <a:p>
            <a:r>
              <a:rPr lang="zh-CN" altLang="en-US" sz="2400" b="1" dirty="0">
                <a:solidFill>
                  <a:srgbClr val="6A3C7C"/>
                </a:solidFill>
                <a:latin typeface="Agency FB" panose="020B0503020202020204" pitchFamily="34" charset="0"/>
                <a:ea typeface="微软雅黑" panose="020B0503020204020204" pitchFamily="34" charset="-122"/>
                <a:sym typeface="Agency FB" panose="020B0503020202020204" pitchFamily="34" charset="0"/>
              </a:rPr>
              <a:t>流体有无相变</a:t>
            </a:r>
            <a:endParaRPr lang="en-US" altLang="zh-CN" sz="2400" b="1" dirty="0">
              <a:solidFill>
                <a:srgbClr val="6A3C7C"/>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buFont typeface="Arial" panose="020B0604020202020204" pitchFamily="34" charset="0"/>
              <a:buChar char="•"/>
            </a:pP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无相变：</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a:p>
            <a:pPr marL="0" indent="0">
              <a:buFont typeface="Arial" panose="020B0604020202020204" pitchFamily="34" charset="0"/>
              <a:buNone/>
            </a:pPr>
            <a:r>
              <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      </a:t>
            </a: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取决于流体显热变化</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a:p>
            <a:pPr marL="342900" indent="-342900">
              <a:buFont typeface="Arial" panose="020B0604020202020204" pitchFamily="34" charset="0"/>
              <a:buChar char="•"/>
            </a:pP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有相变：</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a:p>
            <a:pPr marL="0" indent="0">
              <a:buFont typeface="Arial" panose="020B0604020202020204" pitchFamily="34" charset="0"/>
              <a:buNone/>
            </a:pPr>
            <a:r>
              <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      </a:t>
            </a: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包含了相变潜热</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TextBox 11"/>
          <p:cNvSpPr txBox="1"/>
          <p:nvPr/>
        </p:nvSpPr>
        <p:spPr>
          <a:xfrm>
            <a:off x="6399631" y="1807263"/>
            <a:ext cx="2390795" cy="461665"/>
          </a:xfrm>
          <a:prstGeom prst="rect">
            <a:avLst/>
          </a:prstGeom>
          <a:noFill/>
        </p:spPr>
        <p:txBody>
          <a:bodyPr wrap="square" rtlCol="0">
            <a:spAutoFit/>
          </a:bodyPr>
          <a:lstStyle/>
          <a:p>
            <a:pPr algn="r"/>
            <a:r>
              <a:rPr lang="zh-CN" altLang="en-US" sz="2400" b="1" dirty="0">
                <a:solidFill>
                  <a:schemeClr val="accent4"/>
                </a:solidFill>
                <a:latin typeface="Agency FB" panose="020B0503020202020204" pitchFamily="34" charset="0"/>
                <a:ea typeface="微软雅黑" panose="020B0503020204020204" pitchFamily="34" charset="-122"/>
                <a:sym typeface="Agency FB" panose="020B0503020202020204" pitchFamily="34" charset="0"/>
              </a:rPr>
              <a:t>流体的物理性质</a:t>
            </a:r>
            <a:endParaRPr lang="en-US" altLang="zh-CN" sz="2400" b="1" dirty="0">
              <a:solidFill>
                <a:schemeClr val="accent4"/>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3" name="TextBox 12"/>
          <p:cNvSpPr txBox="1"/>
          <p:nvPr/>
        </p:nvSpPr>
        <p:spPr>
          <a:xfrm>
            <a:off x="9381490" y="1887855"/>
            <a:ext cx="3284855" cy="1568450"/>
          </a:xfrm>
          <a:prstGeom prst="rect">
            <a:avLst/>
          </a:prstGeom>
          <a:noFill/>
        </p:spPr>
        <p:txBody>
          <a:bodyPr wrap="square" rtlCol="0">
            <a:spAutoFit/>
          </a:bodyPr>
          <a:lstStyle/>
          <a:p>
            <a:r>
              <a:rPr lang="zh-CN" altLang="en-US" sz="2400" b="1" dirty="0">
                <a:solidFill>
                  <a:srgbClr val="6A3C7C"/>
                </a:solidFill>
                <a:latin typeface="Agency FB" panose="020B0503020202020204" pitchFamily="34" charset="0"/>
                <a:ea typeface="微软雅黑" panose="020B0503020204020204" pitchFamily="34" charset="-122"/>
                <a:cs typeface="+mn-ea"/>
                <a:sym typeface="Agency FB" panose="020B0503020202020204" pitchFamily="34" charset="0"/>
              </a:rPr>
              <a:t>换热表面的几何因素</a:t>
            </a:r>
            <a:endParaRPr lang="en-US" altLang="zh-CN" sz="2400" b="1" dirty="0">
              <a:solidFill>
                <a:srgbClr val="6A3C7C"/>
              </a:solidFill>
              <a:latin typeface="Agency FB" panose="020B0503020202020204" pitchFamily="34" charset="0"/>
              <a:ea typeface="微软雅黑" panose="020B0503020204020204" pitchFamily="34" charset="-122"/>
              <a:cs typeface="+mn-ea"/>
              <a:sym typeface="Agency FB" panose="020B0503020202020204" pitchFamily="34" charset="0"/>
            </a:endParaRPr>
          </a:p>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换热表面形状、大小、状态以及与流体运动方向的相对位置</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14" name="Picture 2" descr="电池包对流换热分析-第一部分- 知乎"/>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415" y="5416550"/>
            <a:ext cx="3822065" cy="14198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窗户上凝结图片-窗户上凝结素材-窗户上凝结插画-摄图新视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490" y="3895036"/>
            <a:ext cx="2594028" cy="15595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烧开水沸腾的照片_万图壁纸网"/>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9817" y="5454596"/>
            <a:ext cx="2551375" cy="17293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描述热流动的公式一直被过度简化？"/>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974" b="12003"/>
          <a:stretch>
            <a:fillRect/>
          </a:stretch>
        </p:blipFill>
        <p:spPr bwMode="auto">
          <a:xfrm>
            <a:off x="18962" y="1467435"/>
            <a:ext cx="3948297" cy="19747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4218307" y="0"/>
            <a:ext cx="4402721" cy="1653007"/>
          </a:xfrm>
          <a:prstGeom prst="rect">
            <a:avLst/>
          </a:prstGeom>
        </p:spPr>
      </p:pic>
    </p:spTree>
  </p:cSld>
  <p:clrMapOvr>
    <a:masterClrMapping/>
  </p:clrMapOvr>
  <p:timing>
    <p:tnLst>
      <p:par>
        <p:cTn id="1" dur="indefinite" restart="never" nodeType="tmRoot"/>
      </p:par>
    </p:tnLst>
    <p:bldLst>
      <p:bldP spid="4" grpId="0" animBg="1"/>
      <p:bldP spid="5" grpId="0" animBg="1"/>
      <p:bldP spid="6" grpId="0" animBg="1"/>
      <p:bldP spid="7" grpId="0" animBg="1"/>
      <p:bldP spid="8" grpId="0" animBg="1"/>
      <p:bldP spid="9" grpId="0"/>
      <p:bldP spid="10" grpId="0"/>
      <p:bldP spid="11" grpId="0"/>
      <p:bldP spid="12"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对流传热方程简化假设</a:t>
            </a:r>
            <a:endParaRPr lang="en-US" dirty="0"/>
          </a:p>
        </p:txBody>
      </p:sp>
      <p:sp>
        <p:nvSpPr>
          <p:cNvPr id="3" name="Isosceles Triangle 91"/>
          <p:cNvSpPr/>
          <p:nvPr/>
        </p:nvSpPr>
        <p:spPr>
          <a:xfrm rot="3600000" flipH="1">
            <a:off x="7802196" y="2900047"/>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4" name="Donut 92"/>
          <p:cNvSpPr/>
          <p:nvPr/>
        </p:nvSpPr>
        <p:spPr>
          <a:xfrm flipH="1">
            <a:off x="6937325" y="2177467"/>
            <a:ext cx="1444124" cy="1444124"/>
          </a:xfrm>
          <a:prstGeom prst="donut">
            <a:avLst>
              <a:gd name="adj" fmla="val 190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5" name="Group 93"/>
          <p:cNvGrpSpPr/>
          <p:nvPr/>
        </p:nvGrpSpPr>
        <p:grpSpPr>
          <a:xfrm flipH="1">
            <a:off x="7742004" y="2565008"/>
            <a:ext cx="1762321" cy="446702"/>
            <a:chOff x="1793077" y="1463668"/>
            <a:chExt cx="1371600" cy="347664"/>
          </a:xfrm>
          <a:solidFill>
            <a:schemeClr val="accent1"/>
          </a:solidFill>
        </p:grpSpPr>
        <p:sp>
          <p:nvSpPr>
            <p:cNvPr id="6" name="Round Same Side Corner Rectangle 94"/>
            <p:cNvSpPr/>
            <p:nvPr/>
          </p:nvSpPr>
          <p:spPr>
            <a:xfrm rot="16200000">
              <a:off x="2305045" y="951700"/>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Text Placeholder 3"/>
            <p:cNvSpPr txBox="1"/>
            <p:nvPr/>
          </p:nvSpPr>
          <p:spPr>
            <a:xfrm>
              <a:off x="1883757" y="1511360"/>
              <a:ext cx="218331" cy="287448"/>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02</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8" name="Isosceles Triangle 98"/>
          <p:cNvSpPr/>
          <p:nvPr/>
        </p:nvSpPr>
        <p:spPr>
          <a:xfrm rot="3600000" flipH="1">
            <a:off x="7855770" y="4856745"/>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Donut 99"/>
          <p:cNvSpPr/>
          <p:nvPr/>
        </p:nvSpPr>
        <p:spPr>
          <a:xfrm flipH="1">
            <a:off x="6990900" y="4134164"/>
            <a:ext cx="1444124" cy="1444124"/>
          </a:xfrm>
          <a:prstGeom prst="donut">
            <a:avLst>
              <a:gd name="adj" fmla="val 190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10" name="Group 100"/>
          <p:cNvGrpSpPr/>
          <p:nvPr/>
        </p:nvGrpSpPr>
        <p:grpSpPr>
          <a:xfrm flipH="1">
            <a:off x="7795584" y="4525793"/>
            <a:ext cx="1762321" cy="446703"/>
            <a:chOff x="1793075" y="1466851"/>
            <a:chExt cx="1371600" cy="347664"/>
          </a:xfrm>
          <a:solidFill>
            <a:schemeClr val="accent3"/>
          </a:solidFill>
        </p:grpSpPr>
        <p:sp>
          <p:nvSpPr>
            <p:cNvPr id="11" name="Round Same Side Corner Rectangle 101"/>
            <p:cNvSpPr/>
            <p:nvPr/>
          </p:nvSpPr>
          <p:spPr>
            <a:xfrm rot="16200000">
              <a:off x="2305043" y="954883"/>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Text Placeholder 3"/>
            <p:cNvSpPr txBox="1"/>
            <p:nvPr/>
          </p:nvSpPr>
          <p:spPr>
            <a:xfrm>
              <a:off x="1882512" y="1504812"/>
              <a:ext cx="220826" cy="287447"/>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04</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cxnSp>
        <p:nvCxnSpPr>
          <p:cNvPr id="13" name="Straight Connector 108"/>
          <p:cNvCxnSpPr/>
          <p:nvPr/>
        </p:nvCxnSpPr>
        <p:spPr>
          <a:xfrm>
            <a:off x="5619376" y="1894393"/>
            <a:ext cx="1392955" cy="722061"/>
          </a:xfrm>
          <a:prstGeom prst="line">
            <a:avLst/>
          </a:prstGeom>
          <a:ln w="9525">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10"/>
          <p:cNvCxnSpPr/>
          <p:nvPr/>
        </p:nvCxnSpPr>
        <p:spPr>
          <a:xfrm rot="10800000" flipV="1">
            <a:off x="5619376" y="3182604"/>
            <a:ext cx="1392955" cy="722063"/>
          </a:xfrm>
          <a:prstGeom prst="line">
            <a:avLst/>
          </a:prstGeom>
          <a:ln w="9525">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11"/>
          <p:cNvCxnSpPr/>
          <p:nvPr/>
        </p:nvCxnSpPr>
        <p:spPr>
          <a:xfrm rot="10800000" flipV="1">
            <a:off x="5619376" y="5034247"/>
            <a:ext cx="1392955" cy="722063"/>
          </a:xfrm>
          <a:prstGeom prst="line">
            <a:avLst/>
          </a:prstGeom>
          <a:ln w="9525">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12"/>
          <p:cNvCxnSpPr/>
          <p:nvPr/>
        </p:nvCxnSpPr>
        <p:spPr>
          <a:xfrm>
            <a:off x="5619376" y="3958241"/>
            <a:ext cx="1392955" cy="722061"/>
          </a:xfrm>
          <a:prstGeom prst="line">
            <a:avLst/>
          </a:prstGeom>
          <a:ln w="9525">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Isosceles Triangle 114"/>
          <p:cNvSpPr/>
          <p:nvPr/>
        </p:nvSpPr>
        <p:spPr>
          <a:xfrm rot="18000000">
            <a:off x="4309118" y="1894911"/>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Donut 115"/>
          <p:cNvSpPr/>
          <p:nvPr/>
        </p:nvSpPr>
        <p:spPr>
          <a:xfrm>
            <a:off x="4218112" y="1172330"/>
            <a:ext cx="1444124" cy="1444124"/>
          </a:xfrm>
          <a:prstGeom prst="donut">
            <a:avLst>
              <a:gd name="adj" fmla="val 190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19" name="Group 54"/>
          <p:cNvGrpSpPr/>
          <p:nvPr/>
        </p:nvGrpSpPr>
        <p:grpSpPr>
          <a:xfrm>
            <a:off x="3095241" y="1563959"/>
            <a:ext cx="1762321" cy="446703"/>
            <a:chOff x="1793078" y="1466850"/>
            <a:chExt cx="1371600" cy="347664"/>
          </a:xfrm>
          <a:solidFill>
            <a:schemeClr val="accent2"/>
          </a:solidFill>
        </p:grpSpPr>
        <p:sp>
          <p:nvSpPr>
            <p:cNvPr id="20" name="Round Same Side Corner Rectangle 117"/>
            <p:cNvSpPr/>
            <p:nvPr/>
          </p:nvSpPr>
          <p:spPr>
            <a:xfrm rot="16200000">
              <a:off x="2305046" y="954882"/>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1" name="Text Placeholder 3"/>
            <p:cNvSpPr txBox="1"/>
            <p:nvPr/>
          </p:nvSpPr>
          <p:spPr>
            <a:xfrm>
              <a:off x="1919533" y="1491735"/>
              <a:ext cx="168426" cy="287447"/>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01</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22" name="Isosceles Triangle 121"/>
          <p:cNvSpPr/>
          <p:nvPr/>
        </p:nvSpPr>
        <p:spPr>
          <a:xfrm rot="18000000">
            <a:off x="4309118" y="3905184"/>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3" name="Donut 122"/>
          <p:cNvSpPr/>
          <p:nvPr/>
        </p:nvSpPr>
        <p:spPr>
          <a:xfrm>
            <a:off x="4218112" y="3182603"/>
            <a:ext cx="1444124" cy="1444124"/>
          </a:xfrm>
          <a:prstGeom prst="donut">
            <a:avLst>
              <a:gd name="adj" fmla="val 1907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24" name="Group 79"/>
          <p:cNvGrpSpPr/>
          <p:nvPr/>
        </p:nvGrpSpPr>
        <p:grpSpPr>
          <a:xfrm>
            <a:off x="3095244" y="3574232"/>
            <a:ext cx="1762321" cy="446703"/>
            <a:chOff x="1793079" y="1466851"/>
            <a:chExt cx="1371600" cy="347664"/>
          </a:xfrm>
          <a:solidFill>
            <a:srgbClr val="92D050"/>
          </a:solidFill>
        </p:grpSpPr>
        <p:sp>
          <p:nvSpPr>
            <p:cNvPr id="25" name="Round Same Side Corner Rectangle 124"/>
            <p:cNvSpPr/>
            <p:nvPr/>
          </p:nvSpPr>
          <p:spPr>
            <a:xfrm rot="16200000">
              <a:off x="2305047" y="954883"/>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Text Placeholder 3"/>
            <p:cNvSpPr txBox="1"/>
            <p:nvPr/>
          </p:nvSpPr>
          <p:spPr>
            <a:xfrm>
              <a:off x="1903529" y="1504812"/>
              <a:ext cx="222074" cy="287447"/>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03</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27" name="Isosceles Triangle 128"/>
          <p:cNvSpPr/>
          <p:nvPr/>
        </p:nvSpPr>
        <p:spPr>
          <a:xfrm rot="18000000">
            <a:off x="4309118" y="5915455"/>
            <a:ext cx="488244" cy="4209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Donut 129"/>
          <p:cNvSpPr/>
          <p:nvPr/>
        </p:nvSpPr>
        <p:spPr>
          <a:xfrm>
            <a:off x="4218112" y="5192875"/>
            <a:ext cx="1444124" cy="1444124"/>
          </a:xfrm>
          <a:prstGeom prst="donut">
            <a:avLst>
              <a:gd name="adj" fmla="val 190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29" name="Group 86"/>
          <p:cNvGrpSpPr/>
          <p:nvPr/>
        </p:nvGrpSpPr>
        <p:grpSpPr>
          <a:xfrm>
            <a:off x="3095244" y="5584504"/>
            <a:ext cx="1762321" cy="446703"/>
            <a:chOff x="1793079" y="1466851"/>
            <a:chExt cx="1371600" cy="347664"/>
          </a:xfrm>
          <a:solidFill>
            <a:schemeClr val="accent5"/>
          </a:solidFill>
        </p:grpSpPr>
        <p:sp>
          <p:nvSpPr>
            <p:cNvPr id="30" name="Round Same Side Corner Rectangle 131"/>
            <p:cNvSpPr/>
            <p:nvPr/>
          </p:nvSpPr>
          <p:spPr>
            <a:xfrm rot="16200000">
              <a:off x="2305047" y="954883"/>
              <a:ext cx="347664" cy="137160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1" name="Text Placeholder 3"/>
            <p:cNvSpPr txBox="1"/>
            <p:nvPr/>
          </p:nvSpPr>
          <p:spPr>
            <a:xfrm>
              <a:off x="1904152" y="1504812"/>
              <a:ext cx="220826" cy="287447"/>
            </a:xfrm>
            <a:prstGeom prst="rect">
              <a:avLst/>
            </a:prstGeom>
            <a:grpFill/>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fontAlgn="auto">
                <a:spcBef>
                  <a:spcPct val="20000"/>
                </a:spcBef>
                <a:spcAft>
                  <a:spcPts val="0"/>
                </a:spcAft>
                <a:defRPr/>
              </a:pPr>
              <a:r>
                <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rPr>
                <a:t>05</a:t>
              </a:r>
              <a:endParaRPr lang="en-US"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32" name="TextBox 24"/>
          <p:cNvSpPr txBox="1"/>
          <p:nvPr/>
        </p:nvSpPr>
        <p:spPr>
          <a:xfrm>
            <a:off x="223688" y="5525478"/>
            <a:ext cx="2631331" cy="461665"/>
          </a:xfrm>
          <a:prstGeom prst="rect">
            <a:avLst/>
          </a:prstGeom>
          <a:noFill/>
        </p:spPr>
        <p:txBody>
          <a:bodyPr wrap="square" rtlCol="0">
            <a:spAutoFit/>
          </a:bodyPr>
          <a:lstStyle/>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忽略辐射换热</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3" name="TextBox 24"/>
          <p:cNvSpPr txBox="1"/>
          <p:nvPr/>
        </p:nvSpPr>
        <p:spPr>
          <a:xfrm>
            <a:off x="236687" y="3540259"/>
            <a:ext cx="2902459" cy="461665"/>
          </a:xfrm>
          <a:prstGeom prst="rect">
            <a:avLst/>
          </a:prstGeom>
          <a:noFill/>
        </p:spPr>
        <p:txBody>
          <a:bodyPr wrap="square" rtlCol="0">
            <a:spAutoFit/>
          </a:bodyPr>
          <a:lstStyle/>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常物性、无内热源</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4" name="TextBox 24"/>
          <p:cNvSpPr txBox="1"/>
          <p:nvPr/>
        </p:nvSpPr>
        <p:spPr>
          <a:xfrm>
            <a:off x="473168" y="1550131"/>
            <a:ext cx="2354491" cy="1198880"/>
          </a:xfrm>
          <a:prstGeom prst="rect">
            <a:avLst/>
          </a:prstGeom>
          <a:noFill/>
        </p:spPr>
        <p:txBody>
          <a:bodyPr wrap="square" rtlCol="0">
            <a:spAutoFit/>
          </a:bodyPr>
          <a:lstStyle/>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流体为连续介质，流动是二维或三维的</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5" name="TextBox 24"/>
          <p:cNvSpPr txBox="1"/>
          <p:nvPr/>
        </p:nvSpPr>
        <p:spPr>
          <a:xfrm>
            <a:off x="9658375" y="4574568"/>
            <a:ext cx="3115507" cy="461665"/>
          </a:xfrm>
          <a:prstGeom prst="rect">
            <a:avLst/>
          </a:prstGeom>
          <a:noFill/>
        </p:spPr>
        <p:txBody>
          <a:bodyPr wrap="square" rtlCol="0">
            <a:spAutoFit/>
          </a:bodyPr>
          <a:lstStyle/>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忽略粘性耗散热</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6" name="组合 2"/>
          <p:cNvGrpSpPr/>
          <p:nvPr/>
        </p:nvGrpSpPr>
        <p:grpSpPr>
          <a:xfrm>
            <a:off x="9560560" y="1715770"/>
            <a:ext cx="3213100" cy="1939290"/>
            <a:chOff x="15056" y="2702"/>
            <a:chExt cx="5060" cy="3054"/>
          </a:xfrm>
        </p:grpSpPr>
        <p:sp>
          <p:nvSpPr>
            <p:cNvPr id="37" name="TextBox 24"/>
            <p:cNvSpPr txBox="1"/>
            <p:nvPr/>
          </p:nvSpPr>
          <p:spPr>
            <a:xfrm>
              <a:off x="15056" y="2702"/>
              <a:ext cx="4917" cy="3054"/>
            </a:xfrm>
            <a:prstGeom prst="rect">
              <a:avLst/>
            </a:prstGeom>
            <a:noFill/>
          </p:spPr>
          <p:txBody>
            <a:bodyPr wrap="square" rtlCol="0">
              <a:spAutoFit/>
            </a:bodyPr>
            <a:lstStyle/>
            <a:p>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流体为不可压缩牛顿流体</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a:p>
              <a:pPr marL="285750" indent="-285750">
                <a:buFont typeface="Arial" panose="020B0604020202020204" pitchFamily="34" charset="0"/>
                <a:buChar char="•"/>
              </a:pP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不可压缩：</a:t>
              </a:r>
              <a:endParaRPr lang="en-US" altLang="zh-CN"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a:p>
              <a:pPr marL="285750" indent="-285750">
                <a:buFont typeface="Arial" panose="020B0604020202020204" pitchFamily="34" charset="0"/>
                <a:buChar char="•"/>
              </a:pPr>
              <a:r>
                <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rPr>
                <a:t>牛顿流体：切应力满足牛顿粘性定律</a:t>
              </a:r>
              <a:endParaRPr lang="zh-CN" altLang="en-US" sz="2400" dirty="0">
                <a:solidFill>
                  <a:schemeClr val="tx1">
                    <a:lumMod val="95000"/>
                    <a:lumOff val="5000"/>
                  </a:schemeClr>
                </a:solidFill>
                <a:latin typeface="Agency FB" panose="020B0503020202020204" pitchFamily="34" charset="0"/>
                <a:ea typeface="微软雅黑" panose="020B0503020204020204" pitchFamily="34" charset="-122"/>
                <a:sym typeface="Agency FB" panose="020B0503020202020204" pitchFamily="34" charset="0"/>
              </a:endParaRPr>
            </a:p>
          </p:txBody>
        </p:sp>
        <mc:AlternateContent xmlns:mc="http://schemas.openxmlformats.org/markup-compatibility/2006">
          <mc:Choice xmlns:a14="http://schemas.microsoft.com/office/drawing/2010/main" Requires="a14">
            <p:sp>
              <p:nvSpPr>
                <p:cNvPr id="38" name="TextBox 37"/>
                <p:cNvSpPr txBox="1"/>
                <p:nvPr/>
              </p:nvSpPr>
              <p:spPr>
                <a:xfrm>
                  <a:off x="17986" y="3904"/>
                  <a:ext cx="2131" cy="5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altLang="zh-CN" sz="2400" b="0" i="1" smtClean="0">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const</m:t>
                        </m:r>
                      </m:oMath>
                    </m:oMathPara>
                  </a14:m>
                  <a:endParaRPr lang="en-US" sz="2400" dirty="0"/>
                </a:p>
              </p:txBody>
            </p:sp>
          </mc:Choice>
          <mc:Fallback>
            <p:sp>
              <p:nvSpPr>
                <p:cNvPr id="38" name="TextBox 37"/>
                <p:cNvSpPr txBox="1">
                  <a:spLocks noRot="1" noChangeAspect="1" noMove="1" noResize="1" noEditPoints="1" noAdjustHandles="1" noChangeArrowheads="1" noChangeShapeType="1" noTextEdit="1"/>
                </p:cNvSpPr>
                <p:nvPr/>
              </p:nvSpPr>
              <p:spPr>
                <a:xfrm>
                  <a:off x="17986" y="3904"/>
                  <a:ext cx="2131" cy="582"/>
                </a:xfrm>
                <a:prstGeom prst="rect">
                  <a:avLst/>
                </a:prstGeom>
                <a:blipFill rotWithShape="1">
                  <a:blip r:embed="rId1"/>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3" grpId="0" animBg="1"/>
      <p:bldP spid="4" grpId="0" animBg="1"/>
      <p:bldP spid="8" grpId="0" animBg="1"/>
      <p:bldP spid="9" grpId="0" animBg="1"/>
      <p:bldP spid="17" grpId="0" animBg="1"/>
      <p:bldP spid="18" grpId="0" animBg="1"/>
      <p:bldP spid="22" grpId="0" animBg="1"/>
      <p:bldP spid="23" grpId="0" animBg="1"/>
      <p:bldP spid="27" grpId="0" animBg="1"/>
      <p:bldP spid="28" grpId="0" animBg="1"/>
      <p:bldP spid="32" grpId="0"/>
      <p:bldP spid="33" grpId="0"/>
      <p:bldP spid="34"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对流传热方程</a:t>
            </a:r>
            <a:endParaRPr lang="en-US" dirty="0"/>
          </a:p>
        </p:txBody>
      </p:sp>
      <p:sp>
        <p:nvSpPr>
          <p:cNvPr id="3" name="Round Same Side Corner Rectangle 67"/>
          <p:cNvSpPr/>
          <p:nvPr/>
        </p:nvSpPr>
        <p:spPr>
          <a:xfrm rot="10800000" flipH="1">
            <a:off x="1651915" y="1972937"/>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4" name="Round Same Side Corner Rectangle 68"/>
          <p:cNvSpPr/>
          <p:nvPr/>
        </p:nvSpPr>
        <p:spPr>
          <a:xfrm rot="10800000" flipH="1">
            <a:off x="1649913" y="3314377"/>
            <a:ext cx="60936" cy="627380"/>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5" name="Round Same Side Corner Rectangle 69"/>
          <p:cNvSpPr/>
          <p:nvPr/>
        </p:nvSpPr>
        <p:spPr>
          <a:xfrm rot="10800000" flipH="1">
            <a:off x="1651915" y="6090597"/>
            <a:ext cx="60936" cy="627380"/>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lstStyle/>
          <a:p>
            <a:pPr algn="ctr">
              <a:lnSpc>
                <a:spcPct val="120000"/>
              </a:lnSpc>
            </a:pPr>
            <a:endParaRPr lang="bg-BG" sz="1600" dirty="0">
              <a:solidFill>
                <a:schemeClr val="tx1">
                  <a:lumMod val="65000"/>
                  <a:lumOff val="35000"/>
                </a:schemeClr>
              </a:solidFill>
              <a:latin typeface="Arial" panose="020B0604020202020204" pitchFamily="34" charset="0"/>
              <a:ea typeface="微软雅黑" panose="020B0503020204020204" pitchFamily="34" charset="-122"/>
              <a:cs typeface="+mn-ea"/>
              <a:sym typeface="Agency FB" panose="020B0503020202020204" pitchFamily="34" charset="0"/>
            </a:endParaRPr>
          </a:p>
        </p:txBody>
      </p:sp>
      <p:sp>
        <p:nvSpPr>
          <p:cNvPr id="6" name="TextBox 21"/>
          <p:cNvSpPr txBox="1"/>
          <p:nvPr/>
        </p:nvSpPr>
        <p:spPr>
          <a:xfrm>
            <a:off x="1388701" y="1023691"/>
            <a:ext cx="6441140" cy="581057"/>
          </a:xfrm>
          <a:prstGeom prst="rect">
            <a:avLst/>
          </a:prstGeom>
          <a:noFill/>
        </p:spPr>
        <p:txBody>
          <a:bodyPr wrap="square">
            <a:spAutoFit/>
          </a:bodyPr>
          <a:lstStyle/>
          <a:p>
            <a:pPr eaLnBrk="1" hangingPunct="1">
              <a:lnSpc>
                <a:spcPct val="150000"/>
              </a:lnSpc>
              <a:defRPr/>
            </a:pPr>
            <a:r>
              <a:rPr lang="zh-CN" altLang="en-US" sz="2400" dirty="0">
                <a:latin typeface="+mn-ea"/>
                <a:ea typeface="+mn-ea"/>
              </a:rPr>
              <a:t>对流换热完整微分方程组：</a:t>
            </a:r>
            <a:endParaRPr lang="en-US" altLang="zh-CN" sz="2400" dirty="0">
              <a:latin typeface="+mn-ea"/>
              <a:ea typeface="+mn-ea"/>
            </a:endParaRPr>
          </a:p>
        </p:txBody>
      </p:sp>
      <p:grpSp>
        <p:nvGrpSpPr>
          <p:cNvPr id="7" name="组合 35"/>
          <p:cNvGrpSpPr/>
          <p:nvPr/>
        </p:nvGrpSpPr>
        <p:grpSpPr>
          <a:xfrm>
            <a:off x="1929130" y="1796495"/>
            <a:ext cx="6465778" cy="857735"/>
            <a:chOff x="3038" y="2829"/>
            <a:chExt cx="10182" cy="1351"/>
          </a:xfrm>
        </p:grpSpPr>
        <p:sp>
          <p:nvSpPr>
            <p:cNvPr id="8" name="TextBox 23"/>
            <p:cNvSpPr txBox="1"/>
            <p:nvPr/>
          </p:nvSpPr>
          <p:spPr>
            <a:xfrm>
              <a:off x="3038" y="2966"/>
              <a:ext cx="6971" cy="1016"/>
            </a:xfrm>
            <a:prstGeom prst="rect">
              <a:avLst/>
            </a:prstGeom>
            <a:noFill/>
          </p:spPr>
          <p:txBody>
            <a:bodyPr wrap="square">
              <a:spAutoFit/>
            </a:bodyPr>
            <a:lstStyle/>
            <a:p>
              <a:pPr marL="0" indent="0" eaLnBrk="1" hangingPunct="1">
                <a:lnSpc>
                  <a:spcPct val="150000"/>
                </a:lnSpc>
                <a:buFont typeface="Arial" panose="020B0604020202020204" pitchFamily="34" charset="0"/>
                <a:buNone/>
                <a:defRPr/>
              </a:pPr>
              <a:r>
                <a:rPr lang="zh-CN" altLang="en-US" sz="2400" b="1" dirty="0">
                  <a:solidFill>
                    <a:srgbClr val="F17475"/>
                  </a:solidFill>
                  <a:latin typeface="+mn-ea"/>
                  <a:ea typeface="+mn-ea"/>
                </a:rPr>
                <a:t>质量守恒方程（连续性方程）</a:t>
              </a:r>
              <a:endParaRPr lang="en-US" altLang="zh-CN" sz="2400" b="1" dirty="0">
                <a:solidFill>
                  <a:srgbClr val="F17475"/>
                </a:solidFill>
                <a:latin typeface="+mn-ea"/>
                <a:ea typeface="+mn-ea"/>
              </a:endParaRPr>
            </a:p>
          </p:txBody>
        </p:sp>
        <mc:AlternateContent xmlns:mc="http://schemas.openxmlformats.org/markup-compatibility/2006">
          <mc:Choice xmlns:a14="http://schemas.microsoft.com/office/drawing/2010/main" Requires="a14">
            <p:sp>
              <p:nvSpPr>
                <p:cNvPr id="9" name="矩形 6"/>
                <p:cNvSpPr/>
                <p:nvPr/>
              </p:nvSpPr>
              <p:spPr>
                <a:xfrm>
                  <a:off x="10238" y="2829"/>
                  <a:ext cx="2982" cy="13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𝑣</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r>
                          <a:rPr lang="en-US" altLang="zh-CN" sz="2400" i="1">
                            <a:latin typeface="Cambria Math" panose="02040503050406030204" pitchFamily="18" charset="0"/>
                          </a:rPr>
                          <m:t>0</m:t>
                        </m:r>
                      </m:oMath>
                    </m:oMathPara>
                  </a14:m>
                  <a:endParaRPr lang="zh-CN" altLang="en-US" sz="2400" dirty="0"/>
                </a:p>
              </p:txBody>
            </p:sp>
          </mc:Choice>
          <mc:Fallback>
            <p:sp>
              <p:nvSpPr>
                <p:cNvPr id="9" name="矩形 6"/>
                <p:cNvSpPr>
                  <a:spLocks noRot="1" noChangeAspect="1" noMove="1" noResize="1" noEditPoints="1" noAdjustHandles="1" noChangeArrowheads="1" noChangeShapeType="1" noTextEdit="1"/>
                </p:cNvSpPr>
                <p:nvPr/>
              </p:nvSpPr>
              <p:spPr>
                <a:xfrm>
                  <a:off x="10238" y="2829"/>
                  <a:ext cx="2982" cy="1351"/>
                </a:xfrm>
                <a:prstGeom prst="rect">
                  <a:avLst/>
                </a:prstGeom>
                <a:blipFill rotWithShape="1">
                  <a:blip r:embed="rId1"/>
                </a:blipFill>
              </p:spPr>
              <p:txBody>
                <a:bodyPr/>
                <a:lstStyle/>
                <a:p>
                  <a:r>
                    <a:rPr lang="zh-CN" altLang="en-US">
                      <a:noFill/>
                    </a:rPr>
                    <a:t> </a:t>
                  </a:r>
                </a:p>
              </p:txBody>
            </p:sp>
          </mc:Fallback>
        </mc:AlternateContent>
      </p:grpSp>
      <p:grpSp>
        <p:nvGrpSpPr>
          <p:cNvPr id="10" name="组合 34"/>
          <p:cNvGrpSpPr/>
          <p:nvPr/>
        </p:nvGrpSpPr>
        <p:grpSpPr>
          <a:xfrm>
            <a:off x="2037080" y="5916930"/>
            <a:ext cx="7999730" cy="929640"/>
            <a:chOff x="3208" y="8753"/>
            <a:chExt cx="12598" cy="1464"/>
          </a:xfrm>
        </p:grpSpPr>
        <p:sp>
          <p:nvSpPr>
            <p:cNvPr id="11" name="TextBox 26"/>
            <p:cNvSpPr txBox="1"/>
            <p:nvPr/>
          </p:nvSpPr>
          <p:spPr>
            <a:xfrm>
              <a:off x="3208" y="8983"/>
              <a:ext cx="3385" cy="1016"/>
            </a:xfrm>
            <a:prstGeom prst="rect">
              <a:avLst/>
            </a:prstGeom>
            <a:noFill/>
          </p:spPr>
          <p:txBody>
            <a:bodyPr wrap="square">
              <a:spAutoFit/>
            </a:bodyPr>
            <a:lstStyle/>
            <a:p>
              <a:pPr marL="0" indent="0" eaLnBrk="1" hangingPunct="1">
                <a:lnSpc>
                  <a:spcPct val="150000"/>
                </a:lnSpc>
                <a:buFont typeface="Arial" panose="020B0604020202020204" pitchFamily="34" charset="0"/>
                <a:buNone/>
                <a:defRPr/>
              </a:pPr>
              <a:r>
                <a:rPr lang="zh-CN" altLang="en-US" sz="2400" b="1" dirty="0">
                  <a:solidFill>
                    <a:srgbClr val="92D050"/>
                  </a:solidFill>
                  <a:latin typeface="+mn-ea"/>
                  <a:ea typeface="+mn-ea"/>
                </a:rPr>
                <a:t>能量守恒方程</a:t>
              </a:r>
              <a:endParaRPr lang="en-US" altLang="zh-CN" sz="2400" b="1" dirty="0">
                <a:solidFill>
                  <a:srgbClr val="92D050"/>
                </a:solidFill>
                <a:latin typeface="+mn-ea"/>
                <a:ea typeface="+mn-ea"/>
              </a:endParaRPr>
            </a:p>
          </p:txBody>
        </p:sp>
        <mc:AlternateContent xmlns:mc="http://schemas.openxmlformats.org/markup-compatibility/2006">
          <mc:Choice xmlns:a14="http://schemas.microsoft.com/office/drawing/2010/main" Requires="a14">
            <p:sp>
              <p:nvSpPr>
                <p:cNvPr id="12" name="矩形 1"/>
                <p:cNvSpPr/>
                <p:nvPr/>
              </p:nvSpPr>
              <p:spPr>
                <a:xfrm>
                  <a:off x="6944" y="8753"/>
                  <a:ext cx="8863" cy="14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𝑝</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r>
                              <a:rPr lang="en-US" altLang="zh-CN" sz="2400" i="1">
                                <a:latin typeface="Cambria Math" panose="02040503050406030204" pitchFamily="18" charset="0"/>
                              </a:rPr>
                              <m:t>𝑣</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𝑡</m:t>
                                </m:r>
                              </m:num>
                              <m:den>
                                <m:r>
                                  <a:rPr lang="zh-CN" altLang="en-US" sz="2400" i="1">
                                    <a:latin typeface="Cambria Math" panose="02040503050406030204" pitchFamily="18" charset="0"/>
                                  </a:rPr>
                                  <m:t>𝜕𝜏</m:t>
                                </m:r>
                              </m:den>
                            </m:f>
                          </m:e>
                        </m:d>
                        <m:r>
                          <a:rPr lang="en-US" altLang="zh-CN" sz="2400">
                            <a:latin typeface="Cambria Math" panose="02040503050406030204" pitchFamily="18" charset="0"/>
                          </a:rPr>
                          <m:t>=</m:t>
                        </m:r>
                        <m:r>
                          <a:rPr lang="zh-CN" altLang="en-US" sz="2400" i="1">
                            <a:latin typeface="Cambria Math" panose="02040503050406030204" pitchFamily="18" charset="0"/>
                          </a:rPr>
                          <m:t>𝜆</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𝑡</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𝑡</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den>
                            </m:f>
                          </m:e>
                        </m:d>
                      </m:oMath>
                    </m:oMathPara>
                  </a14:m>
                  <a:endParaRPr lang="zh-CN" altLang="en-US" sz="2400" dirty="0"/>
                </a:p>
              </p:txBody>
            </p:sp>
          </mc:Choice>
          <mc:Fallback>
            <p:sp>
              <p:nvSpPr>
                <p:cNvPr id="12" name="矩形 1"/>
                <p:cNvSpPr>
                  <a:spLocks noRot="1" noChangeAspect="1" noMove="1" noResize="1" noEditPoints="1" noAdjustHandles="1" noChangeArrowheads="1" noChangeShapeType="1" noTextEdit="1"/>
                </p:cNvSpPr>
                <p:nvPr/>
              </p:nvSpPr>
              <p:spPr>
                <a:xfrm>
                  <a:off x="6944" y="8753"/>
                  <a:ext cx="8863" cy="1464"/>
                </a:xfrm>
                <a:prstGeom prst="rect">
                  <a:avLst/>
                </a:prstGeom>
                <a:blipFill rotWithShape="1">
                  <a:blip r:embed="rId2"/>
                </a:blipFill>
              </p:spPr>
              <p:txBody>
                <a:bodyPr/>
                <a:lstStyle/>
                <a:p>
                  <a:r>
                    <a:rPr lang="zh-CN" altLang="en-US">
                      <a:noFill/>
                    </a:rPr>
                    <a:t> </a:t>
                  </a:r>
                </a:p>
              </p:txBody>
            </p:sp>
          </mc:Fallback>
        </mc:AlternateContent>
      </p:grpSp>
      <p:grpSp>
        <p:nvGrpSpPr>
          <p:cNvPr id="13" name="组合 36"/>
          <p:cNvGrpSpPr/>
          <p:nvPr/>
        </p:nvGrpSpPr>
        <p:grpSpPr>
          <a:xfrm>
            <a:off x="2037080" y="3188970"/>
            <a:ext cx="6738620" cy="2585720"/>
            <a:chOff x="3208" y="5022"/>
            <a:chExt cx="10612" cy="4072"/>
          </a:xfrm>
        </p:grpSpPr>
        <p:sp>
          <p:nvSpPr>
            <p:cNvPr id="14" name="TextBox 25"/>
            <p:cNvSpPr txBox="1"/>
            <p:nvPr/>
          </p:nvSpPr>
          <p:spPr>
            <a:xfrm>
              <a:off x="3208" y="5022"/>
              <a:ext cx="10144" cy="1016"/>
            </a:xfrm>
            <a:prstGeom prst="rect">
              <a:avLst/>
            </a:prstGeom>
            <a:noFill/>
          </p:spPr>
          <p:txBody>
            <a:bodyPr wrap="square">
              <a:spAutoFit/>
            </a:bodyPr>
            <a:lstStyle/>
            <a:p>
              <a:pPr marL="0" indent="0" eaLnBrk="1" hangingPunct="1">
                <a:lnSpc>
                  <a:spcPct val="150000"/>
                </a:lnSpc>
                <a:buFont typeface="Arial" panose="020B0604020202020204" pitchFamily="34" charset="0"/>
                <a:buNone/>
                <a:defRPr/>
              </a:pPr>
              <a:r>
                <a:rPr lang="zh-CN" altLang="en-US" sz="2400" b="1" dirty="0">
                  <a:solidFill>
                    <a:srgbClr val="51B4C6"/>
                  </a:solidFill>
                  <a:latin typeface="+mn-ea"/>
                  <a:ea typeface="+mn-ea"/>
                </a:rPr>
                <a:t>动量守恒方程（纳维尔</a:t>
              </a:r>
              <a:r>
                <a:rPr lang="en-US" altLang="zh-CN" sz="2400" b="1" dirty="0">
                  <a:solidFill>
                    <a:srgbClr val="51B4C6"/>
                  </a:solidFill>
                  <a:latin typeface="+mn-ea"/>
                  <a:ea typeface="+mn-ea"/>
                </a:rPr>
                <a:t>-</a:t>
              </a:r>
              <a:r>
                <a:rPr lang="zh-CN" altLang="en-US" sz="2400" b="1" dirty="0">
                  <a:solidFill>
                    <a:srgbClr val="51B4C6"/>
                  </a:solidFill>
                  <a:latin typeface="+mn-ea"/>
                  <a:ea typeface="+mn-ea"/>
                </a:rPr>
                <a:t>斯托克斯方程）</a:t>
              </a:r>
              <a:endParaRPr lang="zh-CN" altLang="en-US" sz="2400" b="1" dirty="0">
                <a:solidFill>
                  <a:srgbClr val="51B4C6"/>
                </a:solidFill>
                <a:latin typeface="+mn-ea"/>
                <a:ea typeface="+mn-ea"/>
              </a:endParaRPr>
            </a:p>
          </p:txBody>
        </p:sp>
        <mc:AlternateContent xmlns:mc="http://schemas.openxmlformats.org/markup-compatibility/2006">
          <mc:Choice xmlns:a14="http://schemas.microsoft.com/office/drawing/2010/main" Requires="a14">
            <p:sp>
              <p:nvSpPr>
                <p:cNvPr id="15" name="文本框 8"/>
                <p:cNvSpPr txBox="1"/>
                <p:nvPr/>
              </p:nvSpPr>
              <p:spPr>
                <a:xfrm>
                  <a:off x="3448" y="6136"/>
                  <a:ext cx="10373" cy="13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𝜌</m:t>
                        </m:r>
                        <m:d>
                          <m:dPr>
                            <m:ctrlPr>
                              <a:rPr lang="en-US" altLang="zh-CN" sz="240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𝜕𝜏</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𝑢</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𝑢</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𝑦</m:t>
                                </m:r>
                              </m:den>
                            </m:f>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𝑝</m:t>
                            </m:r>
                          </m:num>
                          <m:den>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e>
                        </m:d>
                      </m:oMath>
                    </m:oMathPara>
                  </a14:m>
                  <a:endParaRPr lang="zh-CN" altLang="en-US" sz="2400" dirty="0"/>
                </a:p>
              </p:txBody>
            </p:sp>
          </mc:Choice>
          <mc:Fallback>
            <p:sp>
              <p:nvSpPr>
                <p:cNvPr id="15" name="文本框 8"/>
                <p:cNvSpPr txBox="1">
                  <a:spLocks noRot="1" noChangeAspect="1" noMove="1" noResize="1" noEditPoints="1" noAdjustHandles="1" noChangeArrowheads="1" noChangeShapeType="1" noTextEdit="1"/>
                </p:cNvSpPr>
                <p:nvPr/>
              </p:nvSpPr>
              <p:spPr>
                <a:xfrm>
                  <a:off x="3448" y="6136"/>
                  <a:ext cx="10373" cy="131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9"/>
                <p:cNvSpPr txBox="1"/>
                <p:nvPr/>
              </p:nvSpPr>
              <p:spPr>
                <a:xfrm>
                  <a:off x="3412" y="7776"/>
                  <a:ext cx="10319" cy="13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𝜌</m:t>
                        </m:r>
                        <m:d>
                          <m:dPr>
                            <m:ctrlPr>
                              <a:rPr lang="en-US" altLang="zh-CN" sz="240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𝑣</m:t>
                                </m:r>
                              </m:num>
                              <m:den>
                                <m:r>
                                  <a:rPr lang="zh-CN" altLang="en-US" sz="2400" i="1" smtClean="0">
                                    <a:latin typeface="Cambria Math" panose="02040503050406030204" pitchFamily="18" charset="0"/>
                                  </a:rPr>
                                  <m:t>𝜕𝜏</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𝑣</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𝑣</m:t>
                                </m:r>
                              </m:num>
                              <m:den>
                                <m:r>
                                  <a:rPr lang="zh-CN" altLang="en-US" sz="2400" i="1">
                                    <a:latin typeface="Cambria Math" panose="02040503050406030204" pitchFamily="18" charset="0"/>
                                  </a:rPr>
                                  <m:t>𝜕</m:t>
                                </m:r>
                                <m:r>
                                  <a:rPr lang="en-US" altLang="zh-CN" sz="2400" b="0" i="1" smtClean="0">
                                    <a:latin typeface="Cambria Math" panose="02040503050406030204" pitchFamily="18" charset="0"/>
                                  </a:rPr>
                                  <m:t>𝑦</m:t>
                                </m:r>
                              </m:den>
                            </m:f>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𝑝</m:t>
                            </m:r>
                          </m:num>
                          <m:den>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𝑦</m:t>
                            </m:r>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𝑣</m:t>
                                </m:r>
                              </m:num>
                              <m:den>
                                <m:r>
                                  <a:rPr lang="zh-CN" altLang="en-US"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𝑣</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e>
                        </m:d>
                      </m:oMath>
                    </m:oMathPara>
                  </a14:m>
                  <a:endParaRPr lang="zh-CN" altLang="en-US" sz="2400" dirty="0"/>
                </a:p>
              </p:txBody>
            </p:sp>
          </mc:Choice>
          <mc:Fallback>
            <p:sp>
              <p:nvSpPr>
                <p:cNvPr id="16" name="文本框 9"/>
                <p:cNvSpPr txBox="1">
                  <a:spLocks noRot="1" noChangeAspect="1" noMove="1" noResize="1" noEditPoints="1" noAdjustHandles="1" noChangeArrowheads="1" noChangeShapeType="1" noTextEdit="1"/>
                </p:cNvSpPr>
                <p:nvPr/>
              </p:nvSpPr>
              <p:spPr>
                <a:xfrm>
                  <a:off x="3412" y="7776"/>
                  <a:ext cx="10319" cy="1319"/>
                </a:xfrm>
                <a:prstGeom prst="rect">
                  <a:avLst/>
                </a:prstGeom>
                <a:blipFill rotWithShape="1">
                  <a:blip r:embed="rId4"/>
                </a:blipFill>
              </p:spPr>
              <p:txBody>
                <a:bodyPr/>
                <a:lstStyle/>
                <a:p>
                  <a:r>
                    <a:rPr lang="zh-CN" altLang="en-US">
                      <a:noFill/>
                    </a:rPr>
                    <a:t> </a:t>
                  </a:r>
                </a:p>
              </p:txBody>
            </p:sp>
          </mc:Fallback>
        </mc:AlternateContent>
      </p:grpSp>
      <p:cxnSp>
        <p:nvCxnSpPr>
          <p:cNvPr id="17" name="直接连接符 4"/>
          <p:cNvCxnSpPr/>
          <p:nvPr/>
        </p:nvCxnSpPr>
        <p:spPr bwMode="auto">
          <a:xfrm flipV="1">
            <a:off x="2617389" y="4015979"/>
            <a:ext cx="360040" cy="55490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18" name="直接连接符 12"/>
          <p:cNvCxnSpPr/>
          <p:nvPr/>
        </p:nvCxnSpPr>
        <p:spPr bwMode="auto">
          <a:xfrm flipV="1">
            <a:off x="5298999" y="4084148"/>
            <a:ext cx="360040" cy="50405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19" name="直接连接符 13"/>
          <p:cNvCxnSpPr/>
          <p:nvPr/>
        </p:nvCxnSpPr>
        <p:spPr bwMode="auto">
          <a:xfrm flipV="1">
            <a:off x="2547162" y="5071797"/>
            <a:ext cx="360040" cy="50405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0" name="直接连接符 14"/>
          <p:cNvCxnSpPr/>
          <p:nvPr/>
        </p:nvCxnSpPr>
        <p:spPr bwMode="auto">
          <a:xfrm flipV="1">
            <a:off x="5298999" y="5125696"/>
            <a:ext cx="360040" cy="504056"/>
          </a:xfrm>
          <a:prstGeom prst="line">
            <a:avLst/>
          </a:prstGeom>
          <a:solidFill>
            <a:srgbClr val="FFFFCC"/>
          </a:solidFill>
          <a:ln w="25400" cap="flat" cmpd="sng" algn="ctr">
            <a:solidFill>
              <a:srgbClr val="FF0000"/>
            </a:solidFill>
            <a:prstDash val="solid"/>
            <a:round/>
            <a:headEnd type="none" w="med" len="med"/>
            <a:tailEnd type="none" w="med" len="med"/>
          </a:ln>
          <a:effectLst/>
        </p:spPr>
      </p:cxnSp>
      <p:cxnSp>
        <p:nvCxnSpPr>
          <p:cNvPr id="21" name="直接连接符 15"/>
          <p:cNvCxnSpPr/>
          <p:nvPr/>
        </p:nvCxnSpPr>
        <p:spPr bwMode="auto">
          <a:xfrm flipV="1">
            <a:off x="7043490" y="6124385"/>
            <a:ext cx="360040" cy="504056"/>
          </a:xfrm>
          <a:prstGeom prst="line">
            <a:avLst/>
          </a:prstGeom>
          <a:solidFill>
            <a:srgbClr val="FFFFCC"/>
          </a:solidFill>
          <a:ln w="25400" cap="flat" cmpd="sng" algn="ctr">
            <a:solidFill>
              <a:srgbClr val="FF0000"/>
            </a:solidFill>
            <a:prstDash val="solid"/>
            <a:round/>
            <a:headEnd type="none" w="med" len="med"/>
            <a:tailEnd type="none" w="med" len="med"/>
          </a:ln>
          <a:effectLst/>
        </p:spPr>
      </p:cxnSp>
      <p:grpSp>
        <p:nvGrpSpPr>
          <p:cNvPr id="22" name="组合 48"/>
          <p:cNvGrpSpPr/>
          <p:nvPr/>
        </p:nvGrpSpPr>
        <p:grpSpPr>
          <a:xfrm>
            <a:off x="9177020" y="473075"/>
            <a:ext cx="3241040" cy="4832350"/>
            <a:chOff x="14452" y="745"/>
            <a:chExt cx="5104" cy="7610"/>
          </a:xfrm>
        </p:grpSpPr>
        <p:pic>
          <p:nvPicPr>
            <p:cNvPr id="23" name="Picture 1"/>
            <p:cNvPicPr>
              <a:picLocks noChangeAspect="1"/>
            </p:cNvPicPr>
            <p:nvPr/>
          </p:nvPicPr>
          <p:blipFill>
            <a:blip r:embed="rId5"/>
            <a:stretch>
              <a:fillRect/>
            </a:stretch>
          </p:blipFill>
          <p:spPr>
            <a:xfrm rot="16200000">
              <a:off x="13199" y="1998"/>
              <a:ext cx="7611" cy="5105"/>
            </a:xfrm>
            <a:prstGeom prst="rect">
              <a:avLst/>
            </a:prstGeom>
          </p:spPr>
        </p:pic>
        <p:sp>
          <p:nvSpPr>
            <p:cNvPr id="24" name="文本框 47"/>
            <p:cNvSpPr txBox="1"/>
            <p:nvPr/>
          </p:nvSpPr>
          <p:spPr>
            <a:xfrm>
              <a:off x="15568" y="2405"/>
              <a:ext cx="3310" cy="4215"/>
            </a:xfrm>
            <a:prstGeom prst="rect">
              <a:avLst/>
            </a:prstGeom>
            <a:noFill/>
          </p:spPr>
          <p:txBody>
            <a:bodyPr wrap="square" rtlCol="0" anchor="t">
              <a:spAutoFit/>
            </a:bodyPr>
            <a:lstStyle/>
            <a:p>
              <a:r>
                <a:rPr lang="en-US" sz="2400" dirty="0" err="1">
                  <a:latin typeface="+mn-ea"/>
                  <a:ea typeface="+mn-ea"/>
                  <a:sym typeface="+mn-ea"/>
                </a:rPr>
                <a:t>对于</a:t>
              </a:r>
              <a:r>
                <a:rPr lang="zh-CN" altLang="en-US" sz="2400" dirty="0">
                  <a:latin typeface="+mn-ea"/>
                  <a:ea typeface="+mn-ea"/>
                  <a:sym typeface="+mn-ea"/>
                </a:rPr>
                <a:t>二维、</a:t>
              </a:r>
              <a:endParaRPr lang="zh-CN" altLang="en-US" sz="2400" dirty="0">
                <a:latin typeface="+mn-ea"/>
                <a:ea typeface="+mn-ea"/>
                <a:sym typeface="+mn-ea"/>
              </a:endParaRPr>
            </a:p>
            <a:p>
              <a:r>
                <a:rPr lang="zh-CN" altLang="en-US" sz="2400" dirty="0">
                  <a:latin typeface="+mn-ea"/>
                  <a:ea typeface="+mn-ea"/>
                  <a:sym typeface="+mn-ea"/>
                </a:rPr>
                <a:t>稳态、</a:t>
              </a:r>
              <a:endParaRPr lang="zh-CN" altLang="en-US" sz="2400" dirty="0">
                <a:latin typeface="+mn-ea"/>
                <a:ea typeface="+mn-ea"/>
                <a:sym typeface="+mn-ea"/>
              </a:endParaRPr>
            </a:p>
            <a:p>
              <a:r>
                <a:rPr lang="zh-CN" altLang="en-US" sz="2400" dirty="0">
                  <a:latin typeface="+mn-ea"/>
                  <a:ea typeface="+mn-ea"/>
                  <a:sym typeface="+mn-ea"/>
                </a:rPr>
                <a:t>常物性、</a:t>
              </a:r>
              <a:endParaRPr lang="zh-CN" altLang="en-US" sz="2400" dirty="0">
                <a:latin typeface="+mn-ea"/>
                <a:ea typeface="+mn-ea"/>
                <a:sym typeface="+mn-ea"/>
              </a:endParaRPr>
            </a:p>
            <a:p>
              <a:r>
                <a:rPr lang="zh-CN" altLang="en-US" sz="2400" dirty="0">
                  <a:latin typeface="+mn-ea"/>
                  <a:ea typeface="+mn-ea"/>
                  <a:sym typeface="+mn-ea"/>
                </a:rPr>
                <a:t>无内热源、</a:t>
              </a:r>
              <a:endParaRPr lang="zh-CN" altLang="en-US" sz="2400" dirty="0">
                <a:latin typeface="+mn-ea"/>
                <a:ea typeface="+mn-ea"/>
                <a:sym typeface="+mn-ea"/>
              </a:endParaRPr>
            </a:p>
            <a:p>
              <a:r>
                <a:rPr lang="zh-CN" altLang="en-US" sz="2400" dirty="0">
                  <a:latin typeface="+mn-ea"/>
                  <a:ea typeface="+mn-ea"/>
                  <a:sym typeface="+mn-ea"/>
                </a:rPr>
                <a:t>不计重力、</a:t>
              </a:r>
              <a:endParaRPr lang="zh-CN" altLang="en-US" sz="2400" dirty="0">
                <a:latin typeface="+mn-ea"/>
                <a:ea typeface="+mn-ea"/>
                <a:sym typeface="+mn-ea"/>
              </a:endParaRPr>
            </a:p>
            <a:p>
              <a:r>
                <a:rPr lang="zh-CN" altLang="en-US" sz="2400" dirty="0">
                  <a:latin typeface="+mn-ea"/>
                  <a:ea typeface="+mn-ea"/>
                  <a:sym typeface="+mn-ea"/>
                </a:rPr>
                <a:t>不可压缩牛顿流体</a:t>
              </a:r>
              <a:endParaRPr lang="zh-CN" altLang="en-US" sz="2400"/>
            </a:p>
          </p:txBody>
        </p:sp>
      </p:grpSp>
    </p:spTree>
  </p:cSld>
  <p:clrMapOvr>
    <a:masterClrMapping/>
  </p:clrMapOvr>
  <p:timing>
    <p:tnLst>
      <p:par>
        <p:cTn id="1" dur="indefinite" restart="never" nodeType="tmRoot"/>
      </p:par>
    </p:tnLst>
    <p:bldLst>
      <p:bldP spid="3" grpId="0" bldLvl="0" animBg="1"/>
      <p:bldP spid="4" grpId="0" bldLvl="0" animBg="1"/>
      <p:bldP spid="5" grpId="0" bldLvl="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08512" cy="504602"/>
          </a:xfrm>
        </p:spPr>
        <p:txBody>
          <a:bodyPr/>
          <a:lstStyle/>
          <a:p>
            <a:r>
              <a:rPr lang="zh-CN" altLang="en-US" dirty="0"/>
              <a:t>传热学在各领域中的应用</a:t>
            </a:r>
            <a:endParaRPr lang="zh-CN" altLang="en-US" dirty="0"/>
          </a:p>
          <a:p>
            <a:endParaRPr lang="zh-CN" altLang="en-US" dirty="0"/>
          </a:p>
          <a:p>
            <a:endParaRPr lang="en-US" dirty="0"/>
          </a:p>
        </p:txBody>
      </p:sp>
      <p:pic>
        <p:nvPicPr>
          <p:cNvPr id="3" name="Picture 2"/>
          <p:cNvPicPr>
            <a:picLocks noChangeAspect="1"/>
          </p:cNvPicPr>
          <p:nvPr/>
        </p:nvPicPr>
        <p:blipFill rotWithShape="1">
          <a:blip r:embed="rId1"/>
          <a:srcRect t="67354"/>
          <a:stretch>
            <a:fillRect/>
          </a:stretch>
        </p:blipFill>
        <p:spPr>
          <a:xfrm>
            <a:off x="946435" y="837471"/>
            <a:ext cx="10965879" cy="1909355"/>
          </a:xfrm>
          <a:prstGeom prst="rect">
            <a:avLst/>
          </a:prstGeom>
        </p:spPr>
      </p:pic>
      <p:grpSp>
        <p:nvGrpSpPr>
          <p:cNvPr id="4" name="组合 8"/>
          <p:cNvGrpSpPr/>
          <p:nvPr/>
        </p:nvGrpSpPr>
        <p:grpSpPr>
          <a:xfrm>
            <a:off x="812751" y="2968253"/>
            <a:ext cx="5822403" cy="810543"/>
            <a:chOff x="2317715" y="1465809"/>
            <a:chExt cx="5822403" cy="810543"/>
          </a:xfrm>
        </p:grpSpPr>
        <p:sp>
          <p:nvSpPr>
            <p:cNvPr id="5" name="圆角矩形 9"/>
            <p:cNvSpPr/>
            <p:nvPr/>
          </p:nvSpPr>
          <p:spPr bwMode="auto">
            <a:xfrm>
              <a:off x="3131840" y="1664259"/>
              <a:ext cx="4895977" cy="576089"/>
            </a:xfrm>
            <a:prstGeom prst="roundRect">
              <a:avLst/>
            </a:prstGeom>
            <a:solidFill>
              <a:srgbClr val="FFFFCC"/>
            </a:solidFill>
            <a:ln w="254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6" name="TextBox 3"/>
            <p:cNvSpPr txBox="1"/>
            <p:nvPr/>
          </p:nvSpPr>
          <p:spPr>
            <a:xfrm>
              <a:off x="3338804" y="1737185"/>
              <a:ext cx="4801314" cy="461665"/>
            </a:xfrm>
            <a:prstGeom prst="rect">
              <a:avLst/>
            </a:prstGeom>
            <a:noFill/>
          </p:spPr>
          <p:txBody>
            <a:bodyPr wrap="none" rtlCol="0">
              <a:spAutoFit/>
            </a:bodyPr>
            <a:lstStyle/>
            <a:p>
              <a:r>
                <a:rPr lang="zh-CN" altLang="en-US" sz="2400" dirty="0"/>
                <a:t>大家能想到哪些温度控制的例子？</a:t>
              </a:r>
              <a:endParaRPr lang="en-US" sz="2400" dirty="0"/>
            </a:p>
          </p:txBody>
        </p:sp>
        <p:pic>
          <p:nvPicPr>
            <p:cNvPr id="7" name="Picture 2" descr="浅谈网站遇到问题时的解决办法及提问技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7715" y="1465809"/>
              <a:ext cx="810543" cy="81054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近距离看谷歌量子计算机啥样_手机网易网"/>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56" r="20288"/>
          <a:stretch>
            <a:fillRect/>
          </a:stretch>
        </p:blipFill>
        <p:spPr bwMode="auto">
          <a:xfrm>
            <a:off x="915080" y="4038067"/>
            <a:ext cx="2649463" cy="25747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特斯拉又着火了上海特斯拉自燃事件全解读|电池|电动车|锂电池_网易汽车"/>
          <p:cNvPicPr>
            <a:picLocks noChangeAspect="1" noChangeArrowheads="1"/>
          </p:cNvPicPr>
          <p:nvPr/>
        </p:nvPicPr>
        <p:blipFill rotWithShape="1">
          <a:blip r:embed="rId4">
            <a:extLst>
              <a:ext uri="{28A0092B-C50C-407E-A947-70E740481C1C}">
                <a14:useLocalDpi xmlns:a14="http://schemas.microsoft.com/office/drawing/2010/main" val="0"/>
              </a:ext>
            </a:extLst>
          </a:blip>
          <a:srcRect r="13484"/>
          <a:stretch>
            <a:fillRect/>
          </a:stretch>
        </p:blipFill>
        <p:spPr bwMode="auto">
          <a:xfrm>
            <a:off x="4211034" y="4038067"/>
            <a:ext cx="3730509" cy="24303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护肤知识，皮肤概念和皮肤结构- 知乎"/>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034" y="3878038"/>
            <a:ext cx="3480321" cy="27504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对流传热方程</a:t>
            </a:r>
            <a:endParaRPr lang="en-US" dirty="0"/>
          </a:p>
        </p:txBody>
      </p:sp>
      <p:pic>
        <p:nvPicPr>
          <p:cNvPr id="25" name="图片 21"/>
          <p:cNvPicPr>
            <a:picLocks noChangeAspect="1"/>
          </p:cNvPicPr>
          <p:nvPr/>
        </p:nvPicPr>
        <p:blipFill>
          <a:blip r:embed="rId1"/>
          <a:stretch>
            <a:fillRect/>
          </a:stretch>
        </p:blipFill>
        <p:spPr>
          <a:xfrm>
            <a:off x="4121150" y="922655"/>
            <a:ext cx="6031865" cy="989965"/>
          </a:xfrm>
          <a:prstGeom prst="rect">
            <a:avLst/>
          </a:prstGeom>
        </p:spPr>
      </p:pic>
      <p:grpSp>
        <p:nvGrpSpPr>
          <p:cNvPr id="26" name="组合 10"/>
          <p:cNvGrpSpPr/>
          <p:nvPr/>
        </p:nvGrpSpPr>
        <p:grpSpPr>
          <a:xfrm>
            <a:off x="93345" y="951865"/>
            <a:ext cx="2315210" cy="3082290"/>
            <a:chOff x="9445" y="5305"/>
            <a:chExt cx="3646" cy="4854"/>
          </a:xfrm>
        </p:grpSpPr>
        <p:sp>
          <p:nvSpPr>
            <p:cNvPr id="27" name="Freeform 6"/>
            <p:cNvSpPr/>
            <p:nvPr>
              <p:custDataLst>
                <p:tags r:id="rId2"/>
              </p:custDataLst>
            </p:nvPr>
          </p:nvSpPr>
          <p:spPr bwMode="auto">
            <a:xfrm>
              <a:off x="9445" y="5305"/>
              <a:ext cx="3647" cy="4855"/>
            </a:xfrm>
            <a:custGeom>
              <a:avLst/>
              <a:gdLst>
                <a:gd name="T0" fmla="*/ 0 w 890"/>
                <a:gd name="T1" fmla="*/ 445 h 1149"/>
                <a:gd name="T2" fmla="*/ 445 w 890"/>
                <a:gd name="T3" fmla="*/ 0 h 1149"/>
                <a:gd name="T4" fmla="*/ 890 w 890"/>
                <a:gd name="T5" fmla="*/ 445 h 1149"/>
                <a:gd name="T6" fmla="*/ 445 w 890"/>
                <a:gd name="T7" fmla="*/ 890 h 1149"/>
                <a:gd name="T8" fmla="*/ 443 w 890"/>
                <a:gd name="T9" fmla="*/ 890 h 1149"/>
                <a:gd name="T10" fmla="*/ 443 w 890"/>
                <a:gd name="T11" fmla="*/ 890 h 1149"/>
                <a:gd name="T12" fmla="*/ 0 w 890"/>
                <a:gd name="T13" fmla="*/ 1149 h 1149"/>
                <a:gd name="T14" fmla="*/ 0 w 890"/>
                <a:gd name="T15" fmla="*/ 445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0" h="1149">
                  <a:moveTo>
                    <a:pt x="0" y="445"/>
                  </a:moveTo>
                  <a:cubicBezTo>
                    <a:pt x="0" y="199"/>
                    <a:pt x="199" y="0"/>
                    <a:pt x="445" y="0"/>
                  </a:cubicBezTo>
                  <a:cubicBezTo>
                    <a:pt x="691" y="0"/>
                    <a:pt x="890" y="199"/>
                    <a:pt x="890" y="445"/>
                  </a:cubicBezTo>
                  <a:cubicBezTo>
                    <a:pt x="890" y="691"/>
                    <a:pt x="691" y="890"/>
                    <a:pt x="445" y="890"/>
                  </a:cubicBezTo>
                  <a:cubicBezTo>
                    <a:pt x="444" y="890"/>
                    <a:pt x="444" y="890"/>
                    <a:pt x="443" y="890"/>
                  </a:cubicBezTo>
                  <a:cubicBezTo>
                    <a:pt x="443" y="890"/>
                    <a:pt x="443" y="890"/>
                    <a:pt x="443" y="890"/>
                  </a:cubicBezTo>
                  <a:cubicBezTo>
                    <a:pt x="253" y="891"/>
                    <a:pt x="88" y="995"/>
                    <a:pt x="0" y="1149"/>
                  </a:cubicBezTo>
                  <a:cubicBezTo>
                    <a:pt x="0" y="445"/>
                    <a:pt x="0" y="445"/>
                    <a:pt x="0" y="445"/>
                  </a:cubicBezTo>
                </a:path>
              </a:pathLst>
            </a:custGeom>
            <a:solidFill>
              <a:srgbClr val="333333"/>
            </a:solidFill>
            <a:ln>
              <a:noFill/>
            </a:ln>
          </p:spPr>
          <p:txBody>
            <a:bodyPr vert="horz" wrap="square" lIns="91440" tIns="45720" rIns="91440" bIns="45720" numCol="1" anchor="t" anchorCtr="0" compatLnSpc="1"/>
            <a:lstStyle/>
            <a:p>
              <a:pPr algn="ctr"/>
              <a:endParaRPr lang="zh-CN" altLang="en-US" sz="1800"/>
            </a:p>
          </p:txBody>
        </p:sp>
        <p:sp>
          <p:nvSpPr>
            <p:cNvPr id="28" name="Oval 9"/>
            <p:cNvSpPr>
              <a:spLocks noChangeArrowheads="1"/>
            </p:cNvSpPr>
            <p:nvPr>
              <p:custDataLst>
                <p:tags r:id="rId3"/>
              </p:custDataLst>
            </p:nvPr>
          </p:nvSpPr>
          <p:spPr bwMode="auto">
            <a:xfrm>
              <a:off x="9680" y="5552"/>
              <a:ext cx="3173" cy="327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a:p>
          </p:txBody>
        </p:sp>
        <p:sp>
          <p:nvSpPr>
            <p:cNvPr id="29" name="Oval 24"/>
            <p:cNvSpPr>
              <a:spLocks noChangeArrowheads="1"/>
            </p:cNvSpPr>
            <p:nvPr>
              <p:custDataLst>
                <p:tags r:id="rId4"/>
              </p:custDataLst>
            </p:nvPr>
          </p:nvSpPr>
          <p:spPr bwMode="auto">
            <a:xfrm>
              <a:off x="9680" y="5552"/>
              <a:ext cx="3173" cy="327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dirty="0"/>
            </a:p>
          </p:txBody>
        </p:sp>
        <p:sp>
          <p:nvSpPr>
            <p:cNvPr id="30" name="Freeform 25"/>
            <p:cNvSpPr/>
            <p:nvPr>
              <p:custDataLst>
                <p:tags r:id="rId5"/>
              </p:custDataLst>
            </p:nvPr>
          </p:nvSpPr>
          <p:spPr bwMode="auto">
            <a:xfrm>
              <a:off x="11269" y="5552"/>
              <a:ext cx="1585" cy="3270"/>
            </a:xfrm>
            <a:custGeom>
              <a:avLst/>
              <a:gdLst>
                <a:gd name="T0" fmla="*/ 0 w 387"/>
                <a:gd name="T1" fmla="*/ 0 h 774"/>
                <a:gd name="T2" fmla="*/ 0 w 387"/>
                <a:gd name="T3" fmla="*/ 774 h 774"/>
                <a:gd name="T4" fmla="*/ 387 w 387"/>
                <a:gd name="T5" fmla="*/ 387 h 774"/>
                <a:gd name="T6" fmla="*/ 0 w 387"/>
                <a:gd name="T7" fmla="*/ 0 h 774"/>
              </a:gdLst>
              <a:ahLst/>
              <a:cxnLst>
                <a:cxn ang="0">
                  <a:pos x="T0" y="T1"/>
                </a:cxn>
                <a:cxn ang="0">
                  <a:pos x="T2" y="T3"/>
                </a:cxn>
                <a:cxn ang="0">
                  <a:pos x="T4" y="T5"/>
                </a:cxn>
                <a:cxn ang="0">
                  <a:pos x="T6" y="T7"/>
                </a:cxn>
              </a:cxnLst>
              <a:rect l="0" t="0" r="r" b="b"/>
              <a:pathLst>
                <a:path w="387" h="774">
                  <a:moveTo>
                    <a:pt x="0" y="0"/>
                  </a:moveTo>
                  <a:cubicBezTo>
                    <a:pt x="0" y="774"/>
                    <a:pt x="0" y="774"/>
                    <a:pt x="0" y="774"/>
                  </a:cubicBezTo>
                  <a:cubicBezTo>
                    <a:pt x="214" y="774"/>
                    <a:pt x="387" y="601"/>
                    <a:pt x="387" y="387"/>
                  </a:cubicBezTo>
                  <a:cubicBezTo>
                    <a:pt x="387" y="173"/>
                    <a:pt x="214" y="0"/>
                    <a:pt x="0" y="0"/>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800"/>
            </a:p>
          </p:txBody>
        </p:sp>
        <p:sp>
          <p:nvSpPr>
            <p:cNvPr id="31" name="稻壳儿小白白(http://dwz.cn/Wu2UP)"/>
            <p:cNvSpPr>
              <a:spLocks noEditPoints="1"/>
            </p:cNvSpPr>
            <p:nvPr>
              <p:custDataLst>
                <p:tags r:id="rId6"/>
              </p:custDataLst>
            </p:nvPr>
          </p:nvSpPr>
          <p:spPr bwMode="auto">
            <a:xfrm>
              <a:off x="10809" y="6050"/>
              <a:ext cx="801" cy="754"/>
            </a:xfrm>
            <a:custGeom>
              <a:avLst/>
              <a:gdLst>
                <a:gd name="T0" fmla="*/ 212670739 w 929"/>
                <a:gd name="T1" fmla="*/ 55974249 h 850"/>
                <a:gd name="T2" fmla="*/ 198524888 w 929"/>
                <a:gd name="T3" fmla="*/ 42704703 h 850"/>
                <a:gd name="T4" fmla="*/ 124870562 w 929"/>
                <a:gd name="T5" fmla="*/ 118463174 h 850"/>
                <a:gd name="T6" fmla="*/ 118042092 w 929"/>
                <a:gd name="T7" fmla="*/ 121599924 h 850"/>
                <a:gd name="T8" fmla="*/ 118042092 w 929"/>
                <a:gd name="T9" fmla="*/ 121599924 h 850"/>
                <a:gd name="T10" fmla="*/ 110969167 w 929"/>
                <a:gd name="T11" fmla="*/ 118463174 h 850"/>
                <a:gd name="T12" fmla="*/ 72435010 w 929"/>
                <a:gd name="T13" fmla="*/ 79136396 h 850"/>
                <a:gd name="T14" fmla="*/ 17803800 w 929"/>
                <a:gd name="T15" fmla="*/ 136075837 h 850"/>
                <a:gd name="T16" fmla="*/ 10730875 w 929"/>
                <a:gd name="T17" fmla="*/ 139212588 h 850"/>
                <a:gd name="T18" fmla="*/ 4145874 w 929"/>
                <a:gd name="T19" fmla="*/ 136558678 h 850"/>
                <a:gd name="T20" fmla="*/ 3658444 w 929"/>
                <a:gd name="T21" fmla="*/ 122806291 h 850"/>
                <a:gd name="T22" fmla="*/ 65362085 w 929"/>
                <a:gd name="T23" fmla="*/ 58628649 h 850"/>
                <a:gd name="T24" fmla="*/ 72435010 w 929"/>
                <a:gd name="T25" fmla="*/ 55733074 h 850"/>
                <a:gd name="T26" fmla="*/ 72435010 w 929"/>
                <a:gd name="T27" fmla="*/ 55733074 h 850"/>
                <a:gd name="T28" fmla="*/ 79507441 w 929"/>
                <a:gd name="T29" fmla="*/ 58628649 h 850"/>
                <a:gd name="T30" fmla="*/ 118042092 w 929"/>
                <a:gd name="T31" fmla="*/ 97955426 h 850"/>
                <a:gd name="T32" fmla="*/ 184623494 w 929"/>
                <a:gd name="T33" fmla="*/ 29434667 h 850"/>
                <a:gd name="T34" fmla="*/ 170477644 w 929"/>
                <a:gd name="T35" fmla="*/ 16165121 h 850"/>
                <a:gd name="T36" fmla="*/ 226572133 w 929"/>
                <a:gd name="T37" fmla="*/ 0 h 850"/>
                <a:gd name="T38" fmla="*/ 212670739 w 929"/>
                <a:gd name="T39" fmla="*/ 55974249 h 850"/>
                <a:gd name="T40" fmla="*/ 10730875 w 929"/>
                <a:gd name="T41" fmla="*/ 151999783 h 850"/>
                <a:gd name="T42" fmla="*/ 4389836 w 929"/>
                <a:gd name="T43" fmla="*/ 151034591 h 850"/>
                <a:gd name="T44" fmla="*/ 4389836 w 929"/>
                <a:gd name="T45" fmla="*/ 205078947 h 850"/>
                <a:gd name="T46" fmla="*/ 33656397 w 929"/>
                <a:gd name="T47" fmla="*/ 205078947 h 850"/>
                <a:gd name="T48" fmla="*/ 33656397 w 929"/>
                <a:gd name="T49" fmla="*/ 138488571 h 850"/>
                <a:gd name="T50" fmla="*/ 27315358 w 929"/>
                <a:gd name="T51" fmla="*/ 145002756 h 850"/>
                <a:gd name="T52" fmla="*/ 10730875 w 929"/>
                <a:gd name="T53" fmla="*/ 151999783 h 850"/>
                <a:gd name="T54" fmla="*/ 39997436 w 929"/>
                <a:gd name="T55" fmla="*/ 205078947 h 850"/>
                <a:gd name="T56" fmla="*/ 69264491 w 929"/>
                <a:gd name="T57" fmla="*/ 205078947 h 850"/>
                <a:gd name="T58" fmla="*/ 69264491 w 929"/>
                <a:gd name="T59" fmla="*/ 101333352 h 850"/>
                <a:gd name="T60" fmla="*/ 39997436 w 929"/>
                <a:gd name="T61" fmla="*/ 131733211 h 850"/>
                <a:gd name="T62" fmla="*/ 39997436 w 929"/>
                <a:gd name="T63" fmla="*/ 205078947 h 850"/>
                <a:gd name="T64" fmla="*/ 101701571 w 929"/>
                <a:gd name="T65" fmla="*/ 127390093 h 850"/>
                <a:gd name="T66" fmla="*/ 75848998 w 929"/>
                <a:gd name="T67" fmla="*/ 100850511 h 850"/>
                <a:gd name="T68" fmla="*/ 75848998 w 929"/>
                <a:gd name="T69" fmla="*/ 205078947 h 850"/>
                <a:gd name="T70" fmla="*/ 104872091 w 929"/>
                <a:gd name="T71" fmla="*/ 205078947 h 850"/>
                <a:gd name="T72" fmla="*/ 104872091 w 929"/>
                <a:gd name="T73" fmla="*/ 130285668 h 850"/>
                <a:gd name="T74" fmla="*/ 101701571 w 929"/>
                <a:gd name="T75" fmla="*/ 127390093 h 850"/>
                <a:gd name="T76" fmla="*/ 118042092 w 929"/>
                <a:gd name="T77" fmla="*/ 134387120 h 850"/>
                <a:gd name="T78" fmla="*/ 111457092 w 929"/>
                <a:gd name="T79" fmla="*/ 133421928 h 850"/>
                <a:gd name="T80" fmla="*/ 111457092 w 929"/>
                <a:gd name="T81" fmla="*/ 205078947 h 850"/>
                <a:gd name="T82" fmla="*/ 140723653 w 929"/>
                <a:gd name="T83" fmla="*/ 205078947 h 850"/>
                <a:gd name="T84" fmla="*/ 140723653 w 929"/>
                <a:gd name="T85" fmla="*/ 120875908 h 850"/>
                <a:gd name="T86" fmla="*/ 134382614 w 929"/>
                <a:gd name="T87" fmla="*/ 127390093 h 850"/>
                <a:gd name="T88" fmla="*/ 118042092 w 929"/>
                <a:gd name="T89" fmla="*/ 134387120 h 850"/>
                <a:gd name="T90" fmla="*/ 147064691 w 929"/>
                <a:gd name="T91" fmla="*/ 114120547 h 850"/>
                <a:gd name="T92" fmla="*/ 147064691 w 929"/>
                <a:gd name="T93" fmla="*/ 205078947 h 850"/>
                <a:gd name="T94" fmla="*/ 176331252 w 929"/>
                <a:gd name="T95" fmla="*/ 205078947 h 850"/>
                <a:gd name="T96" fmla="*/ 176331252 w 929"/>
                <a:gd name="T97" fmla="*/ 84203039 h 850"/>
                <a:gd name="T98" fmla="*/ 147064691 w 929"/>
                <a:gd name="T99" fmla="*/ 114120547 h 850"/>
                <a:gd name="T100" fmla="*/ 199012813 w 929"/>
                <a:gd name="T101" fmla="*/ 60799717 h 850"/>
                <a:gd name="T102" fmla="*/ 182916253 w 929"/>
                <a:gd name="T103" fmla="*/ 77447679 h 850"/>
                <a:gd name="T104" fmla="*/ 182916253 w 929"/>
                <a:gd name="T105" fmla="*/ 205078947 h 850"/>
                <a:gd name="T106" fmla="*/ 212182814 w 929"/>
                <a:gd name="T107" fmla="*/ 205078947 h 850"/>
                <a:gd name="T108" fmla="*/ 212182814 w 929"/>
                <a:gd name="T109" fmla="*/ 73345737 h 850"/>
                <a:gd name="T110" fmla="*/ 199012813 w 929"/>
                <a:gd name="T111" fmla="*/ 60799717 h 850"/>
                <a:gd name="T112" fmla="*/ 199012813 w 929"/>
                <a:gd name="T113" fmla="*/ 60799717 h 850"/>
                <a:gd name="T114" fmla="*/ 199012813 w 929"/>
                <a:gd name="T115" fmla="*/ 60799717 h 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1pPr>
              <a:lvl2pPr marL="4572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2pPr>
              <a:lvl3pPr marL="9144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3pPr>
              <a:lvl4pPr marL="13716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4pPr>
              <a:lvl5pPr marL="1828800" algn="l" rtl="0" eaLnBrk="0" fontAlgn="base" hangingPunct="0">
                <a:spcBef>
                  <a:spcPct val="0"/>
                </a:spcBef>
                <a:spcAft>
                  <a:spcPct val="0"/>
                </a:spcAft>
                <a:defRPr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kern="1200">
                  <a:solidFill>
                    <a:sysClr val="windowText" lastClr="000000"/>
                  </a:solidFill>
                  <a:latin typeface="Arial" panose="020B0604020202020204" pitchFamily="34" charset="0"/>
                  <a:ea typeface="微软雅黑" panose="020B0503020204020204" pitchFamily="34" charset="-122"/>
                  <a:cs typeface="+mn-ea"/>
                </a:defRPr>
              </a:lvl9pPr>
            </a:lstStyle>
            <a:p>
              <a:pPr algn="ctr"/>
              <a:endParaRPr lang="zh-CN" altLang="en-US" sz="1800">
                <a:latin typeface="Calibri" panose="020F0502020204030204" pitchFamily="34" charset="0"/>
                <a:ea typeface="等线" panose="02010600030101010101" pitchFamily="2" charset="-122"/>
              </a:endParaRPr>
            </a:p>
          </p:txBody>
        </p:sp>
        <p:sp>
          <p:nvSpPr>
            <p:cNvPr id="32" name="文本框 15"/>
            <p:cNvSpPr txBox="1"/>
            <p:nvPr>
              <p:custDataLst>
                <p:tags r:id="rId7"/>
              </p:custDataLst>
            </p:nvPr>
          </p:nvSpPr>
          <p:spPr>
            <a:xfrm>
              <a:off x="10012" y="6995"/>
              <a:ext cx="2633" cy="1531"/>
            </a:xfrm>
            <a:prstGeom prst="rect">
              <a:avLst/>
            </a:prstGeom>
            <a:noFill/>
          </p:spPr>
          <p:txBody>
            <a:bodyPr wrap="square" rtlCol="0">
              <a:normAutofit/>
            </a:bodyPr>
            <a:lstStyle/>
            <a:p>
              <a:pPr algn="ctr">
                <a:lnSpc>
                  <a:spcPct val="120000"/>
                </a:lnSpc>
              </a:pPr>
              <a:r>
                <a:rPr lang="zh-CN" altLang="en-US" sz="2400" b="1" spc="150" dirty="0">
                  <a:solidFill>
                    <a:srgbClr val="FFFFFF"/>
                  </a:solidFill>
                  <a:latin typeface="Arial" panose="020B0604020202020204" pitchFamily="34" charset="0"/>
                  <a:ea typeface="微软雅黑" panose="020B0503020204020204" pitchFamily="34" charset="-122"/>
                </a:rPr>
                <a:t>能量守恒方程</a:t>
              </a:r>
              <a:endParaRPr lang="zh-CN" altLang="en-US" sz="2400" b="1" spc="150" dirty="0">
                <a:solidFill>
                  <a:srgbClr val="FFFFFF"/>
                </a:solidFill>
                <a:latin typeface="Arial" panose="020B0604020202020204" pitchFamily="34" charset="0"/>
                <a:ea typeface="微软雅黑" panose="020B0503020204020204" pitchFamily="34" charset="-122"/>
              </a:endParaRPr>
            </a:p>
          </p:txBody>
        </p:sp>
      </p:grpSp>
      <p:sp>
        <p:nvSpPr>
          <p:cNvPr id="33" name="Freeform 76"/>
          <p:cNvSpPr/>
          <p:nvPr>
            <p:custDataLst>
              <p:tags r:id="rId8"/>
            </p:custDataLst>
          </p:nvPr>
        </p:nvSpPr>
        <p:spPr bwMode="auto">
          <a:xfrm>
            <a:off x="6589901" y="4168130"/>
            <a:ext cx="2036763" cy="2901950"/>
          </a:xfrm>
          <a:custGeom>
            <a:avLst/>
            <a:gdLst>
              <a:gd name="T0" fmla="*/ 1489 w 1506"/>
              <a:gd name="T1" fmla="*/ 227 h 2146"/>
              <a:gd name="T2" fmla="*/ 1079 w 1506"/>
              <a:gd name="T3" fmla="*/ 482 h 2146"/>
              <a:gd name="T4" fmla="*/ 835 w 1506"/>
              <a:gd name="T5" fmla="*/ 482 h 2146"/>
              <a:gd name="T6" fmla="*/ 717 w 1506"/>
              <a:gd name="T7" fmla="*/ 467 h 2146"/>
              <a:gd name="T8" fmla="*/ 648 w 1506"/>
              <a:gd name="T9" fmla="*/ 470 h 2146"/>
              <a:gd name="T10" fmla="*/ 644 w 1506"/>
              <a:gd name="T11" fmla="*/ 416 h 2146"/>
              <a:gd name="T12" fmla="*/ 549 w 1506"/>
              <a:gd name="T13" fmla="*/ 102 h 2146"/>
              <a:gd name="T14" fmla="*/ 436 w 1506"/>
              <a:gd name="T15" fmla="*/ 33 h 2146"/>
              <a:gd name="T16" fmla="*/ 437 w 1506"/>
              <a:gd name="T17" fmla="*/ 46 h 2146"/>
              <a:gd name="T18" fmla="*/ 440 w 1506"/>
              <a:gd name="T19" fmla="*/ 54 h 2146"/>
              <a:gd name="T20" fmla="*/ 495 w 1506"/>
              <a:gd name="T21" fmla="*/ 133 h 2146"/>
              <a:gd name="T22" fmla="*/ 522 w 1506"/>
              <a:gd name="T23" fmla="*/ 255 h 2146"/>
              <a:gd name="T24" fmla="*/ 518 w 1506"/>
              <a:gd name="T25" fmla="*/ 486 h 2146"/>
              <a:gd name="T26" fmla="*/ 477 w 1506"/>
              <a:gd name="T27" fmla="*/ 781 h 2146"/>
              <a:gd name="T28" fmla="*/ 267 w 1506"/>
              <a:gd name="T29" fmla="*/ 578 h 2146"/>
              <a:gd name="T30" fmla="*/ 149 w 1506"/>
              <a:gd name="T31" fmla="*/ 210 h 2146"/>
              <a:gd name="T32" fmla="*/ 135 w 1506"/>
              <a:gd name="T33" fmla="*/ 204 h 2146"/>
              <a:gd name="T34" fmla="*/ 89 w 1506"/>
              <a:gd name="T35" fmla="*/ 408 h 2146"/>
              <a:gd name="T36" fmla="*/ 10 w 1506"/>
              <a:gd name="T37" fmla="*/ 355 h 2146"/>
              <a:gd name="T38" fmla="*/ 0 w 1506"/>
              <a:gd name="T39" fmla="*/ 358 h 2146"/>
              <a:gd name="T40" fmla="*/ 104 w 1506"/>
              <a:gd name="T41" fmla="*/ 497 h 2146"/>
              <a:gd name="T42" fmla="*/ 109 w 1506"/>
              <a:gd name="T43" fmla="*/ 495 h 2146"/>
              <a:gd name="T44" fmla="*/ 189 w 1506"/>
              <a:gd name="T45" fmla="*/ 647 h 2146"/>
              <a:gd name="T46" fmla="*/ 335 w 1506"/>
              <a:gd name="T47" fmla="*/ 815 h 2146"/>
              <a:gd name="T48" fmla="*/ 421 w 1506"/>
              <a:gd name="T49" fmla="*/ 1000 h 2146"/>
              <a:gd name="T50" fmla="*/ 359 w 1506"/>
              <a:gd name="T51" fmla="*/ 1237 h 2146"/>
              <a:gd name="T52" fmla="*/ 328 w 1506"/>
              <a:gd name="T53" fmla="*/ 1481 h 2146"/>
              <a:gd name="T54" fmla="*/ 349 w 1506"/>
              <a:gd name="T55" fmla="*/ 1977 h 2146"/>
              <a:gd name="T56" fmla="*/ 392 w 1506"/>
              <a:gd name="T57" fmla="*/ 2124 h 2146"/>
              <a:gd name="T58" fmla="*/ 390 w 1506"/>
              <a:gd name="T59" fmla="*/ 2126 h 2146"/>
              <a:gd name="T60" fmla="*/ 389 w 1506"/>
              <a:gd name="T61" fmla="*/ 2131 h 2146"/>
              <a:gd name="T62" fmla="*/ 403 w 1506"/>
              <a:gd name="T63" fmla="*/ 2136 h 2146"/>
              <a:gd name="T64" fmla="*/ 453 w 1506"/>
              <a:gd name="T65" fmla="*/ 2138 h 2146"/>
              <a:gd name="T66" fmla="*/ 565 w 1506"/>
              <a:gd name="T67" fmla="*/ 2145 h 2146"/>
              <a:gd name="T68" fmla="*/ 699 w 1506"/>
              <a:gd name="T69" fmla="*/ 2141 h 2146"/>
              <a:gd name="T70" fmla="*/ 806 w 1506"/>
              <a:gd name="T71" fmla="*/ 2137 h 2146"/>
              <a:gd name="T72" fmla="*/ 818 w 1506"/>
              <a:gd name="T73" fmla="*/ 2136 h 2146"/>
              <a:gd name="T74" fmla="*/ 818 w 1506"/>
              <a:gd name="T75" fmla="*/ 2135 h 2146"/>
              <a:gd name="T76" fmla="*/ 818 w 1506"/>
              <a:gd name="T77" fmla="*/ 2124 h 2146"/>
              <a:gd name="T78" fmla="*/ 812 w 1506"/>
              <a:gd name="T79" fmla="*/ 2111 h 2146"/>
              <a:gd name="T80" fmla="*/ 774 w 1506"/>
              <a:gd name="T81" fmla="*/ 2054 h 2146"/>
              <a:gd name="T82" fmla="*/ 688 w 1506"/>
              <a:gd name="T83" fmla="*/ 1906 h 2146"/>
              <a:gd name="T84" fmla="*/ 561 w 1506"/>
              <a:gd name="T85" fmla="*/ 1420 h 2146"/>
              <a:gd name="T86" fmla="*/ 605 w 1506"/>
              <a:gd name="T87" fmla="*/ 916 h 2146"/>
              <a:gd name="T88" fmla="*/ 642 w 1506"/>
              <a:gd name="T89" fmla="*/ 697 h 2146"/>
              <a:gd name="T90" fmla="*/ 647 w 1506"/>
              <a:gd name="T91" fmla="*/ 695 h 2146"/>
              <a:gd name="T92" fmla="*/ 748 w 1506"/>
              <a:gd name="T93" fmla="*/ 624 h 2146"/>
              <a:gd name="T94" fmla="*/ 906 w 1506"/>
              <a:gd name="T95" fmla="*/ 593 h 2146"/>
              <a:gd name="T96" fmla="*/ 1202 w 1506"/>
              <a:gd name="T97" fmla="*/ 567 h 2146"/>
              <a:gd name="T98" fmla="*/ 1505 w 1506"/>
              <a:gd name="T99" fmla="*/ 232 h 2146"/>
              <a:gd name="T100" fmla="*/ 1489 w 1506"/>
              <a:gd name="T101" fmla="*/ 22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6" h="2146">
                <a:moveTo>
                  <a:pt x="1489" y="227"/>
                </a:moveTo>
                <a:cubicBezTo>
                  <a:pt x="1405" y="383"/>
                  <a:pt x="1250" y="461"/>
                  <a:pt x="1079" y="482"/>
                </a:cubicBezTo>
                <a:cubicBezTo>
                  <a:pt x="998" y="492"/>
                  <a:pt x="916" y="490"/>
                  <a:pt x="835" y="482"/>
                </a:cubicBezTo>
                <a:cubicBezTo>
                  <a:pt x="796" y="478"/>
                  <a:pt x="757" y="471"/>
                  <a:pt x="717" y="467"/>
                </a:cubicBezTo>
                <a:cubicBezTo>
                  <a:pt x="695" y="465"/>
                  <a:pt x="671" y="465"/>
                  <a:pt x="648" y="470"/>
                </a:cubicBezTo>
                <a:cubicBezTo>
                  <a:pt x="647" y="452"/>
                  <a:pt x="645" y="434"/>
                  <a:pt x="644" y="416"/>
                </a:cubicBezTo>
                <a:cubicBezTo>
                  <a:pt x="632" y="307"/>
                  <a:pt x="608" y="195"/>
                  <a:pt x="549" y="102"/>
                </a:cubicBezTo>
                <a:cubicBezTo>
                  <a:pt x="535" y="80"/>
                  <a:pt x="464" y="0"/>
                  <a:pt x="436" y="33"/>
                </a:cubicBezTo>
                <a:cubicBezTo>
                  <a:pt x="432" y="37"/>
                  <a:pt x="433" y="43"/>
                  <a:pt x="437" y="46"/>
                </a:cubicBezTo>
                <a:cubicBezTo>
                  <a:pt x="436" y="49"/>
                  <a:pt x="437" y="52"/>
                  <a:pt x="440" y="54"/>
                </a:cubicBezTo>
                <a:cubicBezTo>
                  <a:pt x="470" y="70"/>
                  <a:pt x="484" y="103"/>
                  <a:pt x="495" y="133"/>
                </a:cubicBezTo>
                <a:cubicBezTo>
                  <a:pt x="510" y="172"/>
                  <a:pt x="518" y="212"/>
                  <a:pt x="522" y="255"/>
                </a:cubicBezTo>
                <a:cubicBezTo>
                  <a:pt x="529" y="331"/>
                  <a:pt x="521" y="409"/>
                  <a:pt x="518" y="486"/>
                </a:cubicBezTo>
                <a:cubicBezTo>
                  <a:pt x="514" y="585"/>
                  <a:pt x="499" y="683"/>
                  <a:pt x="477" y="781"/>
                </a:cubicBezTo>
                <a:cubicBezTo>
                  <a:pt x="438" y="690"/>
                  <a:pt x="338" y="640"/>
                  <a:pt x="267" y="578"/>
                </a:cubicBezTo>
                <a:cubicBezTo>
                  <a:pt x="165" y="491"/>
                  <a:pt x="102" y="341"/>
                  <a:pt x="149" y="210"/>
                </a:cubicBezTo>
                <a:cubicBezTo>
                  <a:pt x="152" y="202"/>
                  <a:pt x="139" y="196"/>
                  <a:pt x="135" y="204"/>
                </a:cubicBezTo>
                <a:cubicBezTo>
                  <a:pt x="103" y="269"/>
                  <a:pt x="82" y="336"/>
                  <a:pt x="89" y="408"/>
                </a:cubicBezTo>
                <a:cubicBezTo>
                  <a:pt x="57" y="402"/>
                  <a:pt x="26" y="385"/>
                  <a:pt x="10" y="355"/>
                </a:cubicBezTo>
                <a:cubicBezTo>
                  <a:pt x="8" y="350"/>
                  <a:pt x="0" y="352"/>
                  <a:pt x="0" y="358"/>
                </a:cubicBezTo>
                <a:cubicBezTo>
                  <a:pt x="1" y="411"/>
                  <a:pt x="42" y="496"/>
                  <a:pt x="104" y="497"/>
                </a:cubicBezTo>
                <a:cubicBezTo>
                  <a:pt x="106" y="497"/>
                  <a:pt x="108" y="497"/>
                  <a:pt x="109" y="495"/>
                </a:cubicBezTo>
                <a:cubicBezTo>
                  <a:pt x="127" y="550"/>
                  <a:pt x="156" y="600"/>
                  <a:pt x="189" y="647"/>
                </a:cubicBezTo>
                <a:cubicBezTo>
                  <a:pt x="232" y="708"/>
                  <a:pt x="286" y="758"/>
                  <a:pt x="335" y="815"/>
                </a:cubicBezTo>
                <a:cubicBezTo>
                  <a:pt x="378" y="866"/>
                  <a:pt x="424" y="931"/>
                  <a:pt x="421" y="1000"/>
                </a:cubicBezTo>
                <a:cubicBezTo>
                  <a:pt x="399" y="1079"/>
                  <a:pt x="376" y="1157"/>
                  <a:pt x="359" y="1237"/>
                </a:cubicBezTo>
                <a:cubicBezTo>
                  <a:pt x="342" y="1317"/>
                  <a:pt x="335" y="1399"/>
                  <a:pt x="328" y="1481"/>
                </a:cubicBezTo>
                <a:cubicBezTo>
                  <a:pt x="313" y="1648"/>
                  <a:pt x="319" y="1812"/>
                  <a:pt x="349" y="1977"/>
                </a:cubicBezTo>
                <a:cubicBezTo>
                  <a:pt x="358" y="2026"/>
                  <a:pt x="365" y="2081"/>
                  <a:pt x="392" y="2124"/>
                </a:cubicBezTo>
                <a:cubicBezTo>
                  <a:pt x="391" y="2125"/>
                  <a:pt x="391" y="2125"/>
                  <a:pt x="390" y="2126"/>
                </a:cubicBezTo>
                <a:cubicBezTo>
                  <a:pt x="390" y="2127"/>
                  <a:pt x="388" y="2129"/>
                  <a:pt x="389" y="2131"/>
                </a:cubicBezTo>
                <a:cubicBezTo>
                  <a:pt x="393" y="2137"/>
                  <a:pt x="396" y="2136"/>
                  <a:pt x="403" y="2136"/>
                </a:cubicBezTo>
                <a:cubicBezTo>
                  <a:pt x="420" y="2137"/>
                  <a:pt x="436" y="2137"/>
                  <a:pt x="453" y="2138"/>
                </a:cubicBezTo>
                <a:cubicBezTo>
                  <a:pt x="490" y="2141"/>
                  <a:pt x="527" y="2145"/>
                  <a:pt x="565" y="2145"/>
                </a:cubicBezTo>
                <a:cubicBezTo>
                  <a:pt x="609" y="2146"/>
                  <a:pt x="654" y="2143"/>
                  <a:pt x="699" y="2141"/>
                </a:cubicBezTo>
                <a:cubicBezTo>
                  <a:pt x="733" y="2139"/>
                  <a:pt x="771" y="2142"/>
                  <a:pt x="806" y="2137"/>
                </a:cubicBezTo>
                <a:cubicBezTo>
                  <a:pt x="809" y="2141"/>
                  <a:pt x="815" y="2141"/>
                  <a:pt x="818" y="2136"/>
                </a:cubicBezTo>
                <a:cubicBezTo>
                  <a:pt x="818" y="2136"/>
                  <a:pt x="818" y="2135"/>
                  <a:pt x="818" y="2135"/>
                </a:cubicBezTo>
                <a:cubicBezTo>
                  <a:pt x="824" y="2134"/>
                  <a:pt x="824" y="2125"/>
                  <a:pt x="818" y="2124"/>
                </a:cubicBezTo>
                <a:cubicBezTo>
                  <a:pt x="817" y="2119"/>
                  <a:pt x="814" y="2115"/>
                  <a:pt x="812" y="2111"/>
                </a:cubicBezTo>
                <a:cubicBezTo>
                  <a:pt x="801" y="2091"/>
                  <a:pt x="787" y="2073"/>
                  <a:pt x="774" y="2054"/>
                </a:cubicBezTo>
                <a:cubicBezTo>
                  <a:pt x="740" y="2008"/>
                  <a:pt x="713" y="1959"/>
                  <a:pt x="688" y="1906"/>
                </a:cubicBezTo>
                <a:cubicBezTo>
                  <a:pt x="616" y="1754"/>
                  <a:pt x="572" y="1589"/>
                  <a:pt x="561" y="1420"/>
                </a:cubicBezTo>
                <a:cubicBezTo>
                  <a:pt x="550" y="1251"/>
                  <a:pt x="574" y="1082"/>
                  <a:pt x="605" y="916"/>
                </a:cubicBezTo>
                <a:cubicBezTo>
                  <a:pt x="618" y="843"/>
                  <a:pt x="632" y="770"/>
                  <a:pt x="642" y="697"/>
                </a:cubicBezTo>
                <a:cubicBezTo>
                  <a:pt x="644" y="697"/>
                  <a:pt x="646" y="697"/>
                  <a:pt x="647" y="695"/>
                </a:cubicBezTo>
                <a:cubicBezTo>
                  <a:pt x="668" y="658"/>
                  <a:pt x="711" y="640"/>
                  <a:pt x="748" y="624"/>
                </a:cubicBezTo>
                <a:cubicBezTo>
                  <a:pt x="798" y="603"/>
                  <a:pt x="852" y="596"/>
                  <a:pt x="906" y="593"/>
                </a:cubicBezTo>
                <a:cubicBezTo>
                  <a:pt x="1005" y="587"/>
                  <a:pt x="1105" y="594"/>
                  <a:pt x="1202" y="567"/>
                </a:cubicBezTo>
                <a:cubicBezTo>
                  <a:pt x="1360" y="523"/>
                  <a:pt x="1488" y="399"/>
                  <a:pt x="1505" y="232"/>
                </a:cubicBezTo>
                <a:cubicBezTo>
                  <a:pt x="1506" y="223"/>
                  <a:pt x="1493" y="220"/>
                  <a:pt x="1489" y="227"/>
                </a:cubicBezTo>
                <a:close/>
              </a:path>
            </a:pathLst>
          </a:custGeom>
          <a:solidFill>
            <a:srgbClr val="11366A"/>
          </a:solidFill>
          <a:ln>
            <a:noFill/>
          </a:ln>
        </p:spPr>
        <p:txBody>
          <a:bodyPr vert="horz" wrap="square" lIns="91440" tIns="45720" rIns="91440" bIns="45720" numCol="1" anchor="t" anchorCtr="0" compatLnSpc="1"/>
          <a:lstStyle/>
          <a:p>
            <a:endParaRPr lang="zh-CN" altLang="en-US">
              <a:solidFill>
                <a:srgbClr val="000000">
                  <a:lumMod val="65000"/>
                  <a:lumOff val="35000"/>
                </a:srgbClr>
              </a:solidFill>
            </a:endParaRPr>
          </a:p>
        </p:txBody>
      </p:sp>
      <p:grpSp>
        <p:nvGrpSpPr>
          <p:cNvPr id="34" name="组合 31"/>
          <p:cNvGrpSpPr/>
          <p:nvPr/>
        </p:nvGrpSpPr>
        <p:grpSpPr>
          <a:xfrm>
            <a:off x="7773670" y="2841625"/>
            <a:ext cx="4691380" cy="2347595"/>
            <a:chOff x="12242" y="4475"/>
            <a:chExt cx="7388" cy="3697"/>
          </a:xfrm>
        </p:grpSpPr>
        <p:sp>
          <p:nvSpPr>
            <p:cNvPr id="35" name="椭圆 4"/>
            <p:cNvSpPr/>
            <p:nvPr>
              <p:custDataLst>
                <p:tags r:id="rId9"/>
              </p:custDataLst>
            </p:nvPr>
          </p:nvSpPr>
          <p:spPr>
            <a:xfrm>
              <a:off x="12242" y="5684"/>
              <a:ext cx="2489" cy="2489"/>
            </a:xfrm>
            <a:prstGeom prst="ellipse">
              <a:avLst/>
            </a:prstGeom>
            <a:solidFill>
              <a:schemeClr val="accent3"/>
            </a:solidFill>
            <a:ln>
              <a:noFill/>
            </a:ln>
          </p:spPr>
          <p:style>
            <a:lnRef idx="2">
              <a:srgbClr val="245381">
                <a:shade val="50000"/>
              </a:srgbClr>
            </a:lnRef>
            <a:fillRef idx="1">
              <a:srgbClr val="245381"/>
            </a:fillRef>
            <a:effectRef idx="0">
              <a:srgbClr val="245381"/>
            </a:effectRef>
            <a:fontRef idx="minor">
              <a:srgbClr val="FFFFFF"/>
            </a:fontRef>
          </p:style>
          <p:txBody>
            <a:bodyPr rtlCol="0" anchor="ctr"/>
            <a:lstStyle/>
            <a:p>
              <a:pPr algn="ctr"/>
              <a:endParaRPr lang="zh-CN" altLang="en-US">
                <a:solidFill>
                  <a:srgbClr val="000000">
                    <a:lumMod val="65000"/>
                    <a:lumOff val="35000"/>
                  </a:srgbClr>
                </a:solidFill>
              </a:endParaRPr>
            </a:p>
          </p:txBody>
        </p:sp>
        <p:sp>
          <p:nvSpPr>
            <p:cNvPr id="36" name="KSO_Shape"/>
            <p:cNvSpPr>
              <a:spLocks noChangeAspect="1"/>
            </p:cNvSpPr>
            <p:nvPr>
              <p:custDataLst>
                <p:tags r:id="rId10"/>
              </p:custDataLst>
            </p:nvPr>
          </p:nvSpPr>
          <p:spPr bwMode="auto">
            <a:xfrm>
              <a:off x="12798" y="6544"/>
              <a:ext cx="1379" cy="770"/>
            </a:xfrm>
            <a:custGeom>
              <a:avLst/>
              <a:gdLst>
                <a:gd name="T0" fmla="*/ 905551 w 2263730"/>
                <a:gd name="T1" fmla="*/ 0 h 1265688"/>
                <a:gd name="T2" fmla="*/ 1073606 w 2263730"/>
                <a:gd name="T3" fmla="*/ 36122 h 1265688"/>
                <a:gd name="T4" fmla="*/ 695253 w 2263730"/>
                <a:gd name="T5" fmla="*/ 481416 h 1265688"/>
                <a:gd name="T6" fmla="*/ 584749 w 2263730"/>
                <a:gd name="T7" fmla="*/ 459054 h 1265688"/>
                <a:gd name="T8" fmla="*/ 536229 w 2263730"/>
                <a:gd name="T9" fmla="*/ 467989 h 1265688"/>
                <a:gd name="T10" fmla="*/ 398547 w 2263730"/>
                <a:gd name="T11" fmla="*/ 640069 h 1265688"/>
                <a:gd name="T12" fmla="*/ 150529 w 2263730"/>
                <a:gd name="T13" fmla="*/ 939037 h 1265688"/>
                <a:gd name="T14" fmla="*/ 360867 w 2263730"/>
                <a:gd name="T15" fmla="*/ 1221858 h 1265688"/>
                <a:gd name="T16" fmla="*/ 191624 w 2263730"/>
                <a:gd name="T17" fmla="*/ 959585 h 1265688"/>
                <a:gd name="T18" fmla="*/ 439642 w 2263730"/>
                <a:gd name="T19" fmla="*/ 660617 h 1265688"/>
                <a:gd name="T20" fmla="*/ 577324 w 2263730"/>
                <a:gd name="T21" fmla="*/ 488537 h 1265688"/>
                <a:gd name="T22" fmla="*/ 625844 w 2263730"/>
                <a:gd name="T23" fmla="*/ 479602 h 1265688"/>
                <a:gd name="T24" fmla="*/ 736348 w 2263730"/>
                <a:gd name="T25" fmla="*/ 501964 h 1265688"/>
                <a:gd name="T26" fmla="*/ 1329741 w 2263730"/>
                <a:gd name="T27" fmla="*/ 20548 h 1265688"/>
                <a:gd name="T28" fmla="*/ 1926075 w 2263730"/>
                <a:gd name="T29" fmla="*/ 554079 h 1265688"/>
                <a:gd name="T30" fmla="*/ 1917927 w 2263730"/>
                <a:gd name="T31" fmla="*/ 638343 h 1265688"/>
                <a:gd name="T32" fmla="*/ 2263730 w 2263730"/>
                <a:gd name="T33" fmla="*/ 959585 h 1265688"/>
                <a:gd name="T34" fmla="*/ 1992071 w 2263730"/>
                <a:gd name="T35" fmla="*/ 1265207 h 1265688"/>
                <a:gd name="T36" fmla="*/ 1990321 w 2263730"/>
                <a:gd name="T37" fmla="*/ 1265688 h 1265688"/>
                <a:gd name="T38" fmla="*/ 465245 w 2263730"/>
                <a:gd name="T39" fmla="*/ 1265688 h 1265688"/>
                <a:gd name="T40" fmla="*/ 370547 w 2263730"/>
                <a:gd name="T41" fmla="*/ 1265688 h 1265688"/>
                <a:gd name="T42" fmla="*/ 351179 w 2263730"/>
                <a:gd name="T43" fmla="*/ 1263493 h 1265688"/>
                <a:gd name="T44" fmla="*/ 329229 w 2263730"/>
                <a:gd name="T45" fmla="*/ 1265688 h 1265688"/>
                <a:gd name="T46" fmla="*/ 0 w 2263730"/>
                <a:gd name="T47" fmla="*/ 939037 h 1265688"/>
                <a:gd name="T48" fmla="*/ 197338 w 2263730"/>
                <a:gd name="T49" fmla="*/ 640069 h 1265688"/>
                <a:gd name="T50" fmla="*/ 306885 w 2263730"/>
                <a:gd name="T51" fmla="*/ 467989 h 1265688"/>
                <a:gd name="T52" fmla="*/ 345490 w 2263730"/>
                <a:gd name="T53" fmla="*/ 459054 h 1265688"/>
                <a:gd name="T54" fmla="*/ 433414 w 2263730"/>
                <a:gd name="T55" fmla="*/ 481416 h 1265688"/>
                <a:gd name="T56" fmla="*/ 905551 w 2263730"/>
                <a:gd name="T57" fmla="*/ 0 h 1265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3730" h="1265688">
                  <a:moveTo>
                    <a:pt x="905551" y="0"/>
                  </a:moveTo>
                  <a:cubicBezTo>
                    <a:pt x="964955" y="0"/>
                    <a:pt x="1021809" y="12275"/>
                    <a:pt x="1073606" y="36122"/>
                  </a:cubicBezTo>
                  <a:cubicBezTo>
                    <a:pt x="867772" y="107015"/>
                    <a:pt x="717264" y="277397"/>
                    <a:pt x="695253" y="481416"/>
                  </a:cubicBezTo>
                  <a:cubicBezTo>
                    <a:pt x="659529" y="464587"/>
                    <a:pt x="621677" y="456871"/>
                    <a:pt x="584749" y="459054"/>
                  </a:cubicBezTo>
                  <a:cubicBezTo>
                    <a:pt x="568316" y="460025"/>
                    <a:pt x="552067" y="462956"/>
                    <a:pt x="536229" y="467989"/>
                  </a:cubicBezTo>
                  <a:cubicBezTo>
                    <a:pt x="461080" y="491867"/>
                    <a:pt x="412084" y="557684"/>
                    <a:pt x="398547" y="640069"/>
                  </a:cubicBezTo>
                  <a:cubicBezTo>
                    <a:pt x="252469" y="690186"/>
                    <a:pt x="150529" y="805213"/>
                    <a:pt x="150529" y="939037"/>
                  </a:cubicBezTo>
                  <a:cubicBezTo>
                    <a:pt x="150529" y="1060859"/>
                    <a:pt x="235005" y="1167106"/>
                    <a:pt x="360867" y="1221858"/>
                  </a:cubicBezTo>
                  <a:cubicBezTo>
                    <a:pt x="258008" y="1163330"/>
                    <a:pt x="191624" y="1067577"/>
                    <a:pt x="191624" y="959585"/>
                  </a:cubicBezTo>
                  <a:cubicBezTo>
                    <a:pt x="191624" y="825761"/>
                    <a:pt x="293564" y="710734"/>
                    <a:pt x="439642" y="660617"/>
                  </a:cubicBezTo>
                  <a:cubicBezTo>
                    <a:pt x="453179" y="578232"/>
                    <a:pt x="502175" y="512415"/>
                    <a:pt x="577324" y="488537"/>
                  </a:cubicBezTo>
                  <a:cubicBezTo>
                    <a:pt x="593162" y="483504"/>
                    <a:pt x="609411" y="480573"/>
                    <a:pt x="625844" y="479602"/>
                  </a:cubicBezTo>
                  <a:cubicBezTo>
                    <a:pt x="662772" y="477419"/>
                    <a:pt x="700624" y="485135"/>
                    <a:pt x="736348" y="501964"/>
                  </a:cubicBezTo>
                  <a:cubicBezTo>
                    <a:pt x="765500" y="231754"/>
                    <a:pt x="1020053" y="20548"/>
                    <a:pt x="1329741" y="20548"/>
                  </a:cubicBezTo>
                  <a:cubicBezTo>
                    <a:pt x="1659087" y="20548"/>
                    <a:pt x="1926075" y="259418"/>
                    <a:pt x="1926075" y="554079"/>
                  </a:cubicBezTo>
                  <a:cubicBezTo>
                    <a:pt x="1926075" y="582788"/>
                    <a:pt x="1923540" y="610967"/>
                    <a:pt x="1917927" y="638343"/>
                  </a:cubicBezTo>
                  <a:cubicBezTo>
                    <a:pt x="2114194" y="662993"/>
                    <a:pt x="2263730" y="797503"/>
                    <a:pt x="2263730" y="959585"/>
                  </a:cubicBezTo>
                  <a:cubicBezTo>
                    <a:pt x="2263730" y="1100449"/>
                    <a:pt x="2150783" y="1220487"/>
                    <a:pt x="1992071" y="1265207"/>
                  </a:cubicBezTo>
                  <a:lnTo>
                    <a:pt x="1990321" y="1265688"/>
                  </a:lnTo>
                  <a:lnTo>
                    <a:pt x="465245" y="1265688"/>
                  </a:lnTo>
                  <a:lnTo>
                    <a:pt x="370547" y="1265688"/>
                  </a:lnTo>
                  <a:lnTo>
                    <a:pt x="351179" y="1263493"/>
                  </a:lnTo>
                  <a:cubicBezTo>
                    <a:pt x="343976" y="1265446"/>
                    <a:pt x="336631" y="1265688"/>
                    <a:pt x="329229" y="1265688"/>
                  </a:cubicBezTo>
                  <a:cubicBezTo>
                    <a:pt x="147401" y="1265688"/>
                    <a:pt x="0" y="1119441"/>
                    <a:pt x="0" y="939037"/>
                  </a:cubicBezTo>
                  <a:cubicBezTo>
                    <a:pt x="0" y="805213"/>
                    <a:pt x="81109" y="690186"/>
                    <a:pt x="197338" y="640069"/>
                  </a:cubicBezTo>
                  <a:cubicBezTo>
                    <a:pt x="208108" y="557684"/>
                    <a:pt x="247093" y="491867"/>
                    <a:pt x="306885" y="467989"/>
                  </a:cubicBezTo>
                  <a:cubicBezTo>
                    <a:pt x="319486" y="462956"/>
                    <a:pt x="332415" y="460025"/>
                    <a:pt x="345490" y="459054"/>
                  </a:cubicBezTo>
                  <a:cubicBezTo>
                    <a:pt x="374873" y="456871"/>
                    <a:pt x="404990" y="464587"/>
                    <a:pt x="433414" y="481416"/>
                  </a:cubicBezTo>
                  <a:cubicBezTo>
                    <a:pt x="456609" y="211206"/>
                    <a:pt x="659145" y="0"/>
                    <a:pt x="905551" y="0"/>
                  </a:cubicBezTo>
                  <a:close/>
                </a:path>
              </a:pathLst>
            </a:custGeom>
            <a:solidFill>
              <a:srgbClr val="FFFFFF"/>
            </a:solidFill>
            <a:ln>
              <a:noFill/>
            </a:ln>
          </p:spPr>
          <p:txBody>
            <a:bodyPr anchor="ctr"/>
            <a:lstStyle/>
            <a:p>
              <a:pPr eaLnBrk="0" fontAlgn="base" hangingPunct="0">
                <a:spcBef>
                  <a:spcPct val="0"/>
                </a:spcBef>
                <a:spcAft>
                  <a:spcPct val="0"/>
                </a:spcAft>
                <a:buFont typeface="Arial" panose="020B0604020202020204" pitchFamily="34" charset="0"/>
                <a:buNone/>
              </a:pPr>
              <a:endParaRPr lang="zh-CN" altLang="en-US">
                <a:solidFill>
                  <a:srgbClr val="000000">
                    <a:lumMod val="65000"/>
                    <a:lumOff val="35000"/>
                  </a:srgbClr>
                </a:solidFill>
              </a:endParaRPr>
            </a:p>
          </p:txBody>
        </p:sp>
        <p:sp>
          <p:nvSpPr>
            <p:cNvPr id="37" name="文本框 12"/>
            <p:cNvSpPr txBox="1"/>
            <p:nvPr>
              <p:custDataLst>
                <p:tags r:id="rId11"/>
              </p:custDataLst>
            </p:nvPr>
          </p:nvSpPr>
          <p:spPr>
            <a:xfrm>
              <a:off x="14888" y="4475"/>
              <a:ext cx="4743" cy="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fontAlgn="base">
                <a:spcBef>
                  <a:spcPct val="0"/>
                </a:spcBef>
                <a:spcAft>
                  <a:spcPct val="0"/>
                </a:spcAft>
                <a:defRPr sz="2000">
                  <a:solidFill>
                    <a:srgbClr val="000000">
                      <a:lumMod val="65000"/>
                      <a:lumOff val="3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2400" b="1" dirty="0">
                  <a:solidFill>
                    <a:schemeClr val="accent3"/>
                  </a:solidFill>
                  <a:latin typeface="+mj-ea"/>
                  <a:ea typeface="+mj-ea"/>
                  <a:cs typeface="+mn-ea"/>
                </a:rPr>
                <a:t>扩散项</a:t>
              </a:r>
              <a:r>
                <a:rPr lang="zh-CN" altLang="en-US" sz="2400" dirty="0">
                  <a:latin typeface="+mj-ea"/>
                  <a:ea typeface="+mj-ea"/>
                  <a:cs typeface="+mn-ea"/>
                </a:rPr>
                <a:t>：流体中热传导而净导入该控制容积的热量</a:t>
              </a:r>
              <a:endParaRPr lang="zh-CN" altLang="en-US" sz="2400" dirty="0">
                <a:latin typeface="+mj-ea"/>
                <a:ea typeface="+mj-ea"/>
                <a:cs typeface="+mn-ea"/>
              </a:endParaRPr>
            </a:p>
          </p:txBody>
        </p:sp>
      </p:grpSp>
      <p:grpSp>
        <p:nvGrpSpPr>
          <p:cNvPr id="38" name="组合 22"/>
          <p:cNvGrpSpPr/>
          <p:nvPr/>
        </p:nvGrpSpPr>
        <p:grpSpPr>
          <a:xfrm>
            <a:off x="2376170" y="3906520"/>
            <a:ext cx="4569460" cy="1579880"/>
            <a:chOff x="3742" y="6152"/>
            <a:chExt cx="7196" cy="2488"/>
          </a:xfrm>
        </p:grpSpPr>
        <p:sp>
          <p:nvSpPr>
            <p:cNvPr id="39" name="椭圆 7"/>
            <p:cNvSpPr/>
            <p:nvPr>
              <p:custDataLst>
                <p:tags r:id="rId12"/>
              </p:custDataLst>
            </p:nvPr>
          </p:nvSpPr>
          <p:spPr>
            <a:xfrm>
              <a:off x="8450" y="6152"/>
              <a:ext cx="2489" cy="2489"/>
            </a:xfrm>
            <a:prstGeom prst="ellipse">
              <a:avLst/>
            </a:prstGeom>
            <a:solidFill>
              <a:schemeClr val="accent2"/>
            </a:solidFill>
            <a:ln>
              <a:noFill/>
            </a:ln>
          </p:spPr>
          <p:style>
            <a:lnRef idx="2">
              <a:srgbClr val="245381">
                <a:shade val="50000"/>
              </a:srgbClr>
            </a:lnRef>
            <a:fillRef idx="1">
              <a:srgbClr val="245381"/>
            </a:fillRef>
            <a:effectRef idx="0">
              <a:srgbClr val="245381"/>
            </a:effectRef>
            <a:fontRef idx="minor">
              <a:srgbClr val="FFFFFF"/>
            </a:fontRef>
          </p:style>
          <p:txBody>
            <a:bodyPr rtlCol="0" anchor="ctr"/>
            <a:lstStyle/>
            <a:p>
              <a:pPr algn="ctr"/>
              <a:endParaRPr lang="zh-CN" altLang="en-US">
                <a:solidFill>
                  <a:srgbClr val="000000">
                    <a:lumMod val="65000"/>
                    <a:lumOff val="35000"/>
                  </a:srgbClr>
                </a:solidFill>
              </a:endParaRPr>
            </a:p>
          </p:txBody>
        </p:sp>
        <p:sp>
          <p:nvSpPr>
            <p:cNvPr id="40" name="Freeform 10"/>
            <p:cNvSpPr>
              <a:spLocks noEditPoints="1"/>
            </p:cNvSpPr>
            <p:nvPr>
              <p:custDataLst>
                <p:tags r:id="rId13"/>
              </p:custDataLst>
            </p:nvPr>
          </p:nvSpPr>
          <p:spPr bwMode="auto">
            <a:xfrm>
              <a:off x="8852" y="6762"/>
              <a:ext cx="1687" cy="1270"/>
            </a:xfrm>
            <a:custGeom>
              <a:avLst/>
              <a:gdLst>
                <a:gd name="T0" fmla="*/ 222 w 434"/>
                <a:gd name="T1" fmla="*/ 75 h 328"/>
                <a:gd name="T2" fmla="*/ 251 w 434"/>
                <a:gd name="T3" fmla="*/ 10 h 328"/>
                <a:gd name="T4" fmla="*/ 198 w 434"/>
                <a:gd name="T5" fmla="*/ 21 h 328"/>
                <a:gd name="T6" fmla="*/ 147 w 434"/>
                <a:gd name="T7" fmla="*/ 13 h 328"/>
                <a:gd name="T8" fmla="*/ 179 w 434"/>
                <a:gd name="T9" fmla="*/ 76 h 328"/>
                <a:gd name="T10" fmla="*/ 182 w 434"/>
                <a:gd name="T11" fmla="*/ 309 h 328"/>
                <a:gd name="T12" fmla="*/ 222 w 434"/>
                <a:gd name="T13" fmla="*/ 75 h 328"/>
                <a:gd name="T14" fmla="*/ 243 w 434"/>
                <a:gd name="T15" fmla="*/ 219 h 328"/>
                <a:gd name="T16" fmla="*/ 233 w 434"/>
                <a:gd name="T17" fmla="*/ 237 h 328"/>
                <a:gd name="T18" fmla="*/ 212 w 434"/>
                <a:gd name="T19" fmla="*/ 245 h 328"/>
                <a:gd name="T20" fmla="*/ 212 w 434"/>
                <a:gd name="T21" fmla="*/ 252 h 328"/>
                <a:gd name="T22" fmla="*/ 210 w 434"/>
                <a:gd name="T23" fmla="*/ 258 h 328"/>
                <a:gd name="T24" fmla="*/ 202 w 434"/>
                <a:gd name="T25" fmla="*/ 259 h 328"/>
                <a:gd name="T26" fmla="*/ 197 w 434"/>
                <a:gd name="T27" fmla="*/ 252 h 328"/>
                <a:gd name="T28" fmla="*/ 197 w 434"/>
                <a:gd name="T29" fmla="*/ 244 h 328"/>
                <a:gd name="T30" fmla="*/ 194 w 434"/>
                <a:gd name="T31" fmla="*/ 243 h 328"/>
                <a:gd name="T32" fmla="*/ 176 w 434"/>
                <a:gd name="T33" fmla="*/ 232 h 328"/>
                <a:gd name="T34" fmla="*/ 170 w 434"/>
                <a:gd name="T35" fmla="*/ 223 h 328"/>
                <a:gd name="T36" fmla="*/ 169 w 434"/>
                <a:gd name="T37" fmla="*/ 220 h 328"/>
                <a:gd name="T38" fmla="*/ 168 w 434"/>
                <a:gd name="T39" fmla="*/ 217 h 328"/>
                <a:gd name="T40" fmla="*/ 169 w 434"/>
                <a:gd name="T41" fmla="*/ 213 h 328"/>
                <a:gd name="T42" fmla="*/ 176 w 434"/>
                <a:gd name="T43" fmla="*/ 209 h 328"/>
                <a:gd name="T44" fmla="*/ 183 w 434"/>
                <a:gd name="T45" fmla="*/ 214 h 328"/>
                <a:gd name="T46" fmla="*/ 184 w 434"/>
                <a:gd name="T47" fmla="*/ 217 h 328"/>
                <a:gd name="T48" fmla="*/ 185 w 434"/>
                <a:gd name="T49" fmla="*/ 219 h 328"/>
                <a:gd name="T50" fmla="*/ 188 w 434"/>
                <a:gd name="T51" fmla="*/ 223 h 328"/>
                <a:gd name="T52" fmla="*/ 197 w 434"/>
                <a:gd name="T53" fmla="*/ 229 h 328"/>
                <a:gd name="T54" fmla="*/ 197 w 434"/>
                <a:gd name="T55" fmla="*/ 199 h 328"/>
                <a:gd name="T56" fmla="*/ 178 w 434"/>
                <a:gd name="T57" fmla="*/ 191 h 328"/>
                <a:gd name="T58" fmla="*/ 171 w 434"/>
                <a:gd name="T59" fmla="*/ 183 h 328"/>
                <a:gd name="T60" fmla="*/ 169 w 434"/>
                <a:gd name="T61" fmla="*/ 172 h 328"/>
                <a:gd name="T62" fmla="*/ 171 w 434"/>
                <a:gd name="T63" fmla="*/ 162 h 328"/>
                <a:gd name="T64" fmla="*/ 177 w 434"/>
                <a:gd name="T65" fmla="*/ 153 h 328"/>
                <a:gd name="T66" fmla="*/ 197 w 434"/>
                <a:gd name="T67" fmla="*/ 144 h 328"/>
                <a:gd name="T68" fmla="*/ 197 w 434"/>
                <a:gd name="T69" fmla="*/ 144 h 328"/>
                <a:gd name="T70" fmla="*/ 197 w 434"/>
                <a:gd name="T71" fmla="*/ 136 h 328"/>
                <a:gd name="T72" fmla="*/ 200 w 434"/>
                <a:gd name="T73" fmla="*/ 131 h 328"/>
                <a:gd name="T74" fmla="*/ 208 w 434"/>
                <a:gd name="T75" fmla="*/ 129 h 328"/>
                <a:gd name="T76" fmla="*/ 212 w 434"/>
                <a:gd name="T77" fmla="*/ 136 h 328"/>
                <a:gd name="T78" fmla="*/ 212 w 434"/>
                <a:gd name="T79" fmla="*/ 144 h 328"/>
                <a:gd name="T80" fmla="*/ 212 w 434"/>
                <a:gd name="T81" fmla="*/ 144 h 328"/>
                <a:gd name="T82" fmla="*/ 215 w 434"/>
                <a:gd name="T83" fmla="*/ 145 h 328"/>
                <a:gd name="T84" fmla="*/ 235 w 434"/>
                <a:gd name="T85" fmla="*/ 154 h 328"/>
                <a:gd name="T86" fmla="*/ 240 w 434"/>
                <a:gd name="T87" fmla="*/ 163 h 328"/>
                <a:gd name="T88" fmla="*/ 242 w 434"/>
                <a:gd name="T89" fmla="*/ 165 h 328"/>
                <a:gd name="T90" fmla="*/ 242 w 434"/>
                <a:gd name="T91" fmla="*/ 168 h 328"/>
                <a:gd name="T92" fmla="*/ 242 w 434"/>
                <a:gd name="T93" fmla="*/ 172 h 328"/>
                <a:gd name="T94" fmla="*/ 235 w 434"/>
                <a:gd name="T95" fmla="*/ 177 h 328"/>
                <a:gd name="T96" fmla="*/ 228 w 434"/>
                <a:gd name="T97" fmla="*/ 172 h 328"/>
                <a:gd name="T98" fmla="*/ 227 w 434"/>
                <a:gd name="T99" fmla="*/ 169 h 328"/>
                <a:gd name="T100" fmla="*/ 226 w 434"/>
                <a:gd name="T101" fmla="*/ 167 h 328"/>
                <a:gd name="T102" fmla="*/ 222 w 434"/>
                <a:gd name="T103" fmla="*/ 163 h 328"/>
                <a:gd name="T104" fmla="*/ 212 w 434"/>
                <a:gd name="T105" fmla="*/ 159 h 328"/>
                <a:gd name="T106" fmla="*/ 212 w 434"/>
                <a:gd name="T107" fmla="*/ 187 h 328"/>
                <a:gd name="T108" fmla="*/ 225 w 434"/>
                <a:gd name="T109" fmla="*/ 191 h 328"/>
                <a:gd name="T110" fmla="*/ 240 w 434"/>
                <a:gd name="T111" fmla="*/ 203 h 328"/>
                <a:gd name="T112" fmla="*/ 240 w 434"/>
                <a:gd name="T113" fmla="*/ 203 h 328"/>
                <a:gd name="T114" fmla="*/ 240 w 434"/>
                <a:gd name="T115" fmla="*/ 203 h 328"/>
                <a:gd name="T116" fmla="*/ 243 w 434"/>
                <a:gd name="T117" fmla="*/ 21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328">
                  <a:moveTo>
                    <a:pt x="222" y="75"/>
                  </a:moveTo>
                  <a:cubicBezTo>
                    <a:pt x="245" y="55"/>
                    <a:pt x="260" y="12"/>
                    <a:pt x="251" y="10"/>
                  </a:cubicBezTo>
                  <a:cubicBezTo>
                    <a:pt x="238" y="8"/>
                    <a:pt x="211" y="19"/>
                    <a:pt x="198" y="21"/>
                  </a:cubicBezTo>
                  <a:cubicBezTo>
                    <a:pt x="179" y="23"/>
                    <a:pt x="159" y="0"/>
                    <a:pt x="147" y="13"/>
                  </a:cubicBezTo>
                  <a:cubicBezTo>
                    <a:pt x="138" y="23"/>
                    <a:pt x="154" y="60"/>
                    <a:pt x="179" y="76"/>
                  </a:cubicBezTo>
                  <a:cubicBezTo>
                    <a:pt x="105" y="113"/>
                    <a:pt x="0" y="296"/>
                    <a:pt x="182" y="309"/>
                  </a:cubicBezTo>
                  <a:cubicBezTo>
                    <a:pt x="434" y="328"/>
                    <a:pt x="308" y="110"/>
                    <a:pt x="222" y="75"/>
                  </a:cubicBezTo>
                  <a:close/>
                  <a:moveTo>
                    <a:pt x="243" y="219"/>
                  </a:moveTo>
                  <a:cubicBezTo>
                    <a:pt x="243" y="226"/>
                    <a:pt x="239" y="233"/>
                    <a:pt x="233" y="237"/>
                  </a:cubicBezTo>
                  <a:cubicBezTo>
                    <a:pt x="227" y="242"/>
                    <a:pt x="220" y="244"/>
                    <a:pt x="212" y="245"/>
                  </a:cubicBezTo>
                  <a:cubicBezTo>
                    <a:pt x="212" y="252"/>
                    <a:pt x="212" y="252"/>
                    <a:pt x="212" y="252"/>
                  </a:cubicBezTo>
                  <a:cubicBezTo>
                    <a:pt x="212" y="255"/>
                    <a:pt x="211" y="257"/>
                    <a:pt x="210" y="258"/>
                  </a:cubicBezTo>
                  <a:cubicBezTo>
                    <a:pt x="208" y="260"/>
                    <a:pt x="204" y="260"/>
                    <a:pt x="202" y="259"/>
                  </a:cubicBezTo>
                  <a:cubicBezTo>
                    <a:pt x="199" y="258"/>
                    <a:pt x="197" y="255"/>
                    <a:pt x="197" y="252"/>
                  </a:cubicBezTo>
                  <a:cubicBezTo>
                    <a:pt x="197" y="244"/>
                    <a:pt x="197" y="244"/>
                    <a:pt x="197" y="244"/>
                  </a:cubicBezTo>
                  <a:cubicBezTo>
                    <a:pt x="196" y="244"/>
                    <a:pt x="195" y="243"/>
                    <a:pt x="194" y="243"/>
                  </a:cubicBezTo>
                  <a:cubicBezTo>
                    <a:pt x="187" y="241"/>
                    <a:pt x="180" y="237"/>
                    <a:pt x="176" y="232"/>
                  </a:cubicBezTo>
                  <a:cubicBezTo>
                    <a:pt x="173" y="229"/>
                    <a:pt x="171" y="226"/>
                    <a:pt x="170" y="223"/>
                  </a:cubicBezTo>
                  <a:cubicBezTo>
                    <a:pt x="170" y="222"/>
                    <a:pt x="169" y="221"/>
                    <a:pt x="169" y="220"/>
                  </a:cubicBezTo>
                  <a:cubicBezTo>
                    <a:pt x="169" y="219"/>
                    <a:pt x="169" y="218"/>
                    <a:pt x="168" y="217"/>
                  </a:cubicBezTo>
                  <a:cubicBezTo>
                    <a:pt x="168" y="216"/>
                    <a:pt x="169" y="214"/>
                    <a:pt x="169" y="213"/>
                  </a:cubicBezTo>
                  <a:cubicBezTo>
                    <a:pt x="171" y="211"/>
                    <a:pt x="174" y="209"/>
                    <a:pt x="176" y="209"/>
                  </a:cubicBezTo>
                  <a:cubicBezTo>
                    <a:pt x="179" y="210"/>
                    <a:pt x="182" y="212"/>
                    <a:pt x="183" y="214"/>
                  </a:cubicBezTo>
                  <a:cubicBezTo>
                    <a:pt x="183" y="215"/>
                    <a:pt x="183" y="216"/>
                    <a:pt x="184" y="217"/>
                  </a:cubicBezTo>
                  <a:cubicBezTo>
                    <a:pt x="184" y="218"/>
                    <a:pt x="184" y="219"/>
                    <a:pt x="185" y="219"/>
                  </a:cubicBezTo>
                  <a:cubicBezTo>
                    <a:pt x="186" y="221"/>
                    <a:pt x="187" y="222"/>
                    <a:pt x="188" y="223"/>
                  </a:cubicBezTo>
                  <a:cubicBezTo>
                    <a:pt x="191" y="226"/>
                    <a:pt x="194" y="228"/>
                    <a:pt x="197" y="229"/>
                  </a:cubicBezTo>
                  <a:cubicBezTo>
                    <a:pt x="197" y="199"/>
                    <a:pt x="197" y="199"/>
                    <a:pt x="197" y="199"/>
                  </a:cubicBezTo>
                  <a:cubicBezTo>
                    <a:pt x="191" y="198"/>
                    <a:pt x="184" y="195"/>
                    <a:pt x="178" y="191"/>
                  </a:cubicBezTo>
                  <a:cubicBezTo>
                    <a:pt x="175" y="189"/>
                    <a:pt x="173" y="186"/>
                    <a:pt x="171" y="183"/>
                  </a:cubicBezTo>
                  <a:cubicBezTo>
                    <a:pt x="170" y="180"/>
                    <a:pt x="169" y="176"/>
                    <a:pt x="169" y="172"/>
                  </a:cubicBezTo>
                  <a:cubicBezTo>
                    <a:pt x="169" y="169"/>
                    <a:pt x="170" y="165"/>
                    <a:pt x="171" y="162"/>
                  </a:cubicBezTo>
                  <a:cubicBezTo>
                    <a:pt x="173" y="158"/>
                    <a:pt x="175" y="156"/>
                    <a:pt x="177" y="153"/>
                  </a:cubicBezTo>
                  <a:cubicBezTo>
                    <a:pt x="183" y="148"/>
                    <a:pt x="190" y="145"/>
                    <a:pt x="197" y="144"/>
                  </a:cubicBezTo>
                  <a:cubicBezTo>
                    <a:pt x="197" y="144"/>
                    <a:pt x="197" y="144"/>
                    <a:pt x="197" y="144"/>
                  </a:cubicBezTo>
                  <a:cubicBezTo>
                    <a:pt x="197" y="136"/>
                    <a:pt x="197" y="136"/>
                    <a:pt x="197" y="136"/>
                  </a:cubicBezTo>
                  <a:cubicBezTo>
                    <a:pt x="197" y="134"/>
                    <a:pt x="198" y="132"/>
                    <a:pt x="200" y="131"/>
                  </a:cubicBezTo>
                  <a:cubicBezTo>
                    <a:pt x="202" y="129"/>
                    <a:pt x="205" y="128"/>
                    <a:pt x="208" y="129"/>
                  </a:cubicBezTo>
                  <a:cubicBezTo>
                    <a:pt x="211" y="131"/>
                    <a:pt x="212" y="133"/>
                    <a:pt x="212" y="136"/>
                  </a:cubicBezTo>
                  <a:cubicBezTo>
                    <a:pt x="212" y="144"/>
                    <a:pt x="212" y="144"/>
                    <a:pt x="212" y="144"/>
                  </a:cubicBezTo>
                  <a:cubicBezTo>
                    <a:pt x="212" y="144"/>
                    <a:pt x="212" y="144"/>
                    <a:pt x="212" y="144"/>
                  </a:cubicBezTo>
                  <a:cubicBezTo>
                    <a:pt x="213" y="145"/>
                    <a:pt x="214" y="145"/>
                    <a:pt x="215" y="145"/>
                  </a:cubicBezTo>
                  <a:cubicBezTo>
                    <a:pt x="222" y="146"/>
                    <a:pt x="229" y="149"/>
                    <a:pt x="235" y="154"/>
                  </a:cubicBezTo>
                  <a:cubicBezTo>
                    <a:pt x="237" y="157"/>
                    <a:pt x="239" y="160"/>
                    <a:pt x="240" y="163"/>
                  </a:cubicBezTo>
                  <a:cubicBezTo>
                    <a:pt x="241" y="164"/>
                    <a:pt x="241" y="165"/>
                    <a:pt x="242" y="165"/>
                  </a:cubicBezTo>
                  <a:cubicBezTo>
                    <a:pt x="242" y="166"/>
                    <a:pt x="242" y="167"/>
                    <a:pt x="242" y="168"/>
                  </a:cubicBezTo>
                  <a:cubicBezTo>
                    <a:pt x="242" y="170"/>
                    <a:pt x="242" y="171"/>
                    <a:pt x="242" y="172"/>
                  </a:cubicBezTo>
                  <a:cubicBezTo>
                    <a:pt x="240" y="175"/>
                    <a:pt x="238" y="177"/>
                    <a:pt x="235" y="177"/>
                  </a:cubicBezTo>
                  <a:cubicBezTo>
                    <a:pt x="232" y="176"/>
                    <a:pt x="229" y="175"/>
                    <a:pt x="228" y="172"/>
                  </a:cubicBezTo>
                  <a:cubicBezTo>
                    <a:pt x="228" y="171"/>
                    <a:pt x="228" y="170"/>
                    <a:pt x="227" y="169"/>
                  </a:cubicBezTo>
                  <a:cubicBezTo>
                    <a:pt x="227" y="169"/>
                    <a:pt x="226" y="168"/>
                    <a:pt x="226" y="167"/>
                  </a:cubicBezTo>
                  <a:cubicBezTo>
                    <a:pt x="225" y="166"/>
                    <a:pt x="224" y="164"/>
                    <a:pt x="222" y="163"/>
                  </a:cubicBezTo>
                  <a:cubicBezTo>
                    <a:pt x="219" y="161"/>
                    <a:pt x="216" y="160"/>
                    <a:pt x="212" y="159"/>
                  </a:cubicBezTo>
                  <a:cubicBezTo>
                    <a:pt x="212" y="187"/>
                    <a:pt x="212" y="187"/>
                    <a:pt x="212" y="187"/>
                  </a:cubicBezTo>
                  <a:cubicBezTo>
                    <a:pt x="217" y="188"/>
                    <a:pt x="221" y="190"/>
                    <a:pt x="225" y="191"/>
                  </a:cubicBezTo>
                  <a:cubicBezTo>
                    <a:pt x="231" y="194"/>
                    <a:pt x="237" y="197"/>
                    <a:pt x="240" y="203"/>
                  </a:cubicBezTo>
                  <a:cubicBezTo>
                    <a:pt x="240" y="202"/>
                    <a:pt x="239" y="201"/>
                    <a:pt x="240" y="203"/>
                  </a:cubicBezTo>
                  <a:cubicBezTo>
                    <a:pt x="241" y="205"/>
                    <a:pt x="241" y="204"/>
                    <a:pt x="240" y="203"/>
                  </a:cubicBezTo>
                  <a:cubicBezTo>
                    <a:pt x="243" y="208"/>
                    <a:pt x="244" y="214"/>
                    <a:pt x="243"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TW"/>
              </a:defPPr>
              <a:lvl1pPr marL="0" algn="l" defTabSz="914400" rtl="0" eaLnBrk="1" latinLnBrk="0" hangingPunct="1">
                <a:defRPr sz="1800" kern="1200">
                  <a:solidFill>
                    <a:srgbClr val="000000"/>
                  </a:solidFill>
                  <a:latin typeface="Arial" panose="020B0604020202020204" pitchFamily="34" charset="0"/>
                  <a:ea typeface="+mn-ea"/>
                  <a:cs typeface="+mn-ea"/>
                </a:defRPr>
              </a:lvl1pPr>
              <a:lvl2pPr marL="457200" algn="l" defTabSz="914400" rtl="0" eaLnBrk="1" latinLnBrk="0" hangingPunct="1">
                <a:defRPr sz="1800" kern="1200">
                  <a:solidFill>
                    <a:srgbClr val="000000"/>
                  </a:solidFill>
                  <a:latin typeface="Arial" panose="020B0604020202020204" pitchFamily="34" charset="0"/>
                  <a:ea typeface="+mn-ea"/>
                  <a:cs typeface="+mn-ea"/>
                </a:defRPr>
              </a:lvl2pPr>
              <a:lvl3pPr marL="914400" algn="l" defTabSz="914400" rtl="0" eaLnBrk="1" latinLnBrk="0" hangingPunct="1">
                <a:defRPr sz="1800" kern="1200">
                  <a:solidFill>
                    <a:srgbClr val="000000"/>
                  </a:solidFill>
                  <a:latin typeface="Arial" panose="020B0604020202020204" pitchFamily="34" charset="0"/>
                  <a:ea typeface="+mn-ea"/>
                  <a:cs typeface="+mn-ea"/>
                </a:defRPr>
              </a:lvl3pPr>
              <a:lvl4pPr marL="1371600" algn="l" defTabSz="914400" rtl="0" eaLnBrk="1" latinLnBrk="0" hangingPunct="1">
                <a:defRPr sz="1800" kern="1200">
                  <a:solidFill>
                    <a:srgbClr val="000000"/>
                  </a:solidFill>
                  <a:latin typeface="Arial" panose="020B0604020202020204" pitchFamily="34" charset="0"/>
                  <a:ea typeface="+mn-ea"/>
                  <a:cs typeface="+mn-ea"/>
                </a:defRPr>
              </a:lvl4pPr>
              <a:lvl5pPr marL="1828800" algn="l" defTabSz="914400" rtl="0" eaLnBrk="1" latinLnBrk="0" hangingPunct="1">
                <a:defRPr sz="1800" kern="1200">
                  <a:solidFill>
                    <a:srgbClr val="000000"/>
                  </a:solidFill>
                  <a:latin typeface="Arial" panose="020B0604020202020204" pitchFamily="34" charset="0"/>
                  <a:ea typeface="+mn-ea"/>
                  <a:cs typeface="+mn-ea"/>
                </a:defRPr>
              </a:lvl5pPr>
              <a:lvl6pPr marL="2286000" algn="l" defTabSz="914400" rtl="0" eaLnBrk="1" latinLnBrk="0" hangingPunct="1">
                <a:defRPr sz="1800" kern="1200">
                  <a:solidFill>
                    <a:srgbClr val="000000"/>
                  </a:solidFill>
                  <a:latin typeface="Arial" panose="020B0604020202020204" pitchFamily="34" charset="0"/>
                  <a:ea typeface="+mn-ea"/>
                  <a:cs typeface="+mn-ea"/>
                </a:defRPr>
              </a:lvl6pPr>
              <a:lvl7pPr marL="2743200" algn="l" defTabSz="914400" rtl="0" eaLnBrk="1" latinLnBrk="0" hangingPunct="1">
                <a:defRPr sz="1800" kern="1200">
                  <a:solidFill>
                    <a:srgbClr val="000000"/>
                  </a:solidFill>
                  <a:latin typeface="Arial" panose="020B0604020202020204" pitchFamily="34" charset="0"/>
                  <a:ea typeface="+mn-ea"/>
                  <a:cs typeface="+mn-ea"/>
                </a:defRPr>
              </a:lvl7pPr>
              <a:lvl8pPr marL="3200400" algn="l" defTabSz="914400" rtl="0" eaLnBrk="1" latinLnBrk="0" hangingPunct="1">
                <a:defRPr sz="1800" kern="1200">
                  <a:solidFill>
                    <a:srgbClr val="000000"/>
                  </a:solidFill>
                  <a:latin typeface="Arial" panose="020B0604020202020204" pitchFamily="34" charset="0"/>
                  <a:ea typeface="+mn-ea"/>
                  <a:cs typeface="+mn-ea"/>
                </a:defRPr>
              </a:lvl8pPr>
              <a:lvl9pPr marL="3657600" algn="l" defTabSz="914400" rtl="0" eaLnBrk="1" latinLnBrk="0" hangingPunct="1">
                <a:defRPr sz="1800" kern="1200">
                  <a:solidFill>
                    <a:srgbClr val="000000"/>
                  </a:solidFill>
                  <a:latin typeface="Arial" panose="020B0604020202020204" pitchFamily="34" charset="0"/>
                  <a:ea typeface="+mn-ea"/>
                  <a:cs typeface="+mn-ea"/>
                </a:defRPr>
              </a:lvl9pPr>
            </a:lstStyle>
            <a:p>
              <a:endParaRPr lang="zh-CN" altLang="en-US">
                <a:solidFill>
                  <a:srgbClr val="000000">
                    <a:lumMod val="65000"/>
                    <a:lumOff val="35000"/>
                  </a:srgbClr>
                </a:solidFill>
              </a:endParaRPr>
            </a:p>
          </p:txBody>
        </p:sp>
        <p:sp>
          <p:nvSpPr>
            <p:cNvPr id="41" name="文本框 23"/>
            <p:cNvSpPr txBox="1"/>
            <p:nvPr>
              <p:custDataLst>
                <p:tags r:id="rId14"/>
              </p:custDataLst>
            </p:nvPr>
          </p:nvSpPr>
          <p:spPr>
            <a:xfrm>
              <a:off x="3742" y="6447"/>
              <a:ext cx="4735" cy="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r" fontAlgn="base">
                <a:spcBef>
                  <a:spcPct val="0"/>
                </a:spcBef>
                <a:spcAft>
                  <a:spcPct val="0"/>
                </a:spcAft>
                <a:defRPr sz="2000">
                  <a:solidFill>
                    <a:srgbClr val="000000">
                      <a:lumMod val="65000"/>
                      <a:lumOff val="3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2400" b="1" dirty="0">
                  <a:solidFill>
                    <a:schemeClr val="accent2"/>
                  </a:solidFill>
                  <a:latin typeface="+mj-ea"/>
                  <a:ea typeface="+mj-ea"/>
                  <a:cs typeface="+mn-ea"/>
                </a:rPr>
                <a:t>对流项</a:t>
              </a:r>
              <a:r>
                <a:rPr lang="zh-CN" altLang="en-US" sz="2400" dirty="0">
                  <a:latin typeface="+mj-ea"/>
                  <a:ea typeface="+mj-ea"/>
                  <a:cs typeface="+mn-ea"/>
                </a:rPr>
                <a:t>：流体流出与流进该控制容积净带走的热量</a:t>
              </a:r>
              <a:endParaRPr lang="zh-CN" altLang="en-US" sz="2400" dirty="0">
                <a:latin typeface="+mj-ea"/>
                <a:ea typeface="+mj-ea"/>
                <a:cs typeface="+mn-ea"/>
              </a:endParaRPr>
            </a:p>
          </p:txBody>
        </p:sp>
      </p:grpSp>
      <p:grpSp>
        <p:nvGrpSpPr>
          <p:cNvPr id="42" name="组合 28"/>
          <p:cNvGrpSpPr/>
          <p:nvPr/>
        </p:nvGrpSpPr>
        <p:grpSpPr>
          <a:xfrm>
            <a:off x="3261360" y="2465070"/>
            <a:ext cx="4712970" cy="1827530"/>
            <a:chOff x="5136" y="3882"/>
            <a:chExt cx="7422" cy="2878"/>
          </a:xfrm>
        </p:grpSpPr>
        <p:sp>
          <p:nvSpPr>
            <p:cNvPr id="43" name="椭圆 6"/>
            <p:cNvSpPr/>
            <p:nvPr>
              <p:custDataLst>
                <p:tags r:id="rId15"/>
              </p:custDataLst>
            </p:nvPr>
          </p:nvSpPr>
          <p:spPr>
            <a:xfrm>
              <a:off x="10070" y="4272"/>
              <a:ext cx="2489" cy="2489"/>
            </a:xfrm>
            <a:prstGeom prst="ellipse">
              <a:avLst/>
            </a:prstGeom>
            <a:solidFill>
              <a:schemeClr val="accent1"/>
            </a:solidFill>
            <a:ln>
              <a:noFill/>
            </a:ln>
          </p:spPr>
          <p:style>
            <a:lnRef idx="2">
              <a:srgbClr val="245381">
                <a:shade val="50000"/>
              </a:srgbClr>
            </a:lnRef>
            <a:fillRef idx="1">
              <a:srgbClr val="245381"/>
            </a:fillRef>
            <a:effectRef idx="0">
              <a:srgbClr val="245381"/>
            </a:effectRef>
            <a:fontRef idx="minor">
              <a:srgbClr val="FFFFFF"/>
            </a:fontRef>
          </p:style>
          <p:txBody>
            <a:bodyPr rtlCol="0" anchor="ctr"/>
            <a:lstStyle/>
            <a:p>
              <a:pPr algn="ctr"/>
              <a:endParaRPr lang="zh-CN" altLang="en-US">
                <a:solidFill>
                  <a:srgbClr val="000000">
                    <a:lumMod val="65000"/>
                    <a:lumOff val="35000"/>
                  </a:srgbClr>
                </a:solidFill>
              </a:endParaRPr>
            </a:p>
          </p:txBody>
        </p:sp>
        <p:sp>
          <p:nvSpPr>
            <p:cNvPr id="44" name="Freeform 14"/>
            <p:cNvSpPr>
              <a:spLocks noChangeAspect="1" noEditPoints="1"/>
            </p:cNvSpPr>
            <p:nvPr>
              <p:custDataLst>
                <p:tags r:id="rId16"/>
              </p:custDataLst>
            </p:nvPr>
          </p:nvSpPr>
          <p:spPr bwMode="auto">
            <a:xfrm>
              <a:off x="10957" y="4996"/>
              <a:ext cx="716" cy="1043"/>
            </a:xfrm>
            <a:custGeom>
              <a:avLst/>
              <a:gdLst>
                <a:gd name="T0" fmla="*/ 88 w 141"/>
                <a:gd name="T1" fmla="*/ 3 h 205"/>
                <a:gd name="T2" fmla="*/ 137 w 141"/>
                <a:gd name="T3" fmla="*/ 53 h 205"/>
                <a:gd name="T4" fmla="*/ 122 w 141"/>
                <a:gd name="T5" fmla="*/ 117 h 205"/>
                <a:gd name="T6" fmla="*/ 116 w 141"/>
                <a:gd name="T7" fmla="*/ 140 h 205"/>
                <a:gd name="T8" fmla="*/ 115 w 141"/>
                <a:gd name="T9" fmla="*/ 160 h 205"/>
                <a:gd name="T10" fmla="*/ 106 w 141"/>
                <a:gd name="T11" fmla="*/ 186 h 205"/>
                <a:gd name="T12" fmla="*/ 82 w 141"/>
                <a:gd name="T13" fmla="*/ 204 h 205"/>
                <a:gd name="T14" fmla="*/ 37 w 141"/>
                <a:gd name="T15" fmla="*/ 189 h 205"/>
                <a:gd name="T16" fmla="*/ 25 w 141"/>
                <a:gd name="T17" fmla="*/ 163 h 205"/>
                <a:gd name="T18" fmla="*/ 25 w 141"/>
                <a:gd name="T19" fmla="*/ 146 h 205"/>
                <a:gd name="T20" fmla="*/ 23 w 141"/>
                <a:gd name="T21" fmla="*/ 133 h 205"/>
                <a:gd name="T22" fmla="*/ 6 w 141"/>
                <a:gd name="T23" fmla="*/ 94 h 205"/>
                <a:gd name="T24" fmla="*/ 43 w 141"/>
                <a:gd name="T25" fmla="*/ 6 h 205"/>
                <a:gd name="T26" fmla="*/ 66 w 141"/>
                <a:gd name="T27" fmla="*/ 0 h 205"/>
                <a:gd name="T28" fmla="*/ 70 w 141"/>
                <a:gd name="T29" fmla="*/ 141 h 205"/>
                <a:gd name="T30" fmla="*/ 104 w 141"/>
                <a:gd name="T31" fmla="*/ 135 h 205"/>
                <a:gd name="T32" fmla="*/ 118 w 141"/>
                <a:gd name="T33" fmla="*/ 97 h 205"/>
                <a:gd name="T34" fmla="*/ 105 w 141"/>
                <a:gd name="T35" fmla="*/ 26 h 205"/>
                <a:gd name="T36" fmla="*/ 15 w 141"/>
                <a:gd name="T37" fmla="*/ 80 h 205"/>
                <a:gd name="T38" fmla="*/ 36 w 141"/>
                <a:gd name="T39" fmla="*/ 136 h 205"/>
                <a:gd name="T40" fmla="*/ 70 w 141"/>
                <a:gd name="T41" fmla="*/ 141 h 205"/>
                <a:gd name="T42" fmla="*/ 43 w 141"/>
                <a:gd name="T43" fmla="*/ 147 h 205"/>
                <a:gd name="T44" fmla="*/ 43 w 141"/>
                <a:gd name="T45" fmla="*/ 158 h 205"/>
                <a:gd name="T46" fmla="*/ 97 w 141"/>
                <a:gd name="T47" fmla="*/ 158 h 205"/>
                <a:gd name="T48" fmla="*/ 97 w 141"/>
                <a:gd name="T49" fmla="*/ 147 h 205"/>
                <a:gd name="T50" fmla="*/ 70 w 141"/>
                <a:gd name="T51" fmla="*/ 164 h 205"/>
                <a:gd name="T52" fmla="*/ 37 w 141"/>
                <a:gd name="T53" fmla="*/ 167 h 205"/>
                <a:gd name="T54" fmla="*/ 81 w 141"/>
                <a:gd name="T55" fmla="*/ 175 h 205"/>
                <a:gd name="T56" fmla="*/ 103 w 141"/>
                <a:gd name="T57" fmla="*/ 171 h 205"/>
                <a:gd name="T58" fmla="*/ 70 w 141"/>
                <a:gd name="T59" fmla="*/ 164 h 205"/>
                <a:gd name="T60" fmla="*/ 58 w 141"/>
                <a:gd name="T61" fmla="*/ 191 h 205"/>
                <a:gd name="T62" fmla="*/ 92 w 141"/>
                <a:gd name="T63" fmla="*/ 18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205">
                  <a:moveTo>
                    <a:pt x="74" y="0"/>
                  </a:moveTo>
                  <a:cubicBezTo>
                    <a:pt x="78" y="1"/>
                    <a:pt x="83" y="1"/>
                    <a:pt x="88" y="3"/>
                  </a:cubicBezTo>
                  <a:cubicBezTo>
                    <a:pt x="100" y="6"/>
                    <a:pt x="110" y="12"/>
                    <a:pt x="119" y="21"/>
                  </a:cubicBezTo>
                  <a:cubicBezTo>
                    <a:pt x="128" y="30"/>
                    <a:pt x="134" y="40"/>
                    <a:pt x="137" y="53"/>
                  </a:cubicBezTo>
                  <a:cubicBezTo>
                    <a:pt x="141" y="70"/>
                    <a:pt x="139" y="86"/>
                    <a:pt x="130" y="102"/>
                  </a:cubicBezTo>
                  <a:cubicBezTo>
                    <a:pt x="128" y="107"/>
                    <a:pt x="125" y="112"/>
                    <a:pt x="122" y="117"/>
                  </a:cubicBezTo>
                  <a:cubicBezTo>
                    <a:pt x="119" y="123"/>
                    <a:pt x="117" y="130"/>
                    <a:pt x="117" y="138"/>
                  </a:cubicBezTo>
                  <a:cubicBezTo>
                    <a:pt x="117" y="139"/>
                    <a:pt x="116" y="139"/>
                    <a:pt x="116" y="140"/>
                  </a:cubicBezTo>
                  <a:cubicBezTo>
                    <a:pt x="116" y="142"/>
                    <a:pt x="115" y="147"/>
                    <a:pt x="116" y="149"/>
                  </a:cubicBezTo>
                  <a:cubicBezTo>
                    <a:pt x="117" y="153"/>
                    <a:pt x="116" y="156"/>
                    <a:pt x="115" y="160"/>
                  </a:cubicBezTo>
                  <a:cubicBezTo>
                    <a:pt x="115" y="160"/>
                    <a:pt x="114" y="161"/>
                    <a:pt x="115" y="162"/>
                  </a:cubicBezTo>
                  <a:cubicBezTo>
                    <a:pt x="118" y="171"/>
                    <a:pt x="115" y="181"/>
                    <a:pt x="106" y="186"/>
                  </a:cubicBezTo>
                  <a:cubicBezTo>
                    <a:pt x="105" y="186"/>
                    <a:pt x="104" y="187"/>
                    <a:pt x="104" y="188"/>
                  </a:cubicBezTo>
                  <a:cubicBezTo>
                    <a:pt x="100" y="198"/>
                    <a:pt x="93" y="204"/>
                    <a:pt x="82" y="204"/>
                  </a:cubicBezTo>
                  <a:cubicBezTo>
                    <a:pt x="74" y="205"/>
                    <a:pt x="65" y="205"/>
                    <a:pt x="56" y="204"/>
                  </a:cubicBezTo>
                  <a:cubicBezTo>
                    <a:pt x="46" y="203"/>
                    <a:pt x="40" y="198"/>
                    <a:pt x="37" y="189"/>
                  </a:cubicBezTo>
                  <a:cubicBezTo>
                    <a:pt x="36" y="187"/>
                    <a:pt x="35" y="186"/>
                    <a:pt x="33" y="185"/>
                  </a:cubicBezTo>
                  <a:cubicBezTo>
                    <a:pt x="25" y="181"/>
                    <a:pt x="22" y="171"/>
                    <a:pt x="25" y="163"/>
                  </a:cubicBezTo>
                  <a:cubicBezTo>
                    <a:pt x="25" y="161"/>
                    <a:pt x="26" y="161"/>
                    <a:pt x="25" y="159"/>
                  </a:cubicBezTo>
                  <a:cubicBezTo>
                    <a:pt x="23" y="155"/>
                    <a:pt x="23" y="151"/>
                    <a:pt x="25" y="146"/>
                  </a:cubicBezTo>
                  <a:cubicBezTo>
                    <a:pt x="25" y="145"/>
                    <a:pt x="25" y="144"/>
                    <a:pt x="25" y="143"/>
                  </a:cubicBezTo>
                  <a:cubicBezTo>
                    <a:pt x="24" y="140"/>
                    <a:pt x="23" y="137"/>
                    <a:pt x="23" y="133"/>
                  </a:cubicBezTo>
                  <a:cubicBezTo>
                    <a:pt x="22" y="126"/>
                    <a:pt x="19" y="119"/>
                    <a:pt x="15" y="113"/>
                  </a:cubicBezTo>
                  <a:cubicBezTo>
                    <a:pt x="12" y="107"/>
                    <a:pt x="9" y="101"/>
                    <a:pt x="6" y="94"/>
                  </a:cubicBezTo>
                  <a:cubicBezTo>
                    <a:pt x="1" y="83"/>
                    <a:pt x="0" y="70"/>
                    <a:pt x="2" y="58"/>
                  </a:cubicBezTo>
                  <a:cubicBezTo>
                    <a:pt x="7" y="33"/>
                    <a:pt x="21" y="16"/>
                    <a:pt x="43" y="6"/>
                  </a:cubicBezTo>
                  <a:cubicBezTo>
                    <a:pt x="50" y="3"/>
                    <a:pt x="57" y="1"/>
                    <a:pt x="64" y="0"/>
                  </a:cubicBezTo>
                  <a:cubicBezTo>
                    <a:pt x="65" y="0"/>
                    <a:pt x="65" y="0"/>
                    <a:pt x="66" y="0"/>
                  </a:cubicBezTo>
                  <a:cubicBezTo>
                    <a:pt x="69" y="0"/>
                    <a:pt x="71" y="0"/>
                    <a:pt x="74" y="0"/>
                  </a:cubicBezTo>
                  <a:close/>
                  <a:moveTo>
                    <a:pt x="70" y="141"/>
                  </a:moveTo>
                  <a:cubicBezTo>
                    <a:pt x="79" y="141"/>
                    <a:pt x="88" y="141"/>
                    <a:pt x="97" y="141"/>
                  </a:cubicBezTo>
                  <a:cubicBezTo>
                    <a:pt x="102" y="141"/>
                    <a:pt x="103" y="140"/>
                    <a:pt x="104" y="135"/>
                  </a:cubicBezTo>
                  <a:cubicBezTo>
                    <a:pt x="105" y="129"/>
                    <a:pt x="106" y="123"/>
                    <a:pt x="108" y="118"/>
                  </a:cubicBezTo>
                  <a:cubicBezTo>
                    <a:pt x="111" y="110"/>
                    <a:pt x="115" y="104"/>
                    <a:pt x="118" y="97"/>
                  </a:cubicBezTo>
                  <a:cubicBezTo>
                    <a:pt x="122" y="90"/>
                    <a:pt x="125" y="82"/>
                    <a:pt x="126" y="74"/>
                  </a:cubicBezTo>
                  <a:cubicBezTo>
                    <a:pt x="127" y="55"/>
                    <a:pt x="120" y="38"/>
                    <a:pt x="105" y="26"/>
                  </a:cubicBezTo>
                  <a:cubicBezTo>
                    <a:pt x="86" y="10"/>
                    <a:pt x="61" y="9"/>
                    <a:pt x="40" y="21"/>
                  </a:cubicBezTo>
                  <a:cubicBezTo>
                    <a:pt x="21" y="34"/>
                    <a:pt x="11" y="56"/>
                    <a:pt x="15" y="80"/>
                  </a:cubicBezTo>
                  <a:cubicBezTo>
                    <a:pt x="16" y="88"/>
                    <a:pt x="20" y="95"/>
                    <a:pt x="24" y="102"/>
                  </a:cubicBezTo>
                  <a:cubicBezTo>
                    <a:pt x="30" y="113"/>
                    <a:pt x="35" y="124"/>
                    <a:pt x="36" y="136"/>
                  </a:cubicBezTo>
                  <a:cubicBezTo>
                    <a:pt x="36" y="140"/>
                    <a:pt x="38" y="141"/>
                    <a:pt x="42" y="141"/>
                  </a:cubicBezTo>
                  <a:cubicBezTo>
                    <a:pt x="52" y="141"/>
                    <a:pt x="61" y="141"/>
                    <a:pt x="70" y="141"/>
                  </a:cubicBezTo>
                  <a:close/>
                  <a:moveTo>
                    <a:pt x="70" y="147"/>
                  </a:moveTo>
                  <a:cubicBezTo>
                    <a:pt x="61" y="147"/>
                    <a:pt x="52" y="147"/>
                    <a:pt x="43" y="147"/>
                  </a:cubicBezTo>
                  <a:cubicBezTo>
                    <a:pt x="40" y="147"/>
                    <a:pt x="38" y="148"/>
                    <a:pt x="37" y="150"/>
                  </a:cubicBezTo>
                  <a:cubicBezTo>
                    <a:pt x="35" y="154"/>
                    <a:pt x="38" y="158"/>
                    <a:pt x="43" y="158"/>
                  </a:cubicBezTo>
                  <a:cubicBezTo>
                    <a:pt x="55" y="158"/>
                    <a:pt x="68" y="158"/>
                    <a:pt x="81" y="158"/>
                  </a:cubicBezTo>
                  <a:cubicBezTo>
                    <a:pt x="86" y="158"/>
                    <a:pt x="92" y="158"/>
                    <a:pt x="97" y="158"/>
                  </a:cubicBezTo>
                  <a:cubicBezTo>
                    <a:pt x="100" y="158"/>
                    <a:pt x="102" y="157"/>
                    <a:pt x="103" y="155"/>
                  </a:cubicBezTo>
                  <a:cubicBezTo>
                    <a:pt x="105" y="151"/>
                    <a:pt x="102" y="147"/>
                    <a:pt x="97" y="147"/>
                  </a:cubicBezTo>
                  <a:cubicBezTo>
                    <a:pt x="88" y="147"/>
                    <a:pt x="79" y="147"/>
                    <a:pt x="70" y="147"/>
                  </a:cubicBezTo>
                  <a:close/>
                  <a:moveTo>
                    <a:pt x="70" y="164"/>
                  </a:moveTo>
                  <a:cubicBezTo>
                    <a:pt x="61" y="164"/>
                    <a:pt x="52" y="164"/>
                    <a:pt x="43" y="164"/>
                  </a:cubicBezTo>
                  <a:cubicBezTo>
                    <a:pt x="40" y="164"/>
                    <a:pt x="38" y="165"/>
                    <a:pt x="37" y="167"/>
                  </a:cubicBezTo>
                  <a:cubicBezTo>
                    <a:pt x="35" y="171"/>
                    <a:pt x="38" y="175"/>
                    <a:pt x="43" y="175"/>
                  </a:cubicBezTo>
                  <a:cubicBezTo>
                    <a:pt x="55" y="175"/>
                    <a:pt x="68" y="175"/>
                    <a:pt x="81" y="175"/>
                  </a:cubicBezTo>
                  <a:cubicBezTo>
                    <a:pt x="86" y="175"/>
                    <a:pt x="92" y="175"/>
                    <a:pt x="97" y="175"/>
                  </a:cubicBezTo>
                  <a:cubicBezTo>
                    <a:pt x="100" y="175"/>
                    <a:pt x="102" y="174"/>
                    <a:pt x="103" y="171"/>
                  </a:cubicBezTo>
                  <a:cubicBezTo>
                    <a:pt x="105" y="168"/>
                    <a:pt x="102" y="164"/>
                    <a:pt x="97" y="164"/>
                  </a:cubicBezTo>
                  <a:cubicBezTo>
                    <a:pt x="88" y="164"/>
                    <a:pt x="79" y="164"/>
                    <a:pt x="70" y="164"/>
                  </a:cubicBezTo>
                  <a:close/>
                  <a:moveTo>
                    <a:pt x="48" y="181"/>
                  </a:moveTo>
                  <a:cubicBezTo>
                    <a:pt x="48" y="186"/>
                    <a:pt x="52" y="191"/>
                    <a:pt x="58" y="191"/>
                  </a:cubicBezTo>
                  <a:cubicBezTo>
                    <a:pt x="66" y="192"/>
                    <a:pt x="74" y="192"/>
                    <a:pt x="82" y="191"/>
                  </a:cubicBezTo>
                  <a:cubicBezTo>
                    <a:pt x="88" y="191"/>
                    <a:pt x="92" y="186"/>
                    <a:pt x="92" y="181"/>
                  </a:cubicBezTo>
                  <a:cubicBezTo>
                    <a:pt x="77" y="181"/>
                    <a:pt x="63" y="181"/>
                    <a:pt x="48" y="181"/>
                  </a:cubicBezTo>
                  <a:close/>
                </a:path>
              </a:pathLst>
            </a:custGeom>
            <a:solidFill>
              <a:srgbClr val="FFFFFF"/>
            </a:solidFill>
            <a:ln>
              <a:noFill/>
            </a:ln>
          </p:spPr>
          <p:txBody>
            <a:bodyPr vert="horz" wrap="square" lIns="91440" tIns="45720" rIns="91440" bIns="45720" numCol="1" anchor="t" anchorCtr="0" compatLnSpc="1"/>
            <a:lstStyle/>
            <a:p>
              <a:endParaRPr lang="zh-CN" altLang="en-US">
                <a:solidFill>
                  <a:srgbClr val="000000">
                    <a:lumMod val="65000"/>
                    <a:lumOff val="35000"/>
                  </a:srgbClr>
                </a:solidFill>
              </a:endParaRPr>
            </a:p>
          </p:txBody>
        </p:sp>
        <p:sp>
          <p:nvSpPr>
            <p:cNvPr id="45" name="文本框 25"/>
            <p:cNvSpPr txBox="1"/>
            <p:nvPr>
              <p:custDataLst>
                <p:tags r:id="rId17"/>
              </p:custDataLst>
            </p:nvPr>
          </p:nvSpPr>
          <p:spPr>
            <a:xfrm>
              <a:off x="5136" y="3882"/>
              <a:ext cx="4735"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0">
              <a:noAutofit/>
            </a:bodyPr>
            <a:lstStyle>
              <a:defPPr>
                <a:defRPr lang="zh-CN"/>
              </a:defPPr>
              <a:lvl1pPr algn="r" fontAlgn="base">
                <a:spcBef>
                  <a:spcPct val="0"/>
                </a:spcBef>
                <a:spcAft>
                  <a:spcPct val="0"/>
                </a:spcAft>
                <a:defRPr sz="2000">
                  <a:solidFill>
                    <a:srgbClr val="000000">
                      <a:lumMod val="65000"/>
                      <a:lumOff val="3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2400" b="1" dirty="0">
                  <a:solidFill>
                    <a:schemeClr val="accent1"/>
                  </a:solidFill>
                  <a:latin typeface="+mj-ea"/>
                  <a:ea typeface="+mj-ea"/>
                  <a:cs typeface="+mn-ea"/>
                </a:rPr>
                <a:t>非稳态项</a:t>
              </a:r>
              <a:r>
                <a:rPr lang="zh-CN" altLang="en-US" sz="2400" dirty="0">
                  <a:latin typeface="+mj-ea"/>
                  <a:ea typeface="+mj-ea"/>
                  <a:cs typeface="+mn-ea"/>
                </a:rPr>
                <a:t>：流体温度随时间变化</a:t>
              </a:r>
              <a:endParaRPr lang="zh-CN" altLang="en-US" sz="2400" dirty="0">
                <a:latin typeface="+mj-ea"/>
                <a:ea typeface="+mj-ea"/>
                <a:cs typeface="+mn-ea"/>
              </a:endParaRPr>
            </a:p>
          </p:txBody>
        </p:sp>
      </p:grpSp>
      <p:sp>
        <p:nvSpPr>
          <p:cNvPr id="46" name="矩形 13"/>
          <p:cNvSpPr/>
          <p:nvPr/>
        </p:nvSpPr>
        <p:spPr>
          <a:xfrm>
            <a:off x="5043805" y="879475"/>
            <a:ext cx="1673860" cy="10083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16"/>
          <p:cNvSpPr/>
          <p:nvPr/>
        </p:nvSpPr>
        <p:spPr>
          <a:xfrm>
            <a:off x="6957695" y="879475"/>
            <a:ext cx="454025" cy="10083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19"/>
          <p:cNvSpPr/>
          <p:nvPr/>
        </p:nvSpPr>
        <p:spPr>
          <a:xfrm>
            <a:off x="7866380" y="879475"/>
            <a:ext cx="2046605" cy="100838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bldLst>
      <p:bldP spid="33" grpId="0" animBg="1"/>
      <p:bldP spid="33" grpId="1" animBg="1"/>
      <p:bldP spid="46" grpId="0" animBg="1"/>
      <p:bldP spid="46" grpId="1" animBg="1"/>
      <p:bldP spid="47" grpId="0" bldLvl="0" animBg="1"/>
      <p:bldP spid="47" grpId="1" animBg="1"/>
      <p:bldP spid="48" grpId="0" animBg="1"/>
      <p:bldP spid="4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对流传热方程</a:t>
            </a:r>
            <a:endParaRPr lang="en-US" dirty="0"/>
          </a:p>
        </p:txBody>
      </p:sp>
      <p:grpSp>
        <p:nvGrpSpPr>
          <p:cNvPr id="3" name="组合 7"/>
          <p:cNvGrpSpPr/>
          <p:nvPr/>
        </p:nvGrpSpPr>
        <p:grpSpPr>
          <a:xfrm>
            <a:off x="6536690" y="1255395"/>
            <a:ext cx="1982470" cy="2442210"/>
            <a:chOff x="11650" y="1186"/>
            <a:chExt cx="3122" cy="3846"/>
          </a:xfrm>
        </p:grpSpPr>
        <p:grpSp>
          <p:nvGrpSpPr>
            <p:cNvPr id="4" name="Group 3"/>
            <p:cNvGrpSpPr/>
            <p:nvPr/>
          </p:nvGrpSpPr>
          <p:grpSpPr>
            <a:xfrm>
              <a:off x="11650" y="1248"/>
              <a:ext cx="3123" cy="3784"/>
              <a:chOff x="9683156" y="2245342"/>
              <a:chExt cx="1880262" cy="2278603"/>
            </a:xfrm>
            <a:effectLst>
              <a:outerShdw blurRad="368300" dir="13500000" sy="23000" kx="1200000" algn="br" rotWithShape="0">
                <a:prstClr val="black">
                  <a:alpha val="25000"/>
                </a:prstClr>
              </a:outerShdw>
            </a:effectLst>
          </p:grpSpPr>
          <p:sp>
            <p:nvSpPr>
              <p:cNvPr id="7" name="Freeform 6"/>
              <p:cNvSpPr/>
              <p:nvPr/>
            </p:nvSpPr>
            <p:spPr bwMode="auto">
              <a:xfrm>
                <a:off x="9697382"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3"/>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8" name="Oval 6"/>
              <p:cNvSpPr>
                <a:spLocks noChangeArrowheads="1"/>
              </p:cNvSpPr>
              <p:nvPr/>
            </p:nvSpPr>
            <p:spPr bwMode="auto">
              <a:xfrm>
                <a:off x="9683156"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5" name="TextBox 4"/>
            <p:cNvSpPr txBox="1"/>
            <p:nvPr/>
          </p:nvSpPr>
          <p:spPr>
            <a:xfrm>
              <a:off x="12792" y="1186"/>
              <a:ext cx="740" cy="769"/>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03</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Freeform 5"/>
            <p:cNvSpPr>
              <a:spLocks noEditPoints="1"/>
            </p:cNvSpPr>
            <p:nvPr/>
          </p:nvSpPr>
          <p:spPr bwMode="auto">
            <a:xfrm>
              <a:off x="12955" y="3117"/>
              <a:ext cx="543" cy="382"/>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9" name="组合 6"/>
          <p:cNvGrpSpPr/>
          <p:nvPr/>
        </p:nvGrpSpPr>
        <p:grpSpPr>
          <a:xfrm>
            <a:off x="3321685" y="1640840"/>
            <a:ext cx="1982470" cy="2471420"/>
            <a:chOff x="7378" y="1793"/>
            <a:chExt cx="3122" cy="3892"/>
          </a:xfrm>
        </p:grpSpPr>
        <p:grpSp>
          <p:nvGrpSpPr>
            <p:cNvPr id="10" name="Group 9"/>
            <p:cNvGrpSpPr/>
            <p:nvPr/>
          </p:nvGrpSpPr>
          <p:grpSpPr>
            <a:xfrm>
              <a:off x="7378" y="1901"/>
              <a:ext cx="3123" cy="3784"/>
              <a:chOff x="4666657" y="2245342"/>
              <a:chExt cx="1880262" cy="2278603"/>
            </a:xfrm>
            <a:effectLst>
              <a:outerShdw blurRad="368300" dir="13500000" sy="23000" kx="1200000" algn="br" rotWithShape="0">
                <a:prstClr val="black">
                  <a:alpha val="25000"/>
                </a:prstClr>
              </a:outerShdw>
            </a:effectLst>
          </p:grpSpPr>
          <p:sp>
            <p:nvSpPr>
              <p:cNvPr id="13" name="Freeform 12"/>
              <p:cNvSpPr/>
              <p:nvPr/>
            </p:nvSpPr>
            <p:spPr bwMode="auto">
              <a:xfrm>
                <a:off x="4680883"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2"/>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4" name="Oval 6"/>
              <p:cNvSpPr>
                <a:spLocks noChangeArrowheads="1"/>
              </p:cNvSpPr>
              <p:nvPr/>
            </p:nvSpPr>
            <p:spPr bwMode="auto">
              <a:xfrm>
                <a:off x="4666657"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1" name="TextBox 10"/>
            <p:cNvSpPr txBox="1"/>
            <p:nvPr/>
          </p:nvSpPr>
          <p:spPr>
            <a:xfrm>
              <a:off x="8522" y="1793"/>
              <a:ext cx="733" cy="769"/>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02</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2" name="Freeform 11"/>
            <p:cNvSpPr>
              <a:spLocks noEditPoints="1"/>
            </p:cNvSpPr>
            <p:nvPr/>
          </p:nvSpPr>
          <p:spPr bwMode="auto">
            <a:xfrm>
              <a:off x="8736" y="3638"/>
              <a:ext cx="515" cy="514"/>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15" name="组合 5"/>
          <p:cNvGrpSpPr/>
          <p:nvPr/>
        </p:nvGrpSpPr>
        <p:grpSpPr>
          <a:xfrm>
            <a:off x="27305" y="2105025"/>
            <a:ext cx="1982470" cy="2472055"/>
            <a:chOff x="2981" y="2524"/>
            <a:chExt cx="3122" cy="3893"/>
          </a:xfrm>
        </p:grpSpPr>
        <p:grpSp>
          <p:nvGrpSpPr>
            <p:cNvPr id="16" name="Group 15"/>
            <p:cNvGrpSpPr/>
            <p:nvPr/>
          </p:nvGrpSpPr>
          <p:grpSpPr>
            <a:xfrm>
              <a:off x="2981" y="2633"/>
              <a:ext cx="3123" cy="3784"/>
              <a:chOff x="7146332" y="2245342"/>
              <a:chExt cx="1880262" cy="2278603"/>
            </a:xfrm>
            <a:effectLst>
              <a:outerShdw blurRad="368300" dir="13500000" sy="23000" kx="1200000" algn="br" rotWithShape="0">
                <a:prstClr val="black">
                  <a:alpha val="25000"/>
                </a:prstClr>
              </a:outerShdw>
            </a:effectLst>
          </p:grpSpPr>
          <p:sp>
            <p:nvSpPr>
              <p:cNvPr id="21" name="Freeform 20"/>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2"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7" name="TextBox 16"/>
            <p:cNvSpPr txBox="1"/>
            <p:nvPr/>
          </p:nvSpPr>
          <p:spPr>
            <a:xfrm>
              <a:off x="4293" y="2524"/>
              <a:ext cx="632" cy="769"/>
            </a:xfrm>
            <a:prstGeom prst="rect">
              <a:avLst/>
            </a:prstGeom>
            <a:noFill/>
            <a:effectLst/>
          </p:spPr>
          <p:txBody>
            <a:bodyPr wrap="none" rtlCol="0">
              <a:spAutoFit/>
            </a:bodyPr>
            <a:lstStyle/>
            <a:p>
              <a:pPr algn="ctr">
                <a:lnSpc>
                  <a:spcPct val="120000"/>
                </a:lnSpc>
                <a:spcBef>
                  <a:spcPts val="0"/>
                </a:spcBef>
                <a:spcAft>
                  <a:spcPts val="0"/>
                </a:spcAft>
              </a:pPr>
              <a:r>
                <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rPr>
                <a:t>01</a:t>
              </a:r>
              <a:endParaRPr lang="id-ID" sz="2400" b="1" dirty="0">
                <a:solidFill>
                  <a:schemeClr val="tx1">
                    <a:lumMod val="65000"/>
                    <a:lumOff val="3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18" name="Group 17"/>
            <p:cNvGrpSpPr/>
            <p:nvPr/>
          </p:nvGrpSpPr>
          <p:grpSpPr>
            <a:xfrm flipH="1">
              <a:off x="4177" y="4370"/>
              <a:ext cx="653" cy="663"/>
              <a:chOff x="1909763" y="950913"/>
              <a:chExt cx="782637" cy="793750"/>
            </a:xfrm>
            <a:solidFill>
              <a:schemeClr val="bg1"/>
            </a:solidFill>
          </p:grpSpPr>
          <p:sp>
            <p:nvSpPr>
              <p:cNvPr id="19"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0" name="Freeform 60"/>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cxnSp>
        <p:nvCxnSpPr>
          <p:cNvPr id="23" name="Straight Connector 22"/>
          <p:cNvCxnSpPr/>
          <p:nvPr/>
        </p:nvCxnSpPr>
        <p:spPr>
          <a:xfrm>
            <a:off x="1435180" y="5487194"/>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1435180" y="4258374"/>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849366" y="5670846"/>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922520" y="3292475"/>
            <a:ext cx="2174240" cy="2306320"/>
          </a:xfrm>
          <a:prstGeom prst="rect">
            <a:avLst/>
          </a:prstGeom>
          <a:noFill/>
        </p:spPr>
        <p:txBody>
          <a:bodyPr wrap="square" rtlCol="0">
            <a:spAutoFit/>
          </a:bodyPr>
          <a:lstStyle/>
          <a:p>
            <a:pPr>
              <a:lnSpc>
                <a:spcPct val="120000"/>
              </a:lnSpc>
              <a:spcBef>
                <a:spcPts val="0"/>
              </a:spcBef>
              <a:spcAft>
                <a:spcPts val="0"/>
              </a:spcAft>
            </a:pP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gency FB" panose="020B0503020202020204" pitchFamily="34" charset="0"/>
              </a:rPr>
              <a:t>当流体静止，该式退化为常物性、无内热源的导热微分方程</a:t>
            </a:r>
            <a:endPar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gency FB" panose="020B0503020202020204" pitchFamily="34" charset="0"/>
            </a:endParaRPr>
          </a:p>
        </p:txBody>
      </p:sp>
      <p:cxnSp>
        <p:nvCxnSpPr>
          <p:cNvPr id="51" name="Straight Connector 50"/>
          <p:cNvCxnSpPr/>
          <p:nvPr/>
        </p:nvCxnSpPr>
        <p:spPr>
          <a:xfrm flipH="1" flipV="1">
            <a:off x="4849365" y="4442026"/>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84474" y="5981704"/>
            <a:ext cx="1782933" cy="0"/>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084474" y="4752884"/>
            <a:ext cx="0" cy="1226512"/>
          </a:xfrm>
          <a:prstGeom prst="line">
            <a:avLst/>
          </a:prstGeom>
          <a:ln w="635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4" name="组合 8"/>
          <p:cNvGrpSpPr/>
          <p:nvPr/>
        </p:nvGrpSpPr>
        <p:grpSpPr>
          <a:xfrm>
            <a:off x="1682358" y="4262232"/>
            <a:ext cx="1415772" cy="1074308"/>
            <a:chOff x="10931" y="8985"/>
            <a:chExt cx="2230" cy="1692"/>
          </a:xfrm>
        </p:grpSpPr>
        <p:sp>
          <p:nvSpPr>
            <p:cNvPr id="55" name="TextBox 24"/>
            <p:cNvSpPr txBox="1"/>
            <p:nvPr/>
          </p:nvSpPr>
          <p:spPr>
            <a:xfrm>
              <a:off x="10931" y="8985"/>
              <a:ext cx="2230" cy="727"/>
            </a:xfrm>
            <a:prstGeom prst="rect">
              <a:avLst/>
            </a:prstGeom>
            <a:noFill/>
          </p:spPr>
          <p:txBody>
            <a:bodyPr wrap="none" rtlCol="0">
              <a:spAutoFit/>
            </a:bodyPr>
            <a:lstStyle/>
            <a:p>
              <a:pPr algn="r" fontAlgn="auto">
                <a:spcBef>
                  <a:spcPts val="0"/>
                </a:spcBef>
                <a:spcAft>
                  <a:spcPts val="0"/>
                </a:spcAft>
                <a:defRPr/>
              </a:pPr>
              <a:r>
                <a:rPr lang="zh-CN" altLang="en-US" sz="2400" dirty="0">
                  <a:latin typeface="Agency FB" panose="020B0503020202020204" pitchFamily="34" charset="0"/>
                  <a:ea typeface="微软雅黑" panose="020B0503020204020204" pitchFamily="34" charset="-122"/>
                  <a:sym typeface="Agency FB" panose="020B0503020202020204" pitchFamily="34" charset="0"/>
                </a:rPr>
                <a:t>稳态情况</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p:txBody>
        </p:sp>
        <mc:AlternateContent xmlns:mc="http://schemas.openxmlformats.org/markup-compatibility/2006">
          <mc:Choice xmlns:a14="http://schemas.microsoft.com/office/drawing/2010/main" Requires="a14">
            <p:sp>
              <p:nvSpPr>
                <p:cNvPr id="56" name="矩形 4"/>
                <p:cNvSpPr/>
                <p:nvPr/>
              </p:nvSpPr>
              <p:spPr>
                <a:xfrm>
                  <a:off x="11146" y="9712"/>
                  <a:ext cx="1440" cy="9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1800" i="1" smtClean="0">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𝜕𝜏</m:t>
                            </m:r>
                          </m:den>
                        </m:f>
                        <m:r>
                          <a:rPr lang="en-US" altLang="zh-CN" sz="1800" i="1">
                            <a:latin typeface="Cambria Math" panose="02040503050406030204" pitchFamily="18" charset="0"/>
                          </a:rPr>
                          <m:t>=</m:t>
                        </m:r>
                        <m:r>
                          <a:rPr lang="en-US" altLang="zh-CN" sz="1800" b="0" i="0" smtClean="0">
                            <a:latin typeface="Cambria Math" panose="02040503050406030204" pitchFamily="18" charset="0"/>
                          </a:rPr>
                          <m:t>0</m:t>
                        </m:r>
                      </m:oMath>
                    </m:oMathPara>
                  </a14:m>
                  <a:endParaRPr lang="zh-CN" altLang="en-US" sz="1800" dirty="0"/>
                </a:p>
              </p:txBody>
            </p:sp>
          </mc:Choice>
          <mc:Fallback>
            <p:sp>
              <p:nvSpPr>
                <p:cNvPr id="56" name="矩形 4"/>
                <p:cNvSpPr>
                  <a:spLocks noRot="1" noChangeAspect="1" noMove="1" noResize="1" noEditPoints="1" noAdjustHandles="1" noChangeArrowheads="1" noChangeShapeType="1" noTextEdit="1"/>
                </p:cNvSpPr>
                <p:nvPr/>
              </p:nvSpPr>
              <p:spPr>
                <a:xfrm>
                  <a:off x="11146" y="9712"/>
                  <a:ext cx="1440" cy="965"/>
                </a:xfrm>
                <a:prstGeom prst="rect">
                  <a:avLst/>
                </a:prstGeom>
                <a:blipFill rotWithShape="1">
                  <a:blip r:embed="rId1"/>
                </a:blipFill>
              </p:spPr>
              <p:txBody>
                <a:bodyPr/>
                <a:lstStyle/>
                <a:p>
                  <a:r>
                    <a:rPr lang="zh-CN" altLang="en-US">
                      <a:noFill/>
                    </a:rPr>
                    <a:t> </a:t>
                  </a:r>
                </a:p>
              </p:txBody>
            </p:sp>
          </mc:Fallback>
        </mc:AlternateContent>
      </p:grpSp>
      <p:pic>
        <p:nvPicPr>
          <p:cNvPr id="57" name="图片 9"/>
          <p:cNvPicPr>
            <a:picLocks noChangeAspect="1"/>
          </p:cNvPicPr>
          <p:nvPr/>
        </p:nvPicPr>
        <p:blipFill>
          <a:blip r:embed="rId2"/>
          <a:stretch>
            <a:fillRect/>
          </a:stretch>
        </p:blipFill>
        <p:spPr>
          <a:xfrm>
            <a:off x="3565862" y="160020"/>
            <a:ext cx="6031865" cy="989965"/>
          </a:xfrm>
          <a:prstGeom prst="rect">
            <a:avLst/>
          </a:prstGeom>
        </p:spPr>
      </p:pic>
      <p:grpSp>
        <p:nvGrpSpPr>
          <p:cNvPr id="58" name="组合 14"/>
          <p:cNvGrpSpPr/>
          <p:nvPr/>
        </p:nvGrpSpPr>
        <p:grpSpPr>
          <a:xfrm>
            <a:off x="2961640" y="5920105"/>
            <a:ext cx="4500245" cy="712470"/>
            <a:chOff x="6811" y="9323"/>
            <a:chExt cx="7087" cy="1122"/>
          </a:xfrm>
        </p:grpSpPr>
        <mc:AlternateContent xmlns:mc="http://schemas.openxmlformats.org/markup-compatibility/2006">
          <mc:Choice xmlns:a14="http://schemas.microsoft.com/office/drawing/2010/main" Requires="a14">
            <p:sp>
              <p:nvSpPr>
                <p:cNvPr id="59" name="矩形 11"/>
                <p:cNvSpPr/>
                <p:nvPr/>
              </p:nvSpPr>
              <p:spPr>
                <a:xfrm>
                  <a:off x="6811" y="9323"/>
                  <a:ext cx="7087" cy="11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𝜌</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𝑐</m:t>
                            </m:r>
                          </m:e>
                          <m:sub>
                            <m:r>
                              <a:rPr lang="en-US" altLang="zh-CN" sz="1800" i="1">
                                <a:latin typeface="Cambria Math" panose="02040503050406030204" pitchFamily="18" charset="0"/>
                              </a:rPr>
                              <m:t>𝑝</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𝑥</m:t>
                                </m:r>
                              </m:den>
                            </m:f>
                            <m:r>
                              <a:rPr lang="en-US" altLang="zh-CN" sz="1800" i="1">
                                <a:latin typeface="Cambria Math" panose="02040503050406030204" pitchFamily="18" charset="0"/>
                              </a:rPr>
                              <m:t>+</m:t>
                            </m:r>
                            <m:r>
                              <a:rPr lang="en-US" altLang="zh-CN" sz="1800" i="1">
                                <a:latin typeface="Cambria Math" panose="02040503050406030204" pitchFamily="18" charset="0"/>
                              </a:rPr>
                              <m:t>𝑣</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𝜕𝜏</m:t>
                                </m:r>
                              </m:den>
                            </m:f>
                          </m:e>
                        </m:d>
                        <m:r>
                          <a:rPr lang="en-US" altLang="zh-CN" sz="1800">
                            <a:latin typeface="Cambria Math" panose="02040503050406030204" pitchFamily="18" charset="0"/>
                          </a:rPr>
                          <m:t>=</m:t>
                        </m:r>
                        <m:r>
                          <a:rPr lang="zh-CN" altLang="en-US" sz="1800" i="1">
                            <a:latin typeface="Cambria Math" panose="02040503050406030204" pitchFamily="18" charset="0"/>
                          </a:rPr>
                          <m:t>𝜆</m:t>
                        </m:r>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𝑡</m:t>
                                </m:r>
                              </m:num>
                              <m:den>
                                <m:r>
                                  <a:rPr lang="zh-CN" altLang="en-US"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2</m:t>
                                    </m:r>
                                  </m:sup>
                                </m:sSup>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𝑡</m:t>
                                </m:r>
                              </m:num>
                              <m:den>
                                <m:r>
                                  <a:rPr lang="zh-CN" altLang="en-US"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𝑦</m:t>
                                    </m:r>
                                  </m:e>
                                  <m:sup>
                                    <m:r>
                                      <a:rPr lang="en-US" altLang="zh-CN" sz="1800" i="1">
                                        <a:latin typeface="Cambria Math" panose="02040503050406030204" pitchFamily="18" charset="0"/>
                                      </a:rPr>
                                      <m:t>2</m:t>
                                    </m:r>
                                  </m:sup>
                                </m:sSup>
                              </m:den>
                            </m:f>
                          </m:e>
                        </m:d>
                      </m:oMath>
                    </m:oMathPara>
                  </a14:m>
                  <a:endParaRPr lang="zh-CN" altLang="en-US" sz="1800" dirty="0"/>
                </a:p>
              </p:txBody>
            </p:sp>
          </mc:Choice>
          <mc:Fallback>
            <p:sp>
              <p:nvSpPr>
                <p:cNvPr id="59" name="矩形 11"/>
                <p:cNvSpPr>
                  <a:spLocks noRot="1" noChangeAspect="1" noMove="1" noResize="1" noEditPoints="1" noAdjustHandles="1" noChangeArrowheads="1" noChangeShapeType="1" noTextEdit="1"/>
                </p:cNvSpPr>
                <p:nvPr/>
              </p:nvSpPr>
              <p:spPr>
                <a:xfrm>
                  <a:off x="6811" y="9323"/>
                  <a:ext cx="7087" cy="1122"/>
                </a:xfrm>
                <a:prstGeom prst="rect">
                  <a:avLst/>
                </a:prstGeom>
                <a:blipFill rotWithShape="1">
                  <a:blip r:embed="rId3"/>
                </a:blipFill>
              </p:spPr>
              <p:txBody>
                <a:bodyPr/>
                <a:lstStyle/>
                <a:p>
                  <a:r>
                    <a:rPr lang="zh-CN" altLang="en-US">
                      <a:noFill/>
                    </a:rPr>
                    <a:t> </a:t>
                  </a:r>
                </a:p>
              </p:txBody>
            </p:sp>
          </mc:Fallback>
        </mc:AlternateContent>
        <p:cxnSp>
          <p:nvCxnSpPr>
            <p:cNvPr id="60" name="直接连接符 12"/>
            <p:cNvCxnSpPr/>
            <p:nvPr/>
          </p:nvCxnSpPr>
          <p:spPr>
            <a:xfrm flipV="1">
              <a:off x="8080" y="9347"/>
              <a:ext cx="776" cy="10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13"/>
            <p:cNvCxnSpPr/>
            <p:nvPr/>
          </p:nvCxnSpPr>
          <p:spPr>
            <a:xfrm flipV="1">
              <a:off x="9101" y="9323"/>
              <a:ext cx="776" cy="10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组合 18"/>
          <p:cNvGrpSpPr/>
          <p:nvPr/>
        </p:nvGrpSpPr>
        <p:grpSpPr>
          <a:xfrm>
            <a:off x="7079615" y="2679700"/>
            <a:ext cx="5789295" cy="3255645"/>
            <a:chOff x="11149" y="4220"/>
            <a:chExt cx="9117" cy="5127"/>
          </a:xfrm>
        </p:grpSpPr>
        <p:sp>
          <p:nvSpPr>
            <p:cNvPr id="63" name="TextBox 62"/>
            <p:cNvSpPr txBox="1"/>
            <p:nvPr/>
          </p:nvSpPr>
          <p:spPr>
            <a:xfrm>
              <a:off x="12784" y="4220"/>
              <a:ext cx="2755" cy="841"/>
            </a:xfrm>
            <a:prstGeom prst="rect">
              <a:avLst/>
            </a:prstGeom>
            <a:noFill/>
          </p:spPr>
          <p:txBody>
            <a:bodyPr wrap="square" rtlCol="0">
              <a:spAutoFit/>
            </a:bodyPr>
            <a:lstStyle/>
            <a:p>
              <a:pPr>
                <a:lnSpc>
                  <a:spcPct val="120000"/>
                </a:lnSpc>
                <a:spcBef>
                  <a:spcPts val="0"/>
                </a:spcBef>
                <a:spcAft>
                  <a:spcPts val="0"/>
                </a:spcAft>
              </a:pPr>
              <a:r>
                <a:rPr lang="zh-CN" altLang="en-US" sz="240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如有内热源</a:t>
              </a:r>
              <a:endParaRPr lang="zh-CN" altLang="en-US" sz="240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64" name="矩形 15"/>
                <p:cNvSpPr/>
                <p:nvPr/>
              </p:nvSpPr>
              <p:spPr>
                <a:xfrm>
                  <a:off x="11149" y="4878"/>
                  <a:ext cx="7566" cy="201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𝜌</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𝑐</m:t>
                            </m:r>
                          </m:e>
                          <m:sub>
                            <m:r>
                              <a:rPr lang="en-US" altLang="zh-CN" sz="1800" i="1">
                                <a:latin typeface="Cambria Math" panose="02040503050406030204" pitchFamily="18" charset="0"/>
                              </a:rPr>
                              <m:t>𝑝</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𝑢</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𝑥</m:t>
                                </m:r>
                              </m:den>
                            </m:f>
                            <m:r>
                              <a:rPr lang="en-US" altLang="zh-CN" sz="1800" i="1">
                                <a:latin typeface="Cambria Math" panose="02040503050406030204" pitchFamily="18" charset="0"/>
                              </a:rPr>
                              <m:t>+</m:t>
                            </m:r>
                            <m:r>
                              <a:rPr lang="en-US" altLang="zh-CN" sz="1800" i="1">
                                <a:latin typeface="Cambria Math" panose="02040503050406030204" pitchFamily="18" charset="0"/>
                              </a:rPr>
                              <m:t>𝑣</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𝑡</m:t>
                                </m:r>
                              </m:num>
                              <m:den>
                                <m:r>
                                  <a:rPr lang="zh-CN" altLang="en-US" sz="1800" i="1">
                                    <a:latin typeface="Cambria Math" panose="02040503050406030204" pitchFamily="18" charset="0"/>
                                  </a:rPr>
                                  <m:t>𝜕𝜏</m:t>
                                </m:r>
                              </m:den>
                            </m:f>
                          </m:e>
                        </m:d>
                        <m:r>
                          <a:rPr lang="en-US" altLang="zh-CN" sz="1800">
                            <a:latin typeface="Cambria Math" panose="02040503050406030204" pitchFamily="18" charset="0"/>
                          </a:rPr>
                          <m:t>=</m:t>
                        </m:r>
                        <m:r>
                          <a:rPr lang="zh-CN" altLang="en-US" sz="1800" i="1">
                            <a:latin typeface="Cambria Math" panose="02040503050406030204" pitchFamily="18" charset="0"/>
                          </a:rPr>
                          <m:t>𝜆</m:t>
                        </m:r>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𝑡</m:t>
                                </m:r>
                              </m:num>
                              <m:den>
                                <m:r>
                                  <a:rPr lang="zh-CN" altLang="en-US"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2</m:t>
                                    </m:r>
                                  </m:sup>
                                </m:sSup>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𝑡</m:t>
                                </m:r>
                              </m:num>
                              <m:den>
                                <m:r>
                                  <a:rPr lang="zh-CN" altLang="en-US"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𝑦</m:t>
                                    </m:r>
                                  </m:e>
                                  <m:sup>
                                    <m:r>
                                      <a:rPr lang="en-US" altLang="zh-CN" sz="1800" i="1">
                                        <a:latin typeface="Cambria Math" panose="02040503050406030204" pitchFamily="18" charset="0"/>
                                      </a:rPr>
                                      <m:t>2</m:t>
                                    </m:r>
                                  </m:sup>
                                </m:sSup>
                              </m:den>
                            </m:f>
                          </m:e>
                        </m:d>
                        <m:r>
                          <a:rPr lang="en-US" altLang="zh-CN" sz="1800" i="1">
                            <a:latin typeface="Cambria Math" panose="02040503050406030204" pitchFamily="18" charset="0"/>
                          </a:rPr>
                          <m:t>+</m:t>
                        </m:r>
                        <m:acc>
                          <m:accPr>
                            <m:chr m:val="̇"/>
                            <m:ctrlPr>
                              <a:rPr lang="en-US" altLang="zh-CN" sz="1800" i="1" smtClean="0">
                                <a:solidFill>
                                  <a:srgbClr val="FF0000"/>
                                </a:solidFill>
                                <a:latin typeface="Cambria Math" panose="02040503050406030204" pitchFamily="18" charset="0"/>
                              </a:rPr>
                            </m:ctrlPr>
                          </m:accPr>
                          <m:e>
                            <m:r>
                              <m:rPr>
                                <m:sty m:val="p"/>
                              </m:rPr>
                              <a:rPr lang="el-GR" altLang="zh-CN" sz="1800" i="1" smtClean="0">
                                <a:solidFill>
                                  <a:srgbClr val="FF0000"/>
                                </a:solidFill>
                                <a:latin typeface="Cambria Math" panose="02040503050406030204" pitchFamily="18" charset="0"/>
                                <a:ea typeface="Cambria Math" panose="02040503050406030204" pitchFamily="18" charset="0"/>
                              </a:rPr>
                              <m:t>Φ</m:t>
                            </m:r>
                          </m:e>
                        </m:acc>
                        <m:d>
                          <m:dPr>
                            <m:ctrlPr>
                              <a:rPr lang="en-US" altLang="zh-CN" sz="1800" i="1" smtClean="0">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𝑦</m:t>
                            </m:r>
                          </m:e>
                        </m:d>
                      </m:oMath>
                    </m:oMathPara>
                  </a14:m>
                  <a:endParaRPr lang="zh-CN" altLang="en-US" sz="1800" dirty="0"/>
                </a:p>
              </p:txBody>
            </p:sp>
          </mc:Choice>
          <mc:Fallback>
            <p:sp>
              <p:nvSpPr>
                <p:cNvPr id="64" name="矩形 15"/>
                <p:cNvSpPr>
                  <a:spLocks noRot="1" noChangeAspect="1" noMove="1" noResize="1" noEditPoints="1" noAdjustHandles="1" noChangeArrowheads="1" noChangeShapeType="1" noTextEdit="1"/>
                </p:cNvSpPr>
                <p:nvPr/>
              </p:nvSpPr>
              <p:spPr>
                <a:xfrm>
                  <a:off x="11149" y="4878"/>
                  <a:ext cx="7566" cy="2019"/>
                </a:xfrm>
                <a:prstGeom prst="rect">
                  <a:avLst/>
                </a:prstGeom>
                <a:blipFill rotWithShape="1">
                  <a:blip r:embed="rId4"/>
                </a:blipFill>
              </p:spPr>
              <p:txBody>
                <a:bodyPr/>
                <a:lstStyle/>
                <a:p>
                  <a:r>
                    <a:rPr lang="zh-CN" altLang="en-US">
                      <a:noFill/>
                    </a:rPr>
                    <a:t> </a:t>
                  </a:r>
                </a:p>
              </p:txBody>
            </p:sp>
          </mc:Fallback>
        </mc:AlternateContent>
        <p:sp>
          <p:nvSpPr>
            <p:cNvPr id="65" name="TextBox 20"/>
            <p:cNvSpPr txBox="1"/>
            <p:nvPr/>
          </p:nvSpPr>
          <p:spPr>
            <a:xfrm>
              <a:off x="12850" y="6871"/>
              <a:ext cx="6068" cy="1307"/>
            </a:xfrm>
            <a:prstGeom prst="rect">
              <a:avLst/>
            </a:prstGeom>
            <a:noFill/>
          </p:spPr>
          <p:txBody>
            <a:bodyPr wrap="square">
              <a:spAutoFit/>
            </a:bodyPr>
            <a:lstStyle/>
            <a:p>
              <a:r>
                <a:rPr lang="zh-CN" altLang="en-US" sz="2400" dirty="0">
                  <a:latin typeface="+mn-ea"/>
                  <a:ea typeface="+mn-ea"/>
                </a:rPr>
                <a:t>二维常物性流体的黏性耗散所产生的内热源强度</a:t>
              </a:r>
              <a:endParaRPr lang="en-US" sz="2400" dirty="0">
                <a:latin typeface="+mn-ea"/>
                <a:ea typeface="+mn-ea"/>
              </a:endParaRPr>
            </a:p>
          </p:txBody>
        </p:sp>
        <mc:AlternateContent xmlns:mc="http://schemas.openxmlformats.org/markup-compatibility/2006">
          <mc:Choice xmlns:a14="http://schemas.microsoft.com/office/drawing/2010/main" Requires="a14">
            <p:sp>
              <p:nvSpPr>
                <p:cNvPr id="66" name="矩形 4"/>
                <p:cNvSpPr/>
                <p:nvPr/>
              </p:nvSpPr>
              <p:spPr>
                <a:xfrm>
                  <a:off x="12736" y="8189"/>
                  <a:ext cx="7530" cy="115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tLang="zh-CN" sz="1800" i="1" smtClean="0">
                                <a:solidFill>
                                  <a:schemeClr val="tx1"/>
                                </a:solidFill>
                                <a:latin typeface="Cambria Math" panose="02040503050406030204" pitchFamily="18" charset="0"/>
                              </a:rPr>
                            </m:ctrlPr>
                          </m:accPr>
                          <m:e>
                            <m:r>
                              <m:rPr>
                                <m:sty m:val="p"/>
                              </m:rPr>
                              <a:rPr lang="el-GR" altLang="zh-CN" sz="1800" i="1">
                                <a:solidFill>
                                  <a:schemeClr val="tx1"/>
                                </a:solidFill>
                                <a:latin typeface="Cambria Math" panose="02040503050406030204" pitchFamily="18" charset="0"/>
                                <a:ea typeface="Cambria Math" panose="02040503050406030204" pitchFamily="18" charset="0"/>
                              </a:rPr>
                              <m:t>Φ</m:t>
                            </m:r>
                          </m:e>
                        </m:acc>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𝑦</m:t>
                            </m:r>
                          </m:e>
                        </m:d>
                        <m:r>
                          <a:rPr lang="en-US" altLang="zh-CN" sz="1800" i="1" smtClean="0">
                            <a:latin typeface="Cambria Math" panose="02040503050406030204" pitchFamily="18" charset="0"/>
                          </a:rPr>
                          <m:t>=</m:t>
                        </m:r>
                        <m:r>
                          <a:rPr lang="zh-CN" altLang="en-US" sz="1800" i="1" smtClean="0">
                            <a:latin typeface="Cambria Math" panose="02040503050406030204" pitchFamily="18" charset="0"/>
                          </a:rPr>
                          <m:t>𝜂</m:t>
                        </m:r>
                        <m:d>
                          <m:dPr>
                            <m:begChr m:val="{"/>
                            <m:endChr m:val="}"/>
                            <m:ctrlPr>
                              <a:rPr lang="en-US" altLang="zh-CN" sz="1800" i="1" smtClean="0">
                                <a:latin typeface="Cambria Math" panose="02040503050406030204" pitchFamily="18" charset="0"/>
                              </a:rPr>
                            </m:ctrlPr>
                          </m:dPr>
                          <m:e>
                            <m:r>
                              <a:rPr lang="en-US" altLang="zh-CN" sz="1800" b="0" i="1" smtClean="0">
                                <a:latin typeface="Cambria Math" panose="02040503050406030204" pitchFamily="18" charset="0"/>
                              </a:rPr>
                              <m:t>2</m:t>
                            </m:r>
                            <m:d>
                              <m:dPr>
                                <m:begChr m:val="["/>
                                <m:endChr m:val="]"/>
                                <m:ctrlPr>
                                  <a:rPr lang="en-US" altLang="zh-CN" sz="1800" b="0" i="1" smtClean="0">
                                    <a:latin typeface="Cambria Math" panose="02040503050406030204" pitchFamily="18" charset="0"/>
                                  </a:rPr>
                                </m:ctrlPr>
                              </m:dPr>
                              <m:e>
                                <m:sSup>
                                  <m:sSupPr>
                                    <m:ctrlPr>
                                      <a:rPr lang="en-US" altLang="zh-CN" sz="1800" b="0" i="1" smtClean="0">
                                        <a:latin typeface="Cambria Math" panose="02040503050406030204" pitchFamily="18" charset="0"/>
                                      </a:rPr>
                                    </m:ctrlPr>
                                  </m:sSupPr>
                                  <m:e>
                                    <m:d>
                                      <m:dPr>
                                        <m:ctrlPr>
                                          <a:rPr lang="en-US" altLang="zh-CN" sz="1800" b="0" i="1" smtClean="0">
                                            <a:latin typeface="Cambria Math" panose="02040503050406030204" pitchFamily="18" charset="0"/>
                                          </a:rPr>
                                        </m:ctrlPr>
                                      </m:dPr>
                                      <m:e>
                                        <m:f>
                                          <m:fPr>
                                            <m:ctrlPr>
                                              <a:rPr lang="en-US" altLang="zh-CN" sz="1800" b="0" i="1" smtClean="0">
                                                <a:latin typeface="Cambria Math" panose="02040503050406030204" pitchFamily="18" charset="0"/>
                                              </a:rPr>
                                            </m:ctrlPr>
                                          </m:fPr>
                                          <m:num>
                                            <m:r>
                                              <a:rPr lang="zh-CN" altLang="en-US" sz="1800" b="0" i="1" smtClean="0">
                                                <a:latin typeface="Cambria Math" panose="02040503050406030204" pitchFamily="18" charset="0"/>
                                              </a:rPr>
                                              <m:t>𝜕</m:t>
                                            </m:r>
                                            <m:r>
                                              <a:rPr lang="en-US" altLang="zh-CN" sz="1800" b="0" i="1" smtClean="0">
                                                <a:latin typeface="Cambria Math" panose="02040503050406030204" pitchFamily="18" charset="0"/>
                                              </a:rPr>
                                              <m:t>𝑢</m:t>
                                            </m:r>
                                          </m:num>
                                          <m:den>
                                            <m:r>
                                              <a:rPr lang="zh-CN" altLang="en-US" sz="1800" b="0" i="1" smtClean="0">
                                                <a:latin typeface="Cambria Math" panose="02040503050406030204" pitchFamily="18" charset="0"/>
                                              </a:rPr>
                                              <m:t>𝜕</m:t>
                                            </m:r>
                                            <m:r>
                                              <a:rPr lang="en-US" altLang="zh-CN" sz="1800" b="0" i="1" smtClean="0">
                                                <a:latin typeface="Cambria Math" panose="02040503050406030204" pitchFamily="18" charset="0"/>
                                              </a:rPr>
                                              <m:t>𝑥</m:t>
                                            </m:r>
                                          </m:den>
                                        </m:f>
                                      </m:e>
                                    </m:d>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b="0" i="1" smtClean="0">
                                                <a:latin typeface="Cambria Math" panose="02040503050406030204" pitchFamily="18" charset="0"/>
                                              </a:rPr>
                                              <m:t>𝑣</m:t>
                                            </m:r>
                                          </m:num>
                                          <m:den>
                                            <m:r>
                                              <a:rPr lang="zh-CN" altLang="en-US" sz="1800" i="1">
                                                <a:latin typeface="Cambria Math" panose="02040503050406030204" pitchFamily="18" charset="0"/>
                                              </a:rPr>
                                              <m:t>𝜕</m:t>
                                            </m:r>
                                            <m:r>
                                              <a:rPr lang="en-US" altLang="zh-CN" sz="1800" b="0" i="1" smtClean="0">
                                                <a:latin typeface="Cambria Math" panose="02040503050406030204" pitchFamily="18" charset="0"/>
                                              </a:rPr>
                                              <m:t>𝑦</m:t>
                                            </m:r>
                                          </m:den>
                                        </m:f>
                                      </m:e>
                                    </m:d>
                                  </m:e>
                                  <m:sup>
                                    <m:r>
                                      <a:rPr lang="en-US" altLang="zh-CN" sz="1800" i="1">
                                        <a:latin typeface="Cambria Math" panose="02040503050406030204" pitchFamily="18" charset="0"/>
                                      </a:rPr>
                                      <m:t>2</m:t>
                                    </m:r>
                                  </m:sup>
                                </m:sSup>
                              </m:e>
                            </m:d>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𝑢</m:t>
                                        </m:r>
                                      </m:num>
                                      <m:den>
                                        <m:r>
                                          <a:rPr lang="zh-CN" altLang="en-US"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zh-CN" altLang="en-US" sz="1800" i="1">
                                            <a:latin typeface="Cambria Math" panose="02040503050406030204" pitchFamily="18" charset="0"/>
                                          </a:rPr>
                                          <m:t>𝜕</m:t>
                                        </m:r>
                                        <m:r>
                                          <a:rPr lang="en-US" altLang="zh-CN" sz="1800" i="1">
                                            <a:latin typeface="Cambria Math" panose="02040503050406030204" pitchFamily="18" charset="0"/>
                                          </a:rPr>
                                          <m:t>𝑣</m:t>
                                        </m:r>
                                      </m:num>
                                      <m:den>
                                        <m:r>
                                          <a:rPr lang="zh-CN" altLang="en-US" sz="1800" i="1">
                                            <a:latin typeface="Cambria Math" panose="02040503050406030204" pitchFamily="18" charset="0"/>
                                          </a:rPr>
                                          <m:t>𝜕</m:t>
                                        </m:r>
                                        <m:r>
                                          <a:rPr lang="en-US" altLang="zh-CN" sz="1800" i="1">
                                            <a:latin typeface="Cambria Math" panose="02040503050406030204" pitchFamily="18" charset="0"/>
                                          </a:rPr>
                                          <m:t>𝑥</m:t>
                                        </m:r>
                                      </m:den>
                                    </m:f>
                                  </m:e>
                                </m:d>
                              </m:e>
                              <m:sup>
                                <m:r>
                                  <a:rPr lang="en-US" altLang="zh-CN" sz="1800" b="0" i="1" smtClean="0">
                                    <a:latin typeface="Cambria Math" panose="02040503050406030204" pitchFamily="18" charset="0"/>
                                  </a:rPr>
                                  <m:t>2</m:t>
                                </m:r>
                              </m:sup>
                            </m:sSup>
                          </m:e>
                        </m:d>
                      </m:oMath>
                    </m:oMathPara>
                  </a14:m>
                  <a:endParaRPr lang="zh-CN" altLang="en-US" sz="1800" dirty="0"/>
                </a:p>
              </p:txBody>
            </p:sp>
          </mc:Choice>
          <mc:Fallback>
            <p:sp>
              <p:nvSpPr>
                <p:cNvPr id="66" name="矩形 4"/>
                <p:cNvSpPr>
                  <a:spLocks noRot="1" noChangeAspect="1" noMove="1" noResize="1" noEditPoints="1" noAdjustHandles="1" noChangeArrowheads="1" noChangeShapeType="1" noTextEdit="1"/>
                </p:cNvSpPr>
                <p:nvPr/>
              </p:nvSpPr>
              <p:spPr>
                <a:xfrm>
                  <a:off x="12736" y="8189"/>
                  <a:ext cx="7530" cy="1159"/>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5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对流传热方程</a:t>
            </a:r>
            <a:endParaRPr lang="en-US" dirty="0"/>
          </a:p>
        </p:txBody>
      </p:sp>
      <p:grpSp>
        <p:nvGrpSpPr>
          <p:cNvPr id="25" name="组合 18"/>
          <p:cNvGrpSpPr/>
          <p:nvPr/>
        </p:nvGrpSpPr>
        <p:grpSpPr>
          <a:xfrm>
            <a:off x="2252746" y="952500"/>
            <a:ext cx="6942928" cy="5963104"/>
            <a:chOff x="4645" y="2345"/>
            <a:chExt cx="8691" cy="8009"/>
          </a:xfrm>
        </p:grpSpPr>
        <p:sp>
          <p:nvSpPr>
            <p:cNvPr id="26" name="文本框 43"/>
            <p:cNvSpPr txBox="1"/>
            <p:nvPr>
              <p:custDataLst>
                <p:tags r:id="rId1"/>
              </p:custDataLst>
            </p:nvPr>
          </p:nvSpPr>
          <p:spPr>
            <a:xfrm>
              <a:off x="5930" y="2345"/>
              <a:ext cx="6044" cy="916"/>
            </a:xfrm>
            <a:prstGeom prst="rect">
              <a:avLst/>
            </a:prstGeom>
            <a:noFill/>
          </p:spPr>
          <p:txBody>
            <a:bodyPr wrap="square" rtlCol="0">
              <a:spAutoFit/>
            </a:bodyPr>
            <a:lstStyle/>
            <a:p>
              <a:pPr algn="ctr">
                <a:lnSpc>
                  <a:spcPct val="120000"/>
                </a:lnSpc>
              </a:pPr>
              <a:r>
                <a:rPr lang="zh-CN" altLang="en-US" sz="3200" b="1">
                  <a:solidFill>
                    <a:srgbClr val="595959"/>
                  </a:solidFill>
                  <a:latin typeface="微软雅黑" panose="020B0503020204020204" pitchFamily="34" charset="-122"/>
                  <a:ea typeface="微软雅黑" panose="020B0503020204020204" pitchFamily="34" charset="-122"/>
                  <a:cs typeface="+mn-ea"/>
                </a:rPr>
                <a:t>定解条件</a:t>
              </a:r>
              <a:endParaRPr lang="zh-CN" altLang="en-US" sz="3200" b="1">
                <a:solidFill>
                  <a:srgbClr val="595959"/>
                </a:solidFill>
                <a:latin typeface="微软雅黑" panose="020B0503020204020204" pitchFamily="34" charset="-122"/>
                <a:ea typeface="微软雅黑" panose="020B0503020204020204" pitchFamily="34" charset="-122"/>
                <a:cs typeface="+mn-ea"/>
              </a:endParaRPr>
            </a:p>
          </p:txBody>
        </p:sp>
        <p:sp>
          <p:nvSpPr>
            <p:cNvPr id="27" name="任意多边形 2"/>
            <p:cNvSpPr/>
            <p:nvPr>
              <p:custDataLst>
                <p:tags r:id="rId2"/>
              </p:custDataLst>
            </p:nvPr>
          </p:nvSpPr>
          <p:spPr>
            <a:xfrm>
              <a:off x="9040" y="5088"/>
              <a:ext cx="4295" cy="5251"/>
            </a:xfrm>
            <a:custGeom>
              <a:avLst/>
              <a:gdLst>
                <a:gd name="connsiteX0" fmla="*/ 0 w 2936611"/>
                <a:gd name="connsiteY0" fmla="*/ 0 h 3589637"/>
                <a:gd name="connsiteX1" fmla="*/ 2620867 w 2936611"/>
                <a:gd name="connsiteY1" fmla="*/ 0 h 3589637"/>
                <a:gd name="connsiteX2" fmla="*/ 2936611 w 2936611"/>
                <a:gd name="connsiteY2" fmla="*/ 315744 h 3589637"/>
                <a:gd name="connsiteX3" fmla="*/ 2936611 w 2936611"/>
                <a:gd name="connsiteY3" fmla="*/ 3273893 h 3589637"/>
                <a:gd name="connsiteX4" fmla="*/ 2620867 w 2936611"/>
                <a:gd name="connsiteY4" fmla="*/ 3589637 h 3589637"/>
                <a:gd name="connsiteX5" fmla="*/ 0 w 2936611"/>
                <a:gd name="connsiteY5" fmla="*/ 3589637 h 358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6611" h="3589637">
                  <a:moveTo>
                    <a:pt x="0" y="0"/>
                  </a:moveTo>
                  <a:lnTo>
                    <a:pt x="2620867" y="0"/>
                  </a:lnTo>
                  <a:cubicBezTo>
                    <a:pt x="2795247" y="0"/>
                    <a:pt x="2936611" y="141363"/>
                    <a:pt x="2936611" y="315744"/>
                  </a:cubicBezTo>
                  <a:lnTo>
                    <a:pt x="2936611" y="3273893"/>
                  </a:lnTo>
                  <a:cubicBezTo>
                    <a:pt x="2936611" y="3448274"/>
                    <a:pt x="2795247" y="3589637"/>
                    <a:pt x="2620867" y="3589637"/>
                  </a:cubicBezTo>
                  <a:lnTo>
                    <a:pt x="0" y="3589637"/>
                  </a:lnTo>
                  <a:close/>
                </a:path>
              </a:pathLst>
            </a:custGeom>
            <a:solidFill>
              <a:srgbClr val="FCC82F"/>
            </a:solidFill>
            <a:ln>
              <a:no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28" name="任意多边形 3"/>
            <p:cNvSpPr/>
            <p:nvPr>
              <p:custDataLst>
                <p:tags r:id="rId3"/>
              </p:custDataLst>
            </p:nvPr>
          </p:nvSpPr>
          <p:spPr>
            <a:xfrm>
              <a:off x="9040" y="6687"/>
              <a:ext cx="4295" cy="3666"/>
            </a:xfrm>
            <a:custGeom>
              <a:avLst/>
              <a:gdLst>
                <a:gd name="connsiteX0" fmla="*/ 2936611 w 2936611"/>
                <a:gd name="connsiteY0" fmla="*/ 0 h 2506567"/>
                <a:gd name="connsiteX1" fmla="*/ 2936611 w 2936611"/>
                <a:gd name="connsiteY1" fmla="*/ 2190823 h 2506567"/>
                <a:gd name="connsiteX2" fmla="*/ 2620867 w 2936611"/>
                <a:gd name="connsiteY2" fmla="*/ 2506567 h 2506567"/>
                <a:gd name="connsiteX3" fmla="*/ 0 w 2936611"/>
                <a:gd name="connsiteY3" fmla="*/ 2506567 h 2506567"/>
                <a:gd name="connsiteX4" fmla="*/ 0 w 2936611"/>
                <a:gd name="connsiteY4" fmla="*/ 523409 h 2506567"/>
                <a:gd name="connsiteX5" fmla="*/ 10264 w 2936611"/>
                <a:gd name="connsiteY5" fmla="*/ 523249 h 2506567"/>
                <a:gd name="connsiteX6" fmla="*/ 393338 w 2936611"/>
                <a:gd name="connsiteY6" fmla="*/ 504152 h 2506567"/>
                <a:gd name="connsiteX7" fmla="*/ 2013908 w 2936611"/>
                <a:gd name="connsiteY7" fmla="*/ 286868 h 2506567"/>
                <a:gd name="connsiteX8" fmla="*/ 2810613 w 2936611"/>
                <a:gd name="connsiteY8" fmla="*/ 45820 h 250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611" h="2506567">
                  <a:moveTo>
                    <a:pt x="2936611" y="0"/>
                  </a:moveTo>
                  <a:lnTo>
                    <a:pt x="2936611" y="2190823"/>
                  </a:lnTo>
                  <a:cubicBezTo>
                    <a:pt x="2936611" y="2365204"/>
                    <a:pt x="2795248" y="2506567"/>
                    <a:pt x="2620867" y="2506567"/>
                  </a:cubicBezTo>
                  <a:lnTo>
                    <a:pt x="0" y="2506567"/>
                  </a:lnTo>
                  <a:lnTo>
                    <a:pt x="0" y="523409"/>
                  </a:lnTo>
                  <a:lnTo>
                    <a:pt x="10264" y="523249"/>
                  </a:lnTo>
                  <a:cubicBezTo>
                    <a:pt x="135032" y="518770"/>
                    <a:pt x="261686" y="512074"/>
                    <a:pt x="393338" y="504152"/>
                  </a:cubicBezTo>
                  <a:cubicBezTo>
                    <a:pt x="919948" y="472465"/>
                    <a:pt x="1506914" y="403054"/>
                    <a:pt x="2013908" y="286868"/>
                  </a:cubicBezTo>
                  <a:cubicBezTo>
                    <a:pt x="2267405" y="228775"/>
                    <a:pt x="2553344" y="137109"/>
                    <a:pt x="2810613" y="45820"/>
                  </a:cubicBezTo>
                  <a:close/>
                </a:path>
              </a:pathLst>
            </a:custGeom>
            <a:solidFill>
              <a:srgbClr val="FCC82F">
                <a:lumMod val="75000"/>
              </a:srgbClr>
            </a:solidFill>
            <a:ln>
              <a:no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29" name="任意多边形 58"/>
            <p:cNvSpPr/>
            <p:nvPr>
              <p:custDataLst>
                <p:tags r:id="rId4"/>
              </p:custDataLst>
            </p:nvPr>
          </p:nvSpPr>
          <p:spPr>
            <a:xfrm>
              <a:off x="4645" y="5088"/>
              <a:ext cx="4295" cy="5251"/>
            </a:xfrm>
            <a:custGeom>
              <a:avLst/>
              <a:gdLst>
                <a:gd name="connsiteX0" fmla="*/ 315744 w 2936612"/>
                <a:gd name="connsiteY0" fmla="*/ 0 h 3589637"/>
                <a:gd name="connsiteX1" fmla="*/ 2936612 w 2936612"/>
                <a:gd name="connsiteY1" fmla="*/ 0 h 3589637"/>
                <a:gd name="connsiteX2" fmla="*/ 2936612 w 2936612"/>
                <a:gd name="connsiteY2" fmla="*/ 3589637 h 3589637"/>
                <a:gd name="connsiteX3" fmla="*/ 315744 w 2936612"/>
                <a:gd name="connsiteY3" fmla="*/ 3589637 h 3589637"/>
                <a:gd name="connsiteX4" fmla="*/ 0 w 2936612"/>
                <a:gd name="connsiteY4" fmla="*/ 3273893 h 3589637"/>
                <a:gd name="connsiteX5" fmla="*/ 0 w 2936612"/>
                <a:gd name="connsiteY5" fmla="*/ 315744 h 3589637"/>
                <a:gd name="connsiteX6" fmla="*/ 315744 w 2936612"/>
                <a:gd name="connsiteY6" fmla="*/ 0 h 358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6612" h="3589637">
                  <a:moveTo>
                    <a:pt x="315744" y="0"/>
                  </a:moveTo>
                  <a:lnTo>
                    <a:pt x="2936612" y="0"/>
                  </a:lnTo>
                  <a:lnTo>
                    <a:pt x="2936612" y="3589637"/>
                  </a:lnTo>
                  <a:lnTo>
                    <a:pt x="315744" y="3589637"/>
                  </a:lnTo>
                  <a:cubicBezTo>
                    <a:pt x="141363" y="3589637"/>
                    <a:pt x="0" y="3448274"/>
                    <a:pt x="0" y="3273893"/>
                  </a:cubicBezTo>
                  <a:lnTo>
                    <a:pt x="0" y="315744"/>
                  </a:lnTo>
                  <a:cubicBezTo>
                    <a:pt x="0" y="141363"/>
                    <a:pt x="141363" y="0"/>
                    <a:pt x="315744" y="0"/>
                  </a:cubicBezTo>
                  <a:close/>
                </a:path>
              </a:pathLst>
            </a:custGeom>
            <a:solidFill>
              <a:srgbClr val="46AEAF"/>
            </a:solidFill>
            <a:ln>
              <a:no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30" name="任意多边形 4"/>
            <p:cNvSpPr/>
            <p:nvPr>
              <p:custDataLst>
                <p:tags r:id="rId5"/>
              </p:custDataLst>
            </p:nvPr>
          </p:nvSpPr>
          <p:spPr>
            <a:xfrm>
              <a:off x="4645" y="6785"/>
              <a:ext cx="4295" cy="3553"/>
            </a:xfrm>
            <a:custGeom>
              <a:avLst/>
              <a:gdLst>
                <a:gd name="connsiteX0" fmla="*/ 0 w 2936610"/>
                <a:gd name="connsiteY0" fmla="*/ 0 h 2429307"/>
                <a:gd name="connsiteX1" fmla="*/ 3007 w 2936610"/>
                <a:gd name="connsiteY1" fmla="*/ 1379 h 2429307"/>
                <a:gd name="connsiteX2" fmla="*/ 1858968 w 2936610"/>
                <a:gd name="connsiteY2" fmla="*/ 399731 h 2429307"/>
                <a:gd name="connsiteX3" fmla="*/ 2643225 w 2936610"/>
                <a:gd name="connsiteY3" fmla="*/ 451789 h 2429307"/>
                <a:gd name="connsiteX4" fmla="*/ 2936610 w 2936610"/>
                <a:gd name="connsiteY4" fmla="*/ 447212 h 2429307"/>
                <a:gd name="connsiteX5" fmla="*/ 2936610 w 2936610"/>
                <a:gd name="connsiteY5" fmla="*/ 2429307 h 2429307"/>
                <a:gd name="connsiteX6" fmla="*/ 315744 w 2936610"/>
                <a:gd name="connsiteY6" fmla="*/ 2429307 h 2429307"/>
                <a:gd name="connsiteX7" fmla="*/ 0 w 2936610"/>
                <a:gd name="connsiteY7" fmla="*/ 2113563 h 2429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6610" h="2429307">
                  <a:moveTo>
                    <a:pt x="0" y="0"/>
                  </a:moveTo>
                  <a:lnTo>
                    <a:pt x="3007" y="1379"/>
                  </a:lnTo>
                  <a:cubicBezTo>
                    <a:pt x="570357" y="242805"/>
                    <a:pt x="1293126" y="328812"/>
                    <a:pt x="1858968" y="399731"/>
                  </a:cubicBezTo>
                  <a:cubicBezTo>
                    <a:pt x="2141889" y="435191"/>
                    <a:pt x="2395009" y="449903"/>
                    <a:pt x="2643225" y="451789"/>
                  </a:cubicBezTo>
                  <a:lnTo>
                    <a:pt x="2936610" y="447212"/>
                  </a:lnTo>
                  <a:lnTo>
                    <a:pt x="2936610" y="2429307"/>
                  </a:lnTo>
                  <a:lnTo>
                    <a:pt x="315744" y="2429307"/>
                  </a:lnTo>
                  <a:cubicBezTo>
                    <a:pt x="141363" y="2429307"/>
                    <a:pt x="0" y="2287944"/>
                    <a:pt x="0" y="2113563"/>
                  </a:cubicBezTo>
                  <a:close/>
                </a:path>
              </a:pathLst>
            </a:custGeom>
            <a:solidFill>
              <a:srgbClr val="46AEAF">
                <a:lumMod val="75000"/>
              </a:srgbClr>
            </a:solidFill>
            <a:ln>
              <a:no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31" name="任意多边形 7"/>
            <p:cNvSpPr/>
            <p:nvPr>
              <p:custDataLst>
                <p:tags r:id="rId6"/>
              </p:custDataLst>
            </p:nvPr>
          </p:nvSpPr>
          <p:spPr>
            <a:xfrm>
              <a:off x="4645" y="6639"/>
              <a:ext cx="8691" cy="759"/>
            </a:xfrm>
            <a:custGeom>
              <a:avLst/>
              <a:gdLst>
                <a:gd name="connsiteX0" fmla="*/ 3039534 w 6278033"/>
                <a:gd name="connsiteY0" fmla="*/ 0 h 3886200"/>
                <a:gd name="connsiteX1" fmla="*/ 6001607 w 6278033"/>
                <a:gd name="connsiteY1" fmla="*/ 443710 h 3886200"/>
                <a:gd name="connsiteX2" fmla="*/ 6278033 w 6278033"/>
                <a:gd name="connsiteY2" fmla="*/ 548543 h 3886200"/>
                <a:gd name="connsiteX3" fmla="*/ 6278033 w 6278033"/>
                <a:gd name="connsiteY3" fmla="*/ 3337658 h 3886200"/>
                <a:gd name="connsiteX4" fmla="*/ 6001607 w 6278033"/>
                <a:gd name="connsiteY4" fmla="*/ 3442490 h 3886200"/>
                <a:gd name="connsiteX5" fmla="*/ 3039534 w 6278033"/>
                <a:gd name="connsiteY5" fmla="*/ 3886200 h 3886200"/>
                <a:gd name="connsiteX6" fmla="*/ 77462 w 6278033"/>
                <a:gd name="connsiteY6" fmla="*/ 3442490 h 3886200"/>
                <a:gd name="connsiteX7" fmla="*/ 0 w 6278033"/>
                <a:gd name="connsiteY7" fmla="*/ 3413114 h 3886200"/>
                <a:gd name="connsiteX8" fmla="*/ 0 w 6278033"/>
                <a:gd name="connsiteY8" fmla="*/ 473087 h 3886200"/>
                <a:gd name="connsiteX9" fmla="*/ 77462 w 6278033"/>
                <a:gd name="connsiteY9" fmla="*/ 443710 h 3886200"/>
                <a:gd name="connsiteX10" fmla="*/ 3039534 w 6278033"/>
                <a:gd name="connsiteY10" fmla="*/ 0 h 3886200"/>
                <a:gd name="connsiteX0-1" fmla="*/ 0 w 6278033"/>
                <a:gd name="connsiteY0-2" fmla="*/ 473087 h 3886200"/>
                <a:gd name="connsiteX1-3" fmla="*/ 77462 w 6278033"/>
                <a:gd name="connsiteY1-4" fmla="*/ 443710 h 3886200"/>
                <a:gd name="connsiteX2-5" fmla="*/ 3039534 w 6278033"/>
                <a:gd name="connsiteY2-6" fmla="*/ 0 h 3886200"/>
                <a:gd name="connsiteX3-7" fmla="*/ 6001607 w 6278033"/>
                <a:gd name="connsiteY3-8" fmla="*/ 443710 h 3886200"/>
                <a:gd name="connsiteX4-9" fmla="*/ 6278033 w 6278033"/>
                <a:gd name="connsiteY4-10" fmla="*/ 548543 h 3886200"/>
                <a:gd name="connsiteX5-11" fmla="*/ 6278033 w 6278033"/>
                <a:gd name="connsiteY5-12" fmla="*/ 3337658 h 3886200"/>
                <a:gd name="connsiteX6-13" fmla="*/ 6001607 w 6278033"/>
                <a:gd name="connsiteY6-14" fmla="*/ 3442490 h 3886200"/>
                <a:gd name="connsiteX7-15" fmla="*/ 3039534 w 6278033"/>
                <a:gd name="connsiteY7-16" fmla="*/ 3886200 h 3886200"/>
                <a:gd name="connsiteX8-17" fmla="*/ 77462 w 6278033"/>
                <a:gd name="connsiteY8-18" fmla="*/ 3442490 h 3886200"/>
                <a:gd name="connsiteX9-19" fmla="*/ 0 w 6278033"/>
                <a:gd name="connsiteY9-20" fmla="*/ 3413114 h 3886200"/>
                <a:gd name="connsiteX10-21" fmla="*/ 91440 w 6278033"/>
                <a:gd name="connsiteY10-22" fmla="*/ 564527 h 3886200"/>
                <a:gd name="connsiteX0-23" fmla="*/ 0 w 6278033"/>
                <a:gd name="connsiteY0-24" fmla="*/ 473087 h 3886200"/>
                <a:gd name="connsiteX1-25" fmla="*/ 77462 w 6278033"/>
                <a:gd name="connsiteY1-26" fmla="*/ 443710 h 3886200"/>
                <a:gd name="connsiteX2-27" fmla="*/ 3039534 w 6278033"/>
                <a:gd name="connsiteY2-28" fmla="*/ 0 h 3886200"/>
                <a:gd name="connsiteX3-29" fmla="*/ 6001607 w 6278033"/>
                <a:gd name="connsiteY3-30" fmla="*/ 443710 h 3886200"/>
                <a:gd name="connsiteX4-31" fmla="*/ 6278033 w 6278033"/>
                <a:gd name="connsiteY4-32" fmla="*/ 548543 h 3886200"/>
                <a:gd name="connsiteX5-33" fmla="*/ 6278033 w 6278033"/>
                <a:gd name="connsiteY5-34" fmla="*/ 3337658 h 3886200"/>
                <a:gd name="connsiteX6-35" fmla="*/ 6001607 w 6278033"/>
                <a:gd name="connsiteY6-36" fmla="*/ 3442490 h 3886200"/>
                <a:gd name="connsiteX7-37" fmla="*/ 3039534 w 6278033"/>
                <a:gd name="connsiteY7-38" fmla="*/ 3886200 h 3886200"/>
                <a:gd name="connsiteX8-39" fmla="*/ 77462 w 6278033"/>
                <a:gd name="connsiteY8-40" fmla="*/ 3442490 h 3886200"/>
                <a:gd name="connsiteX9-41" fmla="*/ 0 w 6278033"/>
                <a:gd name="connsiteY9-42" fmla="*/ 3413114 h 3886200"/>
                <a:gd name="connsiteX0-43" fmla="*/ 77462 w 6278033"/>
                <a:gd name="connsiteY0-44" fmla="*/ 443710 h 3886200"/>
                <a:gd name="connsiteX1-45" fmla="*/ 3039534 w 6278033"/>
                <a:gd name="connsiteY1-46" fmla="*/ 0 h 3886200"/>
                <a:gd name="connsiteX2-47" fmla="*/ 6001607 w 6278033"/>
                <a:gd name="connsiteY2-48" fmla="*/ 443710 h 3886200"/>
                <a:gd name="connsiteX3-49" fmla="*/ 6278033 w 6278033"/>
                <a:gd name="connsiteY3-50" fmla="*/ 548543 h 3886200"/>
                <a:gd name="connsiteX4-51" fmla="*/ 6278033 w 6278033"/>
                <a:gd name="connsiteY4-52" fmla="*/ 3337658 h 3886200"/>
                <a:gd name="connsiteX5-53" fmla="*/ 6001607 w 6278033"/>
                <a:gd name="connsiteY5-54" fmla="*/ 3442490 h 3886200"/>
                <a:gd name="connsiteX6-55" fmla="*/ 3039534 w 6278033"/>
                <a:gd name="connsiteY6-56" fmla="*/ 3886200 h 3886200"/>
                <a:gd name="connsiteX7-57" fmla="*/ 77462 w 6278033"/>
                <a:gd name="connsiteY7-58" fmla="*/ 3442490 h 3886200"/>
                <a:gd name="connsiteX8-59" fmla="*/ 0 w 6278033"/>
                <a:gd name="connsiteY8-60" fmla="*/ 3413114 h 3886200"/>
                <a:gd name="connsiteX0-61" fmla="*/ 3039534 w 6278033"/>
                <a:gd name="connsiteY0-62" fmla="*/ 0 h 3886200"/>
                <a:gd name="connsiteX1-63" fmla="*/ 6001607 w 6278033"/>
                <a:gd name="connsiteY1-64" fmla="*/ 443710 h 3886200"/>
                <a:gd name="connsiteX2-65" fmla="*/ 6278033 w 6278033"/>
                <a:gd name="connsiteY2-66" fmla="*/ 548543 h 3886200"/>
                <a:gd name="connsiteX3-67" fmla="*/ 6278033 w 6278033"/>
                <a:gd name="connsiteY3-68" fmla="*/ 3337658 h 3886200"/>
                <a:gd name="connsiteX4-69" fmla="*/ 6001607 w 6278033"/>
                <a:gd name="connsiteY4-70" fmla="*/ 3442490 h 3886200"/>
                <a:gd name="connsiteX5-71" fmla="*/ 3039534 w 6278033"/>
                <a:gd name="connsiteY5-72" fmla="*/ 3886200 h 3886200"/>
                <a:gd name="connsiteX6-73" fmla="*/ 77462 w 6278033"/>
                <a:gd name="connsiteY6-74" fmla="*/ 3442490 h 3886200"/>
                <a:gd name="connsiteX7-75" fmla="*/ 0 w 6278033"/>
                <a:gd name="connsiteY7-76" fmla="*/ 3413114 h 3886200"/>
                <a:gd name="connsiteX0-77" fmla="*/ 6001607 w 6278033"/>
                <a:gd name="connsiteY0-78" fmla="*/ 0 h 3442490"/>
                <a:gd name="connsiteX1-79" fmla="*/ 6278033 w 6278033"/>
                <a:gd name="connsiteY1-80" fmla="*/ 104833 h 3442490"/>
                <a:gd name="connsiteX2-81" fmla="*/ 6278033 w 6278033"/>
                <a:gd name="connsiteY2-82" fmla="*/ 2893948 h 3442490"/>
                <a:gd name="connsiteX3-83" fmla="*/ 6001607 w 6278033"/>
                <a:gd name="connsiteY3-84" fmla="*/ 2998780 h 3442490"/>
                <a:gd name="connsiteX4-85" fmla="*/ 3039534 w 6278033"/>
                <a:gd name="connsiteY4-86" fmla="*/ 3442490 h 3442490"/>
                <a:gd name="connsiteX5-87" fmla="*/ 77462 w 6278033"/>
                <a:gd name="connsiteY5-88" fmla="*/ 2998780 h 3442490"/>
                <a:gd name="connsiteX6-89" fmla="*/ 0 w 6278033"/>
                <a:gd name="connsiteY6-90" fmla="*/ 2969404 h 3442490"/>
                <a:gd name="connsiteX0-91" fmla="*/ 6278033 w 6278033"/>
                <a:gd name="connsiteY0-92" fmla="*/ 0 h 3337657"/>
                <a:gd name="connsiteX1-93" fmla="*/ 6278033 w 6278033"/>
                <a:gd name="connsiteY1-94" fmla="*/ 2789115 h 3337657"/>
                <a:gd name="connsiteX2-95" fmla="*/ 6001607 w 6278033"/>
                <a:gd name="connsiteY2-96" fmla="*/ 2893947 h 3337657"/>
                <a:gd name="connsiteX3-97" fmla="*/ 3039534 w 6278033"/>
                <a:gd name="connsiteY3-98" fmla="*/ 3337657 h 3337657"/>
                <a:gd name="connsiteX4-99" fmla="*/ 77462 w 6278033"/>
                <a:gd name="connsiteY4-100" fmla="*/ 2893947 h 3337657"/>
                <a:gd name="connsiteX5-101" fmla="*/ 0 w 6278033"/>
                <a:gd name="connsiteY5-102" fmla="*/ 2864571 h 3337657"/>
                <a:gd name="connsiteX0-103" fmla="*/ 6278033 w 6278033"/>
                <a:gd name="connsiteY0-104" fmla="*/ 0 h 548542"/>
                <a:gd name="connsiteX1-105" fmla="*/ 6001607 w 6278033"/>
                <a:gd name="connsiteY1-106" fmla="*/ 104832 h 548542"/>
                <a:gd name="connsiteX2-107" fmla="*/ 3039534 w 6278033"/>
                <a:gd name="connsiteY2-108" fmla="*/ 548542 h 548542"/>
                <a:gd name="connsiteX3-109" fmla="*/ 77462 w 6278033"/>
                <a:gd name="connsiteY3-110" fmla="*/ 104832 h 548542"/>
                <a:gd name="connsiteX4-111" fmla="*/ 0 w 6278033"/>
                <a:gd name="connsiteY4-112" fmla="*/ 75456 h 5485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78033" h="548542">
                  <a:moveTo>
                    <a:pt x="6278033" y="0"/>
                  </a:moveTo>
                  <a:lnTo>
                    <a:pt x="6001607" y="104832"/>
                  </a:lnTo>
                  <a:cubicBezTo>
                    <a:pt x="5196660" y="382027"/>
                    <a:pt x="4164700" y="548542"/>
                    <a:pt x="3039534" y="548542"/>
                  </a:cubicBezTo>
                  <a:cubicBezTo>
                    <a:pt x="1914369" y="548542"/>
                    <a:pt x="882408" y="382027"/>
                    <a:pt x="77462" y="104832"/>
                  </a:cubicBezTo>
                  <a:lnTo>
                    <a:pt x="0" y="75456"/>
                  </a:lnTo>
                </a:path>
              </a:pathLst>
            </a:custGeom>
            <a:noFill/>
            <a:ln w="38100">
              <a:solidFill>
                <a:srgbClr val="FFFFFF"/>
              </a:solid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grpSp>
          <p:nvGrpSpPr>
            <p:cNvPr id="32" name="组合 66"/>
            <p:cNvGrpSpPr/>
            <p:nvPr>
              <p:custDataLst>
                <p:tags r:id="rId7"/>
              </p:custDataLst>
            </p:nvPr>
          </p:nvGrpSpPr>
          <p:grpSpPr>
            <a:xfrm>
              <a:off x="6828" y="3701"/>
              <a:ext cx="4163" cy="1357"/>
              <a:chOff x="4304657" y="1642534"/>
              <a:chExt cx="2846373" cy="927857"/>
            </a:xfrm>
          </p:grpSpPr>
          <p:sp>
            <p:nvSpPr>
              <p:cNvPr id="41" name="任意多边形 67"/>
              <p:cNvSpPr/>
              <p:nvPr>
                <p:custDataLst>
                  <p:tags r:id="rId8"/>
                </p:custDataLst>
              </p:nvPr>
            </p:nvSpPr>
            <p:spPr>
              <a:xfrm>
                <a:off x="4718801" y="1642534"/>
                <a:ext cx="2013571" cy="751579"/>
              </a:xfrm>
              <a:custGeom>
                <a:avLst/>
                <a:gdLst>
                  <a:gd name="connsiteX0" fmla="*/ 766957 w 2133073"/>
                  <a:gd name="connsiteY0" fmla="*/ 0 h 761999"/>
                  <a:gd name="connsiteX1" fmla="*/ 1366115 w 2133073"/>
                  <a:gd name="connsiteY1" fmla="*/ 0 h 761999"/>
                  <a:gd name="connsiteX2" fmla="*/ 2129375 w 2133073"/>
                  <a:gd name="connsiteY2" fmla="*/ 688777 h 761999"/>
                  <a:gd name="connsiteX3" fmla="*/ 2133073 w 2133073"/>
                  <a:gd name="connsiteY3" fmla="*/ 761999 h 761999"/>
                  <a:gd name="connsiteX4" fmla="*/ 0 w 2133073"/>
                  <a:gd name="connsiteY4" fmla="*/ 761999 h 761999"/>
                  <a:gd name="connsiteX5" fmla="*/ 3697 w 2133073"/>
                  <a:gd name="connsiteY5" fmla="*/ 688777 h 761999"/>
                  <a:gd name="connsiteX6" fmla="*/ 766957 w 2133073"/>
                  <a:gd name="connsiteY6" fmla="*/ 0 h 761999"/>
                  <a:gd name="connsiteX0-1" fmla="*/ 2133073 w 2224513"/>
                  <a:gd name="connsiteY0-2" fmla="*/ 761999 h 853439"/>
                  <a:gd name="connsiteX1-3" fmla="*/ 0 w 2224513"/>
                  <a:gd name="connsiteY1-4" fmla="*/ 761999 h 853439"/>
                  <a:gd name="connsiteX2-5" fmla="*/ 3697 w 2224513"/>
                  <a:gd name="connsiteY2-6" fmla="*/ 688777 h 853439"/>
                  <a:gd name="connsiteX3-7" fmla="*/ 766957 w 2224513"/>
                  <a:gd name="connsiteY3-8" fmla="*/ 0 h 853439"/>
                  <a:gd name="connsiteX4-9" fmla="*/ 1366115 w 2224513"/>
                  <a:gd name="connsiteY4-10" fmla="*/ 0 h 853439"/>
                  <a:gd name="connsiteX5-11" fmla="*/ 2129375 w 2224513"/>
                  <a:gd name="connsiteY5-12" fmla="*/ 688777 h 853439"/>
                  <a:gd name="connsiteX6-13" fmla="*/ 2224513 w 2224513"/>
                  <a:gd name="connsiteY6-14" fmla="*/ 853439 h 853439"/>
                  <a:gd name="connsiteX0-15" fmla="*/ 2056873 w 2224513"/>
                  <a:gd name="connsiteY0-16" fmla="*/ 846666 h 853439"/>
                  <a:gd name="connsiteX1-17" fmla="*/ 0 w 2224513"/>
                  <a:gd name="connsiteY1-18" fmla="*/ 761999 h 853439"/>
                  <a:gd name="connsiteX2-19" fmla="*/ 3697 w 2224513"/>
                  <a:gd name="connsiteY2-20" fmla="*/ 688777 h 853439"/>
                  <a:gd name="connsiteX3-21" fmla="*/ 766957 w 2224513"/>
                  <a:gd name="connsiteY3-22" fmla="*/ 0 h 853439"/>
                  <a:gd name="connsiteX4-23" fmla="*/ 1366115 w 2224513"/>
                  <a:gd name="connsiteY4-24" fmla="*/ 0 h 853439"/>
                  <a:gd name="connsiteX5-25" fmla="*/ 2129375 w 2224513"/>
                  <a:gd name="connsiteY5-26" fmla="*/ 688777 h 853439"/>
                  <a:gd name="connsiteX6-27" fmla="*/ 2224513 w 2224513"/>
                  <a:gd name="connsiteY6-28" fmla="*/ 853439 h 853439"/>
                  <a:gd name="connsiteX0-29" fmla="*/ 0 w 2224513"/>
                  <a:gd name="connsiteY0-30" fmla="*/ 761999 h 853439"/>
                  <a:gd name="connsiteX1-31" fmla="*/ 3697 w 2224513"/>
                  <a:gd name="connsiteY1-32" fmla="*/ 688777 h 853439"/>
                  <a:gd name="connsiteX2-33" fmla="*/ 766957 w 2224513"/>
                  <a:gd name="connsiteY2-34" fmla="*/ 0 h 853439"/>
                  <a:gd name="connsiteX3-35" fmla="*/ 1366115 w 2224513"/>
                  <a:gd name="connsiteY3-36" fmla="*/ 0 h 853439"/>
                  <a:gd name="connsiteX4-37" fmla="*/ 2129375 w 2224513"/>
                  <a:gd name="connsiteY4-38" fmla="*/ 688777 h 853439"/>
                  <a:gd name="connsiteX5-39" fmla="*/ 2224513 w 2224513"/>
                  <a:gd name="connsiteY5-40" fmla="*/ 853439 h 853439"/>
                  <a:gd name="connsiteX0-41" fmla="*/ 0 w 2156780"/>
                  <a:gd name="connsiteY0-42" fmla="*/ 761999 h 811105"/>
                  <a:gd name="connsiteX1-43" fmla="*/ 3697 w 2156780"/>
                  <a:gd name="connsiteY1-44" fmla="*/ 688777 h 811105"/>
                  <a:gd name="connsiteX2-45" fmla="*/ 766957 w 2156780"/>
                  <a:gd name="connsiteY2-46" fmla="*/ 0 h 811105"/>
                  <a:gd name="connsiteX3-47" fmla="*/ 1366115 w 2156780"/>
                  <a:gd name="connsiteY3-48" fmla="*/ 0 h 811105"/>
                  <a:gd name="connsiteX4-49" fmla="*/ 2129375 w 2156780"/>
                  <a:gd name="connsiteY4-50" fmla="*/ 688777 h 811105"/>
                  <a:gd name="connsiteX5-51" fmla="*/ 2156780 w 2156780"/>
                  <a:gd name="connsiteY5-52" fmla="*/ 811105 h 811105"/>
                  <a:gd name="connsiteX0-53" fmla="*/ 0 w 2131380"/>
                  <a:gd name="connsiteY0-54" fmla="*/ 761999 h 794172"/>
                  <a:gd name="connsiteX1-55" fmla="*/ 3697 w 2131380"/>
                  <a:gd name="connsiteY1-56" fmla="*/ 688777 h 794172"/>
                  <a:gd name="connsiteX2-57" fmla="*/ 766957 w 2131380"/>
                  <a:gd name="connsiteY2-58" fmla="*/ 0 h 794172"/>
                  <a:gd name="connsiteX3-59" fmla="*/ 1366115 w 2131380"/>
                  <a:gd name="connsiteY3-60" fmla="*/ 0 h 794172"/>
                  <a:gd name="connsiteX4-61" fmla="*/ 2129375 w 2131380"/>
                  <a:gd name="connsiteY4-62" fmla="*/ 688777 h 794172"/>
                  <a:gd name="connsiteX5-63" fmla="*/ 2131380 w 2131380"/>
                  <a:gd name="connsiteY5-64" fmla="*/ 794172 h 794172"/>
                  <a:gd name="connsiteX0-65" fmla="*/ 0 w 2131380"/>
                  <a:gd name="connsiteY0-66" fmla="*/ 770465 h 794172"/>
                  <a:gd name="connsiteX1-67" fmla="*/ 3697 w 2131380"/>
                  <a:gd name="connsiteY1-68" fmla="*/ 688777 h 794172"/>
                  <a:gd name="connsiteX2-69" fmla="*/ 766957 w 2131380"/>
                  <a:gd name="connsiteY2-70" fmla="*/ 0 h 794172"/>
                  <a:gd name="connsiteX3-71" fmla="*/ 1366115 w 2131380"/>
                  <a:gd name="connsiteY3-72" fmla="*/ 0 h 794172"/>
                  <a:gd name="connsiteX4-73" fmla="*/ 2129375 w 2131380"/>
                  <a:gd name="connsiteY4-74" fmla="*/ 688777 h 794172"/>
                  <a:gd name="connsiteX5-75" fmla="*/ 2131380 w 2131380"/>
                  <a:gd name="connsiteY5-76" fmla="*/ 794172 h 794172"/>
                  <a:gd name="connsiteX0-77" fmla="*/ 4770 w 2127683"/>
                  <a:gd name="connsiteY0-78" fmla="*/ 787398 h 794172"/>
                  <a:gd name="connsiteX1-79" fmla="*/ 0 w 2127683"/>
                  <a:gd name="connsiteY1-80" fmla="*/ 688777 h 794172"/>
                  <a:gd name="connsiteX2-81" fmla="*/ 763260 w 2127683"/>
                  <a:gd name="connsiteY2-82" fmla="*/ 0 h 794172"/>
                  <a:gd name="connsiteX3-83" fmla="*/ 1362418 w 2127683"/>
                  <a:gd name="connsiteY3-84" fmla="*/ 0 h 794172"/>
                  <a:gd name="connsiteX4-85" fmla="*/ 2125678 w 2127683"/>
                  <a:gd name="connsiteY4-86" fmla="*/ 688777 h 794172"/>
                  <a:gd name="connsiteX5-87" fmla="*/ 2127683 w 2127683"/>
                  <a:gd name="connsiteY5-88" fmla="*/ 794172 h 794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127683" h="794172">
                    <a:moveTo>
                      <a:pt x="4770" y="787398"/>
                    </a:moveTo>
                    <a:lnTo>
                      <a:pt x="0" y="688777"/>
                    </a:lnTo>
                    <a:cubicBezTo>
                      <a:pt x="39290" y="301902"/>
                      <a:pt x="366019" y="0"/>
                      <a:pt x="763260" y="0"/>
                    </a:cubicBezTo>
                    <a:lnTo>
                      <a:pt x="1362418" y="0"/>
                    </a:lnTo>
                    <a:cubicBezTo>
                      <a:pt x="1759660" y="0"/>
                      <a:pt x="2086389" y="301902"/>
                      <a:pt x="2125678" y="688777"/>
                    </a:cubicBezTo>
                    <a:cubicBezTo>
                      <a:pt x="2126911" y="713184"/>
                      <a:pt x="2127683" y="794172"/>
                      <a:pt x="2127683" y="794172"/>
                    </a:cubicBezTo>
                  </a:path>
                </a:pathLst>
              </a:custGeom>
              <a:noFill/>
              <a:ln w="203200">
                <a:solidFill>
                  <a:srgbClr val="595959"/>
                </a:solid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42" name="圆角矩形 68"/>
              <p:cNvSpPr/>
              <p:nvPr>
                <p:custDataLst>
                  <p:tags r:id="rId9"/>
                </p:custDataLst>
              </p:nvPr>
            </p:nvSpPr>
            <p:spPr>
              <a:xfrm>
                <a:off x="4304657" y="2418152"/>
                <a:ext cx="821289" cy="144226"/>
              </a:xfrm>
              <a:prstGeom prst="roundRect">
                <a:avLst>
                  <a:gd name="adj" fmla="val 46667"/>
                </a:avLst>
              </a:prstGeom>
              <a:solidFill>
                <a:srgbClr val="595959"/>
              </a:solidFill>
              <a:ln>
                <a:solidFill>
                  <a:srgbClr val="595959"/>
                </a:solid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sp>
            <p:nvSpPr>
              <p:cNvPr id="43" name="圆角矩形 10"/>
              <p:cNvSpPr/>
              <p:nvPr>
                <p:custDataLst>
                  <p:tags r:id="rId10"/>
                </p:custDataLst>
              </p:nvPr>
            </p:nvSpPr>
            <p:spPr>
              <a:xfrm>
                <a:off x="6329741" y="2426165"/>
                <a:ext cx="821289" cy="144226"/>
              </a:xfrm>
              <a:prstGeom prst="roundRect">
                <a:avLst>
                  <a:gd name="adj" fmla="val 46667"/>
                </a:avLst>
              </a:prstGeom>
              <a:solidFill>
                <a:srgbClr val="595959"/>
              </a:solidFill>
              <a:ln>
                <a:solidFill>
                  <a:srgbClr val="595959"/>
                </a:solidFill>
              </a:ln>
            </p:spPr>
            <p:style>
              <a:lnRef idx="2">
                <a:srgbClr val="46AEAF">
                  <a:shade val="50000"/>
                </a:srgbClr>
              </a:lnRef>
              <a:fillRef idx="1">
                <a:srgbClr val="46AEAF"/>
              </a:fillRef>
              <a:effectRef idx="0">
                <a:srgbClr val="46AEAF"/>
              </a:effectRef>
              <a:fontRef idx="minor">
                <a:sysClr val="window" lastClr="FFFFFF"/>
              </a:fontRef>
            </p:style>
            <p:txBody>
              <a:bodyPr rtlCol="0" anchor="ctr"/>
              <a:lstStyle/>
              <a:p>
                <a:pPr algn="ctr"/>
                <a:endParaRPr lang="zh-CN" altLang="en-US" sz="1350"/>
              </a:p>
            </p:txBody>
          </p:sp>
        </p:grpSp>
        <p:sp>
          <p:nvSpPr>
            <p:cNvPr id="33" name="Freeform 64"/>
            <p:cNvSpPr>
              <a:spLocks noEditPoints="1"/>
            </p:cNvSpPr>
            <p:nvPr>
              <p:custDataLst>
                <p:tags r:id="rId11"/>
              </p:custDataLst>
            </p:nvPr>
          </p:nvSpPr>
          <p:spPr bwMode="auto">
            <a:xfrm>
              <a:off x="10954" y="5429"/>
              <a:ext cx="467" cy="558"/>
            </a:xfrm>
            <a:custGeom>
              <a:avLst/>
              <a:gdLst>
                <a:gd name="T0" fmla="*/ 34 w 53"/>
                <a:gd name="T1" fmla="*/ 54 h 63"/>
                <a:gd name="T2" fmla="*/ 35 w 53"/>
                <a:gd name="T3" fmla="*/ 56 h 63"/>
                <a:gd name="T4" fmla="*/ 19 w 53"/>
                <a:gd name="T5" fmla="*/ 57 h 63"/>
                <a:gd name="T6" fmla="*/ 18 w 53"/>
                <a:gd name="T7" fmla="*/ 55 h 63"/>
                <a:gd name="T8" fmla="*/ 19 w 53"/>
                <a:gd name="T9" fmla="*/ 54 h 63"/>
                <a:gd name="T10" fmla="*/ 32 w 53"/>
                <a:gd name="T11" fmla="*/ 61 h 63"/>
                <a:gd name="T12" fmla="*/ 23 w 53"/>
                <a:gd name="T13" fmla="*/ 63 h 63"/>
                <a:gd name="T14" fmla="*/ 21 w 53"/>
                <a:gd name="T15" fmla="*/ 59 h 63"/>
                <a:gd name="T16" fmla="*/ 26 w 53"/>
                <a:gd name="T17" fmla="*/ 15 h 63"/>
                <a:gd name="T18" fmla="*/ 33 w 53"/>
                <a:gd name="T19" fmla="*/ 52 h 63"/>
                <a:gd name="T20" fmla="*/ 12 w 53"/>
                <a:gd name="T21" fmla="*/ 29 h 63"/>
                <a:gd name="T22" fmla="*/ 26 w 53"/>
                <a:gd name="T23" fmla="*/ 15 h 63"/>
                <a:gd name="T24" fmla="*/ 29 w 53"/>
                <a:gd name="T25" fmla="*/ 17 h 63"/>
                <a:gd name="T26" fmla="*/ 32 w 53"/>
                <a:gd name="T27" fmla="*/ 19 h 63"/>
                <a:gd name="T28" fmla="*/ 29 w 53"/>
                <a:gd name="T29" fmla="*/ 18 h 63"/>
                <a:gd name="T30" fmla="*/ 20 w 53"/>
                <a:gd name="T31" fmla="*/ 22 h 63"/>
                <a:gd name="T32" fmla="*/ 17 w 53"/>
                <a:gd name="T33" fmla="*/ 29 h 63"/>
                <a:gd name="T34" fmla="*/ 16 w 53"/>
                <a:gd name="T35" fmla="*/ 34 h 63"/>
                <a:gd name="T36" fmla="*/ 15 w 53"/>
                <a:gd name="T37" fmla="*/ 31 h 63"/>
                <a:gd name="T38" fmla="*/ 15 w 53"/>
                <a:gd name="T39" fmla="*/ 25 h 63"/>
                <a:gd name="T40" fmla="*/ 19 w 53"/>
                <a:gd name="T41" fmla="*/ 20 h 63"/>
                <a:gd name="T42" fmla="*/ 26 w 53"/>
                <a:gd name="T43" fmla="*/ 17 h 63"/>
                <a:gd name="T44" fmla="*/ 28 w 53"/>
                <a:gd name="T45" fmla="*/ 17 h 63"/>
                <a:gd name="T46" fmla="*/ 28 w 53"/>
                <a:gd name="T47" fmla="*/ 0 h 63"/>
                <a:gd name="T48" fmla="*/ 27 w 53"/>
                <a:gd name="T49" fmla="*/ 10 h 63"/>
                <a:gd name="T50" fmla="*/ 25 w 53"/>
                <a:gd name="T51" fmla="*/ 0 h 63"/>
                <a:gd name="T52" fmla="*/ 47 w 53"/>
                <a:gd name="T53" fmla="*/ 10 h 63"/>
                <a:gd name="T54" fmla="*/ 38 w 53"/>
                <a:gd name="T55" fmla="*/ 14 h 63"/>
                <a:gd name="T56" fmla="*/ 14 w 53"/>
                <a:gd name="T57" fmla="*/ 42 h 63"/>
                <a:gd name="T58" fmla="*/ 6 w 53"/>
                <a:gd name="T59" fmla="*/ 45 h 63"/>
                <a:gd name="T60" fmla="*/ 14 w 53"/>
                <a:gd name="T61" fmla="*/ 42 h 63"/>
                <a:gd name="T62" fmla="*/ 9 w 53"/>
                <a:gd name="T63" fmla="*/ 7 h 63"/>
                <a:gd name="T64" fmla="*/ 13 w 53"/>
                <a:gd name="T65" fmla="*/ 16 h 63"/>
                <a:gd name="T66" fmla="*/ 9 w 53"/>
                <a:gd name="T67" fmla="*/ 7 h 63"/>
                <a:gd name="T68" fmla="*/ 44 w 53"/>
                <a:gd name="T69" fmla="*/ 47 h 63"/>
                <a:gd name="T70" fmla="*/ 42 w 53"/>
                <a:gd name="T71" fmla="*/ 40 h 63"/>
                <a:gd name="T72" fmla="*/ 39 w 53"/>
                <a:gd name="T73" fmla="*/ 42 h 63"/>
                <a:gd name="T74" fmla="*/ 53 w 53"/>
                <a:gd name="T75" fmla="*/ 29 h 63"/>
                <a:gd name="T76" fmla="*/ 45 w 53"/>
                <a:gd name="T77" fmla="*/ 29 h 63"/>
                <a:gd name="T78" fmla="*/ 53 w 53"/>
                <a:gd name="T79" fmla="*/ 26 h 63"/>
                <a:gd name="T80" fmla="*/ 0 w 53"/>
                <a:gd name="T81" fmla="*/ 29 h 63"/>
                <a:gd name="T82" fmla="*/ 8 w 53"/>
                <a:gd name="T83" fmla="*/ 26 h 63"/>
                <a:gd name="T84" fmla="*/ 8 w 53"/>
                <a:gd name="T8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63">
                  <a:moveTo>
                    <a:pt x="19" y="54"/>
                  </a:moveTo>
                  <a:cubicBezTo>
                    <a:pt x="34" y="54"/>
                    <a:pt x="34" y="54"/>
                    <a:pt x="34" y="54"/>
                  </a:cubicBezTo>
                  <a:cubicBezTo>
                    <a:pt x="34" y="54"/>
                    <a:pt x="35" y="54"/>
                    <a:pt x="35" y="55"/>
                  </a:cubicBezTo>
                  <a:cubicBezTo>
                    <a:pt x="35" y="56"/>
                    <a:pt x="35" y="56"/>
                    <a:pt x="35" y="56"/>
                  </a:cubicBezTo>
                  <a:cubicBezTo>
                    <a:pt x="35" y="57"/>
                    <a:pt x="34" y="57"/>
                    <a:pt x="34" y="57"/>
                  </a:cubicBezTo>
                  <a:cubicBezTo>
                    <a:pt x="19" y="57"/>
                    <a:pt x="19" y="57"/>
                    <a:pt x="19" y="57"/>
                  </a:cubicBezTo>
                  <a:cubicBezTo>
                    <a:pt x="19" y="57"/>
                    <a:pt x="18" y="57"/>
                    <a:pt x="18" y="56"/>
                  </a:cubicBezTo>
                  <a:cubicBezTo>
                    <a:pt x="18" y="55"/>
                    <a:pt x="18" y="55"/>
                    <a:pt x="18" y="55"/>
                  </a:cubicBezTo>
                  <a:cubicBezTo>
                    <a:pt x="18" y="54"/>
                    <a:pt x="19" y="54"/>
                    <a:pt x="19" y="54"/>
                  </a:cubicBezTo>
                  <a:cubicBezTo>
                    <a:pt x="19" y="54"/>
                    <a:pt x="19" y="54"/>
                    <a:pt x="19" y="54"/>
                  </a:cubicBezTo>
                  <a:close/>
                  <a:moveTo>
                    <a:pt x="32" y="59"/>
                  </a:moveTo>
                  <a:cubicBezTo>
                    <a:pt x="32" y="61"/>
                    <a:pt x="32" y="61"/>
                    <a:pt x="32" y="61"/>
                  </a:cubicBezTo>
                  <a:cubicBezTo>
                    <a:pt x="32" y="62"/>
                    <a:pt x="31" y="63"/>
                    <a:pt x="30" y="63"/>
                  </a:cubicBezTo>
                  <a:cubicBezTo>
                    <a:pt x="23" y="63"/>
                    <a:pt x="23" y="63"/>
                    <a:pt x="23" y="63"/>
                  </a:cubicBezTo>
                  <a:cubicBezTo>
                    <a:pt x="22" y="63"/>
                    <a:pt x="21" y="62"/>
                    <a:pt x="21" y="61"/>
                  </a:cubicBezTo>
                  <a:cubicBezTo>
                    <a:pt x="21" y="59"/>
                    <a:pt x="21" y="59"/>
                    <a:pt x="21" y="59"/>
                  </a:cubicBezTo>
                  <a:cubicBezTo>
                    <a:pt x="32" y="59"/>
                    <a:pt x="32" y="59"/>
                    <a:pt x="32" y="59"/>
                  </a:cubicBezTo>
                  <a:close/>
                  <a:moveTo>
                    <a:pt x="26" y="15"/>
                  </a:moveTo>
                  <a:cubicBezTo>
                    <a:pt x="34" y="15"/>
                    <a:pt x="40" y="21"/>
                    <a:pt x="40" y="29"/>
                  </a:cubicBezTo>
                  <a:cubicBezTo>
                    <a:pt x="40" y="37"/>
                    <a:pt x="33" y="39"/>
                    <a:pt x="33" y="52"/>
                  </a:cubicBezTo>
                  <a:cubicBezTo>
                    <a:pt x="20" y="52"/>
                    <a:pt x="20" y="52"/>
                    <a:pt x="20" y="52"/>
                  </a:cubicBezTo>
                  <a:cubicBezTo>
                    <a:pt x="20" y="39"/>
                    <a:pt x="12" y="37"/>
                    <a:pt x="12" y="29"/>
                  </a:cubicBezTo>
                  <a:cubicBezTo>
                    <a:pt x="12" y="21"/>
                    <a:pt x="19" y="15"/>
                    <a:pt x="26" y="15"/>
                  </a:cubicBezTo>
                  <a:cubicBezTo>
                    <a:pt x="26" y="15"/>
                    <a:pt x="26" y="15"/>
                    <a:pt x="26" y="15"/>
                  </a:cubicBezTo>
                  <a:close/>
                  <a:moveTo>
                    <a:pt x="28" y="17"/>
                  </a:moveTo>
                  <a:cubicBezTo>
                    <a:pt x="29" y="17"/>
                    <a:pt x="29" y="17"/>
                    <a:pt x="29" y="17"/>
                  </a:cubicBezTo>
                  <a:cubicBezTo>
                    <a:pt x="31" y="18"/>
                    <a:pt x="32" y="19"/>
                    <a:pt x="34" y="20"/>
                  </a:cubicBezTo>
                  <a:cubicBezTo>
                    <a:pt x="33" y="19"/>
                    <a:pt x="33" y="19"/>
                    <a:pt x="32" y="19"/>
                  </a:cubicBezTo>
                  <a:cubicBezTo>
                    <a:pt x="31" y="19"/>
                    <a:pt x="31" y="19"/>
                    <a:pt x="31" y="19"/>
                  </a:cubicBezTo>
                  <a:cubicBezTo>
                    <a:pt x="30" y="19"/>
                    <a:pt x="30" y="19"/>
                    <a:pt x="29" y="18"/>
                  </a:cubicBezTo>
                  <a:cubicBezTo>
                    <a:pt x="28" y="19"/>
                    <a:pt x="27" y="19"/>
                    <a:pt x="26" y="19"/>
                  </a:cubicBezTo>
                  <a:cubicBezTo>
                    <a:pt x="24" y="20"/>
                    <a:pt x="22" y="21"/>
                    <a:pt x="20" y="22"/>
                  </a:cubicBezTo>
                  <a:cubicBezTo>
                    <a:pt x="19" y="23"/>
                    <a:pt x="19" y="23"/>
                    <a:pt x="19" y="23"/>
                  </a:cubicBezTo>
                  <a:cubicBezTo>
                    <a:pt x="18" y="25"/>
                    <a:pt x="17" y="27"/>
                    <a:pt x="17" y="29"/>
                  </a:cubicBezTo>
                  <a:cubicBezTo>
                    <a:pt x="16" y="30"/>
                    <a:pt x="16" y="30"/>
                    <a:pt x="16" y="30"/>
                  </a:cubicBezTo>
                  <a:cubicBezTo>
                    <a:pt x="16" y="31"/>
                    <a:pt x="16" y="33"/>
                    <a:pt x="16" y="34"/>
                  </a:cubicBezTo>
                  <a:cubicBezTo>
                    <a:pt x="16" y="33"/>
                    <a:pt x="16" y="33"/>
                    <a:pt x="15" y="32"/>
                  </a:cubicBezTo>
                  <a:cubicBezTo>
                    <a:pt x="15" y="31"/>
                    <a:pt x="15" y="31"/>
                    <a:pt x="15" y="31"/>
                  </a:cubicBezTo>
                  <a:cubicBezTo>
                    <a:pt x="15" y="29"/>
                    <a:pt x="15" y="28"/>
                    <a:pt x="15" y="26"/>
                  </a:cubicBezTo>
                  <a:cubicBezTo>
                    <a:pt x="15" y="25"/>
                    <a:pt x="15" y="25"/>
                    <a:pt x="15" y="25"/>
                  </a:cubicBezTo>
                  <a:cubicBezTo>
                    <a:pt x="16" y="24"/>
                    <a:pt x="17" y="22"/>
                    <a:pt x="18" y="21"/>
                  </a:cubicBezTo>
                  <a:cubicBezTo>
                    <a:pt x="19" y="20"/>
                    <a:pt x="19" y="20"/>
                    <a:pt x="19" y="20"/>
                  </a:cubicBezTo>
                  <a:cubicBezTo>
                    <a:pt x="20" y="19"/>
                    <a:pt x="22" y="18"/>
                    <a:pt x="24" y="17"/>
                  </a:cubicBezTo>
                  <a:cubicBezTo>
                    <a:pt x="25" y="17"/>
                    <a:pt x="25" y="17"/>
                    <a:pt x="26" y="17"/>
                  </a:cubicBezTo>
                  <a:cubicBezTo>
                    <a:pt x="27" y="17"/>
                    <a:pt x="28" y="17"/>
                    <a:pt x="28" y="17"/>
                  </a:cubicBezTo>
                  <a:cubicBezTo>
                    <a:pt x="28" y="17"/>
                    <a:pt x="28" y="17"/>
                    <a:pt x="28" y="17"/>
                  </a:cubicBezTo>
                  <a:close/>
                  <a:moveTo>
                    <a:pt x="25" y="0"/>
                  </a:moveTo>
                  <a:cubicBezTo>
                    <a:pt x="28" y="0"/>
                    <a:pt x="28" y="0"/>
                    <a:pt x="28" y="0"/>
                  </a:cubicBezTo>
                  <a:cubicBezTo>
                    <a:pt x="28" y="10"/>
                    <a:pt x="28" y="10"/>
                    <a:pt x="28" y="10"/>
                  </a:cubicBezTo>
                  <a:cubicBezTo>
                    <a:pt x="28" y="10"/>
                    <a:pt x="27" y="10"/>
                    <a:pt x="27" y="10"/>
                  </a:cubicBezTo>
                  <a:cubicBezTo>
                    <a:pt x="26" y="10"/>
                    <a:pt x="25" y="10"/>
                    <a:pt x="25" y="10"/>
                  </a:cubicBezTo>
                  <a:cubicBezTo>
                    <a:pt x="25" y="0"/>
                    <a:pt x="25" y="0"/>
                    <a:pt x="25" y="0"/>
                  </a:cubicBezTo>
                  <a:close/>
                  <a:moveTo>
                    <a:pt x="44" y="7"/>
                  </a:moveTo>
                  <a:cubicBezTo>
                    <a:pt x="47" y="10"/>
                    <a:pt x="47" y="10"/>
                    <a:pt x="47" y="10"/>
                  </a:cubicBezTo>
                  <a:cubicBezTo>
                    <a:pt x="40" y="16"/>
                    <a:pt x="40" y="16"/>
                    <a:pt x="40" y="16"/>
                  </a:cubicBezTo>
                  <a:cubicBezTo>
                    <a:pt x="40" y="15"/>
                    <a:pt x="39" y="14"/>
                    <a:pt x="38" y="14"/>
                  </a:cubicBezTo>
                  <a:cubicBezTo>
                    <a:pt x="44" y="7"/>
                    <a:pt x="44" y="7"/>
                    <a:pt x="44" y="7"/>
                  </a:cubicBezTo>
                  <a:close/>
                  <a:moveTo>
                    <a:pt x="14" y="42"/>
                  </a:moveTo>
                  <a:cubicBezTo>
                    <a:pt x="9" y="47"/>
                    <a:pt x="9" y="47"/>
                    <a:pt x="9" y="47"/>
                  </a:cubicBezTo>
                  <a:cubicBezTo>
                    <a:pt x="6" y="45"/>
                    <a:pt x="6" y="45"/>
                    <a:pt x="6" y="45"/>
                  </a:cubicBezTo>
                  <a:cubicBezTo>
                    <a:pt x="11" y="40"/>
                    <a:pt x="11" y="40"/>
                    <a:pt x="11" y="40"/>
                  </a:cubicBezTo>
                  <a:cubicBezTo>
                    <a:pt x="12" y="41"/>
                    <a:pt x="13" y="42"/>
                    <a:pt x="14" y="42"/>
                  </a:cubicBezTo>
                  <a:cubicBezTo>
                    <a:pt x="14" y="42"/>
                    <a:pt x="14" y="42"/>
                    <a:pt x="14" y="42"/>
                  </a:cubicBezTo>
                  <a:close/>
                  <a:moveTo>
                    <a:pt x="9" y="7"/>
                  </a:moveTo>
                  <a:cubicBezTo>
                    <a:pt x="6" y="10"/>
                    <a:pt x="6" y="10"/>
                    <a:pt x="6" y="10"/>
                  </a:cubicBezTo>
                  <a:cubicBezTo>
                    <a:pt x="13" y="16"/>
                    <a:pt x="13" y="16"/>
                    <a:pt x="13" y="16"/>
                  </a:cubicBezTo>
                  <a:cubicBezTo>
                    <a:pt x="14" y="15"/>
                    <a:pt x="14" y="14"/>
                    <a:pt x="15" y="14"/>
                  </a:cubicBezTo>
                  <a:cubicBezTo>
                    <a:pt x="9" y="7"/>
                    <a:pt x="9" y="7"/>
                    <a:pt x="9" y="7"/>
                  </a:cubicBezTo>
                  <a:close/>
                  <a:moveTo>
                    <a:pt x="39" y="42"/>
                  </a:moveTo>
                  <a:cubicBezTo>
                    <a:pt x="44" y="47"/>
                    <a:pt x="44" y="47"/>
                    <a:pt x="44" y="47"/>
                  </a:cubicBezTo>
                  <a:cubicBezTo>
                    <a:pt x="47" y="45"/>
                    <a:pt x="47" y="45"/>
                    <a:pt x="47" y="45"/>
                  </a:cubicBezTo>
                  <a:cubicBezTo>
                    <a:pt x="42" y="40"/>
                    <a:pt x="42" y="40"/>
                    <a:pt x="42" y="40"/>
                  </a:cubicBezTo>
                  <a:cubicBezTo>
                    <a:pt x="41" y="41"/>
                    <a:pt x="40" y="42"/>
                    <a:pt x="39" y="42"/>
                  </a:cubicBezTo>
                  <a:cubicBezTo>
                    <a:pt x="39" y="42"/>
                    <a:pt x="39" y="42"/>
                    <a:pt x="39" y="42"/>
                  </a:cubicBezTo>
                  <a:close/>
                  <a:moveTo>
                    <a:pt x="53" y="26"/>
                  </a:moveTo>
                  <a:cubicBezTo>
                    <a:pt x="53" y="29"/>
                    <a:pt x="53" y="29"/>
                    <a:pt x="53" y="29"/>
                  </a:cubicBezTo>
                  <a:cubicBezTo>
                    <a:pt x="45" y="29"/>
                    <a:pt x="45" y="29"/>
                    <a:pt x="45" y="29"/>
                  </a:cubicBezTo>
                  <a:cubicBezTo>
                    <a:pt x="45" y="29"/>
                    <a:pt x="45" y="29"/>
                    <a:pt x="45" y="29"/>
                  </a:cubicBezTo>
                  <a:cubicBezTo>
                    <a:pt x="45" y="28"/>
                    <a:pt x="45" y="27"/>
                    <a:pt x="45" y="26"/>
                  </a:cubicBezTo>
                  <a:cubicBezTo>
                    <a:pt x="53" y="26"/>
                    <a:pt x="53" y="26"/>
                    <a:pt x="53" y="26"/>
                  </a:cubicBezTo>
                  <a:close/>
                  <a:moveTo>
                    <a:pt x="8" y="29"/>
                  </a:moveTo>
                  <a:cubicBezTo>
                    <a:pt x="0" y="29"/>
                    <a:pt x="0" y="29"/>
                    <a:pt x="0" y="29"/>
                  </a:cubicBezTo>
                  <a:cubicBezTo>
                    <a:pt x="0" y="26"/>
                    <a:pt x="0" y="26"/>
                    <a:pt x="0" y="26"/>
                  </a:cubicBezTo>
                  <a:cubicBezTo>
                    <a:pt x="8" y="26"/>
                    <a:pt x="8" y="26"/>
                    <a:pt x="8" y="26"/>
                  </a:cubicBezTo>
                  <a:cubicBezTo>
                    <a:pt x="8" y="27"/>
                    <a:pt x="8" y="28"/>
                    <a:pt x="8" y="29"/>
                  </a:cubicBezTo>
                  <a:cubicBezTo>
                    <a:pt x="8" y="29"/>
                    <a:pt x="8" y="29"/>
                    <a:pt x="8" y="29"/>
                  </a:cubicBezTo>
                  <a:cubicBezTo>
                    <a:pt x="8" y="29"/>
                    <a:pt x="8" y="29"/>
                    <a:pt x="8"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nvGrpSpPr>
            <p:cNvPr id="34" name="组合 16"/>
            <p:cNvGrpSpPr/>
            <p:nvPr>
              <p:custDataLst>
                <p:tags r:id="rId12"/>
              </p:custDataLst>
            </p:nvPr>
          </p:nvGrpSpPr>
          <p:grpSpPr>
            <a:xfrm>
              <a:off x="6514" y="5476"/>
              <a:ext cx="558" cy="555"/>
              <a:chOff x="4123920" y="3045657"/>
              <a:chExt cx="312914" cy="311542"/>
            </a:xfrm>
          </p:grpSpPr>
          <p:sp>
            <p:nvSpPr>
              <p:cNvPr id="39" name="Freeform 65"/>
              <p:cNvSpPr>
                <a:spLocks noEditPoints="1"/>
              </p:cNvSpPr>
              <p:nvPr>
                <p:custDataLst>
                  <p:tags r:id="rId13"/>
                </p:custDataLst>
              </p:nvPr>
            </p:nvSpPr>
            <p:spPr bwMode="auto">
              <a:xfrm>
                <a:off x="4193228" y="3165059"/>
                <a:ext cx="174298" cy="167436"/>
              </a:xfrm>
              <a:custGeom>
                <a:avLst/>
                <a:gdLst>
                  <a:gd name="T0" fmla="*/ 7 w 35"/>
                  <a:gd name="T1" fmla="*/ 1 h 34"/>
                  <a:gd name="T2" fmla="*/ 7 w 35"/>
                  <a:gd name="T3" fmla="*/ 1 h 34"/>
                  <a:gd name="T4" fmla="*/ 11 w 35"/>
                  <a:gd name="T5" fmla="*/ 0 h 34"/>
                  <a:gd name="T6" fmla="*/ 18 w 35"/>
                  <a:gd name="T7" fmla="*/ 5 h 34"/>
                  <a:gd name="T8" fmla="*/ 17 w 35"/>
                  <a:gd name="T9" fmla="*/ 10 h 34"/>
                  <a:gd name="T10" fmla="*/ 16 w 35"/>
                  <a:gd name="T11" fmla="*/ 11 h 34"/>
                  <a:gd name="T12" fmla="*/ 34 w 35"/>
                  <a:gd name="T13" fmla="*/ 27 h 34"/>
                  <a:gd name="T14" fmla="*/ 34 w 35"/>
                  <a:gd name="T15" fmla="*/ 33 h 34"/>
                  <a:gd name="T16" fmla="*/ 34 w 35"/>
                  <a:gd name="T17" fmla="*/ 33 h 34"/>
                  <a:gd name="T18" fmla="*/ 28 w 35"/>
                  <a:gd name="T19" fmla="*/ 33 h 34"/>
                  <a:gd name="T20" fmla="*/ 12 w 35"/>
                  <a:gd name="T21" fmla="*/ 16 h 34"/>
                  <a:gd name="T22" fmla="*/ 11 w 35"/>
                  <a:gd name="T23" fmla="*/ 16 h 34"/>
                  <a:gd name="T24" fmla="*/ 6 w 35"/>
                  <a:gd name="T25" fmla="*/ 17 h 34"/>
                  <a:gd name="T26" fmla="*/ 0 w 35"/>
                  <a:gd name="T27" fmla="*/ 10 h 34"/>
                  <a:gd name="T28" fmla="*/ 2 w 35"/>
                  <a:gd name="T29" fmla="*/ 6 h 34"/>
                  <a:gd name="T30" fmla="*/ 2 w 35"/>
                  <a:gd name="T31" fmla="*/ 6 h 34"/>
                  <a:gd name="T32" fmla="*/ 2 w 35"/>
                  <a:gd name="T33" fmla="*/ 6 h 34"/>
                  <a:gd name="T34" fmla="*/ 6 w 35"/>
                  <a:gd name="T35" fmla="*/ 11 h 34"/>
                  <a:gd name="T36" fmla="*/ 10 w 35"/>
                  <a:gd name="T37" fmla="*/ 9 h 34"/>
                  <a:gd name="T38" fmla="*/ 12 w 35"/>
                  <a:gd name="T39" fmla="*/ 5 h 34"/>
                  <a:gd name="T40" fmla="*/ 7 w 35"/>
                  <a:gd name="T41" fmla="*/ 1 h 34"/>
                  <a:gd name="T42" fmla="*/ 7 w 35"/>
                  <a:gd name="T43" fmla="*/ 1 h 34"/>
                  <a:gd name="T44" fmla="*/ 30 w 35"/>
                  <a:gd name="T45" fmla="*/ 29 h 34"/>
                  <a:gd name="T46" fmla="*/ 32 w 35"/>
                  <a:gd name="T47" fmla="*/ 29 h 34"/>
                  <a:gd name="T48" fmla="*/ 32 w 35"/>
                  <a:gd name="T49" fmla="*/ 31 h 34"/>
                  <a:gd name="T50" fmla="*/ 30 w 35"/>
                  <a:gd name="T51" fmla="*/ 31 h 34"/>
                  <a:gd name="T52" fmla="*/ 30 w 35"/>
                  <a:gd name="T53"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4">
                    <a:moveTo>
                      <a:pt x="7" y="1"/>
                    </a:moveTo>
                    <a:cubicBezTo>
                      <a:pt x="7" y="1"/>
                      <a:pt x="7" y="1"/>
                      <a:pt x="7" y="1"/>
                    </a:cubicBezTo>
                    <a:cubicBezTo>
                      <a:pt x="11" y="0"/>
                      <a:pt x="11" y="0"/>
                      <a:pt x="11" y="0"/>
                    </a:cubicBezTo>
                    <a:cubicBezTo>
                      <a:pt x="18" y="5"/>
                      <a:pt x="18" y="5"/>
                      <a:pt x="18" y="5"/>
                    </a:cubicBezTo>
                    <a:cubicBezTo>
                      <a:pt x="17" y="10"/>
                      <a:pt x="17" y="10"/>
                      <a:pt x="17" y="10"/>
                    </a:cubicBezTo>
                    <a:cubicBezTo>
                      <a:pt x="16" y="11"/>
                      <a:pt x="16" y="11"/>
                      <a:pt x="16" y="11"/>
                    </a:cubicBezTo>
                    <a:cubicBezTo>
                      <a:pt x="34" y="27"/>
                      <a:pt x="34" y="27"/>
                      <a:pt x="34" y="27"/>
                    </a:cubicBezTo>
                    <a:cubicBezTo>
                      <a:pt x="35" y="29"/>
                      <a:pt x="35" y="31"/>
                      <a:pt x="34" y="33"/>
                    </a:cubicBezTo>
                    <a:cubicBezTo>
                      <a:pt x="34" y="33"/>
                      <a:pt x="34" y="33"/>
                      <a:pt x="34" y="33"/>
                    </a:cubicBezTo>
                    <a:cubicBezTo>
                      <a:pt x="32" y="34"/>
                      <a:pt x="30" y="34"/>
                      <a:pt x="28" y="33"/>
                    </a:cubicBezTo>
                    <a:cubicBezTo>
                      <a:pt x="12" y="16"/>
                      <a:pt x="12" y="16"/>
                      <a:pt x="12" y="16"/>
                    </a:cubicBezTo>
                    <a:cubicBezTo>
                      <a:pt x="11" y="16"/>
                      <a:pt x="11" y="16"/>
                      <a:pt x="11" y="16"/>
                    </a:cubicBezTo>
                    <a:cubicBezTo>
                      <a:pt x="6" y="17"/>
                      <a:pt x="6" y="17"/>
                      <a:pt x="6" y="17"/>
                    </a:cubicBezTo>
                    <a:cubicBezTo>
                      <a:pt x="0" y="10"/>
                      <a:pt x="0" y="10"/>
                      <a:pt x="0" y="10"/>
                    </a:cubicBezTo>
                    <a:cubicBezTo>
                      <a:pt x="2" y="6"/>
                      <a:pt x="2" y="6"/>
                      <a:pt x="2" y="6"/>
                    </a:cubicBezTo>
                    <a:cubicBezTo>
                      <a:pt x="2" y="6"/>
                      <a:pt x="2" y="6"/>
                      <a:pt x="2" y="6"/>
                    </a:cubicBezTo>
                    <a:cubicBezTo>
                      <a:pt x="2" y="6"/>
                      <a:pt x="2" y="6"/>
                      <a:pt x="2" y="6"/>
                    </a:cubicBezTo>
                    <a:cubicBezTo>
                      <a:pt x="6" y="11"/>
                      <a:pt x="6" y="11"/>
                      <a:pt x="6" y="11"/>
                    </a:cubicBezTo>
                    <a:cubicBezTo>
                      <a:pt x="10" y="9"/>
                      <a:pt x="10" y="9"/>
                      <a:pt x="10" y="9"/>
                    </a:cubicBezTo>
                    <a:cubicBezTo>
                      <a:pt x="12" y="5"/>
                      <a:pt x="12" y="5"/>
                      <a:pt x="12" y="5"/>
                    </a:cubicBezTo>
                    <a:cubicBezTo>
                      <a:pt x="7" y="1"/>
                      <a:pt x="7" y="1"/>
                      <a:pt x="7" y="1"/>
                    </a:cubicBezTo>
                    <a:cubicBezTo>
                      <a:pt x="7" y="1"/>
                      <a:pt x="7" y="1"/>
                      <a:pt x="7" y="1"/>
                    </a:cubicBezTo>
                    <a:close/>
                    <a:moveTo>
                      <a:pt x="30" y="29"/>
                    </a:moveTo>
                    <a:cubicBezTo>
                      <a:pt x="30" y="28"/>
                      <a:pt x="32" y="28"/>
                      <a:pt x="32" y="29"/>
                    </a:cubicBezTo>
                    <a:cubicBezTo>
                      <a:pt x="33" y="29"/>
                      <a:pt x="33" y="31"/>
                      <a:pt x="32" y="31"/>
                    </a:cubicBezTo>
                    <a:cubicBezTo>
                      <a:pt x="32" y="32"/>
                      <a:pt x="30" y="32"/>
                      <a:pt x="30" y="31"/>
                    </a:cubicBezTo>
                    <a:cubicBezTo>
                      <a:pt x="29" y="31"/>
                      <a:pt x="29" y="29"/>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66"/>
              <p:cNvSpPr/>
              <p:nvPr>
                <p:custDataLst>
                  <p:tags r:id="rId14"/>
                </p:custDataLst>
              </p:nvPr>
            </p:nvSpPr>
            <p:spPr bwMode="auto">
              <a:xfrm>
                <a:off x="4123920" y="3045657"/>
                <a:ext cx="312914" cy="311542"/>
              </a:xfrm>
              <a:custGeom>
                <a:avLst/>
                <a:gdLst>
                  <a:gd name="T0" fmla="*/ 36 w 63"/>
                  <a:gd name="T1" fmla="*/ 0 h 63"/>
                  <a:gd name="T2" fmla="*/ 37 w 63"/>
                  <a:gd name="T3" fmla="*/ 9 h 63"/>
                  <a:gd name="T4" fmla="*/ 43 w 63"/>
                  <a:gd name="T5" fmla="*/ 11 h 63"/>
                  <a:gd name="T6" fmla="*/ 50 w 63"/>
                  <a:gd name="T7" fmla="*/ 6 h 63"/>
                  <a:gd name="T8" fmla="*/ 57 w 63"/>
                  <a:gd name="T9" fmla="*/ 13 h 63"/>
                  <a:gd name="T10" fmla="*/ 52 w 63"/>
                  <a:gd name="T11" fmla="*/ 19 h 63"/>
                  <a:gd name="T12" fmla="*/ 54 w 63"/>
                  <a:gd name="T13" fmla="*/ 26 h 63"/>
                  <a:gd name="T14" fmla="*/ 63 w 63"/>
                  <a:gd name="T15" fmla="*/ 27 h 63"/>
                  <a:gd name="T16" fmla="*/ 63 w 63"/>
                  <a:gd name="T17" fmla="*/ 36 h 63"/>
                  <a:gd name="T18" fmla="*/ 54 w 63"/>
                  <a:gd name="T19" fmla="*/ 37 h 63"/>
                  <a:gd name="T20" fmla="*/ 53 w 63"/>
                  <a:gd name="T21" fmla="*/ 42 h 63"/>
                  <a:gd name="T22" fmla="*/ 47 w 63"/>
                  <a:gd name="T23" fmla="*/ 37 h 63"/>
                  <a:gd name="T24" fmla="*/ 48 w 63"/>
                  <a:gd name="T25" fmla="*/ 34 h 63"/>
                  <a:gd name="T26" fmla="*/ 34 w 63"/>
                  <a:gd name="T27" fmla="*/ 15 h 63"/>
                  <a:gd name="T28" fmla="*/ 15 w 63"/>
                  <a:gd name="T29" fmla="*/ 29 h 63"/>
                  <a:gd name="T30" fmla="*/ 29 w 63"/>
                  <a:gd name="T31" fmla="*/ 48 h 63"/>
                  <a:gd name="T32" fmla="*/ 37 w 63"/>
                  <a:gd name="T33" fmla="*/ 47 h 63"/>
                  <a:gd name="T34" fmla="*/ 42 w 63"/>
                  <a:gd name="T35" fmla="*/ 53 h 63"/>
                  <a:gd name="T36" fmla="*/ 37 w 63"/>
                  <a:gd name="T37" fmla="*/ 55 h 63"/>
                  <a:gd name="T38" fmla="*/ 36 w 63"/>
                  <a:gd name="T39" fmla="*/ 63 h 63"/>
                  <a:gd name="T40" fmla="*/ 27 w 63"/>
                  <a:gd name="T41" fmla="*/ 63 h 63"/>
                  <a:gd name="T42" fmla="*/ 25 w 63"/>
                  <a:gd name="T43" fmla="*/ 54 h 63"/>
                  <a:gd name="T44" fmla="*/ 19 w 63"/>
                  <a:gd name="T45" fmla="*/ 52 h 63"/>
                  <a:gd name="T46" fmla="*/ 13 w 63"/>
                  <a:gd name="T47" fmla="*/ 57 h 63"/>
                  <a:gd name="T48" fmla="*/ 6 w 63"/>
                  <a:gd name="T49" fmla="*/ 50 h 63"/>
                  <a:gd name="T50" fmla="*/ 11 w 63"/>
                  <a:gd name="T51" fmla="*/ 44 h 63"/>
                  <a:gd name="T52" fmla="*/ 8 w 63"/>
                  <a:gd name="T53" fmla="*/ 37 h 63"/>
                  <a:gd name="T54" fmla="*/ 0 w 63"/>
                  <a:gd name="T55" fmla="*/ 36 h 63"/>
                  <a:gd name="T56" fmla="*/ 0 w 63"/>
                  <a:gd name="T57" fmla="*/ 27 h 63"/>
                  <a:gd name="T58" fmla="*/ 8 w 63"/>
                  <a:gd name="T59" fmla="*/ 26 h 63"/>
                  <a:gd name="T60" fmla="*/ 11 w 63"/>
                  <a:gd name="T61" fmla="*/ 19 h 63"/>
                  <a:gd name="T62" fmla="*/ 6 w 63"/>
                  <a:gd name="T63" fmla="*/ 13 h 63"/>
                  <a:gd name="T64" fmla="*/ 13 w 63"/>
                  <a:gd name="T65" fmla="*/ 6 h 63"/>
                  <a:gd name="T66" fmla="*/ 19 w 63"/>
                  <a:gd name="T67" fmla="*/ 11 h 63"/>
                  <a:gd name="T68" fmla="*/ 25 w 63"/>
                  <a:gd name="T69" fmla="*/ 8 h 63"/>
                  <a:gd name="T70" fmla="*/ 27 w 63"/>
                  <a:gd name="T71" fmla="*/ 0 h 63"/>
                  <a:gd name="T72" fmla="*/ 36 w 63"/>
                  <a:gd name="T7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3">
                    <a:moveTo>
                      <a:pt x="36" y="0"/>
                    </a:moveTo>
                    <a:cubicBezTo>
                      <a:pt x="37" y="9"/>
                      <a:pt x="37" y="9"/>
                      <a:pt x="37" y="9"/>
                    </a:cubicBezTo>
                    <a:cubicBezTo>
                      <a:pt x="43" y="11"/>
                      <a:pt x="43" y="11"/>
                      <a:pt x="43" y="11"/>
                    </a:cubicBezTo>
                    <a:cubicBezTo>
                      <a:pt x="50" y="6"/>
                      <a:pt x="50" y="6"/>
                      <a:pt x="50" y="6"/>
                    </a:cubicBezTo>
                    <a:cubicBezTo>
                      <a:pt x="57" y="13"/>
                      <a:pt x="57" y="13"/>
                      <a:pt x="57" y="13"/>
                    </a:cubicBezTo>
                    <a:cubicBezTo>
                      <a:pt x="52" y="19"/>
                      <a:pt x="52" y="19"/>
                      <a:pt x="52" y="19"/>
                    </a:cubicBezTo>
                    <a:cubicBezTo>
                      <a:pt x="54" y="26"/>
                      <a:pt x="54" y="26"/>
                      <a:pt x="54" y="26"/>
                    </a:cubicBezTo>
                    <a:cubicBezTo>
                      <a:pt x="63" y="27"/>
                      <a:pt x="63" y="27"/>
                      <a:pt x="63" y="27"/>
                    </a:cubicBezTo>
                    <a:cubicBezTo>
                      <a:pt x="63" y="36"/>
                      <a:pt x="63" y="36"/>
                      <a:pt x="63" y="36"/>
                    </a:cubicBezTo>
                    <a:cubicBezTo>
                      <a:pt x="54" y="37"/>
                      <a:pt x="54" y="37"/>
                      <a:pt x="54" y="37"/>
                    </a:cubicBezTo>
                    <a:cubicBezTo>
                      <a:pt x="53" y="42"/>
                      <a:pt x="53" y="42"/>
                      <a:pt x="53" y="42"/>
                    </a:cubicBezTo>
                    <a:cubicBezTo>
                      <a:pt x="47" y="37"/>
                      <a:pt x="47" y="37"/>
                      <a:pt x="47" y="37"/>
                    </a:cubicBezTo>
                    <a:cubicBezTo>
                      <a:pt x="48" y="36"/>
                      <a:pt x="48" y="35"/>
                      <a:pt x="48" y="34"/>
                    </a:cubicBezTo>
                    <a:cubicBezTo>
                      <a:pt x="49" y="25"/>
                      <a:pt x="43" y="16"/>
                      <a:pt x="34" y="15"/>
                    </a:cubicBezTo>
                    <a:cubicBezTo>
                      <a:pt x="25" y="14"/>
                      <a:pt x="16" y="20"/>
                      <a:pt x="15" y="29"/>
                    </a:cubicBezTo>
                    <a:cubicBezTo>
                      <a:pt x="14" y="38"/>
                      <a:pt x="20" y="47"/>
                      <a:pt x="29" y="48"/>
                    </a:cubicBezTo>
                    <a:cubicBezTo>
                      <a:pt x="32" y="48"/>
                      <a:pt x="34" y="48"/>
                      <a:pt x="37" y="47"/>
                    </a:cubicBezTo>
                    <a:cubicBezTo>
                      <a:pt x="42" y="53"/>
                      <a:pt x="42" y="53"/>
                      <a:pt x="42" y="53"/>
                    </a:cubicBezTo>
                    <a:cubicBezTo>
                      <a:pt x="37" y="55"/>
                      <a:pt x="37" y="55"/>
                      <a:pt x="37" y="55"/>
                    </a:cubicBezTo>
                    <a:cubicBezTo>
                      <a:pt x="36" y="63"/>
                      <a:pt x="36" y="63"/>
                      <a:pt x="36" y="63"/>
                    </a:cubicBezTo>
                    <a:cubicBezTo>
                      <a:pt x="27" y="63"/>
                      <a:pt x="27" y="63"/>
                      <a:pt x="27" y="63"/>
                    </a:cubicBezTo>
                    <a:cubicBezTo>
                      <a:pt x="25" y="54"/>
                      <a:pt x="25" y="54"/>
                      <a:pt x="25" y="54"/>
                    </a:cubicBezTo>
                    <a:cubicBezTo>
                      <a:pt x="19" y="52"/>
                      <a:pt x="19" y="52"/>
                      <a:pt x="19" y="52"/>
                    </a:cubicBezTo>
                    <a:cubicBezTo>
                      <a:pt x="13" y="57"/>
                      <a:pt x="13" y="57"/>
                      <a:pt x="13" y="57"/>
                    </a:cubicBezTo>
                    <a:cubicBezTo>
                      <a:pt x="6" y="50"/>
                      <a:pt x="6" y="50"/>
                      <a:pt x="6" y="50"/>
                    </a:cubicBezTo>
                    <a:cubicBezTo>
                      <a:pt x="11" y="44"/>
                      <a:pt x="11" y="44"/>
                      <a:pt x="11" y="44"/>
                    </a:cubicBezTo>
                    <a:cubicBezTo>
                      <a:pt x="8" y="37"/>
                      <a:pt x="8" y="37"/>
                      <a:pt x="8" y="37"/>
                    </a:cubicBezTo>
                    <a:cubicBezTo>
                      <a:pt x="0" y="36"/>
                      <a:pt x="0" y="36"/>
                      <a:pt x="0" y="36"/>
                    </a:cubicBezTo>
                    <a:cubicBezTo>
                      <a:pt x="0" y="27"/>
                      <a:pt x="0" y="27"/>
                      <a:pt x="0" y="27"/>
                    </a:cubicBezTo>
                    <a:cubicBezTo>
                      <a:pt x="8" y="26"/>
                      <a:pt x="8" y="26"/>
                      <a:pt x="8" y="26"/>
                    </a:cubicBezTo>
                    <a:cubicBezTo>
                      <a:pt x="11" y="19"/>
                      <a:pt x="11" y="19"/>
                      <a:pt x="11" y="19"/>
                    </a:cubicBezTo>
                    <a:cubicBezTo>
                      <a:pt x="6" y="13"/>
                      <a:pt x="6" y="13"/>
                      <a:pt x="6" y="13"/>
                    </a:cubicBezTo>
                    <a:cubicBezTo>
                      <a:pt x="13" y="6"/>
                      <a:pt x="13" y="6"/>
                      <a:pt x="13" y="6"/>
                    </a:cubicBezTo>
                    <a:cubicBezTo>
                      <a:pt x="19" y="11"/>
                      <a:pt x="19" y="11"/>
                      <a:pt x="19" y="11"/>
                    </a:cubicBezTo>
                    <a:cubicBezTo>
                      <a:pt x="25" y="8"/>
                      <a:pt x="25" y="8"/>
                      <a:pt x="25" y="8"/>
                    </a:cubicBezTo>
                    <a:cubicBezTo>
                      <a:pt x="27" y="0"/>
                      <a:pt x="27" y="0"/>
                      <a:pt x="27"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5" name="矩形 73"/>
            <p:cNvSpPr/>
            <p:nvPr>
              <p:custDataLst>
                <p:tags r:id="rId15"/>
              </p:custDataLst>
            </p:nvPr>
          </p:nvSpPr>
          <p:spPr>
            <a:xfrm>
              <a:off x="5816" y="6123"/>
              <a:ext cx="2086" cy="618"/>
            </a:xfrm>
            <a:prstGeom prst="rect">
              <a:avLst/>
            </a:prstGeom>
          </p:spPr>
          <p:txBody>
            <a:bodyPr wrap="square">
              <a:spAutoFit/>
            </a:bodyPr>
            <a:lstStyle/>
            <a:p>
              <a:pPr algn="ctr"/>
              <a:r>
                <a:rPr lang="zh-CN" altLang="en-US" sz="2400" b="1">
                  <a:solidFill>
                    <a:srgbClr val="FFFFFF"/>
                  </a:solidFill>
                  <a:latin typeface="微软雅黑" panose="020B0503020204020204" pitchFamily="34" charset="-122"/>
                  <a:ea typeface="微软雅黑" panose="020B0503020204020204" pitchFamily="34" charset="-122"/>
                  <a:cs typeface="+mn-ea"/>
                </a:rPr>
                <a:t>初始条件</a:t>
              </a:r>
              <a:endParaRPr lang="zh-CN" altLang="en-US" sz="2400" b="1">
                <a:solidFill>
                  <a:srgbClr val="FFFFFF"/>
                </a:solidFill>
                <a:latin typeface="微软雅黑" panose="020B0503020204020204" pitchFamily="34" charset="-122"/>
                <a:ea typeface="微软雅黑" panose="020B0503020204020204" pitchFamily="34" charset="-122"/>
                <a:cs typeface="+mn-ea"/>
              </a:endParaRPr>
            </a:p>
          </p:txBody>
        </p:sp>
        <p:sp>
          <p:nvSpPr>
            <p:cNvPr id="36" name="矩形 74"/>
            <p:cNvSpPr/>
            <p:nvPr>
              <p:custDataLst>
                <p:tags r:id="rId16"/>
              </p:custDataLst>
            </p:nvPr>
          </p:nvSpPr>
          <p:spPr>
            <a:xfrm>
              <a:off x="10143" y="6123"/>
              <a:ext cx="2088" cy="618"/>
            </a:xfrm>
            <a:prstGeom prst="rect">
              <a:avLst/>
            </a:prstGeom>
          </p:spPr>
          <p:txBody>
            <a:bodyPr wrap="square">
              <a:spAutoFit/>
            </a:bodyPr>
            <a:lstStyle/>
            <a:p>
              <a:pPr algn="ctr"/>
              <a:r>
                <a:rPr lang="zh-CN" altLang="en-US" sz="2400" b="1">
                  <a:solidFill>
                    <a:srgbClr val="FFFFFF"/>
                  </a:solidFill>
                  <a:latin typeface="微软雅黑" panose="020B0503020204020204" pitchFamily="34" charset="-122"/>
                  <a:ea typeface="微软雅黑" panose="020B0503020204020204" pitchFamily="34" charset="-122"/>
                  <a:cs typeface="+mn-ea"/>
                </a:rPr>
                <a:t>边界条件</a:t>
              </a:r>
              <a:endParaRPr lang="zh-CN" altLang="en-US" sz="2400" b="1">
                <a:solidFill>
                  <a:srgbClr val="FFFFFF"/>
                </a:solidFill>
                <a:latin typeface="微软雅黑" panose="020B0503020204020204" pitchFamily="34" charset="-122"/>
                <a:ea typeface="微软雅黑" panose="020B0503020204020204" pitchFamily="34" charset="-122"/>
                <a:cs typeface="+mn-ea"/>
              </a:endParaRPr>
            </a:p>
          </p:txBody>
        </p:sp>
        <p:sp>
          <p:nvSpPr>
            <p:cNvPr id="37" name="文本框 75"/>
            <p:cNvSpPr txBox="1"/>
            <p:nvPr>
              <p:custDataLst>
                <p:tags r:id="rId17"/>
              </p:custDataLst>
            </p:nvPr>
          </p:nvSpPr>
          <p:spPr>
            <a:xfrm>
              <a:off x="5437" y="8197"/>
              <a:ext cx="3003" cy="767"/>
            </a:xfrm>
            <a:prstGeom prst="rect">
              <a:avLst/>
            </a:prstGeom>
            <a:noFill/>
          </p:spPr>
          <p:txBody>
            <a:bodyPr wrap="square" rtlCol="0">
              <a:spAutoFit/>
            </a:bodyPr>
            <a:lstStyle/>
            <a:p>
              <a:pPr algn="ctr">
                <a:lnSpc>
                  <a:spcPct val="130000"/>
                </a:lnSpc>
              </a:pPr>
              <a:r>
                <a:rPr lang="zh-CN" altLang="en-US" sz="2400">
                  <a:solidFill>
                    <a:srgbClr val="FFFFFF"/>
                  </a:solidFill>
                  <a:latin typeface="微软雅黑" panose="020B0503020204020204" pitchFamily="34" charset="-122"/>
                  <a:ea typeface="微软雅黑" panose="020B0503020204020204" pitchFamily="34" charset="-122"/>
                </a:rPr>
                <a:t>初始时刻的条件</a:t>
              </a: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38" name="文本框 76"/>
            <p:cNvSpPr txBox="1"/>
            <p:nvPr>
              <p:custDataLst>
                <p:tags r:id="rId18"/>
              </p:custDataLst>
            </p:nvPr>
          </p:nvSpPr>
          <p:spPr>
            <a:xfrm>
              <a:off x="9152" y="7470"/>
              <a:ext cx="4182" cy="2809"/>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2000">
                  <a:solidFill>
                    <a:srgbClr val="FFFFFF"/>
                  </a:solidFill>
                  <a:latin typeface="微软雅黑" panose="020B0503020204020204" pitchFamily="34" charset="-122"/>
                  <a:ea typeface="微软雅黑" panose="020B0503020204020204" pitchFamily="34" charset="-122"/>
                </a:rPr>
                <a:t>边界上与速度、压力及温度有关的条件</a:t>
              </a:r>
              <a:endParaRPr lang="zh-CN" altLang="en-US" sz="2000">
                <a:solidFill>
                  <a:srgbClr val="FFFFFF"/>
                </a:solidFill>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2000">
                  <a:solidFill>
                    <a:srgbClr val="FFFFFF"/>
                  </a:solidFill>
                  <a:latin typeface="微软雅黑" panose="020B0503020204020204" pitchFamily="34" charset="-122"/>
                  <a:ea typeface="微软雅黑" panose="020B0503020204020204" pitchFamily="34" charset="-122"/>
                </a:rPr>
                <a:t>只有</a:t>
              </a:r>
              <a:r>
                <a:rPr lang="en-US" altLang="zh-CN" sz="2000">
                  <a:solidFill>
                    <a:srgbClr val="FFFFFF"/>
                  </a:solidFill>
                  <a:latin typeface="微软雅黑" panose="020B0503020204020204" pitchFamily="34" charset="-122"/>
                  <a:ea typeface="微软雅黑" panose="020B0503020204020204" pitchFamily="34" charset="-122"/>
                </a:rPr>
                <a:t>Dirichlet</a:t>
              </a:r>
              <a:r>
                <a:rPr lang="zh-CN" altLang="en-US" sz="2000">
                  <a:solidFill>
                    <a:srgbClr val="FFFFFF"/>
                  </a:solidFill>
                  <a:latin typeface="微软雅黑" panose="020B0503020204020204" pitchFamily="34" charset="-122"/>
                  <a:ea typeface="微软雅黑" panose="020B0503020204020204" pitchFamily="34" charset="-122"/>
                </a:rPr>
                <a:t>和</a:t>
              </a:r>
              <a:r>
                <a:rPr lang="en-US" altLang="zh-CN" sz="2000">
                  <a:solidFill>
                    <a:srgbClr val="FFFFFF"/>
                  </a:solidFill>
                  <a:latin typeface="微软雅黑" panose="020B0503020204020204" pitchFamily="34" charset="-122"/>
                  <a:ea typeface="微软雅黑" panose="020B0503020204020204" pitchFamily="34" charset="-122"/>
                </a:rPr>
                <a:t>Neumann</a:t>
              </a:r>
              <a:r>
                <a:rPr lang="zh-CN" altLang="en-US" sz="2000">
                  <a:solidFill>
                    <a:srgbClr val="FFFFFF"/>
                  </a:solidFill>
                  <a:latin typeface="微软雅黑" panose="020B0503020204020204" pitchFamily="34" charset="-122"/>
                  <a:ea typeface="微软雅黑" panose="020B0503020204020204" pitchFamily="34" charset="-122"/>
                </a:rPr>
                <a:t>条件，没有</a:t>
              </a:r>
              <a:r>
                <a:rPr lang="en-US" altLang="zh-CN" sz="2000">
                  <a:solidFill>
                    <a:srgbClr val="FFFFFF"/>
                  </a:solidFill>
                  <a:latin typeface="微软雅黑" panose="020B0503020204020204" pitchFamily="34" charset="-122"/>
                  <a:ea typeface="微软雅黑" panose="020B0503020204020204" pitchFamily="34" charset="-122"/>
                </a:rPr>
                <a:t>Robin</a:t>
              </a:r>
              <a:r>
                <a:rPr lang="zh-CN" altLang="en-US" sz="2000">
                  <a:solidFill>
                    <a:srgbClr val="FFFFFF"/>
                  </a:solidFill>
                  <a:latin typeface="微软雅黑" panose="020B0503020204020204" pitchFamily="34" charset="-122"/>
                  <a:ea typeface="微软雅黑" panose="020B0503020204020204" pitchFamily="34" charset="-122"/>
                </a:rPr>
                <a:t>条件</a:t>
              </a:r>
              <a:endParaRPr lang="zh-CN" altLang="en-US" sz="200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边界层理论</a:t>
            </a:r>
            <a:endParaRPr lang="en-US" dirty="0"/>
          </a:p>
        </p:txBody>
      </p:sp>
      <p:cxnSp>
        <p:nvCxnSpPr>
          <p:cNvPr id="3" name="Straight Arrow Connector 2"/>
          <p:cNvCxnSpPr/>
          <p:nvPr/>
        </p:nvCxnSpPr>
        <p:spPr>
          <a:xfrm flipV="1">
            <a:off x="635" y="3903980"/>
            <a:ext cx="12477115" cy="12065"/>
          </a:xfrm>
          <a:prstGeom prst="straightConnector1">
            <a:avLst/>
          </a:prstGeom>
          <a:ln w="114300">
            <a:solidFill>
              <a:schemeClr val="bg1">
                <a:lumMod val="75000"/>
              </a:schemeClr>
            </a:solidFill>
            <a:tailEnd type="triangle"/>
          </a:ln>
          <a:effectLst>
            <a:outerShdw blurRad="177800" dist="203200" dir="27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4" name="Oval 3"/>
          <p:cNvSpPr>
            <a:spLocks noChangeAspect="1"/>
          </p:cNvSpPr>
          <p:nvPr/>
        </p:nvSpPr>
        <p:spPr>
          <a:xfrm>
            <a:off x="741014" y="3260391"/>
            <a:ext cx="1260000" cy="1260000"/>
          </a:xfrm>
          <a:prstGeom prst="ellipse">
            <a:avLst/>
          </a:prstGeom>
          <a:solidFill>
            <a:schemeClr val="accent1"/>
          </a:solidFill>
          <a:ln>
            <a:noFill/>
          </a:ln>
          <a:effectLst>
            <a:outerShdw blurRad="177800" dist="2032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ctr">
              <a:lnSpc>
                <a:spcPct val="120000"/>
              </a:lnSpc>
              <a:spcBef>
                <a:spcPts val="0"/>
              </a:spcBef>
              <a:spcAft>
                <a:spcPts val="0"/>
              </a:spcAft>
            </a:pP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速度梯度</a:t>
            </a:r>
            <a:r>
              <a:rPr lang="en-US" altLang="zh-CN"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温度梯度</a:t>
            </a:r>
            <a:endPar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 name="Oval 60"/>
          <p:cNvSpPr>
            <a:spLocks noChangeAspect="1"/>
          </p:cNvSpPr>
          <p:nvPr/>
        </p:nvSpPr>
        <p:spPr>
          <a:xfrm>
            <a:off x="3171659" y="3260391"/>
            <a:ext cx="1259417" cy="1260000"/>
          </a:xfrm>
          <a:prstGeom prst="ellipse">
            <a:avLst/>
          </a:prstGeom>
          <a:solidFill>
            <a:schemeClr val="accent2"/>
          </a:solidFill>
          <a:ln>
            <a:noFill/>
          </a:ln>
          <a:effectLst>
            <a:outerShdw blurRad="177800" dist="2032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ctr">
              <a:lnSpc>
                <a:spcPct val="120000"/>
              </a:lnSpc>
              <a:spcBef>
                <a:spcPts val="0"/>
              </a:spcBef>
              <a:spcAft>
                <a:spcPts val="0"/>
              </a:spcAft>
            </a:pP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产生原因</a:t>
            </a:r>
            <a:endPar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 name="Oval 60"/>
          <p:cNvSpPr>
            <a:spLocks noChangeAspect="1"/>
          </p:cNvSpPr>
          <p:nvPr/>
        </p:nvSpPr>
        <p:spPr>
          <a:xfrm>
            <a:off x="10462094" y="3260391"/>
            <a:ext cx="1259417" cy="1260000"/>
          </a:xfrm>
          <a:prstGeom prst="ellipse">
            <a:avLst/>
          </a:prstGeom>
          <a:solidFill>
            <a:schemeClr val="accent5"/>
          </a:solidFill>
          <a:ln>
            <a:noFill/>
          </a:ln>
          <a:effectLst>
            <a:outerShdw blurRad="177800" dist="2032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ctr">
              <a:lnSpc>
                <a:spcPct val="120000"/>
              </a:lnSpc>
              <a:spcBef>
                <a:spcPts val="0"/>
              </a:spcBef>
              <a:spcAft>
                <a:spcPts val="0"/>
              </a:spcAft>
            </a:pP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流动形态</a:t>
            </a:r>
            <a:endParaRPr lang="en-US" altLang="zh-CN"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7" name="Oval 60"/>
          <p:cNvSpPr>
            <a:spLocks noChangeAspect="1"/>
          </p:cNvSpPr>
          <p:nvPr/>
        </p:nvSpPr>
        <p:spPr>
          <a:xfrm>
            <a:off x="8031949" y="3260391"/>
            <a:ext cx="1259417" cy="1260000"/>
          </a:xfrm>
          <a:prstGeom prst="ellipse">
            <a:avLst/>
          </a:prstGeom>
          <a:solidFill>
            <a:srgbClr val="92D050"/>
          </a:solidFill>
          <a:ln>
            <a:noFill/>
          </a:ln>
          <a:effectLst>
            <a:outerShdw blurRad="177800" dist="2032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ctr">
              <a:lnSpc>
                <a:spcPct val="120000"/>
              </a:lnSpc>
              <a:spcBef>
                <a:spcPts val="0"/>
              </a:spcBef>
              <a:spcAft>
                <a:spcPts val="0"/>
              </a:spcAft>
            </a:pP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厚度</a:t>
            </a:r>
            <a:endParaRPr lang="en-US" altLang="zh-CN"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8" name="Oval 60"/>
          <p:cNvSpPr>
            <a:spLocks noChangeAspect="1"/>
          </p:cNvSpPr>
          <p:nvPr/>
        </p:nvSpPr>
        <p:spPr>
          <a:xfrm>
            <a:off x="5601804" y="3260391"/>
            <a:ext cx="1259417" cy="1260000"/>
          </a:xfrm>
          <a:prstGeom prst="ellipse">
            <a:avLst/>
          </a:prstGeom>
          <a:solidFill>
            <a:schemeClr val="accent3"/>
          </a:solidFill>
          <a:ln>
            <a:noFill/>
          </a:ln>
          <a:effectLst>
            <a:outerShdw blurRad="177800" dist="2032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ctr">
              <a:lnSpc>
                <a:spcPct val="120000"/>
              </a:lnSpc>
              <a:spcBef>
                <a:spcPts val="0"/>
              </a:spcBef>
              <a:spcAft>
                <a:spcPts val="0"/>
              </a:spcAft>
            </a:pPr>
            <a:r>
              <a:rPr lang="zh-CN" altLang="en-US"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rPr>
              <a:t>无量纲数</a:t>
            </a:r>
            <a:endParaRPr lang="en-US" altLang="zh-CN" sz="2000" b="1" dirty="0">
              <a:solidFill>
                <a:srgbClr val="FFFFFF"/>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9" name="组合 141"/>
          <p:cNvGrpSpPr/>
          <p:nvPr/>
        </p:nvGrpSpPr>
        <p:grpSpPr>
          <a:xfrm>
            <a:off x="236855" y="879475"/>
            <a:ext cx="12169140" cy="2104390"/>
            <a:chOff x="373" y="1385"/>
            <a:chExt cx="19164" cy="3314"/>
          </a:xfrm>
        </p:grpSpPr>
        <p:sp>
          <p:nvSpPr>
            <p:cNvPr id="10" name="圆角矩形 92"/>
            <p:cNvSpPr/>
            <p:nvPr/>
          </p:nvSpPr>
          <p:spPr>
            <a:xfrm>
              <a:off x="373" y="1385"/>
              <a:ext cx="19164" cy="3314"/>
            </a:xfrm>
            <a:prstGeom prst="round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utoShape 9"/>
            <p:cNvSpPr/>
            <p:nvPr/>
          </p:nvSpPr>
          <p:spPr bwMode="auto">
            <a:xfrm>
              <a:off x="6042" y="1385"/>
              <a:ext cx="7607" cy="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r>
                <a:rPr lang="zh-CN" altLang="en-US" sz="3200" dirty="0">
                  <a:solidFill>
                    <a:schemeClr val="tx1">
                      <a:lumMod val="75000"/>
                      <a:lumOff val="25000"/>
                    </a:schemeClr>
                  </a:solidFill>
                  <a:latin typeface="+mn-ea"/>
                  <a:ea typeface="+mn-ea"/>
                  <a:sym typeface="Agency FB" panose="020B0503020202020204" pitchFamily="34" charset="0"/>
                </a:rPr>
                <a:t>流动边界层（速度边界层）</a:t>
              </a:r>
              <a:endParaRPr lang="zh-CN" altLang="en-US" sz="3200" dirty="0">
                <a:solidFill>
                  <a:schemeClr val="tx1">
                    <a:lumMod val="75000"/>
                    <a:lumOff val="25000"/>
                  </a:schemeClr>
                </a:solidFill>
                <a:latin typeface="+mn-ea"/>
                <a:ea typeface="+mn-ea"/>
                <a:sym typeface="Agency FB" panose="020B0503020202020204" pitchFamily="34" charset="0"/>
              </a:endParaRPr>
            </a:p>
          </p:txBody>
        </p:sp>
      </p:grpSp>
      <p:grpSp>
        <p:nvGrpSpPr>
          <p:cNvPr id="12" name="组合 142"/>
          <p:cNvGrpSpPr/>
          <p:nvPr/>
        </p:nvGrpSpPr>
        <p:grpSpPr>
          <a:xfrm>
            <a:off x="236855" y="4912360"/>
            <a:ext cx="12169140" cy="2104390"/>
            <a:chOff x="373" y="7736"/>
            <a:chExt cx="19164" cy="3314"/>
          </a:xfrm>
        </p:grpSpPr>
        <p:sp>
          <p:nvSpPr>
            <p:cNvPr id="13" name="圆角矩形 93"/>
            <p:cNvSpPr/>
            <p:nvPr/>
          </p:nvSpPr>
          <p:spPr>
            <a:xfrm>
              <a:off x="373" y="7736"/>
              <a:ext cx="19164" cy="3314"/>
            </a:xfrm>
            <a:prstGeom prst="roundRect">
              <a:avLst/>
            </a:prstGeom>
            <a:solidFill>
              <a:srgbClr val="51B4C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9"/>
            <p:cNvSpPr/>
            <p:nvPr/>
          </p:nvSpPr>
          <p:spPr bwMode="auto">
            <a:xfrm>
              <a:off x="6497" y="10230"/>
              <a:ext cx="6585" cy="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r>
                <a:rPr lang="zh-CN" altLang="en-US" sz="3200" dirty="0">
                  <a:solidFill>
                    <a:schemeClr val="tx1">
                      <a:lumMod val="75000"/>
                      <a:lumOff val="25000"/>
                    </a:schemeClr>
                  </a:solidFill>
                  <a:latin typeface="+mn-ea"/>
                  <a:ea typeface="+mn-ea"/>
                  <a:sym typeface="Agency FB" panose="020B0503020202020204" pitchFamily="34" charset="0"/>
                </a:rPr>
                <a:t>热边界层（温度边界层）</a:t>
              </a:r>
              <a:endParaRPr lang="zh-CN" altLang="en-US" sz="3200" dirty="0">
                <a:solidFill>
                  <a:schemeClr val="tx1">
                    <a:lumMod val="75000"/>
                    <a:lumOff val="25000"/>
                  </a:schemeClr>
                </a:solidFill>
                <a:latin typeface="+mn-ea"/>
                <a:ea typeface="+mn-ea"/>
                <a:sym typeface="Agency FB" panose="020B0503020202020204" pitchFamily="34" charset="0"/>
              </a:endParaRPr>
            </a:p>
          </p:txBody>
        </p:sp>
      </p:grpSp>
      <p:grpSp>
        <p:nvGrpSpPr>
          <p:cNvPr id="15" name="组合 149"/>
          <p:cNvGrpSpPr/>
          <p:nvPr/>
        </p:nvGrpSpPr>
        <p:grpSpPr>
          <a:xfrm>
            <a:off x="506730" y="4519930"/>
            <a:ext cx="1728470" cy="1976755"/>
            <a:chOff x="798" y="7118"/>
            <a:chExt cx="2722" cy="3113"/>
          </a:xfrm>
        </p:grpSpPr>
        <p:grpSp>
          <p:nvGrpSpPr>
            <p:cNvPr id="16" name="组合 98"/>
            <p:cNvGrpSpPr/>
            <p:nvPr/>
          </p:nvGrpSpPr>
          <p:grpSpPr>
            <a:xfrm>
              <a:off x="798" y="7985"/>
              <a:ext cx="2722" cy="2247"/>
              <a:chOff x="940" y="8437"/>
              <a:chExt cx="2722" cy="2247"/>
            </a:xfrm>
          </p:grpSpPr>
          <p:sp>
            <p:nvSpPr>
              <p:cNvPr id="18" name="圆角矩形 97"/>
              <p:cNvSpPr/>
              <p:nvPr/>
            </p:nvSpPr>
            <p:spPr>
              <a:xfrm>
                <a:off x="940" y="8437"/>
                <a:ext cx="2722" cy="2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9"/>
              <p:cNvSpPr/>
              <p:nvPr/>
            </p:nvSpPr>
            <p:spPr bwMode="auto">
              <a:xfrm>
                <a:off x="1053" y="8549"/>
                <a:ext cx="2433" cy="20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温度梯度主要存在于边界层，主流区温度梯度几乎为零</a:t>
                </a: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17" name="直接连接符 99"/>
            <p:cNvCxnSpPr>
              <a:stCxn id="4" idx="4"/>
              <a:endCxn id="18" idx="0"/>
            </p:cNvCxnSpPr>
            <p:nvPr/>
          </p:nvCxnSpPr>
          <p:spPr>
            <a:xfrm>
              <a:off x="2159" y="7118"/>
              <a:ext cx="0" cy="86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组合 143"/>
          <p:cNvGrpSpPr/>
          <p:nvPr/>
        </p:nvGrpSpPr>
        <p:grpSpPr>
          <a:xfrm>
            <a:off x="506730" y="1374775"/>
            <a:ext cx="1728470" cy="1885315"/>
            <a:chOff x="798" y="2165"/>
            <a:chExt cx="2722" cy="2969"/>
          </a:xfrm>
        </p:grpSpPr>
        <p:grpSp>
          <p:nvGrpSpPr>
            <p:cNvPr id="21" name="组合 100"/>
            <p:cNvGrpSpPr/>
            <p:nvPr/>
          </p:nvGrpSpPr>
          <p:grpSpPr>
            <a:xfrm>
              <a:off x="798" y="2165"/>
              <a:ext cx="2722" cy="2233"/>
              <a:chOff x="940" y="8451"/>
              <a:chExt cx="2722" cy="2233"/>
            </a:xfrm>
          </p:grpSpPr>
          <p:sp>
            <p:nvSpPr>
              <p:cNvPr id="23" name="圆角矩形 101"/>
              <p:cNvSpPr/>
              <p:nvPr/>
            </p:nvSpPr>
            <p:spPr>
              <a:xfrm>
                <a:off x="940" y="8451"/>
                <a:ext cx="2722" cy="223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AutoShape 9"/>
              <p:cNvSpPr/>
              <p:nvPr/>
            </p:nvSpPr>
            <p:spPr bwMode="auto">
              <a:xfrm>
                <a:off x="1053" y="8528"/>
                <a:ext cx="2433" cy="2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速度梯度主要存在于边界层，主流区温度梯度几乎为零</a:t>
                </a: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22" name="直接连接符 103"/>
            <p:cNvCxnSpPr>
              <a:stCxn id="23" idx="2"/>
              <a:endCxn id="4" idx="0"/>
            </p:cNvCxnSpPr>
            <p:nvPr/>
          </p:nvCxnSpPr>
          <p:spPr>
            <a:xfrm>
              <a:off x="2159" y="4398"/>
              <a:ext cx="0" cy="73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组合 144"/>
          <p:cNvGrpSpPr/>
          <p:nvPr/>
        </p:nvGrpSpPr>
        <p:grpSpPr>
          <a:xfrm>
            <a:off x="2936875" y="1409065"/>
            <a:ext cx="1728470" cy="1854835"/>
            <a:chOff x="4625" y="2219"/>
            <a:chExt cx="2722" cy="2921"/>
          </a:xfrm>
        </p:grpSpPr>
        <p:grpSp>
          <p:nvGrpSpPr>
            <p:cNvPr id="26" name="组合 104"/>
            <p:cNvGrpSpPr/>
            <p:nvPr/>
          </p:nvGrpSpPr>
          <p:grpSpPr>
            <a:xfrm>
              <a:off x="4625" y="2219"/>
              <a:ext cx="2722" cy="2233"/>
              <a:chOff x="940" y="8451"/>
              <a:chExt cx="2722" cy="2233"/>
            </a:xfrm>
          </p:grpSpPr>
          <p:sp>
            <p:nvSpPr>
              <p:cNvPr id="28" name="圆角矩形 105"/>
              <p:cNvSpPr/>
              <p:nvPr/>
            </p:nvSpPr>
            <p:spPr>
              <a:xfrm>
                <a:off x="940" y="8451"/>
                <a:ext cx="2722" cy="223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9"/>
              <p:cNvSpPr/>
              <p:nvPr/>
            </p:nvSpPr>
            <p:spPr bwMode="auto">
              <a:xfrm>
                <a:off x="1053" y="8528"/>
                <a:ext cx="2433" cy="2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粘性力</a:t>
                </a: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27" name="直接连接符 107"/>
            <p:cNvCxnSpPr/>
            <p:nvPr/>
          </p:nvCxnSpPr>
          <p:spPr>
            <a:xfrm>
              <a:off x="5987" y="4404"/>
              <a:ext cx="0" cy="73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0" name="组合 150"/>
          <p:cNvGrpSpPr/>
          <p:nvPr/>
        </p:nvGrpSpPr>
        <p:grpSpPr>
          <a:xfrm>
            <a:off x="2917190" y="4552315"/>
            <a:ext cx="1728470" cy="1974850"/>
            <a:chOff x="4594" y="7169"/>
            <a:chExt cx="2722" cy="3110"/>
          </a:xfrm>
        </p:grpSpPr>
        <p:grpSp>
          <p:nvGrpSpPr>
            <p:cNvPr id="31" name="组合 108"/>
            <p:cNvGrpSpPr/>
            <p:nvPr/>
          </p:nvGrpSpPr>
          <p:grpSpPr>
            <a:xfrm>
              <a:off x="4594" y="8033"/>
              <a:ext cx="2722" cy="2247"/>
              <a:chOff x="940" y="8437"/>
              <a:chExt cx="2722" cy="2247"/>
            </a:xfrm>
          </p:grpSpPr>
          <p:sp>
            <p:nvSpPr>
              <p:cNvPr id="33" name="圆角矩形 109"/>
              <p:cNvSpPr/>
              <p:nvPr/>
            </p:nvSpPr>
            <p:spPr>
              <a:xfrm>
                <a:off x="940" y="8437"/>
                <a:ext cx="2722" cy="2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AutoShape 9"/>
              <p:cNvSpPr/>
              <p:nvPr/>
            </p:nvSpPr>
            <p:spPr bwMode="auto">
              <a:xfrm>
                <a:off x="1053" y="8549"/>
                <a:ext cx="2433" cy="20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温度差</a:t>
                </a: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32" name="直接连接符 111"/>
            <p:cNvCxnSpPr/>
            <p:nvPr/>
          </p:nvCxnSpPr>
          <p:spPr>
            <a:xfrm>
              <a:off x="5930" y="7169"/>
              <a:ext cx="0" cy="86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5" name="组合 145"/>
          <p:cNvGrpSpPr/>
          <p:nvPr/>
        </p:nvGrpSpPr>
        <p:grpSpPr>
          <a:xfrm>
            <a:off x="5401310" y="1403350"/>
            <a:ext cx="1728470" cy="1864995"/>
            <a:chOff x="8506" y="2210"/>
            <a:chExt cx="2722" cy="2937"/>
          </a:xfrm>
        </p:grpSpPr>
        <p:grpSp>
          <p:nvGrpSpPr>
            <p:cNvPr id="36" name="组合 112"/>
            <p:cNvGrpSpPr/>
            <p:nvPr/>
          </p:nvGrpSpPr>
          <p:grpSpPr>
            <a:xfrm>
              <a:off x="8506" y="2210"/>
              <a:ext cx="2722" cy="2233"/>
              <a:chOff x="940" y="8435"/>
              <a:chExt cx="2722" cy="2233"/>
            </a:xfrm>
          </p:grpSpPr>
          <p:sp>
            <p:nvSpPr>
              <p:cNvPr id="38" name="圆角矩形 113"/>
              <p:cNvSpPr/>
              <p:nvPr/>
            </p:nvSpPr>
            <p:spPr>
              <a:xfrm>
                <a:off x="940" y="8435"/>
                <a:ext cx="2722" cy="223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AutoShape 9"/>
              <p:cNvSpPr/>
              <p:nvPr/>
            </p:nvSpPr>
            <p:spPr bwMode="auto">
              <a:xfrm>
                <a:off x="1053" y="8528"/>
                <a:ext cx="2433" cy="2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雷诺数</a:t>
                </a:r>
                <a:r>
                  <a:rPr lang="en-US" altLang="zh-CN" sz="2000" b="0" dirty="0">
                    <a:solidFill>
                      <a:schemeClr val="tx1">
                        <a:lumMod val="75000"/>
                        <a:lumOff val="25000"/>
                      </a:schemeClr>
                    </a:solidFill>
                    <a:latin typeface="+mn-ea"/>
                    <a:ea typeface="+mn-ea"/>
                    <a:sym typeface="Agency FB" panose="020B0503020202020204" pitchFamily="34" charset="0"/>
                  </a:rPr>
                  <a:t>Re</a:t>
                </a:r>
                <a:endParaRPr lang="en-US" altLang="zh-CN" sz="2000" b="0" dirty="0">
                  <a:solidFill>
                    <a:schemeClr val="tx1">
                      <a:lumMod val="75000"/>
                      <a:lumOff val="25000"/>
                    </a:schemeClr>
                  </a:solidFill>
                  <a:latin typeface="+mn-ea"/>
                  <a:ea typeface="+mn-ea"/>
                  <a:sym typeface="Agency FB" panose="020B0503020202020204" pitchFamily="34" charset="0"/>
                </a:endParaRPr>
              </a:p>
            </p:txBody>
          </p:sp>
        </p:grpSp>
        <p:cxnSp>
          <p:nvCxnSpPr>
            <p:cNvPr id="37" name="直接连接符 115"/>
            <p:cNvCxnSpPr/>
            <p:nvPr/>
          </p:nvCxnSpPr>
          <p:spPr>
            <a:xfrm>
              <a:off x="9868" y="4411"/>
              <a:ext cx="0" cy="73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0" name="组合 151"/>
          <p:cNvGrpSpPr/>
          <p:nvPr/>
        </p:nvGrpSpPr>
        <p:grpSpPr>
          <a:xfrm>
            <a:off x="5399405" y="4513580"/>
            <a:ext cx="1728470" cy="1974850"/>
            <a:chOff x="8503" y="7108"/>
            <a:chExt cx="2722" cy="3110"/>
          </a:xfrm>
        </p:grpSpPr>
        <p:grpSp>
          <p:nvGrpSpPr>
            <p:cNvPr id="41" name="组合 116"/>
            <p:cNvGrpSpPr/>
            <p:nvPr/>
          </p:nvGrpSpPr>
          <p:grpSpPr>
            <a:xfrm>
              <a:off x="8503" y="7972"/>
              <a:ext cx="2722" cy="2247"/>
              <a:chOff x="940" y="8437"/>
              <a:chExt cx="2722" cy="2247"/>
            </a:xfrm>
          </p:grpSpPr>
          <p:sp>
            <p:nvSpPr>
              <p:cNvPr id="43" name="圆角矩形 117"/>
              <p:cNvSpPr/>
              <p:nvPr/>
            </p:nvSpPr>
            <p:spPr>
              <a:xfrm>
                <a:off x="940" y="8437"/>
                <a:ext cx="2722" cy="2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AutoShape 9"/>
              <p:cNvSpPr/>
              <p:nvPr/>
            </p:nvSpPr>
            <p:spPr bwMode="auto">
              <a:xfrm>
                <a:off x="1053" y="8549"/>
                <a:ext cx="2433" cy="20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普朗特数</a:t>
                </a:r>
                <a:r>
                  <a:rPr lang="en-US" altLang="zh-CN" sz="2000" b="0" dirty="0">
                    <a:solidFill>
                      <a:schemeClr val="tx1">
                        <a:lumMod val="75000"/>
                        <a:lumOff val="25000"/>
                      </a:schemeClr>
                    </a:solidFill>
                    <a:latin typeface="+mn-ea"/>
                    <a:ea typeface="+mn-ea"/>
                    <a:sym typeface="Agency FB" panose="020B0503020202020204" pitchFamily="34" charset="0"/>
                  </a:rPr>
                  <a:t>Pr</a:t>
                </a:r>
                <a:endParaRPr lang="en-US" altLang="zh-CN" sz="2000" b="0" dirty="0">
                  <a:solidFill>
                    <a:schemeClr val="tx1">
                      <a:lumMod val="75000"/>
                      <a:lumOff val="25000"/>
                    </a:schemeClr>
                  </a:solidFill>
                  <a:latin typeface="+mn-ea"/>
                  <a:ea typeface="+mn-ea"/>
                  <a:sym typeface="Agency FB" panose="020B0503020202020204" pitchFamily="34" charset="0"/>
                </a:endParaRPr>
              </a:p>
            </p:txBody>
          </p:sp>
        </p:grpSp>
        <p:cxnSp>
          <p:nvCxnSpPr>
            <p:cNvPr id="42" name="直接连接符 119"/>
            <p:cNvCxnSpPr/>
            <p:nvPr/>
          </p:nvCxnSpPr>
          <p:spPr>
            <a:xfrm>
              <a:off x="9839" y="7108"/>
              <a:ext cx="0" cy="86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组合 146"/>
          <p:cNvGrpSpPr/>
          <p:nvPr/>
        </p:nvGrpSpPr>
        <p:grpSpPr>
          <a:xfrm>
            <a:off x="7793355" y="1416685"/>
            <a:ext cx="1729740" cy="1864995"/>
            <a:chOff x="12273" y="2231"/>
            <a:chExt cx="2724" cy="2937"/>
          </a:xfrm>
        </p:grpSpPr>
        <p:grpSp>
          <p:nvGrpSpPr>
            <p:cNvPr id="46" name="组合 120"/>
            <p:cNvGrpSpPr/>
            <p:nvPr/>
          </p:nvGrpSpPr>
          <p:grpSpPr>
            <a:xfrm>
              <a:off x="12273" y="2231"/>
              <a:ext cx="2722" cy="2233"/>
              <a:chOff x="940" y="8435"/>
              <a:chExt cx="2722" cy="2233"/>
            </a:xfrm>
          </p:grpSpPr>
          <p:sp>
            <p:nvSpPr>
              <p:cNvPr id="49" name="圆角矩形 121"/>
              <p:cNvSpPr/>
              <p:nvPr/>
            </p:nvSpPr>
            <p:spPr>
              <a:xfrm>
                <a:off x="940" y="8435"/>
                <a:ext cx="2722" cy="223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utoShape 9"/>
              <p:cNvSpPr/>
              <p:nvPr/>
            </p:nvSpPr>
            <p:spPr bwMode="auto">
              <a:xfrm>
                <a:off x="1053" y="8528"/>
                <a:ext cx="2433" cy="2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endParaRPr lang="en-US" altLang="zh-CN" sz="2000" b="0" dirty="0">
                  <a:solidFill>
                    <a:schemeClr val="tx1">
                      <a:lumMod val="75000"/>
                      <a:lumOff val="25000"/>
                    </a:schemeClr>
                  </a:solidFill>
                  <a:latin typeface="+mn-ea"/>
                  <a:ea typeface="+mn-ea"/>
                  <a:sym typeface="Agency FB" panose="020B0503020202020204" pitchFamily="34" charset="0"/>
                </a:endParaRPr>
              </a:p>
            </p:txBody>
          </p:sp>
        </p:grpSp>
        <p:cxnSp>
          <p:nvCxnSpPr>
            <p:cNvPr id="47" name="直接连接符 123"/>
            <p:cNvCxnSpPr/>
            <p:nvPr/>
          </p:nvCxnSpPr>
          <p:spPr>
            <a:xfrm>
              <a:off x="13635" y="4432"/>
              <a:ext cx="0" cy="73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文本框 4"/>
                <p:cNvSpPr txBox="1"/>
                <p:nvPr/>
              </p:nvSpPr>
              <p:spPr>
                <a:xfrm>
                  <a:off x="12345" y="2734"/>
                  <a:ext cx="2653" cy="118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𝛿</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99</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ea typeface="Cambria Math" panose="02040503050406030204" pitchFamily="18" charset="0"/>
                              </a:rPr>
                              <m:t>∞</m:t>
                            </m:r>
                          </m:sub>
                        </m:sSub>
                      </m:oMath>
                    </m:oMathPara>
                  </a14:m>
                  <a:endParaRPr lang="zh-CN" altLang="en-US" sz="2400" dirty="0"/>
                </a:p>
              </p:txBody>
            </p:sp>
          </mc:Choice>
          <mc:Fallback>
            <p:sp>
              <p:nvSpPr>
                <p:cNvPr id="48" name="文本框 4"/>
                <p:cNvSpPr txBox="1">
                  <a:spLocks noRot="1" noChangeAspect="1" noMove="1" noResize="1" noEditPoints="1" noAdjustHandles="1" noChangeArrowheads="1" noChangeShapeType="1" noTextEdit="1"/>
                </p:cNvSpPr>
                <p:nvPr/>
              </p:nvSpPr>
              <p:spPr>
                <a:xfrm>
                  <a:off x="12345" y="2734"/>
                  <a:ext cx="2653" cy="1186"/>
                </a:xfrm>
                <a:prstGeom prst="rect">
                  <a:avLst/>
                </a:prstGeom>
                <a:blipFill rotWithShape="1">
                  <a:blip r:embed="rId1"/>
                </a:blipFill>
              </p:spPr>
              <p:txBody>
                <a:bodyPr/>
                <a:lstStyle/>
                <a:p>
                  <a:r>
                    <a:rPr lang="zh-CN" altLang="en-US">
                      <a:noFill/>
                    </a:rPr>
                    <a:t> </a:t>
                  </a:r>
                </a:p>
              </p:txBody>
            </p:sp>
          </mc:Fallback>
        </mc:AlternateContent>
      </p:grpSp>
      <p:grpSp>
        <p:nvGrpSpPr>
          <p:cNvPr id="51" name="组合 152"/>
          <p:cNvGrpSpPr/>
          <p:nvPr/>
        </p:nvGrpSpPr>
        <p:grpSpPr>
          <a:xfrm>
            <a:off x="7809865" y="4513580"/>
            <a:ext cx="1728470" cy="1974850"/>
            <a:chOff x="12299" y="7108"/>
            <a:chExt cx="2722" cy="3110"/>
          </a:xfrm>
        </p:grpSpPr>
        <p:sp>
          <p:nvSpPr>
            <p:cNvPr id="52" name="圆角矩形 126"/>
            <p:cNvSpPr/>
            <p:nvPr/>
          </p:nvSpPr>
          <p:spPr>
            <a:xfrm>
              <a:off x="12299" y="7972"/>
              <a:ext cx="2722" cy="2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128"/>
            <p:cNvCxnSpPr/>
            <p:nvPr/>
          </p:nvCxnSpPr>
          <p:spPr>
            <a:xfrm>
              <a:off x="13635" y="7108"/>
              <a:ext cx="0" cy="86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本框 7"/>
                <p:cNvSpPr txBox="1"/>
                <p:nvPr/>
              </p:nvSpPr>
              <p:spPr>
                <a:xfrm>
                  <a:off x="12311" y="8145"/>
                  <a:ext cx="2679" cy="176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𝑤</m:t>
                                    </m:r>
                                  </m:sub>
                                </m:sSub>
                              </m:e>
                            </m:d>
                          </m:e>
                          <m: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𝑡</m:t>
                                </m:r>
                              </m:sub>
                            </m:sSub>
                          </m:sub>
                        </m:sSub>
                        <m:r>
                          <a:rPr lang="en-US" altLang="zh-CN" sz="2400" i="1">
                            <a:latin typeface="Cambria Math" panose="02040503050406030204" pitchFamily="18" charset="0"/>
                          </a:rPr>
                          <m:t>=</m:t>
                        </m:r>
                        <m:r>
                          <a:rPr lang="en-US" altLang="zh-CN" sz="2400" i="1">
                            <a:latin typeface="Cambria Math" panose="02040503050406030204" pitchFamily="18" charset="0"/>
                          </a:rPr>
                          <m:t>99</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𝑤</m:t>
                                </m:r>
                              </m:sub>
                            </m:sSub>
                          </m:e>
                        </m:d>
                      </m:oMath>
                    </m:oMathPara>
                  </a14:m>
                  <a:endParaRPr lang="zh-CN" altLang="en-US" sz="2400" dirty="0"/>
                </a:p>
              </p:txBody>
            </p:sp>
          </mc:Choice>
          <mc:Fallback>
            <p:sp>
              <p:nvSpPr>
                <p:cNvPr id="54" name="文本框 7"/>
                <p:cNvSpPr txBox="1">
                  <a:spLocks noRot="1" noChangeAspect="1" noMove="1" noResize="1" noEditPoints="1" noAdjustHandles="1" noChangeArrowheads="1" noChangeShapeType="1" noTextEdit="1"/>
                </p:cNvSpPr>
                <p:nvPr/>
              </p:nvSpPr>
              <p:spPr>
                <a:xfrm>
                  <a:off x="12311" y="8145"/>
                  <a:ext cx="2679" cy="1760"/>
                </a:xfrm>
                <a:prstGeom prst="rect">
                  <a:avLst/>
                </a:prstGeom>
                <a:blipFill rotWithShape="1">
                  <a:blip r:embed="rId2"/>
                </a:blipFill>
              </p:spPr>
              <p:txBody>
                <a:bodyPr/>
                <a:lstStyle/>
                <a:p>
                  <a:r>
                    <a:rPr lang="zh-CN" altLang="en-US">
                      <a:noFill/>
                    </a:rPr>
                    <a:t> </a:t>
                  </a:r>
                </a:p>
              </p:txBody>
            </p:sp>
          </mc:Fallback>
        </mc:AlternateContent>
      </p:grpSp>
      <p:grpSp>
        <p:nvGrpSpPr>
          <p:cNvPr id="55" name="组合 147"/>
          <p:cNvGrpSpPr/>
          <p:nvPr/>
        </p:nvGrpSpPr>
        <p:grpSpPr>
          <a:xfrm>
            <a:off x="10245725" y="1377950"/>
            <a:ext cx="1728470" cy="1864995"/>
            <a:chOff x="16135" y="2170"/>
            <a:chExt cx="2722" cy="2937"/>
          </a:xfrm>
        </p:grpSpPr>
        <p:grpSp>
          <p:nvGrpSpPr>
            <p:cNvPr id="56" name="组合 130"/>
            <p:cNvGrpSpPr/>
            <p:nvPr/>
          </p:nvGrpSpPr>
          <p:grpSpPr>
            <a:xfrm>
              <a:off x="16135" y="2170"/>
              <a:ext cx="2722" cy="2233"/>
              <a:chOff x="940" y="8435"/>
              <a:chExt cx="2722" cy="2233"/>
            </a:xfrm>
          </p:grpSpPr>
          <p:sp>
            <p:nvSpPr>
              <p:cNvPr id="58" name="圆角矩形 131"/>
              <p:cNvSpPr/>
              <p:nvPr/>
            </p:nvSpPr>
            <p:spPr>
              <a:xfrm>
                <a:off x="940" y="8435"/>
                <a:ext cx="2722" cy="223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AutoShape 9"/>
              <p:cNvSpPr/>
              <p:nvPr/>
            </p:nvSpPr>
            <p:spPr bwMode="auto">
              <a:xfrm>
                <a:off x="1053" y="8528"/>
                <a:ext cx="2433" cy="2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algn="ct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分为层流和湍流边界层；与流速、距离和流体物性有关</a:t>
                </a:r>
                <a:endParaRPr lang="zh-CN" altLang="en-US" sz="2000" b="0" dirty="0">
                  <a:solidFill>
                    <a:schemeClr val="tx1">
                      <a:lumMod val="75000"/>
                      <a:lumOff val="25000"/>
                    </a:schemeClr>
                  </a:solidFill>
                  <a:latin typeface="+mn-ea"/>
                  <a:ea typeface="+mn-ea"/>
                  <a:sym typeface="Agency FB" panose="020B0503020202020204" pitchFamily="34" charset="0"/>
                </a:endParaRPr>
              </a:p>
              <a:p>
                <a:pPr algn="ctr" eaLnBrk="1">
                  <a:spcBef>
                    <a:spcPts val="790"/>
                  </a:spcBef>
                </a:pP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57" name="直接连接符 133"/>
            <p:cNvCxnSpPr/>
            <p:nvPr/>
          </p:nvCxnSpPr>
          <p:spPr>
            <a:xfrm>
              <a:off x="17497" y="4371"/>
              <a:ext cx="0" cy="73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61" name="组合 153"/>
          <p:cNvGrpSpPr/>
          <p:nvPr/>
        </p:nvGrpSpPr>
        <p:grpSpPr>
          <a:xfrm>
            <a:off x="10245725" y="4552315"/>
            <a:ext cx="1728470" cy="1974850"/>
            <a:chOff x="16135" y="7169"/>
            <a:chExt cx="2722" cy="3110"/>
          </a:xfrm>
        </p:grpSpPr>
        <p:grpSp>
          <p:nvGrpSpPr>
            <p:cNvPr id="62" name="组合 135"/>
            <p:cNvGrpSpPr/>
            <p:nvPr/>
          </p:nvGrpSpPr>
          <p:grpSpPr>
            <a:xfrm>
              <a:off x="16135" y="8033"/>
              <a:ext cx="2722" cy="2247"/>
              <a:chOff x="940" y="8437"/>
              <a:chExt cx="2722" cy="2247"/>
            </a:xfrm>
          </p:grpSpPr>
          <p:sp>
            <p:nvSpPr>
              <p:cNvPr id="64" name="圆角矩形 136"/>
              <p:cNvSpPr/>
              <p:nvPr/>
            </p:nvSpPr>
            <p:spPr>
              <a:xfrm>
                <a:off x="940" y="8437"/>
                <a:ext cx="2722" cy="2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AutoShape 9"/>
              <p:cNvSpPr/>
              <p:nvPr/>
            </p:nvSpPr>
            <p:spPr bwMode="auto">
              <a:xfrm>
                <a:off x="1053" y="8549"/>
                <a:ext cx="2433" cy="20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defTabSz="601345"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eaLnBrk="1">
                  <a:spcBef>
                    <a:spcPts val="790"/>
                  </a:spcBef>
                </a:pPr>
                <a:r>
                  <a:rPr lang="zh-CN" altLang="en-US" sz="2000" b="0" dirty="0">
                    <a:solidFill>
                      <a:schemeClr val="tx1">
                        <a:lumMod val="75000"/>
                        <a:lumOff val="25000"/>
                      </a:schemeClr>
                    </a:solidFill>
                    <a:latin typeface="+mn-ea"/>
                    <a:ea typeface="+mn-ea"/>
                    <a:sym typeface="Agency FB" panose="020B0503020202020204" pitchFamily="34" charset="0"/>
                  </a:rPr>
                  <a:t>热边界层内的温度分布受层流和湍流影响；湍流强化传热</a:t>
                </a:r>
                <a:endParaRPr lang="zh-CN" altLang="en-US" sz="2000" b="0" dirty="0">
                  <a:solidFill>
                    <a:schemeClr val="tx1">
                      <a:lumMod val="75000"/>
                      <a:lumOff val="25000"/>
                    </a:schemeClr>
                  </a:solidFill>
                  <a:latin typeface="+mn-ea"/>
                  <a:ea typeface="+mn-ea"/>
                  <a:sym typeface="Agency FB" panose="020B0503020202020204" pitchFamily="34" charset="0"/>
                </a:endParaRPr>
              </a:p>
            </p:txBody>
          </p:sp>
        </p:grpSp>
        <p:cxnSp>
          <p:nvCxnSpPr>
            <p:cNvPr id="63" name="直接连接符 148"/>
            <p:cNvCxnSpPr/>
            <p:nvPr/>
          </p:nvCxnSpPr>
          <p:spPr>
            <a:xfrm>
              <a:off x="17468" y="7169"/>
              <a:ext cx="0" cy="86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bldLst>
      <p:bldP spid="4" grpId="0" bldLvl="0" animBg="1"/>
      <p:bldP spid="5" grpId="0" bldLvl="0" animBg="1"/>
      <p:bldP spid="6" grpId="0" bldLvl="0" animBg="1"/>
      <p:bldP spid="7" grpId="0" bldLvl="0" animBg="1"/>
      <p:bldP spid="8"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1316807" y="332869"/>
            <a:ext cx="367240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92D050"/>
                </a:solidFill>
                <a:latin typeface="Agency FB" panose="020B0503020202020204" pitchFamily="34" charset="0"/>
                <a:ea typeface="微软雅黑" panose="020B0503020204020204" pitchFamily="34" charset="-122"/>
                <a:cs typeface="+mn-ea"/>
                <a:sym typeface="Agency FB" panose="020B0503020202020204" pitchFamily="34" charset="0"/>
              </a:rPr>
              <a:t>对流传热无量纲数</a:t>
            </a:r>
            <a:endParaRPr lang="en-US" altLang="zh-CN" dirty="0">
              <a:solidFill>
                <a:srgbClr val="92D050"/>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
        <p:nvSpPr>
          <p:cNvPr id="5" name="圆角矩形 1"/>
          <p:cNvSpPr/>
          <p:nvPr/>
        </p:nvSpPr>
        <p:spPr>
          <a:xfrm>
            <a:off x="2439240" y="3989168"/>
            <a:ext cx="2265232" cy="126646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rgbClr val="92D050"/>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dirty="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椭圆 5"/>
          <p:cNvSpPr/>
          <p:nvPr/>
        </p:nvSpPr>
        <p:spPr>
          <a:xfrm>
            <a:off x="2990935" y="4620038"/>
            <a:ext cx="1161843" cy="1161842"/>
          </a:xfrm>
          <a:prstGeom prst="ellipse">
            <a:avLst/>
          </a:prstGeom>
          <a:solidFill>
            <a:srgbClr val="92D050"/>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dirty="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圆角矩形 1"/>
          <p:cNvSpPr/>
          <p:nvPr/>
        </p:nvSpPr>
        <p:spPr>
          <a:xfrm flipV="1">
            <a:off x="4355658" y="2701540"/>
            <a:ext cx="2265232" cy="126646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1"/>
          </a:solidFill>
          <a:ln w="25400" cap="flat" cmpd="sng" algn="ctr">
            <a:noFill/>
            <a:prstDash val="solid"/>
          </a:ln>
          <a:effectLst>
            <a:outerShdw blurRad="177800" dist="203200" dir="2700000" algn="ctr" rotWithShape="0">
              <a:srgbClr val="000000">
                <a:alpha val="43137"/>
              </a:srgbClr>
            </a:outerShdw>
          </a:effectLst>
        </p:spPr>
        <p:txBody>
          <a:bodyPr rtlCol="0" anchor="ctr"/>
          <a:lstStyle/>
          <a:p>
            <a:pPr algn="ctr" fontAlgn="auto">
              <a:lnSpc>
                <a:spcPct val="130000"/>
              </a:lnSpc>
              <a:spcBef>
                <a:spcPts val="0"/>
              </a:spcBef>
              <a:spcAft>
                <a:spcPts val="0"/>
              </a:spcAft>
              <a:defRPr/>
            </a:pPr>
            <a:endParaRPr lang="zh-CN" altLang="en-US" kern="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椭圆 7"/>
          <p:cNvSpPr/>
          <p:nvPr/>
        </p:nvSpPr>
        <p:spPr>
          <a:xfrm>
            <a:off x="4907354" y="2153575"/>
            <a:ext cx="1161843" cy="1161842"/>
          </a:xfrm>
          <a:prstGeom prst="ellipse">
            <a:avLst/>
          </a:prstGeom>
          <a:solidFill>
            <a:schemeClr val="accent1"/>
          </a:solidFill>
          <a:ln w="63500" cap="flat" cmpd="sng" algn="ctr">
            <a:noFill/>
            <a:prstDash val="solid"/>
          </a:ln>
          <a:effectLst>
            <a:outerShdw blurRad="177800" dist="203200" dir="2700000" algn="ctr" rotWithShape="0">
              <a:srgbClr val="000000">
                <a:alpha val="43137"/>
              </a:srgbClr>
            </a:outerShdw>
          </a:effectLst>
        </p:spPr>
        <p:txBody>
          <a:bodyPr rtlCol="0" anchor="ctr"/>
          <a:lstStyle/>
          <a:p>
            <a:pPr algn="ctr" fontAlgn="auto">
              <a:lnSpc>
                <a:spcPct val="130000"/>
              </a:lnSpc>
              <a:spcBef>
                <a:spcPts val="0"/>
              </a:spcBef>
              <a:spcAft>
                <a:spcPts val="0"/>
              </a:spcAft>
              <a:defRPr/>
            </a:pPr>
            <a:endParaRPr lang="zh-CN" altLang="en-US" kern="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9" name="圆角矩形 1"/>
          <p:cNvSpPr/>
          <p:nvPr/>
        </p:nvSpPr>
        <p:spPr>
          <a:xfrm>
            <a:off x="6277511" y="3989168"/>
            <a:ext cx="2265232" cy="126646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dirty="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0" name="椭圆 9"/>
          <p:cNvSpPr/>
          <p:nvPr/>
        </p:nvSpPr>
        <p:spPr>
          <a:xfrm>
            <a:off x="6829206" y="4620038"/>
            <a:ext cx="1161843" cy="1161842"/>
          </a:xfrm>
          <a:prstGeom prst="ellipse">
            <a:avLst/>
          </a:prstGeom>
          <a:solidFill>
            <a:schemeClr val="accent2"/>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dirty="0">
              <a:solidFill>
                <a:sysClr val="window" lastClr="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1" name="圆角矩形 1"/>
          <p:cNvSpPr/>
          <p:nvPr/>
        </p:nvSpPr>
        <p:spPr>
          <a:xfrm flipV="1">
            <a:off x="8189933" y="2701540"/>
            <a:ext cx="2265232" cy="1266465"/>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3"/>
          </a:solidFill>
          <a:ln w="25400" cap="flat" cmpd="sng" algn="ctr">
            <a:noFill/>
            <a:prstDash val="solid"/>
          </a:ln>
          <a:effectLst>
            <a:outerShdw blurRad="177800" dist="203200" dir="2700000" algn="ctr" rotWithShape="0">
              <a:srgbClr val="000000">
                <a:alpha val="43137"/>
              </a:srgbClr>
            </a:outerShdw>
          </a:effectLst>
        </p:spPr>
        <p:txBody>
          <a:bodyPr rtlCol="0" anchor="ctr"/>
          <a:lstStyle/>
          <a:p>
            <a:pPr algn="ctr" fontAlgn="auto">
              <a:lnSpc>
                <a:spcPct val="130000"/>
              </a:lnSpc>
              <a:spcBef>
                <a:spcPts val="0"/>
              </a:spcBef>
              <a:spcAft>
                <a:spcPts val="0"/>
              </a:spcAft>
              <a:defRPr/>
            </a:pPr>
            <a:endParaRPr lang="zh-CN" altLang="en-US" kern="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2" name="椭圆 11"/>
          <p:cNvSpPr/>
          <p:nvPr/>
        </p:nvSpPr>
        <p:spPr>
          <a:xfrm>
            <a:off x="8741628" y="2153575"/>
            <a:ext cx="1161843" cy="1161842"/>
          </a:xfrm>
          <a:prstGeom prst="ellipse">
            <a:avLst/>
          </a:prstGeom>
          <a:solidFill>
            <a:schemeClr val="accent3"/>
          </a:solidFill>
          <a:ln w="63500" cap="flat" cmpd="sng" algn="ctr">
            <a:noFill/>
            <a:prstDash val="solid"/>
          </a:ln>
          <a:effectLst>
            <a:outerShdw blurRad="177800" dist="203200" dir="2700000" algn="ctr" rotWithShape="0">
              <a:srgbClr val="000000">
                <a:alpha val="43137"/>
              </a:srgbClr>
            </a:outerShdw>
          </a:effectLst>
        </p:spPr>
        <p:txBody>
          <a:bodyPr rtlCol="0" anchor="ctr"/>
          <a:lstStyle/>
          <a:p>
            <a:pPr algn="ctr">
              <a:lnSpc>
                <a:spcPct val="130000"/>
              </a:lnSpc>
            </a:pPr>
            <a:endParaRPr lang="zh-CN" altLang="en-US" kern="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3" name="矩形 12"/>
          <p:cNvSpPr/>
          <p:nvPr/>
        </p:nvSpPr>
        <p:spPr>
          <a:xfrm>
            <a:off x="1148" y="3968006"/>
            <a:ext cx="12871067" cy="87459"/>
          </a:xfrm>
          <a:prstGeom prst="rect">
            <a:avLst/>
          </a:prstGeom>
          <a:solidFill>
            <a:srgbClr val="7030A0"/>
          </a:solidFill>
          <a:ln w="25400" cap="flat" cmpd="sng" algn="ctr">
            <a:noFill/>
            <a:prstDash val="solid"/>
          </a:ln>
          <a:effectLst>
            <a:outerShdw blurRad="177800" dist="203200" dir="2700000" algn="ctr" rotWithShape="0">
              <a:srgbClr val="000000">
                <a:alpha val="43137"/>
              </a:srgbClr>
            </a:outerShdw>
          </a:effectLst>
        </p:spPr>
        <p:txBody>
          <a:bodyPr rot="0" spcFirstLastPara="0" vertOverflow="overflow" horzOverflow="overflow" vert="horz" wrap="square" lIns="96423" tIns="48212" rIns="96423" bIns="48212" numCol="1" spcCol="0" rtlCol="0" fromWordArt="0" anchor="ctr" anchorCtr="0" forceAA="0" compatLnSpc="1">
            <a:noAutofit/>
          </a:bodyPr>
          <a:lstStyle/>
          <a:p>
            <a:pPr algn="ctr" fontAlgn="auto">
              <a:lnSpc>
                <a:spcPct val="130000"/>
              </a:lnSpc>
              <a:spcBef>
                <a:spcPts val="0"/>
              </a:spcBef>
              <a:spcAft>
                <a:spcPts val="0"/>
              </a:spcAft>
              <a:defRPr/>
            </a:pPr>
            <a:endParaRPr lang="en-US" kern="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TextBox 29"/>
          <p:cNvSpPr txBox="1"/>
          <p:nvPr/>
        </p:nvSpPr>
        <p:spPr>
          <a:xfrm flipH="1">
            <a:off x="5008256" y="2419818"/>
            <a:ext cx="995574" cy="683264"/>
          </a:xfrm>
          <a:prstGeom prst="rect">
            <a:avLst/>
          </a:prstGeom>
          <a:noFill/>
          <a:effectLst>
            <a:outerShdw blurRad="177800" dist="203200" dir="2700000" algn="ctr" rotWithShape="0">
              <a:srgbClr val="000000">
                <a:alpha val="43137"/>
              </a:srgbClr>
            </a:outerShdw>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fontAlgn="auto">
              <a:spcBef>
                <a:spcPts val="0"/>
              </a:spcBef>
              <a:spcAft>
                <a:spcPts val="0"/>
              </a:spcAft>
              <a:defRPr/>
            </a:pPr>
            <a:r>
              <a:rPr lang="zh-CN" altLang="en-US" sz="2400" b="0" dirty="0">
                <a:solidFill>
                  <a:schemeClr val="bg1"/>
                </a:solidFill>
                <a:sym typeface="Agency FB" panose="020B0503020202020204" pitchFamily="34" charset="0"/>
              </a:rPr>
              <a:t>计算公式</a:t>
            </a:r>
            <a:endParaRPr lang="zh-CN" altLang="en-US" sz="2400" b="0" dirty="0">
              <a:solidFill>
                <a:schemeClr val="bg1"/>
              </a:solidFill>
              <a:sym typeface="Agency FB" panose="020B0503020202020204" pitchFamily="34" charset="0"/>
            </a:endParaRPr>
          </a:p>
        </p:txBody>
      </p:sp>
      <p:sp>
        <p:nvSpPr>
          <p:cNvPr id="16" name="TextBox 30"/>
          <p:cNvSpPr txBox="1"/>
          <p:nvPr/>
        </p:nvSpPr>
        <p:spPr>
          <a:xfrm flipH="1">
            <a:off x="8824762" y="2540597"/>
            <a:ext cx="995574" cy="387798"/>
          </a:xfrm>
          <a:prstGeom prst="rect">
            <a:avLst/>
          </a:prstGeom>
          <a:noFill/>
          <a:effectLst>
            <a:outerShdw blurRad="177800" dist="203200" dir="2700000" algn="ctr" rotWithShape="0">
              <a:srgbClr val="000000">
                <a:alpha val="43137"/>
              </a:srgbClr>
            </a:outerShdw>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fontAlgn="auto">
              <a:spcBef>
                <a:spcPts val="0"/>
              </a:spcBef>
              <a:spcAft>
                <a:spcPts val="0"/>
              </a:spcAft>
              <a:defRPr/>
            </a:pPr>
            <a:r>
              <a:rPr lang="zh-CN" altLang="en-US" sz="2400" b="0" dirty="0">
                <a:solidFill>
                  <a:schemeClr val="bg1"/>
                </a:solidFill>
                <a:sym typeface="Agency FB" panose="020B0503020202020204" pitchFamily="34" charset="0"/>
              </a:rPr>
              <a:t>效果</a:t>
            </a:r>
            <a:endParaRPr lang="zh-CN" altLang="en-US" sz="2400" b="0" dirty="0">
              <a:solidFill>
                <a:schemeClr val="bg1"/>
              </a:solidFill>
              <a:sym typeface="Agency FB" panose="020B0503020202020204" pitchFamily="34" charset="0"/>
            </a:endParaRPr>
          </a:p>
        </p:txBody>
      </p:sp>
      <p:sp>
        <p:nvSpPr>
          <p:cNvPr id="21" name="TextBox 24"/>
          <p:cNvSpPr txBox="1"/>
          <p:nvPr/>
        </p:nvSpPr>
        <p:spPr>
          <a:xfrm>
            <a:off x="236855" y="5776595"/>
            <a:ext cx="4400550" cy="1476375"/>
          </a:xfrm>
          <a:prstGeom prst="rect">
            <a:avLst/>
          </a:prstGeom>
          <a:noFill/>
        </p:spPr>
        <p:txBody>
          <a:bodyPr wrap="square" rtlCol="0">
            <a:spAutoFit/>
          </a:bodyPr>
          <a:lstStyle/>
          <a:p>
            <a:pPr marL="342900" indent="-342900" eaLnBrk="1" latinLnBrk="0" hangingPunct="1">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Agency FB" panose="020B0503020202020204" pitchFamily="34" charset="0"/>
              </a:rPr>
              <a:t>流体力学无量纲数</a:t>
            </a:r>
            <a:endParaRPr lang="zh-CN" altLang="en-US" sz="2000" dirty="0">
              <a:latin typeface="微软雅黑" panose="020B0503020204020204" pitchFamily="34" charset="-122"/>
              <a:ea typeface="微软雅黑" panose="020B0503020204020204" pitchFamily="34" charset="-122"/>
              <a:sym typeface="Agency FB" panose="020B0503020202020204" pitchFamily="34" charset="0"/>
            </a:endParaRPr>
          </a:p>
          <a:p>
            <a:pPr marL="342900" indent="-342900" eaLnBrk="1" latinLnBrk="0" hangingPunct="1">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Agency FB" panose="020B0503020202020204" pitchFamily="34" charset="0"/>
              </a:rPr>
              <a:t>表示</a:t>
            </a:r>
            <a:r>
              <a:rPr lang="zh-CN" altLang="en-US" sz="2000" dirty="0">
                <a:solidFill>
                  <a:srgbClr val="FF0000"/>
                </a:solidFill>
                <a:latin typeface="微软雅黑" panose="020B0503020204020204" pitchFamily="34" charset="-122"/>
                <a:ea typeface="微软雅黑" panose="020B0503020204020204" pitchFamily="34" charset="-122"/>
                <a:sym typeface="Agency FB" panose="020B0503020202020204" pitchFamily="34" charset="0"/>
              </a:rPr>
              <a:t>运动粘度</a:t>
            </a:r>
            <a:r>
              <a:rPr lang="zh-CN" altLang="en-US" sz="2000" dirty="0">
                <a:solidFill>
                  <a:schemeClr val="tx1"/>
                </a:solidFill>
                <a:latin typeface="微软雅黑" panose="020B0503020204020204" pitchFamily="34" charset="-122"/>
                <a:ea typeface="微软雅黑" panose="020B0503020204020204" pitchFamily="34" charset="-122"/>
                <a:sym typeface="Agency FB" panose="020B0503020202020204" pitchFamily="34" charset="0"/>
              </a:rPr>
              <a:t>和</a:t>
            </a:r>
            <a:r>
              <a:rPr lang="zh-CN" altLang="en-US" sz="2000" dirty="0">
                <a:solidFill>
                  <a:srgbClr val="FF0000"/>
                </a:solidFill>
                <a:latin typeface="微软雅黑" panose="020B0503020204020204" pitchFamily="34" charset="-122"/>
                <a:ea typeface="微软雅黑" panose="020B0503020204020204" pitchFamily="34" charset="-122"/>
                <a:sym typeface="Agency FB" panose="020B0503020202020204" pitchFamily="34" charset="0"/>
              </a:rPr>
              <a:t>热扩散率</a:t>
            </a:r>
            <a:r>
              <a:rPr lang="zh-CN" altLang="en-US" sz="2000" dirty="0">
                <a:solidFill>
                  <a:schemeClr val="tx1"/>
                </a:solidFill>
                <a:latin typeface="微软雅黑" panose="020B0503020204020204" pitchFamily="34" charset="-122"/>
                <a:ea typeface="微软雅黑" panose="020B0503020204020204" pitchFamily="34" charset="-122"/>
                <a:sym typeface="Agency FB" panose="020B0503020202020204" pitchFamily="34" charset="0"/>
              </a:rPr>
              <a:t>的比例</a:t>
            </a:r>
            <a:endParaRPr lang="zh-CN" altLang="en-US" sz="2000" dirty="0">
              <a:solidFill>
                <a:srgbClr val="FF0000"/>
              </a:solidFill>
              <a:latin typeface="微软雅黑" panose="020B0503020204020204" pitchFamily="34" charset="-122"/>
              <a:ea typeface="微软雅黑" panose="020B0503020204020204" pitchFamily="34" charset="-122"/>
              <a:sym typeface="Agency FB" panose="020B0503020202020204" pitchFamily="34" charset="0"/>
            </a:endParaRPr>
          </a:p>
          <a:p>
            <a:pPr marL="342900" indent="-342900" eaLnBrk="1" latinLnBrk="0" hangingPunct="1">
              <a:lnSpc>
                <a:spcPct val="150000"/>
              </a:lnSpc>
              <a:buFont typeface="Arial" panose="020B0604020202020204" pitchFamily="34" charset="0"/>
              <a:buChar char="•"/>
            </a:pPr>
            <a:r>
              <a:rPr lang="zh-CN" altLang="en-US" sz="2000" dirty="0">
                <a:solidFill>
                  <a:srgbClr val="FF0000"/>
                </a:solidFill>
                <a:latin typeface="微软雅黑" panose="020B0503020204020204" pitchFamily="34" charset="-122"/>
                <a:ea typeface="微软雅黑" panose="020B0503020204020204" pitchFamily="34" charset="-122"/>
                <a:sym typeface="Agency FB" panose="020B0503020202020204" pitchFamily="34" charset="0"/>
              </a:rPr>
              <a:t>动量传输</a:t>
            </a:r>
            <a:r>
              <a:rPr lang="zh-CN" altLang="en-US" sz="2000" dirty="0">
                <a:solidFill>
                  <a:schemeClr val="tx1"/>
                </a:solidFill>
                <a:latin typeface="微软雅黑" panose="020B0503020204020204" pitchFamily="34" charset="-122"/>
                <a:ea typeface="微软雅黑" panose="020B0503020204020204" pitchFamily="34" charset="-122"/>
                <a:sym typeface="Agency FB" panose="020B0503020202020204" pitchFamily="34" charset="0"/>
              </a:rPr>
              <a:t>及</a:t>
            </a:r>
            <a:r>
              <a:rPr lang="zh-CN" altLang="en-US" sz="2000" dirty="0">
                <a:solidFill>
                  <a:srgbClr val="FF0000"/>
                </a:solidFill>
                <a:latin typeface="微软雅黑" panose="020B0503020204020204" pitchFamily="34" charset="-122"/>
                <a:ea typeface="微软雅黑" panose="020B0503020204020204" pitchFamily="34" charset="-122"/>
                <a:sym typeface="Agency FB" panose="020B0503020202020204" pitchFamily="34" charset="0"/>
              </a:rPr>
              <a:t>热量传输速率</a:t>
            </a:r>
            <a:r>
              <a:rPr lang="zh-CN" altLang="en-US" sz="2000" dirty="0">
                <a:solidFill>
                  <a:schemeClr val="tx1"/>
                </a:solidFill>
                <a:latin typeface="微软雅黑" panose="020B0503020204020204" pitchFamily="34" charset="-122"/>
                <a:ea typeface="微软雅黑" panose="020B0503020204020204" pitchFamily="34" charset="-122"/>
                <a:sym typeface="Agency FB" panose="020B0503020202020204" pitchFamily="34" charset="0"/>
              </a:rPr>
              <a:t>的比例</a:t>
            </a:r>
            <a:endParaRPr lang="zh-CN" altLang="en-US" sz="2000" dirty="0">
              <a:solidFill>
                <a:schemeClr val="tx1"/>
              </a:solidFill>
              <a:latin typeface="微软雅黑" panose="020B0503020204020204" pitchFamily="34" charset="-122"/>
              <a:ea typeface="微软雅黑" panose="020B0503020204020204" pitchFamily="34" charset="-122"/>
              <a:sym typeface="Agency FB" panose="020B0503020202020204" pitchFamily="34" charset="0"/>
            </a:endParaRPr>
          </a:p>
        </p:txBody>
      </p:sp>
      <p:sp>
        <p:nvSpPr>
          <p:cNvPr id="23" name="TextBox 24"/>
          <p:cNvSpPr txBox="1"/>
          <p:nvPr/>
        </p:nvSpPr>
        <p:spPr>
          <a:xfrm>
            <a:off x="6717665" y="55245"/>
            <a:ext cx="5546090" cy="2245360"/>
          </a:xfrm>
          <a:prstGeom prst="rect">
            <a:avLst/>
          </a:prstGeom>
          <a:noFill/>
        </p:spPr>
        <p:txBody>
          <a:bodyPr wrap="square" rtlCol="0">
            <a:spAutoFit/>
          </a:bodyPr>
          <a:lstStyle/>
          <a:p>
            <a:pPr marL="342900" indent="-342900" eaLnBrk="1" latinLnBrk="0" hangingPunct="1">
              <a:spcBef>
                <a:spcPts val="600"/>
              </a:spcBef>
              <a:spcAft>
                <a:spcPts val="600"/>
              </a:spcAft>
              <a:buFont typeface="Arial" panose="020B0604020202020204" pitchFamily="34" charset="0"/>
              <a:buChar char="•"/>
            </a:pPr>
            <a:r>
              <a:rPr lang="zh-CN" altLang="en-US" sz="2000" dirty="0">
                <a:solidFill>
                  <a:schemeClr val="tx1">
                    <a:lumMod val="65000"/>
                    <a:lumOff val="35000"/>
                  </a:schemeClr>
                </a:solidFill>
                <a:latin typeface="+mn-ea"/>
                <a:ea typeface="+mn-ea"/>
                <a:sym typeface="Agency FB" panose="020B0503020202020204" pitchFamily="34" charset="0"/>
              </a:rPr>
              <a:t>控制</a:t>
            </a:r>
            <a:r>
              <a:rPr lang="zh-CN" altLang="en-US" sz="2000" dirty="0">
                <a:solidFill>
                  <a:srgbClr val="FF0000"/>
                </a:solidFill>
                <a:latin typeface="+mn-ea"/>
                <a:ea typeface="+mn-ea"/>
                <a:sym typeface="Agency FB" panose="020B0503020202020204" pitchFamily="34" charset="0"/>
              </a:rPr>
              <a:t>动量边界层及热边界层的相对厚度</a:t>
            </a:r>
            <a:r>
              <a:rPr lang="zh-CN" altLang="en-US" sz="2000" dirty="0">
                <a:solidFill>
                  <a:schemeClr val="tx1">
                    <a:lumMod val="65000"/>
                    <a:lumOff val="35000"/>
                  </a:schemeClr>
                </a:solidFill>
                <a:latin typeface="+mn-ea"/>
                <a:ea typeface="+mn-ea"/>
                <a:sym typeface="Agency FB" panose="020B0503020202020204" pitchFamily="34" charset="0"/>
              </a:rPr>
              <a:t>。</a:t>
            </a:r>
            <a:endParaRPr lang="zh-CN" altLang="en-US" sz="2000" dirty="0">
              <a:solidFill>
                <a:schemeClr val="tx1">
                  <a:lumMod val="65000"/>
                  <a:lumOff val="35000"/>
                </a:schemeClr>
              </a:solidFill>
              <a:latin typeface="+mn-ea"/>
              <a:ea typeface="+mn-ea"/>
              <a:sym typeface="Agency FB" panose="020B0503020202020204" pitchFamily="34" charset="0"/>
            </a:endParaRPr>
          </a:p>
          <a:p>
            <a:pPr marL="342900" indent="-342900" eaLnBrk="1" latinLnBrk="0" hangingPunct="1">
              <a:spcBef>
                <a:spcPts val="600"/>
              </a:spcBef>
              <a:spcAft>
                <a:spcPts val="600"/>
              </a:spcAft>
              <a:buFont typeface="Arial" panose="020B0604020202020204" pitchFamily="34" charset="0"/>
              <a:buChar char="•"/>
            </a:pPr>
            <a:r>
              <a:rPr lang="en-US" altLang="zh-CN" sz="2000" dirty="0" err="1">
                <a:solidFill>
                  <a:schemeClr val="tx1">
                    <a:lumMod val="65000"/>
                    <a:lumOff val="35000"/>
                  </a:schemeClr>
                </a:solidFill>
                <a:latin typeface="+mn-ea"/>
                <a:ea typeface="+mn-ea"/>
                <a:sym typeface="Agency FB" panose="020B0503020202020204" pitchFamily="34" charset="0"/>
              </a:rPr>
              <a:t>Pr</a:t>
            </a:r>
            <a:r>
              <a:rPr lang="zh-CN" altLang="en-US" sz="2000" dirty="0">
                <a:solidFill>
                  <a:schemeClr val="tx1">
                    <a:lumMod val="65000"/>
                    <a:lumOff val="35000"/>
                  </a:schemeClr>
                </a:solidFill>
                <a:latin typeface="+mn-ea"/>
                <a:ea typeface="+mn-ea"/>
                <a:sym typeface="Agency FB" panose="020B0503020202020204" pitchFamily="34" charset="0"/>
              </a:rPr>
              <a:t>小表示热扩散速率会比速度扩散速率要快</a:t>
            </a:r>
            <a:endParaRPr lang="en-US" altLang="zh-CN" sz="2000" dirty="0">
              <a:solidFill>
                <a:schemeClr val="tx1">
                  <a:lumMod val="65000"/>
                  <a:lumOff val="35000"/>
                </a:schemeClr>
              </a:solidFill>
              <a:latin typeface="+mn-ea"/>
              <a:ea typeface="+mn-ea"/>
              <a:sym typeface="Agency FB" panose="020B0503020202020204" pitchFamily="34" charset="0"/>
            </a:endParaRPr>
          </a:p>
          <a:p>
            <a:pPr marL="800100" lvl="1" indent="-342900" eaLnBrk="1" latinLnBrk="0" hangingPunct="1">
              <a:spcBef>
                <a:spcPts val="600"/>
              </a:spcBef>
              <a:spcAft>
                <a:spcPts val="600"/>
              </a:spcAft>
              <a:buFont typeface="Wingdings" panose="05000000000000000000" charset="0"/>
              <a:buChar char="p"/>
            </a:pPr>
            <a:r>
              <a:rPr lang="en-US" altLang="zh-CN" sz="2000" dirty="0" err="1">
                <a:solidFill>
                  <a:schemeClr val="tx1">
                    <a:lumMod val="65000"/>
                    <a:lumOff val="35000"/>
                  </a:schemeClr>
                </a:solidFill>
                <a:latin typeface="+mn-ea"/>
                <a:ea typeface="+mn-ea"/>
                <a:sym typeface="Agency FB" panose="020B0503020202020204" pitchFamily="34" charset="0"/>
              </a:rPr>
              <a:t>Pr</a:t>
            </a:r>
            <a:r>
              <a:rPr lang="en-US" altLang="zh-CN" sz="2000" dirty="0">
                <a:solidFill>
                  <a:schemeClr val="tx1">
                    <a:lumMod val="65000"/>
                    <a:lumOff val="35000"/>
                  </a:schemeClr>
                </a:solidFill>
                <a:latin typeface="+mn-ea"/>
                <a:ea typeface="+mn-ea"/>
                <a:sym typeface="Agency FB" panose="020B0503020202020204" pitchFamily="34" charset="0"/>
              </a:rPr>
              <a:t>=1</a:t>
            </a:r>
            <a:r>
              <a:rPr lang="zh-CN" altLang="en-US" sz="2000" dirty="0">
                <a:solidFill>
                  <a:schemeClr val="tx1">
                    <a:lumMod val="65000"/>
                    <a:lumOff val="35000"/>
                  </a:schemeClr>
                </a:solidFill>
                <a:latin typeface="+mn-ea"/>
                <a:ea typeface="+mn-ea"/>
                <a:sym typeface="Agency FB" panose="020B0503020202020204" pitchFamily="34" charset="0"/>
              </a:rPr>
              <a: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dirty="0">
                <a:solidFill>
                  <a:schemeClr val="tx1">
                    <a:lumMod val="65000"/>
                    <a:lumOff val="35000"/>
                  </a:schemeClr>
                </a:solidFill>
                <a:latin typeface="+mn-ea"/>
                <a:ea typeface="+mn-ea"/>
                <a:sym typeface="Agency FB" panose="020B0503020202020204" pitchFamily="34" charset="0"/>
              </a:rPr>
              <a: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baseline="-25000" dirty="0">
                <a:solidFill>
                  <a:schemeClr val="tx1">
                    <a:lumMod val="65000"/>
                    <a:lumOff val="35000"/>
                  </a:schemeClr>
                </a:solidFill>
                <a:latin typeface="+mn-ea"/>
                <a:ea typeface="+mn-ea"/>
                <a:sym typeface="Agency FB" panose="020B0503020202020204" pitchFamily="34" charset="0"/>
              </a:rPr>
              <a:t>t</a:t>
            </a:r>
            <a:r>
              <a:rPr lang="zh-CN" altLang="en-US" sz="2000" dirty="0">
                <a:solidFill>
                  <a:schemeClr val="tx1">
                    <a:lumMod val="65000"/>
                    <a:lumOff val="35000"/>
                  </a:schemeClr>
                </a:solidFill>
                <a:latin typeface="+mn-ea"/>
                <a:ea typeface="+mn-ea"/>
                <a:sym typeface="Agency FB" panose="020B0503020202020204" pitchFamily="34" charset="0"/>
              </a:rPr>
              <a:t>，比如空气</a:t>
            </a:r>
            <a:endParaRPr lang="en-US" altLang="zh-CN" sz="2000" dirty="0">
              <a:solidFill>
                <a:schemeClr val="tx1">
                  <a:lumMod val="65000"/>
                  <a:lumOff val="35000"/>
                </a:schemeClr>
              </a:solidFill>
              <a:latin typeface="+mn-ea"/>
              <a:ea typeface="+mn-ea"/>
              <a:sym typeface="Agency FB" panose="020B0503020202020204" pitchFamily="34" charset="0"/>
            </a:endParaRPr>
          </a:p>
          <a:p>
            <a:pPr marL="800100" lvl="1" indent="-342900" eaLnBrk="1" latinLnBrk="0" hangingPunct="1">
              <a:spcBef>
                <a:spcPts val="600"/>
              </a:spcBef>
              <a:spcAft>
                <a:spcPts val="600"/>
              </a:spcAft>
              <a:buFont typeface="Wingdings" panose="05000000000000000000" charset="0"/>
              <a:buChar char="p"/>
            </a:pPr>
            <a:r>
              <a:rPr lang="en-US" altLang="zh-CN" sz="2000" dirty="0" err="1">
                <a:solidFill>
                  <a:schemeClr val="tx1">
                    <a:lumMod val="65000"/>
                    <a:lumOff val="35000"/>
                  </a:schemeClr>
                </a:solidFill>
                <a:latin typeface="+mn-ea"/>
                <a:ea typeface="+mn-ea"/>
                <a:sym typeface="Agency FB" panose="020B0503020202020204" pitchFamily="34" charset="0"/>
              </a:rPr>
              <a:t>Pr</a:t>
            </a:r>
            <a:r>
              <a:rPr lang="en-US" altLang="zh-CN" sz="2000" dirty="0">
                <a:solidFill>
                  <a:schemeClr val="tx1">
                    <a:lumMod val="65000"/>
                    <a:lumOff val="35000"/>
                  </a:schemeClr>
                </a:solidFill>
                <a:latin typeface="+mn-ea"/>
                <a:ea typeface="+mn-ea"/>
                <a:sym typeface="Agency FB" panose="020B0503020202020204" pitchFamily="34" charset="0"/>
              </a:rPr>
              <a:t>&gt;1</a:t>
            </a:r>
            <a:r>
              <a:rPr lang="zh-CN" altLang="en-US" sz="2000" dirty="0">
                <a:solidFill>
                  <a:schemeClr val="tx1">
                    <a:lumMod val="65000"/>
                    <a:lumOff val="35000"/>
                  </a:schemeClr>
                </a:solidFill>
                <a:latin typeface="+mn-ea"/>
                <a:ea typeface="+mn-ea"/>
                <a:sym typeface="Agency FB" panose="020B0503020202020204" pitchFamily="34" charset="0"/>
              </a:rPr>
              <a: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dirty="0">
                <a:solidFill>
                  <a:schemeClr val="tx1">
                    <a:lumMod val="65000"/>
                    <a:lumOff val="35000"/>
                  </a:schemeClr>
                </a:solidFill>
                <a:latin typeface="+mn-ea"/>
                <a:ea typeface="+mn-ea"/>
                <a:sym typeface="Agency FB" panose="020B0503020202020204" pitchFamily="34" charset="0"/>
              </a:rPr>
              <a:t>&gt;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baseline="-25000" dirty="0">
                <a:solidFill>
                  <a:schemeClr val="tx1">
                    <a:lumMod val="65000"/>
                    <a:lumOff val="35000"/>
                  </a:schemeClr>
                </a:solidFill>
                <a:latin typeface="+mn-ea"/>
                <a:ea typeface="+mn-ea"/>
                <a:sym typeface="Agency FB" panose="020B0503020202020204" pitchFamily="34" charset="0"/>
              </a:rPr>
              <a:t>t</a:t>
            </a:r>
            <a:r>
              <a:rPr lang="zh-CN" altLang="en-US" sz="2000" dirty="0">
                <a:solidFill>
                  <a:schemeClr val="tx1">
                    <a:lumMod val="65000"/>
                    <a:lumOff val="35000"/>
                  </a:schemeClr>
                </a:solidFill>
                <a:latin typeface="+mn-ea"/>
                <a:ea typeface="+mn-ea"/>
                <a:sym typeface="Agency FB" panose="020B0503020202020204" pitchFamily="34" charset="0"/>
              </a:rPr>
              <a:t>，比如高粘度油</a:t>
            </a:r>
            <a:endParaRPr lang="en-US" altLang="zh-CN" sz="2000" dirty="0">
              <a:solidFill>
                <a:schemeClr val="tx1">
                  <a:lumMod val="65000"/>
                  <a:lumOff val="35000"/>
                </a:schemeClr>
              </a:solidFill>
              <a:latin typeface="+mn-ea"/>
              <a:ea typeface="+mn-ea"/>
              <a:sym typeface="Agency FB" panose="020B0503020202020204" pitchFamily="34" charset="0"/>
            </a:endParaRPr>
          </a:p>
          <a:p>
            <a:pPr marL="800100" lvl="1" indent="-342900" eaLnBrk="1" latinLnBrk="0" hangingPunct="1">
              <a:spcBef>
                <a:spcPts val="600"/>
              </a:spcBef>
              <a:spcAft>
                <a:spcPts val="600"/>
              </a:spcAft>
              <a:buFont typeface="Wingdings" panose="05000000000000000000" charset="0"/>
              <a:buChar char="p"/>
            </a:pPr>
            <a:r>
              <a:rPr lang="en-US" altLang="zh-CN" sz="2000" dirty="0" err="1">
                <a:solidFill>
                  <a:schemeClr val="tx1">
                    <a:lumMod val="65000"/>
                    <a:lumOff val="35000"/>
                  </a:schemeClr>
                </a:solidFill>
                <a:latin typeface="+mn-ea"/>
                <a:ea typeface="+mn-ea"/>
                <a:sym typeface="Agency FB" panose="020B0503020202020204" pitchFamily="34" charset="0"/>
              </a:rPr>
              <a:t>Pr</a:t>
            </a:r>
            <a:r>
              <a:rPr lang="en-US" altLang="zh-CN" sz="2000" dirty="0">
                <a:solidFill>
                  <a:schemeClr val="tx1">
                    <a:lumMod val="65000"/>
                    <a:lumOff val="35000"/>
                  </a:schemeClr>
                </a:solidFill>
                <a:latin typeface="+mn-ea"/>
                <a:ea typeface="+mn-ea"/>
                <a:sym typeface="Agency FB" panose="020B0503020202020204" pitchFamily="34" charset="0"/>
              </a:rPr>
              <a:t>&lt;1</a:t>
            </a:r>
            <a:r>
              <a:rPr lang="zh-CN" altLang="en-US" sz="2000" dirty="0">
                <a:solidFill>
                  <a:schemeClr val="tx1">
                    <a:lumMod val="65000"/>
                    <a:lumOff val="35000"/>
                  </a:schemeClr>
                </a:solidFill>
                <a:latin typeface="+mn-ea"/>
                <a:ea typeface="+mn-ea"/>
                <a:sym typeface="Agency FB" panose="020B0503020202020204" pitchFamily="34" charset="0"/>
              </a:rPr>
              <a: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dirty="0">
                <a:solidFill>
                  <a:schemeClr val="tx1">
                    <a:lumMod val="65000"/>
                    <a:lumOff val="35000"/>
                  </a:schemeClr>
                </a:solidFill>
                <a:latin typeface="+mn-ea"/>
                <a:ea typeface="+mn-ea"/>
                <a:sym typeface="Agency FB" panose="020B0503020202020204" pitchFamily="34" charset="0"/>
              </a:rPr>
              <a:t>&lt;</a:t>
            </a:r>
            <a:r>
              <a:rPr lang="el-GR" altLang="zh-CN" sz="2000" dirty="0">
                <a:solidFill>
                  <a:schemeClr val="tx1">
                    <a:lumMod val="65000"/>
                    <a:lumOff val="35000"/>
                  </a:schemeClr>
                </a:solidFill>
                <a:latin typeface="+mn-ea"/>
                <a:ea typeface="+mn-ea"/>
                <a:sym typeface="Agency FB" panose="020B0503020202020204" pitchFamily="34" charset="0"/>
              </a:rPr>
              <a:t>δ</a:t>
            </a:r>
            <a:r>
              <a:rPr lang="en-US" altLang="zh-CN" sz="2000" baseline="-25000" dirty="0">
                <a:solidFill>
                  <a:schemeClr val="tx1">
                    <a:lumMod val="65000"/>
                    <a:lumOff val="35000"/>
                  </a:schemeClr>
                </a:solidFill>
                <a:latin typeface="+mn-ea"/>
                <a:ea typeface="+mn-ea"/>
                <a:sym typeface="Agency FB" panose="020B0503020202020204" pitchFamily="34" charset="0"/>
              </a:rPr>
              <a:t>t</a:t>
            </a:r>
            <a:r>
              <a:rPr lang="zh-CN" altLang="en-US" sz="2000" dirty="0">
                <a:solidFill>
                  <a:schemeClr val="tx1">
                    <a:lumMod val="65000"/>
                    <a:lumOff val="35000"/>
                  </a:schemeClr>
                </a:solidFill>
                <a:latin typeface="+mn-ea"/>
                <a:ea typeface="+mn-ea"/>
                <a:sym typeface="Agency FB" panose="020B0503020202020204" pitchFamily="34" charset="0"/>
              </a:rPr>
              <a:t>，比如液态金属</a:t>
            </a:r>
            <a:endParaRPr lang="en-US" altLang="zh-CN" sz="2000" dirty="0">
              <a:solidFill>
                <a:schemeClr val="tx1">
                  <a:lumMod val="65000"/>
                  <a:lumOff val="35000"/>
                </a:schemeClr>
              </a:solidFill>
              <a:latin typeface="+mn-ea"/>
              <a:ea typeface="+mn-ea"/>
              <a:sym typeface="Agency FB" panose="020B0503020202020204" pitchFamily="34" charset="0"/>
            </a:endParaRPr>
          </a:p>
        </p:txBody>
      </p:sp>
      <p:sp>
        <p:nvSpPr>
          <p:cNvPr id="25" name="TextBox 24"/>
          <p:cNvSpPr txBox="1"/>
          <p:nvPr/>
        </p:nvSpPr>
        <p:spPr>
          <a:xfrm>
            <a:off x="8135620" y="5422265"/>
            <a:ext cx="4213225" cy="398780"/>
          </a:xfrm>
          <a:prstGeom prst="rect">
            <a:avLst/>
          </a:prstGeom>
          <a:noFill/>
        </p:spPr>
        <p:txBody>
          <a:bodyPr wrap="square" rtlCol="0">
            <a:spAutoFit/>
          </a:bodyPr>
          <a:lstStyle/>
          <a:p>
            <a:r>
              <a:rPr lang="zh-CN" altLang="en-US" sz="2000" dirty="0">
                <a:solidFill>
                  <a:schemeClr val="tx1">
                    <a:lumMod val="65000"/>
                    <a:lumOff val="35000"/>
                  </a:schemeClr>
                </a:solidFill>
                <a:latin typeface="+mn-ea"/>
                <a:ea typeface="+mn-ea"/>
                <a:sym typeface="Agency FB" panose="020B0503020202020204" pitchFamily="34" charset="0"/>
              </a:rPr>
              <a:t>普朗特数</a:t>
            </a:r>
            <a:r>
              <a:rPr lang="en-US" altLang="zh-CN" sz="2000" dirty="0" err="1">
                <a:solidFill>
                  <a:schemeClr val="tx1">
                    <a:lumMod val="65000"/>
                    <a:lumOff val="35000"/>
                  </a:schemeClr>
                </a:solidFill>
                <a:latin typeface="+mn-ea"/>
                <a:ea typeface="+mn-ea"/>
                <a:sym typeface="Agency FB" panose="020B0503020202020204" pitchFamily="34" charset="0"/>
              </a:rPr>
              <a:t>Pr</a:t>
            </a:r>
            <a:r>
              <a:rPr lang="zh-CN" altLang="en-US" sz="2000" dirty="0">
                <a:solidFill>
                  <a:schemeClr val="tx1">
                    <a:lumMod val="65000"/>
                    <a:lumOff val="35000"/>
                  </a:schemeClr>
                </a:solidFill>
                <a:latin typeface="+mn-ea"/>
                <a:ea typeface="+mn-ea"/>
                <a:sym typeface="Agency FB" panose="020B0503020202020204" pitchFamily="34" charset="0"/>
              </a:rPr>
              <a:t>只和</a:t>
            </a:r>
            <a:r>
              <a:rPr lang="zh-CN" altLang="en-US" sz="2000" dirty="0">
                <a:solidFill>
                  <a:srgbClr val="FF0000"/>
                </a:solidFill>
                <a:latin typeface="+mn-ea"/>
                <a:ea typeface="+mn-ea"/>
                <a:sym typeface="Agency FB" panose="020B0503020202020204" pitchFamily="34" charset="0"/>
              </a:rPr>
              <a:t>流体及其状态</a:t>
            </a:r>
            <a:r>
              <a:rPr lang="zh-CN" altLang="en-US" sz="2000" dirty="0">
                <a:solidFill>
                  <a:schemeClr val="tx1">
                    <a:lumMod val="65000"/>
                    <a:lumOff val="35000"/>
                  </a:schemeClr>
                </a:solidFill>
                <a:latin typeface="+mn-ea"/>
                <a:ea typeface="+mn-ea"/>
                <a:sym typeface="Agency FB" panose="020B0503020202020204" pitchFamily="34" charset="0"/>
              </a:rPr>
              <a:t>有关。</a:t>
            </a:r>
            <a:endParaRPr lang="zh-CN" altLang="en-US" sz="2000" dirty="0">
              <a:solidFill>
                <a:schemeClr val="tx1">
                  <a:lumMod val="65000"/>
                  <a:lumOff val="35000"/>
                </a:schemeClr>
              </a:solidFill>
              <a:latin typeface="+mn-ea"/>
              <a:ea typeface="+mn-ea"/>
              <a:sym typeface="Agency FB" panose="020B0503020202020204" pitchFamily="34" charset="0"/>
            </a:endParaRPr>
          </a:p>
        </p:txBody>
      </p:sp>
      <p:sp>
        <p:nvSpPr>
          <p:cNvPr id="26" name="TextBox 29"/>
          <p:cNvSpPr txBox="1"/>
          <p:nvPr/>
        </p:nvSpPr>
        <p:spPr>
          <a:xfrm flipH="1">
            <a:off x="3094109" y="5046015"/>
            <a:ext cx="995574" cy="387798"/>
          </a:xfrm>
          <a:prstGeom prst="rect">
            <a:avLst/>
          </a:prstGeom>
          <a:noFill/>
          <a:effectLst>
            <a:outerShdw blurRad="177800" dist="203200" dir="2700000" algn="ctr" rotWithShape="0">
              <a:srgbClr val="000000">
                <a:alpha val="43137"/>
              </a:srgbClr>
            </a:outerShdw>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fontAlgn="auto">
              <a:spcBef>
                <a:spcPts val="0"/>
              </a:spcBef>
              <a:spcAft>
                <a:spcPts val="0"/>
              </a:spcAft>
              <a:defRPr/>
            </a:pPr>
            <a:r>
              <a:rPr lang="zh-CN" altLang="en-US" sz="2400" b="0" dirty="0">
                <a:solidFill>
                  <a:schemeClr val="bg1"/>
                </a:solidFill>
                <a:sym typeface="Agency FB" panose="020B0503020202020204" pitchFamily="34" charset="0"/>
              </a:rPr>
              <a:t>定义</a:t>
            </a:r>
            <a:endParaRPr lang="zh-CN" altLang="en-US" sz="2400" b="0" dirty="0">
              <a:solidFill>
                <a:schemeClr val="bg1"/>
              </a:solidFill>
              <a:sym typeface="Agency FB" panose="020B0503020202020204" pitchFamily="34" charset="0"/>
            </a:endParaRPr>
          </a:p>
        </p:txBody>
      </p:sp>
      <p:sp>
        <p:nvSpPr>
          <p:cNvPr id="27" name="TextBox 29"/>
          <p:cNvSpPr txBox="1"/>
          <p:nvPr/>
        </p:nvSpPr>
        <p:spPr>
          <a:xfrm flipH="1">
            <a:off x="6908125" y="4898282"/>
            <a:ext cx="995574" cy="683264"/>
          </a:xfrm>
          <a:prstGeom prst="rect">
            <a:avLst/>
          </a:prstGeom>
          <a:noFill/>
          <a:effectLst>
            <a:outerShdw blurRad="177800" dist="203200" dir="2700000" algn="ctr" rotWithShape="0">
              <a:srgbClr val="000000">
                <a:alpha val="43137"/>
              </a:srgbClr>
            </a:outerShdw>
          </a:effectLst>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fontAlgn="auto">
              <a:spcBef>
                <a:spcPts val="0"/>
              </a:spcBef>
              <a:spcAft>
                <a:spcPts val="0"/>
              </a:spcAft>
              <a:defRPr/>
            </a:pPr>
            <a:r>
              <a:rPr lang="zh-CN" altLang="en-US" sz="2400" b="0" dirty="0">
                <a:solidFill>
                  <a:schemeClr val="bg1"/>
                </a:solidFill>
                <a:sym typeface="Agency FB" panose="020B0503020202020204" pitchFamily="34" charset="0"/>
              </a:rPr>
              <a:t>影响因素</a:t>
            </a:r>
            <a:endParaRPr lang="zh-CN" altLang="en-US" sz="2400" b="0" dirty="0">
              <a:solidFill>
                <a:schemeClr val="bg1"/>
              </a:solidFill>
              <a:sym typeface="Agency FB" panose="020B0503020202020204" pitchFamily="34" charset="0"/>
            </a:endParaRPr>
          </a:p>
        </p:txBody>
      </p:sp>
      <p:grpSp>
        <p:nvGrpSpPr>
          <p:cNvPr id="14" name="组合 13"/>
          <p:cNvGrpSpPr/>
          <p:nvPr/>
        </p:nvGrpSpPr>
        <p:grpSpPr>
          <a:xfrm>
            <a:off x="1221105" y="1698625"/>
            <a:ext cx="3205480" cy="1711960"/>
            <a:chOff x="1923" y="2675"/>
            <a:chExt cx="5048" cy="2696"/>
          </a:xfrm>
        </p:grpSpPr>
        <p:sp>
          <p:nvSpPr>
            <p:cNvPr id="19" name="TextBox 24"/>
            <p:cNvSpPr txBox="1"/>
            <p:nvPr/>
          </p:nvSpPr>
          <p:spPr>
            <a:xfrm>
              <a:off x="1923" y="2684"/>
              <a:ext cx="2230" cy="727"/>
            </a:xfrm>
            <a:prstGeom prst="rect">
              <a:avLst/>
            </a:prstGeom>
            <a:noFill/>
          </p:spPr>
          <p:txBody>
            <a:bodyPr wrap="none" rtlCol="0">
              <a:spAutoFit/>
            </a:bodyPr>
            <a:lstStyle/>
            <a:p>
              <a:r>
                <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rPr>
                <a:t>运动粘度</a:t>
              </a:r>
              <a:endParaRPr lang="zh-CN" altLang="en-US" sz="2400" dirty="0">
                <a:solidFill>
                  <a:srgbClr val="FF0000"/>
                </a:solidFill>
                <a:latin typeface="Agency FB" panose="020B0503020202020204" pitchFamily="34" charset="0"/>
                <a:ea typeface="微软雅黑" panose="020B0503020204020204" pitchFamily="34" charset="-122"/>
                <a:sym typeface="Agency FB" panose="020B0503020202020204" pitchFamily="34" charset="0"/>
              </a:endParaRPr>
            </a:p>
          </p:txBody>
        </p:sp>
        <mc:AlternateContent xmlns:mc="http://schemas.openxmlformats.org/markup-compatibility/2006">
          <mc:Choice xmlns:a14="http://schemas.microsoft.com/office/drawing/2010/main" Requires="a14">
            <p:sp>
              <p:nvSpPr>
                <p:cNvPr id="4" name="文本框 3"/>
                <p:cNvSpPr txBox="1"/>
                <p:nvPr/>
              </p:nvSpPr>
              <p:spPr>
                <a:xfrm>
                  <a:off x="2129" y="3249"/>
                  <a:ext cx="4355" cy="21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𝑃𝑟</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solidFill>
                                  <a:srgbClr val="FF0000"/>
                                </a:solidFill>
                                <a:latin typeface="Cambria Math" panose="02040503050406030204" pitchFamily="18" charset="0"/>
                              </a:rPr>
                              <m:t>𝜈</m:t>
                            </m:r>
                          </m:num>
                          <m:den>
                            <m:r>
                              <a:rPr lang="zh-CN" altLang="en-US" sz="2400" b="0" i="1" smtClean="0">
                                <a:latin typeface="Cambria Math" panose="02040503050406030204" pitchFamily="18" charset="0"/>
                              </a:rPr>
                              <m:t>𝛼</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𝜂</m:t>
                                </m:r>
                              </m:num>
                              <m:den>
                                <m:r>
                                  <a:rPr lang="zh-CN" altLang="en-US" sz="2400" b="0" i="1" smtClean="0">
                                    <a:latin typeface="Cambria Math" panose="02040503050406030204" pitchFamily="18" charset="0"/>
                                  </a:rPr>
                                  <m:t>𝜌</m:t>
                                </m:r>
                              </m:den>
                            </m:f>
                          </m:num>
                          <m:den>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𝜆</m:t>
                                </m:r>
                              </m:num>
                              <m:den>
                                <m:r>
                                  <a:rPr lang="zh-CN" altLang="en-US" sz="2400" b="0" i="1" smtClean="0">
                                    <a:latin typeface="Cambria Math" panose="02040503050406030204" pitchFamily="18" charset="0"/>
                                  </a:rPr>
                                  <m:t>𝜌</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𝑝</m:t>
                                    </m:r>
                                  </m:sub>
                                </m:sSub>
                              </m:den>
                            </m:f>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solidFill>
                                  <a:srgbClr val="01B3C5"/>
                                </a:solidFill>
                                <a:latin typeface="Cambria Math" panose="02040503050406030204" pitchFamily="18" charset="0"/>
                              </a:rPr>
                              <m:t>𝜂</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𝑝</m:t>
                                </m:r>
                              </m:sub>
                            </m:sSub>
                          </m:num>
                          <m:den>
                            <m:r>
                              <a:rPr lang="zh-CN" altLang="en-US" sz="2400" b="0" i="1" smtClean="0">
                                <a:latin typeface="Cambria Math" panose="02040503050406030204" pitchFamily="18" charset="0"/>
                              </a:rPr>
                              <m:t>𝜆</m:t>
                            </m:r>
                          </m:den>
                        </m:f>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2129" y="3249"/>
                  <a:ext cx="4355" cy="2122"/>
                </a:xfrm>
                <a:prstGeom prst="rect">
                  <a:avLst/>
                </a:prstGeom>
                <a:blipFill rotWithShape="1">
                  <a:blip r:embed="rId1"/>
                </a:blipFill>
              </p:spPr>
              <p:txBody>
                <a:bodyPr/>
                <a:lstStyle/>
                <a:p>
                  <a:r>
                    <a:rPr lang="zh-CN" altLang="en-US">
                      <a:noFill/>
                    </a:rPr>
                    <a:t> </a:t>
                  </a:r>
                </a:p>
              </p:txBody>
            </p:sp>
          </mc:Fallback>
        </mc:AlternateContent>
        <p:sp>
          <p:nvSpPr>
            <p:cNvPr id="29" name="TextBox 24"/>
            <p:cNvSpPr txBox="1"/>
            <p:nvPr/>
          </p:nvSpPr>
          <p:spPr>
            <a:xfrm>
              <a:off x="4741" y="2675"/>
              <a:ext cx="2230" cy="727"/>
            </a:xfrm>
            <a:prstGeom prst="rect">
              <a:avLst/>
            </a:prstGeom>
            <a:noFill/>
          </p:spPr>
          <p:txBody>
            <a:bodyPr wrap="none" rtlCol="0">
              <a:spAutoFit/>
            </a:bodyPr>
            <a:lstStyle/>
            <a:p>
              <a:r>
                <a:rPr lang="zh-CN" altLang="en-US" sz="2400" dirty="0">
                  <a:solidFill>
                    <a:srgbClr val="01B3C5"/>
                  </a:solidFill>
                  <a:latin typeface="Agency FB" panose="020B0503020202020204" pitchFamily="34" charset="0"/>
                  <a:ea typeface="微软雅黑" panose="020B0503020204020204" pitchFamily="34" charset="-122"/>
                  <a:sym typeface="Agency FB" panose="020B0503020202020204" pitchFamily="34" charset="0"/>
                </a:rPr>
                <a:t>动力粘度</a:t>
              </a:r>
              <a:endParaRPr lang="zh-CN" altLang="en-US" sz="2400" dirty="0">
                <a:solidFill>
                  <a:srgbClr val="01B3C5"/>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17" name="TextBox 16"/>
          <p:cNvSpPr txBox="1"/>
          <p:nvPr/>
        </p:nvSpPr>
        <p:spPr>
          <a:xfrm>
            <a:off x="411220" y="1001262"/>
            <a:ext cx="2043025" cy="461665"/>
          </a:xfrm>
          <a:prstGeom prst="rect">
            <a:avLst/>
          </a:prstGeom>
          <a:noFill/>
        </p:spPr>
        <p:txBody>
          <a:bodyPr wrap="square">
            <a:spAutoFit/>
          </a:bodyPr>
          <a:lstStyle/>
          <a:p>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普朗特数</a:t>
            </a:r>
            <a:r>
              <a:rPr lang="en-US" altLang="zh-CN" sz="2400" dirty="0" err="1">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Pr</a:t>
            </a:r>
            <a:endParaRPr lang="en-US" altLang="zh-CN" sz="2400" dirty="0">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Tree>
  </p:cSld>
  <p:clrMapOvr>
    <a:masterClrMapping/>
  </p:clrMapOvr>
  <p:timing>
    <p:tnLst>
      <p:par>
        <p:cTn id="1" dur="indefinite" restart="never" nodeType="tmRoot"/>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5" grpId="0" bldLvl="0" animBg="1"/>
      <p:bldP spid="16" grpId="0" bldLvl="0" animBg="1"/>
      <p:bldP spid="21" grpId="0"/>
      <p:bldP spid="23" grpId="0"/>
      <p:bldP spid="25" grpId="0"/>
      <p:bldP spid="26" grpId="0" bldLvl="0" animBg="1"/>
      <p:bldP spid="27"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Other_1"/>
          <p:cNvSpPr/>
          <p:nvPr/>
        </p:nvSpPr>
        <p:spPr bwMode="auto">
          <a:xfrm>
            <a:off x="4217511" y="2512832"/>
            <a:ext cx="3688316" cy="1844995"/>
          </a:xfrm>
          <a:custGeom>
            <a:avLst/>
            <a:gdLst>
              <a:gd name="T0" fmla="*/ 1633211 w 3744416"/>
              <a:gd name="T1" fmla="*/ 0 h 1872208"/>
              <a:gd name="T2" fmla="*/ 3266422 w 3744416"/>
              <a:gd name="T3" fmla="*/ 1634694 h 1872208"/>
              <a:gd name="T4" fmla="*/ 0 w 3744416"/>
              <a:gd name="T5" fmla="*/ 1634694 h 1872208"/>
              <a:gd name="T6" fmla="*/ 163321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9525" cap="flat" cmpd="sng">
            <a:solidFill>
              <a:srgbClr val="404040"/>
            </a:solidFill>
            <a:miter lim="800000"/>
          </a:ln>
          <a:effectLst>
            <a:outerShdw blurRad="177800" dist="2032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3" name="MH_Other_2"/>
          <p:cNvSpPr>
            <a:spLocks noChangeArrowheads="1"/>
          </p:cNvSpPr>
          <p:nvPr/>
        </p:nvSpPr>
        <p:spPr bwMode="auto">
          <a:xfrm>
            <a:off x="4470318" y="2824237"/>
            <a:ext cx="3120755" cy="3120755"/>
          </a:xfrm>
          <a:prstGeom prst="ellipse">
            <a:avLst/>
          </a:prstGeom>
          <a:solidFill>
            <a:schemeClr val="accent1"/>
          </a:solidFill>
          <a:ln>
            <a:noFill/>
          </a:ln>
          <a:effectLst>
            <a:outerShdw blurRad="177800" dist="203200" dir="2700000" algn="ctr" rotWithShape="0">
              <a:srgbClr val="000000">
                <a:alpha val="43137"/>
              </a:srgbClr>
            </a:outerShdw>
          </a:effectLst>
        </p:spPr>
        <p:txBody>
          <a:bodyPr lIns="95096" tIns="49557" rIns="95096" bIns="49557"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4" name="MH_Other_3"/>
          <p:cNvSpPr>
            <a:spLocks noChangeArrowheads="1"/>
          </p:cNvSpPr>
          <p:nvPr/>
        </p:nvSpPr>
        <p:spPr bwMode="auto">
          <a:xfrm>
            <a:off x="5853228" y="3346595"/>
            <a:ext cx="430276" cy="2002373"/>
          </a:xfrm>
          <a:prstGeom prst="upArrow">
            <a:avLst>
              <a:gd name="adj1" fmla="val 50000"/>
              <a:gd name="adj2" fmla="val 50006"/>
            </a:avLst>
          </a:pr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5" name="MH_Other_4"/>
          <p:cNvSpPr/>
          <p:nvPr/>
        </p:nvSpPr>
        <p:spPr bwMode="auto">
          <a:xfrm>
            <a:off x="6218209" y="4136829"/>
            <a:ext cx="796931" cy="1212139"/>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6" name="MH_Other_5"/>
          <p:cNvSpPr/>
          <p:nvPr/>
        </p:nvSpPr>
        <p:spPr bwMode="auto">
          <a:xfrm flipH="1">
            <a:off x="5116569" y="4136829"/>
            <a:ext cx="798606" cy="1212139"/>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a:effectLst>
            <a:outerShdw blurRad="177800" dist="203200" dir="2700000" algn="ctr" rotWithShape="0">
              <a:srgbClr val="000000">
                <a:alpha val="43137"/>
              </a:srgb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MH_SubTitle_1"/>
          <p:cNvSpPr>
            <a:spLocks noChangeArrowheads="1"/>
          </p:cNvSpPr>
          <p:nvPr/>
        </p:nvSpPr>
        <p:spPr bwMode="auto">
          <a:xfrm>
            <a:off x="3862576" y="3790266"/>
            <a:ext cx="1135124" cy="1135124"/>
          </a:xfrm>
          <a:prstGeom prst="ellipse">
            <a:avLst/>
          </a:prstGeom>
          <a:solidFill>
            <a:schemeClr val="accent2"/>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计算公式</a:t>
            </a:r>
            <a:endParaRPr lang="en-US" altLang="zh-CN"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9" name="MH_SubTitle_3"/>
          <p:cNvSpPr>
            <a:spLocks noChangeArrowheads="1"/>
          </p:cNvSpPr>
          <p:nvPr/>
        </p:nvSpPr>
        <p:spPr bwMode="auto">
          <a:xfrm>
            <a:off x="7125639" y="3790266"/>
            <a:ext cx="1135124" cy="1135124"/>
          </a:xfrm>
          <a:prstGeom prst="ellipse">
            <a:avLst/>
          </a:prstGeom>
          <a:solidFill>
            <a:srgbClr val="92D050"/>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物理意义</a:t>
            </a:r>
            <a:endParaRPr lang="en-US" altLang="zh-CN"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0" name="MH_SubTitle_2"/>
          <p:cNvSpPr>
            <a:spLocks noChangeArrowheads="1"/>
          </p:cNvSpPr>
          <p:nvPr/>
        </p:nvSpPr>
        <p:spPr bwMode="auto">
          <a:xfrm>
            <a:off x="5493271" y="2159572"/>
            <a:ext cx="1135124" cy="1133449"/>
          </a:xfrm>
          <a:prstGeom prst="ellipse">
            <a:avLst/>
          </a:prstGeom>
          <a:solidFill>
            <a:schemeClr val="accent3"/>
          </a:solidFill>
          <a:ln>
            <a:noFill/>
          </a:ln>
          <a:effectLst>
            <a:outerShdw blurRad="177800" dist="203200" dir="2700000" algn="ctr" rotWithShape="0">
              <a:srgbClr val="000000">
                <a:alpha val="43137"/>
              </a:srgbClr>
            </a:outerShdw>
          </a:effec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定义</a:t>
            </a:r>
            <a:endParaRPr lang="en-US" altLang="zh-CN" sz="2400" dirty="0">
              <a:solidFill>
                <a:schemeClr val="bg1"/>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4" name="TextBox 24"/>
          <p:cNvSpPr txBox="1"/>
          <p:nvPr/>
        </p:nvSpPr>
        <p:spPr>
          <a:xfrm>
            <a:off x="3693160" y="1023620"/>
            <a:ext cx="5670550" cy="983615"/>
          </a:xfrm>
          <a:prstGeom prst="rect">
            <a:avLst/>
          </a:prstGeom>
          <a:noFill/>
        </p:spPr>
        <p:txBody>
          <a:bodyPr wrap="square" rtlCol="0">
            <a:spAutoFit/>
          </a:bodyPr>
          <a:lstStyle/>
          <a:p>
            <a:pPr marL="342900" indent="-342900" eaLnBrk="1" latinLnBrk="0" hangingPunct="1">
              <a:spcBef>
                <a:spcPts val="600"/>
              </a:spcBef>
              <a:spcAft>
                <a:spcPts val="600"/>
              </a:spcAft>
              <a:buFont typeface="Arial" panose="020B0604020202020204" pitchFamily="34" charset="0"/>
              <a:buChar char="•"/>
            </a:pPr>
            <a:r>
              <a:rPr lang="zh-CN" altLang="en-US" sz="2400" dirty="0">
                <a:solidFill>
                  <a:schemeClr val="tx1">
                    <a:lumMod val="65000"/>
                    <a:lumOff val="35000"/>
                  </a:schemeClr>
                </a:solidFill>
                <a:latin typeface="+mn-ea"/>
                <a:ea typeface="+mn-ea"/>
                <a:sym typeface="Agency FB" panose="020B0503020202020204" pitchFamily="34" charset="0"/>
              </a:rPr>
              <a:t>流体力学以及传热学的无量纲数</a:t>
            </a:r>
            <a:endParaRPr lang="zh-CN" altLang="en-US" sz="2400" dirty="0">
              <a:solidFill>
                <a:schemeClr val="tx1">
                  <a:lumMod val="65000"/>
                  <a:lumOff val="35000"/>
                </a:schemeClr>
              </a:solidFill>
              <a:latin typeface="+mn-ea"/>
              <a:ea typeface="+mn-ea"/>
              <a:sym typeface="Agency FB" panose="020B0503020202020204" pitchFamily="34" charset="0"/>
            </a:endParaRPr>
          </a:p>
          <a:p>
            <a:pPr marL="342900" indent="-342900" eaLnBrk="1" latinLnBrk="0" hangingPunct="1">
              <a:spcBef>
                <a:spcPts val="600"/>
              </a:spcBef>
              <a:spcAft>
                <a:spcPts val="600"/>
              </a:spcAft>
              <a:buFont typeface="Arial" panose="020B0604020202020204" pitchFamily="34" charset="0"/>
              <a:buChar char="•"/>
            </a:pPr>
            <a:r>
              <a:rPr lang="zh-CN" altLang="en-US" sz="2400" dirty="0">
                <a:solidFill>
                  <a:schemeClr val="tx1">
                    <a:lumMod val="65000"/>
                    <a:lumOff val="35000"/>
                  </a:schemeClr>
                </a:solidFill>
                <a:latin typeface="+mn-ea"/>
                <a:ea typeface="+mn-ea"/>
                <a:sym typeface="Agency FB" panose="020B0503020202020204" pitchFamily="34" charset="0"/>
              </a:rPr>
              <a:t>表示</a:t>
            </a:r>
            <a:r>
              <a:rPr lang="zh-CN" altLang="en-US" sz="2400" dirty="0">
                <a:solidFill>
                  <a:srgbClr val="FF0000"/>
                </a:solidFill>
                <a:latin typeface="+mn-ea"/>
                <a:ea typeface="+mn-ea"/>
                <a:sym typeface="Agency FB" panose="020B0503020202020204" pitchFamily="34" charset="0"/>
              </a:rPr>
              <a:t>对流换热强烈程度</a:t>
            </a:r>
            <a:endParaRPr lang="zh-CN" altLang="en-US" sz="2400" dirty="0">
              <a:solidFill>
                <a:srgbClr val="FF0000"/>
              </a:solidFill>
              <a:latin typeface="+mn-ea"/>
              <a:ea typeface="+mn-ea"/>
              <a:sym typeface="Agency FB" panose="020B0503020202020204" pitchFamily="34" charset="0"/>
            </a:endParaRPr>
          </a:p>
        </p:txBody>
      </p:sp>
      <p:grpSp>
        <p:nvGrpSpPr>
          <p:cNvPr id="6" name="组合 5"/>
          <p:cNvGrpSpPr/>
          <p:nvPr/>
        </p:nvGrpSpPr>
        <p:grpSpPr>
          <a:xfrm>
            <a:off x="327025" y="3856355"/>
            <a:ext cx="4227830" cy="3051810"/>
            <a:chOff x="515" y="6073"/>
            <a:chExt cx="6658" cy="4806"/>
          </a:xfrm>
        </p:grpSpPr>
        <mc:AlternateContent xmlns:mc="http://schemas.openxmlformats.org/markup-compatibility/2006">
          <mc:Choice xmlns:a14="http://schemas.microsoft.com/office/drawing/2010/main" Requires="a14">
            <p:sp>
              <p:nvSpPr>
                <p:cNvPr id="4" name="文本框 3"/>
                <p:cNvSpPr txBox="1"/>
                <p:nvPr/>
              </p:nvSpPr>
              <p:spPr>
                <a:xfrm>
                  <a:off x="2730" y="6073"/>
                  <a:ext cx="2005" cy="11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r>
                          <m:rPr>
                            <m:sty m:val="p"/>
                          </m:rPr>
                          <a:rPr lang="en-US" altLang="zh-CN" sz="2400" b="0" i="0" smtClean="0">
                            <a:latin typeface="Cambria Math" panose="02040503050406030204" pitchFamily="18" charset="0"/>
                          </a:rPr>
                          <m:t>u</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ℎ</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𝑐</m:t>
                                </m:r>
                              </m:sub>
                            </m:sSub>
                          </m:num>
                          <m:den>
                            <m:r>
                              <a:rPr lang="zh-CN" altLang="en-US" sz="2400" b="0" i="1" smtClean="0">
                                <a:latin typeface="Cambria Math" panose="02040503050406030204" pitchFamily="18" charset="0"/>
                              </a:rPr>
                              <m:t>𝜆</m:t>
                            </m:r>
                          </m:den>
                        </m:f>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2730" y="6073"/>
                  <a:ext cx="2005" cy="1101"/>
                </a:xfrm>
                <a:prstGeom prst="rect">
                  <a:avLst/>
                </a:prstGeom>
                <a:blipFill rotWithShape="1">
                  <a:blip r:embed="rId1"/>
                </a:blipFill>
              </p:spPr>
              <p:txBody>
                <a:bodyPr/>
                <a:lstStyle/>
                <a:p>
                  <a:r>
                    <a:rPr lang="zh-CN" altLang="en-US">
                      <a:noFill/>
                    </a:rPr>
                    <a:t> </a:t>
                  </a:r>
                </a:p>
              </p:txBody>
            </p:sp>
          </mc:Fallback>
        </mc:AlternateContent>
        <p:sp>
          <p:nvSpPr>
            <p:cNvPr id="38" name="TextBox 24"/>
            <p:cNvSpPr txBox="1"/>
            <p:nvPr/>
          </p:nvSpPr>
          <p:spPr>
            <a:xfrm>
              <a:off x="515" y="7825"/>
              <a:ext cx="6659" cy="3054"/>
            </a:xfrm>
            <a:prstGeom prst="rect">
              <a:avLst/>
            </a:prstGeom>
            <a:noFill/>
          </p:spPr>
          <p:txBody>
            <a:bodyPr wrap="square" rtlCol="0">
              <a:spAutoFit/>
            </a:bodyPr>
            <a:lstStyle/>
            <a:p>
              <a:r>
                <a:rPr lang="en-US" altLang="zh-CN" sz="2400" i="1" dirty="0" err="1">
                  <a:solidFill>
                    <a:schemeClr val="tx1">
                      <a:lumMod val="65000"/>
                      <a:lumOff val="35000"/>
                    </a:schemeClr>
                  </a:solidFill>
                  <a:latin typeface="Times New Roman" panose="02020603050405020304" pitchFamily="18" charset="0"/>
                  <a:ea typeface="+mn-ea"/>
                  <a:cs typeface="Times New Roman" panose="02020603050405020304" pitchFamily="18" charset="0"/>
                  <a:sym typeface="Agency FB" panose="020B0503020202020204" pitchFamily="34" charset="0"/>
                </a:rPr>
                <a:t>l</a:t>
              </a:r>
              <a:r>
                <a:rPr lang="en-US" altLang="zh-CN" sz="2400" i="1" baseline="-25000" dirty="0" err="1">
                  <a:solidFill>
                    <a:schemeClr val="tx1">
                      <a:lumMod val="65000"/>
                      <a:lumOff val="35000"/>
                    </a:schemeClr>
                  </a:solidFill>
                  <a:latin typeface="Times New Roman" panose="02020603050405020304" pitchFamily="18" charset="0"/>
                  <a:ea typeface="+mn-ea"/>
                  <a:cs typeface="Times New Roman" panose="02020603050405020304" pitchFamily="18" charset="0"/>
                  <a:sym typeface="Agency FB" panose="020B0503020202020204" pitchFamily="34" charset="0"/>
                </a:rPr>
                <a:t>c</a:t>
              </a:r>
              <a:r>
                <a:rPr lang="zh-CN" altLang="en-US" sz="2400" dirty="0">
                  <a:solidFill>
                    <a:schemeClr val="tx1">
                      <a:lumMod val="65000"/>
                      <a:lumOff val="35000"/>
                    </a:schemeClr>
                  </a:solidFill>
                  <a:latin typeface="+mn-ea"/>
                  <a:ea typeface="+mn-ea"/>
                  <a:sym typeface="Agency FB" panose="020B0503020202020204" pitchFamily="34" charset="0"/>
                </a:rPr>
                <a:t>为传热面的几何特征长度，垂直于传热面方向，</a:t>
              </a:r>
              <a:endParaRPr lang="en-US" altLang="zh-CN" sz="2400" dirty="0">
                <a:solidFill>
                  <a:schemeClr val="tx1">
                    <a:lumMod val="65000"/>
                    <a:lumOff val="35000"/>
                  </a:schemeClr>
                </a:solidFill>
                <a:latin typeface="+mn-ea"/>
                <a:ea typeface="+mn-ea"/>
                <a:sym typeface="Agency FB" panose="020B0503020202020204" pitchFamily="34" charset="0"/>
              </a:endParaRPr>
            </a:p>
            <a:p>
              <a:r>
                <a:rPr lang="zh-CN" altLang="en-US" sz="2400" dirty="0">
                  <a:solidFill>
                    <a:schemeClr val="tx1">
                      <a:lumMod val="65000"/>
                      <a:lumOff val="35000"/>
                    </a:schemeClr>
                  </a:solidFill>
                  <a:latin typeface="+mn-ea"/>
                  <a:ea typeface="+mn-ea"/>
                  <a:sym typeface="Agency FB" panose="020B0503020202020204" pitchFamily="34" charset="0"/>
                </a:rPr>
                <a:t>比如</a:t>
              </a:r>
              <a:endParaRPr lang="en-US" altLang="zh-CN" sz="2400" dirty="0">
                <a:solidFill>
                  <a:schemeClr val="tx1">
                    <a:lumMod val="65000"/>
                    <a:lumOff val="35000"/>
                  </a:schemeClr>
                </a:solidFill>
                <a:latin typeface="+mn-ea"/>
                <a:ea typeface="+mn-ea"/>
                <a:sym typeface="Agency FB" panose="020B0503020202020204" pitchFamily="34" charset="0"/>
              </a:endParaRPr>
            </a:p>
            <a:p>
              <a:pPr marL="342900" indent="-342900">
                <a:buFont typeface="Arial" panose="020B0604020202020204" pitchFamily="34" charset="0"/>
                <a:buChar char="•"/>
              </a:pPr>
              <a:r>
                <a:rPr lang="zh-CN" altLang="en-US" sz="2400" dirty="0">
                  <a:solidFill>
                    <a:schemeClr val="tx1">
                      <a:lumMod val="65000"/>
                      <a:lumOff val="35000"/>
                    </a:schemeClr>
                  </a:solidFill>
                  <a:latin typeface="+mn-ea"/>
                  <a:ea typeface="+mn-ea"/>
                  <a:sym typeface="Agency FB" panose="020B0503020202020204" pitchFamily="34" charset="0"/>
                </a:rPr>
                <a:t>热管的直径</a:t>
              </a:r>
              <a:endParaRPr lang="en-US" altLang="zh-CN" sz="2400" dirty="0">
                <a:solidFill>
                  <a:schemeClr val="tx1">
                    <a:lumMod val="65000"/>
                    <a:lumOff val="35000"/>
                  </a:schemeClr>
                </a:solidFill>
                <a:latin typeface="+mn-ea"/>
                <a:ea typeface="+mn-ea"/>
                <a:sym typeface="Agency FB" panose="020B0503020202020204" pitchFamily="34" charset="0"/>
              </a:endParaRPr>
            </a:p>
            <a:p>
              <a:pPr marL="342900" indent="-342900">
                <a:buFont typeface="Arial" panose="020B0604020202020204" pitchFamily="34" charset="0"/>
                <a:buChar char="•"/>
              </a:pPr>
              <a:r>
                <a:rPr lang="zh-CN" altLang="en-US" sz="2400" dirty="0">
                  <a:solidFill>
                    <a:schemeClr val="tx1">
                      <a:lumMod val="65000"/>
                      <a:lumOff val="35000"/>
                    </a:schemeClr>
                  </a:solidFill>
                  <a:latin typeface="+mn-ea"/>
                  <a:ea typeface="+mn-ea"/>
                  <a:sym typeface="Agency FB" panose="020B0503020202020204" pitchFamily="34" charset="0"/>
                </a:rPr>
                <a:t>传热平板的厚度</a:t>
              </a:r>
              <a:endParaRPr lang="zh-CN" altLang="en-US" sz="2400" dirty="0">
                <a:solidFill>
                  <a:schemeClr val="tx1">
                    <a:lumMod val="65000"/>
                    <a:lumOff val="35000"/>
                  </a:schemeClr>
                </a:solidFill>
                <a:latin typeface="+mn-ea"/>
                <a:ea typeface="+mn-ea"/>
                <a:sym typeface="Agency FB" panose="020B0503020202020204" pitchFamily="34" charset="0"/>
              </a:endParaRPr>
            </a:p>
          </p:txBody>
        </p:sp>
      </p:grpSp>
      <p:grpSp>
        <p:nvGrpSpPr>
          <p:cNvPr id="5" name="组合 4"/>
          <p:cNvGrpSpPr/>
          <p:nvPr/>
        </p:nvGrpSpPr>
        <p:grpSpPr>
          <a:xfrm>
            <a:off x="8662035" y="3976370"/>
            <a:ext cx="3303905" cy="1253490"/>
            <a:chOff x="13797" y="8643"/>
            <a:chExt cx="5203" cy="1974"/>
          </a:xfrm>
        </p:grpSpPr>
        <mc:AlternateContent xmlns:mc="http://schemas.openxmlformats.org/markup-compatibility/2006">
          <mc:Choice xmlns:a14="http://schemas.microsoft.com/office/drawing/2010/main" Requires="a14">
            <p:sp>
              <p:nvSpPr>
                <p:cNvPr id="39" name="文本框 38"/>
                <p:cNvSpPr txBox="1"/>
                <p:nvPr/>
              </p:nvSpPr>
              <p:spPr>
                <a:xfrm>
                  <a:off x="13797" y="8643"/>
                  <a:ext cx="1939" cy="19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r>
                          <m:rPr>
                            <m:sty m:val="p"/>
                          </m:rPr>
                          <a:rPr lang="en-US" altLang="zh-CN" sz="2400" b="0" i="0" smtClean="0">
                            <a:latin typeface="Cambria Math" panose="02040503050406030204" pitchFamily="18" charset="0"/>
                          </a:rPr>
                          <m:t>u</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 </m:t>
                            </m:r>
                            <m:f>
                              <m:fPr>
                                <m:ctrlPr>
                                  <a:rPr lang="en-US" altLang="zh-CN" sz="2400" i="1" smtClean="0">
                                    <a:solidFill>
                                      <a:srgbClr val="FF0000"/>
                                    </a:solidFill>
                                    <a:latin typeface="Cambria Math" panose="02040503050406030204" pitchFamily="18" charset="0"/>
                                  </a:rPr>
                                </m:ctrlPr>
                              </m:fPr>
                              <m:num>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𝑙</m:t>
                                    </m:r>
                                  </m:e>
                                  <m:sub>
                                    <m:r>
                                      <a:rPr lang="en-US" altLang="zh-CN" sz="2400" i="1">
                                        <a:solidFill>
                                          <a:srgbClr val="FF0000"/>
                                        </a:solidFill>
                                        <a:latin typeface="Cambria Math" panose="02040503050406030204" pitchFamily="18" charset="0"/>
                                      </a:rPr>
                                      <m:t>𝑐</m:t>
                                    </m:r>
                                  </m:sub>
                                </m:sSub>
                              </m:num>
                              <m:den>
                                <m:r>
                                  <a:rPr lang="zh-CN" altLang="en-US" sz="2400" i="1">
                                    <a:solidFill>
                                      <a:srgbClr val="FF0000"/>
                                    </a:solidFill>
                                    <a:latin typeface="Cambria Math" panose="02040503050406030204" pitchFamily="18" charset="0"/>
                                  </a:rPr>
                                  <m:t>𝜆</m:t>
                                </m:r>
                              </m:den>
                            </m:f>
                            <m:r>
                              <a:rPr lang="en-US" altLang="zh-CN" sz="2400" b="0" i="1" smtClean="0">
                                <a:latin typeface="Cambria Math" panose="02040503050406030204" pitchFamily="18" charset="0"/>
                              </a:rPr>
                              <m:t> </m:t>
                            </m:r>
                          </m:num>
                          <m:den>
                            <m:f>
                              <m:fPr>
                                <m:ctrlPr>
                                  <a:rPr lang="en-US" altLang="zh-CN" sz="2400" b="0" i="1" smtClean="0">
                                    <a:latin typeface="Cambria Math" panose="02040503050406030204" pitchFamily="18" charset="0"/>
                                  </a:rPr>
                                </m:ctrlPr>
                              </m:fPr>
                              <m:num>
                                <m:r>
                                  <a:rPr lang="en-US" altLang="zh-CN" sz="2400" b="0" i="1" smtClean="0">
                                    <a:solidFill>
                                      <a:srgbClr val="01B3C5"/>
                                    </a:solidFill>
                                    <a:latin typeface="Cambria Math" panose="02040503050406030204" pitchFamily="18" charset="0"/>
                                  </a:rPr>
                                  <m:t>1</m:t>
                                </m:r>
                              </m:num>
                              <m:den>
                                <m:r>
                                  <a:rPr lang="en-US" altLang="zh-CN" sz="2400" b="0" i="1" smtClean="0">
                                    <a:solidFill>
                                      <a:srgbClr val="01B3C5"/>
                                    </a:solidFill>
                                    <a:latin typeface="Cambria Math" panose="02040503050406030204" pitchFamily="18" charset="0"/>
                                  </a:rPr>
                                  <m:t>ℎ</m:t>
                                </m:r>
                              </m:den>
                            </m:f>
                          </m:den>
                        </m:f>
                      </m:oMath>
                    </m:oMathPara>
                  </a14:m>
                  <a:endParaRPr lang="zh-CN" altLang="en-US" sz="2400" dirty="0"/>
                </a:p>
              </p:txBody>
            </p:sp>
          </mc:Choice>
          <mc:Fallback>
            <p:sp>
              <p:nvSpPr>
                <p:cNvPr id="39" name="文本框 38"/>
                <p:cNvSpPr txBox="1">
                  <a:spLocks noRot="1" noChangeAspect="1" noMove="1" noResize="1" noEditPoints="1" noAdjustHandles="1" noChangeArrowheads="1" noChangeShapeType="1" noTextEdit="1"/>
                </p:cNvSpPr>
                <p:nvPr/>
              </p:nvSpPr>
              <p:spPr>
                <a:xfrm>
                  <a:off x="13797" y="8643"/>
                  <a:ext cx="1939" cy="1965"/>
                </a:xfrm>
                <a:prstGeom prst="rect">
                  <a:avLst/>
                </a:prstGeom>
                <a:blipFill rotWithShape="1">
                  <a:blip r:embed="rId2"/>
                </a:blipFill>
              </p:spPr>
              <p:txBody>
                <a:bodyPr/>
                <a:lstStyle/>
                <a:p>
                  <a:r>
                    <a:rPr lang="zh-CN" altLang="en-US">
                      <a:noFill/>
                    </a:rPr>
                    <a:t> </a:t>
                  </a:r>
                </a:p>
              </p:txBody>
            </p:sp>
          </mc:Fallback>
        </mc:AlternateContent>
        <p:sp>
          <p:nvSpPr>
            <p:cNvPr id="7" name="文本框 6"/>
            <p:cNvSpPr txBox="1"/>
            <p:nvPr/>
          </p:nvSpPr>
          <p:spPr>
            <a:xfrm>
              <a:off x="15781" y="8956"/>
              <a:ext cx="2230" cy="727"/>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导热热阻</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5802" y="9891"/>
              <a:ext cx="3199" cy="727"/>
            </a:xfrm>
            <a:prstGeom prst="rect">
              <a:avLst/>
            </a:prstGeom>
            <a:noFill/>
          </p:spPr>
          <p:txBody>
            <a:bodyPr wrap="none" rtlCol="0">
              <a:spAutoFit/>
            </a:bodyPr>
            <a:lstStyle/>
            <a:p>
              <a:r>
                <a:rPr lang="zh-CN" altLang="en-US" sz="2400" dirty="0">
                  <a:solidFill>
                    <a:srgbClr val="01B3C5"/>
                  </a:solidFill>
                  <a:latin typeface="微软雅黑" panose="020B0503020204020204" pitchFamily="34" charset="-122"/>
                  <a:ea typeface="微软雅黑" panose="020B0503020204020204" pitchFamily="34" charset="-122"/>
                </a:rPr>
                <a:t>对流传热热阻</a:t>
              </a:r>
              <a:endParaRPr lang="zh-CN" altLang="en-US" sz="2400" dirty="0">
                <a:solidFill>
                  <a:srgbClr val="01B3C5"/>
                </a:solidFill>
                <a:latin typeface="微软雅黑" panose="020B0503020204020204" pitchFamily="34" charset="-122"/>
                <a:ea typeface="微软雅黑" panose="020B0503020204020204" pitchFamily="34" charset="-122"/>
              </a:endParaRPr>
            </a:p>
          </p:txBody>
        </p:sp>
      </p:grpSp>
      <p:sp>
        <p:nvSpPr>
          <p:cNvPr id="9" name="文本占位符 1"/>
          <p:cNvSpPr>
            <a:spLocks noGrp="1"/>
          </p:cNvSpPr>
          <p:nvPr/>
        </p:nvSpPr>
        <p:spPr>
          <a:xfrm>
            <a:off x="1316807" y="332869"/>
            <a:ext cx="3672408" cy="50460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92D050"/>
                </a:solidFill>
                <a:latin typeface="Agency FB" panose="020B0503020202020204" pitchFamily="34" charset="0"/>
                <a:ea typeface="微软雅黑" panose="020B0503020204020204" pitchFamily="34" charset="-122"/>
                <a:cs typeface="+mn-ea"/>
                <a:sym typeface="Agency FB" panose="020B0503020202020204" pitchFamily="34" charset="0"/>
              </a:rPr>
              <a:t>对流传热无量纲数</a:t>
            </a:r>
            <a:endParaRPr lang="en-US" altLang="zh-CN" dirty="0">
              <a:solidFill>
                <a:srgbClr val="92D050"/>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
        <p:nvSpPr>
          <p:cNvPr id="10" name="TextBox 9"/>
          <p:cNvSpPr txBox="1"/>
          <p:nvPr/>
        </p:nvSpPr>
        <p:spPr>
          <a:xfrm>
            <a:off x="411220" y="1001262"/>
            <a:ext cx="2043025" cy="461665"/>
          </a:xfrm>
          <a:prstGeom prst="rect">
            <a:avLst/>
          </a:prstGeom>
          <a:noFill/>
        </p:spPr>
        <p:txBody>
          <a:bodyPr wrap="square">
            <a:spAutoFit/>
          </a:bodyPr>
          <a:lstStyle/>
          <a:p>
            <a:r>
              <a:rPr lang="zh-CN" altLang="en-US" sz="2400" dirty="0">
                <a:latin typeface="Agency FB" panose="020B0503020202020204" pitchFamily="34" charset="0"/>
                <a:ea typeface="微软雅黑" panose="020B0503020204020204" pitchFamily="34" charset="-122"/>
                <a:cs typeface="+mn-ea"/>
                <a:sym typeface="Agency FB" panose="020B0503020202020204" pitchFamily="34" charset="0"/>
              </a:rPr>
              <a:t>努塞尔数</a:t>
            </a:r>
            <a:endParaRPr lang="en-US" altLang="zh-CN" sz="2400" dirty="0">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spTree>
  </p:cSld>
  <p:clrMapOvr>
    <a:masterClrMapping/>
  </p:clrMapOvr>
  <p:timing>
    <p:tnLst>
      <p:par>
        <p:cTn id="1" dur="indefinite" restart="never" nodeType="tmRoot"/>
      </p:par>
    </p:tnLst>
    <p:bldLst>
      <p:bldP spid="22" grpId="0" bldLvl="0" animBg="1"/>
      <p:bldP spid="23" grpId="0" bldLvl="0" animBg="1"/>
      <p:bldP spid="24" grpId="0" bldLvl="0" animBg="1"/>
      <p:bldP spid="25" grpId="0" bldLvl="0" animBg="1"/>
      <p:bldP spid="26" grpId="0" bldLvl="0" animBg="1"/>
      <p:bldP spid="28" grpId="0" bldLvl="0" animBg="1"/>
      <p:bldP spid="29" grpId="0" bldLvl="0" animBg="1"/>
      <p:bldP spid="30" grpId="0" bldLvl="0" animBg="1"/>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流体外掠平板层流传热问题</a:t>
            </a:r>
            <a:endParaRPr lang="zh-CN" altLang="en-US" dirty="0"/>
          </a:p>
          <a:p>
            <a:endParaRPr lang="zh-CN" altLang="en-US" dirty="0"/>
          </a:p>
          <a:p>
            <a:endParaRPr lang="en-US" dirty="0"/>
          </a:p>
        </p:txBody>
      </p:sp>
      <p:grpSp>
        <p:nvGrpSpPr>
          <p:cNvPr id="3" name="组合 9"/>
          <p:cNvGrpSpPr/>
          <p:nvPr/>
        </p:nvGrpSpPr>
        <p:grpSpPr>
          <a:xfrm>
            <a:off x="1605280" y="1167765"/>
            <a:ext cx="10046970" cy="1085215"/>
            <a:chOff x="2528" y="1839"/>
            <a:chExt cx="15822" cy="1709"/>
          </a:xfrm>
        </p:grpSpPr>
        <p:grpSp>
          <p:nvGrpSpPr>
            <p:cNvPr id="4" name="组合 4"/>
            <p:cNvGrpSpPr/>
            <p:nvPr/>
          </p:nvGrpSpPr>
          <p:grpSpPr>
            <a:xfrm>
              <a:off x="2528" y="2179"/>
              <a:ext cx="1590" cy="1054"/>
              <a:chOff x="2641" y="1839"/>
              <a:chExt cx="1590" cy="1054"/>
            </a:xfrm>
            <a:solidFill>
              <a:schemeClr val="accent3"/>
            </a:solidFill>
          </p:grpSpPr>
          <p:sp>
            <p:nvSpPr>
              <p:cNvPr id="7" name="AutoShape 8"/>
              <p:cNvSpPr/>
              <p:nvPr/>
            </p:nvSpPr>
            <p:spPr bwMode="auto">
              <a:xfrm>
                <a:off x="2641" y="1839"/>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grpFill/>
              <a:ln>
                <a:noFill/>
              </a:ln>
            </p:spPr>
            <p:txBody>
              <a:bodyPr lIns="0" tIns="0" rIns="0" bIns="0" anchor="ctr"/>
              <a:lstStyle>
                <a:lvl1pPr eaLnBrk="0">
                  <a:defRPr sz="2500" b="1">
                    <a:solidFill>
                      <a:srgbClr val="FFFFFF"/>
                    </a:solidFill>
                    <a:latin typeface="Lato" panose="020F0502020204030203" charset="0"/>
                    <a:ea typeface="MS PGothic" panose="020B0600070205080204" pitchFamily="34" charset="-128"/>
                    <a:sym typeface="Lato" panose="020F0502020204030203" charset="0"/>
                  </a:defRPr>
                </a:lvl1pPr>
                <a:lvl2pPr marL="742950" indent="-285750" eaLnBrk="0">
                  <a:defRPr sz="2500" b="1">
                    <a:solidFill>
                      <a:srgbClr val="FFFFFF"/>
                    </a:solidFill>
                    <a:latin typeface="Lato" panose="020F0502020204030203" charset="0"/>
                    <a:ea typeface="MS PGothic" panose="020B0600070205080204" pitchFamily="34" charset="-128"/>
                    <a:sym typeface="Lato" panose="020F0502020204030203" charset="0"/>
                  </a:defRPr>
                </a:lvl2pPr>
                <a:lvl3pPr marL="1143000" indent="-228600" eaLnBrk="0">
                  <a:defRPr sz="2500" b="1">
                    <a:solidFill>
                      <a:srgbClr val="FFFFFF"/>
                    </a:solidFill>
                    <a:latin typeface="Lato" panose="020F0502020204030203" charset="0"/>
                    <a:ea typeface="MS PGothic" panose="020B0600070205080204" pitchFamily="34" charset="-128"/>
                    <a:sym typeface="Lato" panose="020F0502020204030203" charset="0"/>
                  </a:defRPr>
                </a:lvl3pPr>
                <a:lvl4pPr marL="1600200" indent="-228600" eaLnBrk="0">
                  <a:defRPr sz="2500" b="1">
                    <a:solidFill>
                      <a:srgbClr val="FFFFFF"/>
                    </a:solidFill>
                    <a:latin typeface="Lato" panose="020F0502020204030203" charset="0"/>
                    <a:ea typeface="MS PGothic" panose="020B0600070205080204" pitchFamily="34" charset="-128"/>
                    <a:sym typeface="Lato" panose="020F0502020204030203" charset="0"/>
                  </a:defRPr>
                </a:lvl4pPr>
                <a:lvl5pPr marL="2057400" indent="-228600" eaLnBrk="0">
                  <a:defRPr sz="2500" b="1">
                    <a:solidFill>
                      <a:srgbClr val="FFFFFF"/>
                    </a:solidFill>
                    <a:latin typeface="Lato" panose="020F0502020204030203" charset="0"/>
                    <a:ea typeface="MS PGothic" panose="020B0600070205080204" pitchFamily="34" charset="-128"/>
                    <a:sym typeface="Lato" panose="020F0502020204030203"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anose="020F0502020204030203" charset="0"/>
                    <a:ea typeface="MS PGothic" panose="020B0600070205080204" pitchFamily="34" charset="-128"/>
                    <a:sym typeface="Lato" panose="020F0502020204030203" charset="0"/>
                  </a:defRPr>
                </a:lvl9pPr>
              </a:lstStyle>
              <a:p>
                <a:pPr eaLnBrk="1">
                  <a:lnSpc>
                    <a:spcPct val="100000"/>
                  </a:lnSpc>
                </a:pPr>
                <a:r>
                  <a:rPr lang="es-ES" altLang="zh-CN" sz="1685" b="0">
                    <a:latin typeface="Agency FB" panose="020B0503020202020204" pitchFamily="34" charset="0"/>
                    <a:ea typeface="微软雅黑" panose="020B0503020204020204" pitchFamily="34" charset="-122"/>
                    <a:sym typeface="Agency FB" panose="020B0503020202020204" pitchFamily="34" charset="0"/>
                  </a:rPr>
                  <a:t> </a:t>
                </a:r>
                <a:endParaRPr lang="es-ES" altLang="zh-CN" sz="1320">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AutoShape 24"/>
              <p:cNvSpPr/>
              <p:nvPr/>
            </p:nvSpPr>
            <p:spPr bwMode="auto">
              <a:xfrm>
                <a:off x="3873" y="2178"/>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grp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grpSp>
        <mc:AlternateContent xmlns:mc="http://schemas.openxmlformats.org/markup-compatibility/2006">
          <mc:Choice xmlns:a14="http://schemas.microsoft.com/office/drawing/2010/main" Requires="a14">
            <p:sp>
              <p:nvSpPr>
                <p:cNvPr id="5" name="文本框 83"/>
                <p:cNvSpPr txBox="1"/>
                <p:nvPr/>
              </p:nvSpPr>
              <p:spPr>
                <a:xfrm>
                  <a:off x="13181" y="1839"/>
                  <a:ext cx="5169" cy="1709"/>
                </a:xfrm>
                <a:prstGeom prst="rect">
                  <a:avLst/>
                </a:prstGeom>
                <a:noFill/>
                <a:ln w="28575">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𝛿</m:t>
                            </m:r>
                          </m:num>
                          <m:den>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64</m:t>
                        </m:r>
                        <m:rad>
                          <m:radPr>
                            <m:degHide m:val="on"/>
                            <m:ctrlPr>
                              <a:rPr lang="en-US" altLang="zh-CN" sz="2400" i="1">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𝜇</m:t>
                                </m:r>
                                <m:r>
                                  <a:rPr lang="en-US" altLang="zh-CN" sz="2400" i="1">
                                    <a:latin typeface="Cambria Math" panose="02040503050406030204" pitchFamily="18" charset="0"/>
                                  </a:rPr>
                                  <m:t>𝑥</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𝜌</m:t>
                                    </m:r>
                                    <m:r>
                                      <a:rPr lang="en-US" altLang="zh-CN" sz="2400" i="1">
                                        <a:latin typeface="Cambria Math" panose="02040503050406030204" pitchFamily="18" charset="0"/>
                                      </a:rPr>
                                      <m:t>𝑢</m:t>
                                    </m:r>
                                  </m:e>
                                  <m:sub>
                                    <m:r>
                                      <a:rPr lang="en-US" altLang="zh-CN" sz="2400" i="1">
                                        <a:latin typeface="Cambria Math" panose="02040503050406030204" pitchFamily="18" charset="0"/>
                                        <a:ea typeface="Cambria Math" panose="02040503050406030204" pitchFamily="18" charset="0"/>
                                      </a:rPr>
                                      <m:t>∞</m:t>
                                    </m:r>
                                  </m:sub>
                                </m:sSub>
                              </m:den>
                            </m:f>
                          </m:e>
                        </m:rad>
                        <m:r>
                          <a:rPr lang="en-US" altLang="zh-CN" sz="240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num>
                          <m:den>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𝑅𝑒</m:t>
                                    </m:r>
                                  </m:e>
                                  <m:sub>
                                    <m:r>
                                      <a:rPr lang="en-US" altLang="zh-CN" sz="2400" b="0" i="1" smtClean="0">
                                        <a:latin typeface="Cambria Math" panose="02040503050406030204" pitchFamily="18" charset="0"/>
                                      </a:rPr>
                                      <m:t>𝑥</m:t>
                                    </m:r>
                                  </m:sub>
                                </m:sSub>
                              </m:e>
                            </m:rad>
                          </m:den>
                        </m:f>
                      </m:oMath>
                    </m:oMathPara>
                  </a14:m>
                  <a:endParaRPr lang="zh-CN" altLang="en-US" sz="2400" dirty="0"/>
                </a:p>
              </p:txBody>
            </p:sp>
          </mc:Choice>
          <mc:Fallback>
            <p:sp>
              <p:nvSpPr>
                <p:cNvPr id="5" name="文本框 83"/>
                <p:cNvSpPr txBox="1">
                  <a:spLocks noRot="1" noChangeAspect="1" noMove="1" noResize="1" noEditPoints="1" noAdjustHandles="1" noChangeArrowheads="1" noChangeShapeType="1" noTextEdit="1"/>
                </p:cNvSpPr>
                <p:nvPr/>
              </p:nvSpPr>
              <p:spPr>
                <a:xfrm>
                  <a:off x="13181" y="1839"/>
                  <a:ext cx="5169" cy="1709"/>
                </a:xfrm>
                <a:prstGeom prst="rect">
                  <a:avLst/>
                </a:prstGeom>
                <a:blipFill rotWithShape="1">
                  <a:blip r:embed="rId1"/>
                </a:blipFill>
                <a:ln w="28575">
                  <a:noFill/>
                </a:ln>
              </p:spPr>
              <p:txBody>
                <a:bodyPr/>
                <a:lstStyle/>
                <a:p>
                  <a:r>
                    <a:rPr lang="zh-CN" altLang="en-US">
                      <a:noFill/>
                    </a:rPr>
                    <a:t> </a:t>
                  </a:r>
                </a:p>
              </p:txBody>
            </p:sp>
          </mc:Fallback>
        </mc:AlternateContent>
        <p:sp>
          <p:nvSpPr>
            <p:cNvPr id="6" name="文本占位符 1"/>
            <p:cNvSpPr>
              <a:spLocks noGrp="1"/>
            </p:cNvSpPr>
            <p:nvPr/>
          </p:nvSpPr>
          <p:spPr>
            <a:xfrm>
              <a:off x="4456" y="2309"/>
              <a:ext cx="7188" cy="7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92D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离开前缘</a:t>
              </a:r>
              <a:r>
                <a:rPr lang="en-US" altLang="zh-CN" b="0" dirty="0">
                  <a:solidFill>
                    <a:schemeClr val="tx1"/>
                  </a:solidFill>
                  <a:ea typeface="微软雅黑" panose="020B0503020204020204" pitchFamily="34" charset="-122"/>
                  <a:cs typeface="+mn-lt"/>
                  <a:sym typeface="Agency FB" panose="020B0503020202020204" pitchFamily="34" charset="0"/>
                </a:rPr>
                <a:t>x</a:t>
              </a:r>
              <a:r>
                <a:rPr lang="zh-CN" altLang="en-US" b="0" dirty="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rPr>
                <a:t>处的边界层厚度</a:t>
              </a:r>
              <a:r>
                <a:rPr lang="el-GR" altLang="zh-CN" b="0" dirty="0">
                  <a:solidFill>
                    <a:schemeClr val="tx1"/>
                  </a:solidFill>
                  <a:latin typeface="+mn-ea"/>
                  <a:cs typeface="+mn-ea"/>
                  <a:sym typeface="Agency FB" panose="020B0503020202020204" pitchFamily="34" charset="0"/>
                </a:rPr>
                <a:t>δ</a:t>
              </a:r>
              <a:r>
                <a:rPr lang="en-US" altLang="el-GR" b="0" dirty="0">
                  <a:solidFill>
                    <a:schemeClr val="tx1"/>
                  </a:solidFill>
                  <a:latin typeface="+mn-ea"/>
                  <a:cs typeface="+mn-ea"/>
                  <a:sym typeface="Agency FB" panose="020B0503020202020204" pitchFamily="34" charset="0"/>
                </a:rPr>
                <a:t>/x</a:t>
              </a:r>
              <a:endParaRPr lang="en-US" altLang="el-GR" b="0" dirty="0">
                <a:solidFill>
                  <a:schemeClr val="tx1"/>
                </a:solidFill>
                <a:latin typeface="+mn-ea"/>
                <a:ea typeface="微软雅黑" panose="020B0503020204020204" pitchFamily="34" charset="-122"/>
                <a:cs typeface="+mn-ea"/>
                <a:sym typeface="Agency FB" panose="020B0503020202020204" pitchFamily="34" charset="0"/>
              </a:endParaRPr>
            </a:p>
          </p:txBody>
        </p:sp>
      </p:grpSp>
      <p:grpSp>
        <p:nvGrpSpPr>
          <p:cNvPr id="9" name="组合 11"/>
          <p:cNvGrpSpPr/>
          <p:nvPr/>
        </p:nvGrpSpPr>
        <p:grpSpPr>
          <a:xfrm>
            <a:off x="1618615" y="2689860"/>
            <a:ext cx="8697595" cy="933450"/>
            <a:chOff x="2549" y="4236"/>
            <a:chExt cx="13697" cy="1470"/>
          </a:xfrm>
        </p:grpSpPr>
        <p:grpSp>
          <p:nvGrpSpPr>
            <p:cNvPr id="10" name="组合 5"/>
            <p:cNvGrpSpPr/>
            <p:nvPr/>
          </p:nvGrpSpPr>
          <p:grpSpPr>
            <a:xfrm>
              <a:off x="2549" y="4447"/>
              <a:ext cx="1539" cy="1054"/>
              <a:chOff x="2662" y="4032"/>
              <a:chExt cx="1539" cy="1054"/>
            </a:xfrm>
          </p:grpSpPr>
          <p:sp>
            <p:nvSpPr>
              <p:cNvPr id="13" name="AutoShape 4"/>
              <p:cNvSpPr/>
              <p:nvPr/>
            </p:nvSpPr>
            <p:spPr bwMode="auto">
              <a:xfrm>
                <a:off x="2662" y="4032"/>
                <a:ext cx="914" cy="1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14" name="AutoShape 25"/>
              <p:cNvSpPr/>
              <p:nvPr/>
            </p:nvSpPr>
            <p:spPr bwMode="auto">
              <a:xfrm>
                <a:off x="3843" y="4371"/>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grpSp>
        <mc:AlternateContent xmlns:mc="http://schemas.openxmlformats.org/markup-compatibility/2006">
          <mc:Choice xmlns:a14="http://schemas.microsoft.com/office/drawing/2010/main" Requires="a14">
            <p:sp>
              <p:nvSpPr>
                <p:cNvPr id="11" name="矩形 54"/>
                <p:cNvSpPr/>
                <p:nvPr/>
              </p:nvSpPr>
              <p:spPr>
                <a:xfrm>
                  <a:off x="12729" y="4236"/>
                  <a:ext cx="3517" cy="1470"/>
                </a:xfrm>
                <a:prstGeom prst="rect">
                  <a:avLst/>
                </a:prstGeom>
                <a:ln w="28575">
                  <a:noFill/>
                </a:ln>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𝐶</m:t>
                            </m:r>
                          </m:e>
                          <m:sub>
                            <m:r>
                              <a:rPr lang="en-US" altLang="zh-CN" sz="2400" i="1">
                                <a:solidFill>
                                  <a:schemeClr val="tx1"/>
                                </a:solidFill>
                                <a:latin typeface="Cambria Math" panose="02040503050406030204" pitchFamily="18" charset="0"/>
                              </a:rPr>
                              <m:t>𝑓</m:t>
                            </m:r>
                          </m:sub>
                        </m:sSub>
                        <m:r>
                          <a:rPr lang="en-US" altLang="zh-CN" sz="2400" b="0" i="0"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a:solidFill>
                                  <a:schemeClr val="tx1"/>
                                </a:solidFill>
                                <a:latin typeface="Cambria Math" panose="02040503050406030204" pitchFamily="18" charset="0"/>
                              </a:rPr>
                              <m:t>0</m:t>
                            </m:r>
                            <m:r>
                              <a:rPr lang="en-US" altLang="zh-CN" sz="2400">
                                <a:solidFill>
                                  <a:schemeClr val="tx1"/>
                                </a:solidFill>
                                <a:latin typeface="Cambria Math" panose="02040503050406030204" pitchFamily="18" charset="0"/>
                              </a:rPr>
                              <m:t>.</m:t>
                            </m:r>
                            <m:r>
                              <a:rPr lang="en-US" altLang="zh-CN" sz="2400">
                                <a:solidFill>
                                  <a:schemeClr val="tx1"/>
                                </a:solidFill>
                                <a:latin typeface="Cambria Math" panose="02040503050406030204" pitchFamily="18" charset="0"/>
                              </a:rPr>
                              <m:t>664</m:t>
                            </m:r>
                            <m:r>
                              <m:rPr>
                                <m:nor/>
                              </m:rPr>
                              <a:rPr lang="zh-CN" altLang="en-US" sz="2400" dirty="0">
                                <a:solidFill>
                                  <a:schemeClr val="tx1"/>
                                </a:solidFill>
                                <a:latin typeface="Cambria Math" panose="02040503050406030204" pitchFamily="18" charset="0"/>
                              </a:rPr>
                              <m:t> </m:t>
                            </m:r>
                          </m:num>
                          <m:den>
                            <m:rad>
                              <m:radPr>
                                <m:degHide m:val="on"/>
                                <m:ctrlPr>
                                  <a:rPr lang="en-US" altLang="zh-CN" sz="2400" b="0" i="1" smtClean="0">
                                    <a:solidFill>
                                      <a:schemeClr val="tx1"/>
                                    </a:solidFill>
                                    <a:latin typeface="Cambria Math" panose="02040503050406030204" pitchFamily="18" charset="0"/>
                                  </a:rPr>
                                </m:ctrlPr>
                              </m:radPr>
                              <m:deg/>
                              <m:e>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𝑅𝑒</m:t>
                                    </m:r>
                                  </m:e>
                                  <m:sub>
                                    <m:r>
                                      <a:rPr lang="en-US" altLang="zh-CN" sz="2400" b="0" i="1" smtClean="0">
                                        <a:solidFill>
                                          <a:schemeClr val="tx1"/>
                                        </a:solidFill>
                                        <a:latin typeface="Cambria Math" panose="02040503050406030204" pitchFamily="18" charset="0"/>
                                      </a:rPr>
                                      <m:t>𝑥</m:t>
                                    </m:r>
                                  </m:sub>
                                </m:sSub>
                              </m:e>
                            </m:rad>
                          </m:den>
                        </m:f>
                      </m:oMath>
                    </m:oMathPara>
                  </a14:m>
                  <a:endParaRPr lang="zh-CN" altLang="en-US" sz="2400" dirty="0">
                    <a:solidFill>
                      <a:schemeClr val="tx1"/>
                    </a:solidFill>
                  </a:endParaRPr>
                </a:p>
              </p:txBody>
            </p:sp>
          </mc:Choice>
          <mc:Fallback>
            <p:sp>
              <p:nvSpPr>
                <p:cNvPr id="11" name="矩形 54"/>
                <p:cNvSpPr>
                  <a:spLocks noRot="1" noChangeAspect="1" noMove="1" noResize="1" noEditPoints="1" noAdjustHandles="1" noChangeArrowheads="1" noChangeShapeType="1" noTextEdit="1"/>
                </p:cNvSpPr>
                <p:nvPr/>
              </p:nvSpPr>
              <p:spPr>
                <a:xfrm>
                  <a:off x="12729" y="4236"/>
                  <a:ext cx="3517" cy="1470"/>
                </a:xfrm>
                <a:prstGeom prst="rect">
                  <a:avLst/>
                </a:prstGeom>
                <a:blipFill rotWithShape="1">
                  <a:blip r:embed="rId2"/>
                </a:blipFill>
                <a:ln w="28575">
                  <a:noFill/>
                </a:ln>
              </p:spPr>
              <p:txBody>
                <a:bodyPr/>
                <a:lstStyle/>
                <a:p>
                  <a:r>
                    <a:rPr lang="zh-CN" altLang="en-US">
                      <a:noFill/>
                    </a:rPr>
                    <a:t> </a:t>
                  </a:r>
                </a:p>
              </p:txBody>
            </p:sp>
          </mc:Fallback>
        </mc:AlternateContent>
        <p:sp>
          <p:nvSpPr>
            <p:cNvPr id="12" name="文本占位符 1"/>
            <p:cNvSpPr>
              <a:spLocks noGrp="1"/>
            </p:cNvSpPr>
            <p:nvPr/>
          </p:nvSpPr>
          <p:spPr>
            <a:xfrm>
              <a:off x="4569" y="4568"/>
              <a:ext cx="6124" cy="7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92D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范宁局部摩擦系数</a:t>
              </a:r>
              <a:r>
                <a:rPr lang="zh-CN" altLang="en-US" b="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C</a:t>
              </a:r>
              <a:r>
                <a:rPr lang="zh-CN" altLang="en-US" b="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f</a:t>
              </a:r>
              <a:endParaRPr lang="zh-CN" altLang="en-US" b="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p:grpSp>
      <p:grpSp>
        <p:nvGrpSpPr>
          <p:cNvPr id="15" name="组合 14"/>
          <p:cNvGrpSpPr/>
          <p:nvPr/>
        </p:nvGrpSpPr>
        <p:grpSpPr>
          <a:xfrm>
            <a:off x="1639570" y="4264025"/>
            <a:ext cx="10018395" cy="695960"/>
            <a:chOff x="2582" y="6715"/>
            <a:chExt cx="15777" cy="1096"/>
          </a:xfrm>
        </p:grpSpPr>
        <p:grpSp>
          <p:nvGrpSpPr>
            <p:cNvPr id="16" name="组合 6"/>
            <p:cNvGrpSpPr/>
            <p:nvPr/>
          </p:nvGrpSpPr>
          <p:grpSpPr>
            <a:xfrm>
              <a:off x="2582" y="6715"/>
              <a:ext cx="1493" cy="1054"/>
              <a:chOff x="2695" y="6490"/>
              <a:chExt cx="1493" cy="1054"/>
            </a:xfrm>
          </p:grpSpPr>
          <p:sp>
            <p:nvSpPr>
              <p:cNvPr id="19" name="AutoShape 10"/>
              <p:cNvSpPr/>
              <p:nvPr/>
            </p:nvSpPr>
            <p:spPr bwMode="auto">
              <a:xfrm>
                <a:off x="2695" y="6490"/>
                <a:ext cx="914" cy="1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1"/>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20" name="AutoShape 26"/>
              <p:cNvSpPr/>
              <p:nvPr/>
            </p:nvSpPr>
            <p:spPr bwMode="auto">
              <a:xfrm>
                <a:off x="3830" y="6846"/>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grpSp>
        <p:sp>
          <p:nvSpPr>
            <p:cNvPr id="17" name="文本占位符 1"/>
            <p:cNvSpPr>
              <a:spLocks noGrp="1"/>
            </p:cNvSpPr>
            <p:nvPr/>
          </p:nvSpPr>
          <p:spPr>
            <a:xfrm>
              <a:off x="4342" y="6827"/>
              <a:ext cx="8412" cy="7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92D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流动边界层与热边界层厚度之比δ/δ</a:t>
              </a:r>
              <a:r>
                <a:rPr lang="zh-CN" altLang="en-US" b="0" baseline="-2500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t</a:t>
              </a:r>
              <a:endParaRPr lang="zh-CN" altLang="en-US" b="0" baseline="-25000" dirty="0">
                <a:solidFill>
                  <a:schemeClr val="tx1"/>
                </a:solidFill>
                <a:latin typeface="Agency FB" panose="020B0503020202020204" pitchFamily="34" charset="0"/>
                <a:ea typeface="微软雅黑" panose="020B0503020204020204" pitchFamily="34" charset="-122"/>
                <a:sym typeface="Agency FB" panose="020B0503020202020204" pitchFamily="34" charset="0"/>
              </a:endParaRPr>
            </a:p>
          </p:txBody>
        </p:sp>
        <mc:AlternateContent xmlns:mc="http://schemas.openxmlformats.org/markup-compatibility/2006">
          <mc:Choice xmlns:a14="http://schemas.microsoft.com/office/drawing/2010/main" Requires="a14">
            <p:sp>
              <p:nvSpPr>
                <p:cNvPr id="18" name="文本框 13"/>
                <p:cNvSpPr txBox="1"/>
                <p:nvPr/>
              </p:nvSpPr>
              <p:spPr>
                <a:xfrm>
                  <a:off x="13133" y="6715"/>
                  <a:ext cx="5227" cy="10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𝑡</m:t>
                                </m:r>
                              </m:sub>
                            </m:sSub>
                          </m:num>
                          <m:den>
                            <m:r>
                              <a:rPr lang="zh-CN" altLang="en-US" sz="2400" i="1">
                                <a:latin typeface="Cambria Math" panose="02040503050406030204" pitchFamily="18" charset="0"/>
                              </a:rPr>
                              <m:t>𝛿</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026</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𝑃𝑟</m:t>
                            </m:r>
                          </m:e>
                          <m:sup>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3</m:t>
                            </m:r>
                          </m:sup>
                        </m:sSup>
                      </m:oMath>
                    </m:oMathPara>
                  </a14:m>
                  <a:endParaRPr lang="zh-CN" altLang="en-US" sz="2400" dirty="0"/>
                </a:p>
              </p:txBody>
            </p:sp>
          </mc:Choice>
          <mc:Fallback>
            <p:sp>
              <p:nvSpPr>
                <p:cNvPr id="18" name="文本框 13"/>
                <p:cNvSpPr txBox="1">
                  <a:spLocks noRot="1" noChangeAspect="1" noMove="1" noResize="1" noEditPoints="1" noAdjustHandles="1" noChangeArrowheads="1" noChangeShapeType="1" noTextEdit="1"/>
                </p:cNvSpPr>
                <p:nvPr/>
              </p:nvSpPr>
              <p:spPr>
                <a:xfrm>
                  <a:off x="13133" y="6715"/>
                  <a:ext cx="5227" cy="1096"/>
                </a:xfrm>
                <a:prstGeom prst="rect">
                  <a:avLst/>
                </a:prstGeom>
                <a:blipFill rotWithShape="1">
                  <a:blip r:embed="rId3"/>
                </a:blipFill>
              </p:spPr>
              <p:txBody>
                <a:bodyPr/>
                <a:lstStyle/>
                <a:p>
                  <a:r>
                    <a:rPr lang="zh-CN" altLang="en-US">
                      <a:noFill/>
                    </a:rPr>
                    <a:t> </a:t>
                  </a:r>
                </a:p>
              </p:txBody>
            </p:sp>
          </mc:Fallback>
        </mc:AlternateContent>
      </p:grpSp>
      <p:grpSp>
        <p:nvGrpSpPr>
          <p:cNvPr id="21" name="组合 17"/>
          <p:cNvGrpSpPr/>
          <p:nvPr/>
        </p:nvGrpSpPr>
        <p:grpSpPr>
          <a:xfrm>
            <a:off x="1677670" y="5704205"/>
            <a:ext cx="10817860" cy="727075"/>
            <a:chOff x="2642" y="8983"/>
            <a:chExt cx="17036" cy="1145"/>
          </a:xfrm>
        </p:grpSpPr>
        <p:grpSp>
          <p:nvGrpSpPr>
            <p:cNvPr id="22" name="组合 7"/>
            <p:cNvGrpSpPr/>
            <p:nvPr/>
          </p:nvGrpSpPr>
          <p:grpSpPr>
            <a:xfrm>
              <a:off x="2642" y="8983"/>
              <a:ext cx="1493" cy="1054"/>
              <a:chOff x="2755" y="8643"/>
              <a:chExt cx="1493" cy="1054"/>
            </a:xfrm>
            <a:solidFill>
              <a:srgbClr val="92D050"/>
            </a:solidFill>
          </p:grpSpPr>
          <p:sp>
            <p:nvSpPr>
              <p:cNvPr id="25" name="AutoShape 10"/>
              <p:cNvSpPr/>
              <p:nvPr/>
            </p:nvSpPr>
            <p:spPr bwMode="auto">
              <a:xfrm>
                <a:off x="2755" y="8643"/>
                <a:ext cx="914" cy="10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grp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26" name="AutoShape 26"/>
              <p:cNvSpPr/>
              <p:nvPr/>
            </p:nvSpPr>
            <p:spPr bwMode="auto">
              <a:xfrm>
                <a:off x="3890" y="8999"/>
                <a:ext cx="359" cy="3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grp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grpSp>
        <p:sp>
          <p:nvSpPr>
            <p:cNvPr id="23" name="文本占位符 1"/>
            <p:cNvSpPr>
              <a:spLocks noGrp="1"/>
            </p:cNvSpPr>
            <p:nvPr/>
          </p:nvSpPr>
          <p:spPr>
            <a:xfrm>
              <a:off x="4357" y="9179"/>
              <a:ext cx="6124" cy="7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92D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chemeClr val="tx1"/>
                  </a:solidFill>
                  <a:latin typeface="Agency FB" panose="020B0503020202020204" pitchFamily="34" charset="0"/>
                  <a:ea typeface="微软雅黑" panose="020B0503020204020204" pitchFamily="34" charset="-122"/>
                  <a:sym typeface="Agency FB" panose="020B0503020202020204" pitchFamily="34" charset="0"/>
                </a:rPr>
                <a:t>局部表面传热系数</a:t>
              </a:r>
              <a:r>
                <a:rPr lang="zh-CN" altLang="en-US" b="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h</a:t>
              </a:r>
              <a:r>
                <a:rPr lang="zh-CN" altLang="en-US" b="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x</a:t>
              </a:r>
              <a:endParaRPr lang="zh-CN" altLang="en-US" b="0" baseline="-250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endParaRPr>
            </a:p>
          </p:txBody>
        </p:sp>
        <mc:AlternateContent xmlns:mc="http://schemas.openxmlformats.org/markup-compatibility/2006">
          <mc:Choice xmlns:a14="http://schemas.microsoft.com/office/drawing/2010/main" Requires="a14">
            <p:sp>
              <p:nvSpPr>
                <p:cNvPr id="24" name="文本框 18"/>
                <p:cNvSpPr txBox="1"/>
                <p:nvPr/>
              </p:nvSpPr>
              <p:spPr>
                <a:xfrm>
                  <a:off x="12960" y="9024"/>
                  <a:ext cx="6718" cy="1105"/>
                </a:xfrm>
                <a:prstGeom prst="rect">
                  <a:avLst/>
                </a:prstGeom>
                <a:noFill/>
                <a:ln w="19050">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ℎ</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332</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𝜆</m:t>
                            </m:r>
                          </m:num>
                          <m:den>
                            <m:r>
                              <a:rPr lang="en-US" altLang="zh-CN" sz="2400" i="1">
                                <a:latin typeface="Cambria Math" panose="02040503050406030204" pitchFamily="18" charset="0"/>
                              </a:rPr>
                              <m:t>𝑥</m:t>
                            </m:r>
                          </m:den>
                        </m:f>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𝑅𝑒</m:t>
                            </m:r>
                          </m:e>
                          <m:sub>
                            <m:r>
                              <a:rPr lang="en-US" altLang="zh-CN" sz="2400" b="0" i="1" smtClean="0">
                                <a:latin typeface="Cambria Math" panose="02040503050406030204" pitchFamily="18" charset="0"/>
                              </a:rPr>
                              <m:t>𝑥</m:t>
                            </m:r>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p>
                        </m:sSubSup>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𝑃𝑟</m:t>
                            </m:r>
                          </m:e>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p>
                      </m:oMath>
                    </m:oMathPara>
                  </a14:m>
                  <a:endParaRPr lang="zh-CN" altLang="en-US" sz="2400" dirty="0"/>
                </a:p>
              </p:txBody>
            </p:sp>
          </mc:Choice>
          <mc:Fallback>
            <p:sp>
              <p:nvSpPr>
                <p:cNvPr id="24" name="文本框 18"/>
                <p:cNvSpPr txBox="1">
                  <a:spLocks noRot="1" noChangeAspect="1" noMove="1" noResize="1" noEditPoints="1" noAdjustHandles="1" noChangeArrowheads="1" noChangeShapeType="1" noTextEdit="1"/>
                </p:cNvSpPr>
                <p:nvPr/>
              </p:nvSpPr>
              <p:spPr>
                <a:xfrm>
                  <a:off x="12960" y="9024"/>
                  <a:ext cx="6718" cy="1105"/>
                </a:xfrm>
                <a:prstGeom prst="rect">
                  <a:avLst/>
                </a:prstGeom>
                <a:blipFill rotWithShape="1">
                  <a:blip r:embed="rId4"/>
                </a:blipFill>
                <a:ln w="19050">
                  <a:noFill/>
                </a:ln>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特征数方程</a:t>
            </a:r>
            <a:endParaRPr lang="en-US" dirty="0"/>
          </a:p>
        </p:txBody>
      </p:sp>
      <p:grpSp>
        <p:nvGrpSpPr>
          <p:cNvPr id="3" name="组合 4"/>
          <p:cNvGrpSpPr/>
          <p:nvPr/>
        </p:nvGrpSpPr>
        <p:grpSpPr>
          <a:xfrm>
            <a:off x="1771015" y="815340"/>
            <a:ext cx="7292975" cy="793750"/>
            <a:chOff x="2789" y="1284"/>
            <a:chExt cx="11485" cy="1250"/>
          </a:xfrm>
        </p:grpSpPr>
        <mc:AlternateContent xmlns:mc="http://schemas.openxmlformats.org/markup-compatibility/2006">
          <mc:Choice xmlns:a14="http://schemas.microsoft.com/office/drawing/2010/main" Requires="a14">
            <p:sp>
              <p:nvSpPr>
                <p:cNvPr id="4" name="矩形 2"/>
                <p:cNvSpPr/>
                <p:nvPr/>
              </p:nvSpPr>
              <p:spPr>
                <a:xfrm>
                  <a:off x="8820" y="1284"/>
                  <a:ext cx="5454" cy="12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ℎ</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332</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𝜆</m:t>
                            </m:r>
                          </m:num>
                          <m:den>
                            <m:r>
                              <a:rPr lang="en-US" altLang="zh-CN" sz="2400" i="1">
                                <a:latin typeface="Cambria Math" panose="02040503050406030204" pitchFamily="18" charset="0"/>
                              </a:rPr>
                              <m:t>𝑥</m:t>
                            </m:r>
                          </m:den>
                        </m:f>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𝑅𝑒</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𝑃𝑟</m:t>
                            </m:r>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3</m:t>
                            </m:r>
                          </m:sup>
                        </m:sSup>
                      </m:oMath>
                    </m:oMathPara>
                  </a14:m>
                  <a:endParaRPr lang="zh-CN" altLang="en-US" sz="2400" dirty="0"/>
                </a:p>
              </p:txBody>
            </p:sp>
          </mc:Choice>
          <mc:Fallback>
            <p:sp>
              <p:nvSpPr>
                <p:cNvPr id="4" name="矩形 2"/>
                <p:cNvSpPr>
                  <a:spLocks noRot="1" noChangeAspect="1" noMove="1" noResize="1" noEditPoints="1" noAdjustHandles="1" noChangeArrowheads="1" noChangeShapeType="1" noTextEdit="1"/>
                </p:cNvSpPr>
                <p:nvPr/>
              </p:nvSpPr>
              <p:spPr>
                <a:xfrm>
                  <a:off x="8820" y="1284"/>
                  <a:ext cx="5454" cy="1250"/>
                </a:xfrm>
                <a:prstGeom prst="rect">
                  <a:avLst/>
                </a:prstGeom>
                <a:blipFill rotWithShape="1">
                  <a:blip r:embed="rId1"/>
                </a:blipFill>
              </p:spPr>
              <p:txBody>
                <a:bodyPr/>
                <a:lstStyle/>
                <a:p>
                  <a:r>
                    <a:rPr lang="zh-CN" altLang="en-US">
                      <a:noFill/>
                    </a:rPr>
                    <a:t> </a:t>
                  </a:r>
                </a:p>
              </p:txBody>
            </p:sp>
          </mc:Fallback>
        </mc:AlternateContent>
        <p:sp>
          <p:nvSpPr>
            <p:cNvPr id="5" name="文本框 3"/>
            <p:cNvSpPr txBox="1"/>
            <p:nvPr/>
          </p:nvSpPr>
          <p:spPr>
            <a:xfrm>
              <a:off x="2789" y="1546"/>
              <a:ext cx="6592" cy="727"/>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在推导局部表面传热系数时，</a:t>
              </a:r>
              <a:endParaRPr lang="zh-CN" altLang="en-US" sz="2400" dirty="0">
                <a:latin typeface="微软雅黑" panose="020B0503020204020204" pitchFamily="34" charset="-122"/>
                <a:ea typeface="微软雅黑" panose="020B0503020204020204" pitchFamily="34" charset="-122"/>
              </a:endParaRPr>
            </a:p>
          </p:txBody>
        </p:sp>
      </p:grpSp>
      <p:grpSp>
        <p:nvGrpSpPr>
          <p:cNvPr id="6" name="组合 7"/>
          <p:cNvGrpSpPr/>
          <p:nvPr/>
        </p:nvGrpSpPr>
        <p:grpSpPr>
          <a:xfrm>
            <a:off x="5247005" y="1609090"/>
            <a:ext cx="4315460" cy="1007110"/>
            <a:chOff x="8263" y="2534"/>
            <a:chExt cx="6796" cy="1586"/>
          </a:xfrm>
        </p:grpSpPr>
        <p:sp>
          <p:nvSpPr>
            <p:cNvPr id="7" name="右箭头 5"/>
            <p:cNvSpPr/>
            <p:nvPr/>
          </p:nvSpPr>
          <p:spPr>
            <a:xfrm rot="5400000">
              <a:off x="11730" y="2522"/>
              <a:ext cx="625" cy="649"/>
            </a:xfrm>
            <a:prstGeom prst="rightArrow">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矩形 6"/>
                <p:cNvSpPr/>
                <p:nvPr/>
              </p:nvSpPr>
              <p:spPr>
                <a:xfrm>
                  <a:off x="8263" y="2870"/>
                  <a:ext cx="6796" cy="12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𝑁𝑢</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ℎ</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𝑥</m:t>
                            </m:r>
                          </m:num>
                          <m:den>
                            <m:r>
                              <a:rPr lang="zh-CN" altLang="en-US" sz="2400" b="0" i="1" smtClean="0">
                                <a:latin typeface="Cambria Math" panose="02040503050406030204" pitchFamily="18" charset="0"/>
                              </a:rPr>
                              <m:t>𝜆</m:t>
                            </m:r>
                          </m:den>
                        </m:f>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332</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𝑅𝑒</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𝑃𝑟</m:t>
                            </m:r>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3</m:t>
                            </m:r>
                          </m:sup>
                        </m:sSup>
                      </m:oMath>
                    </m:oMathPara>
                  </a14:m>
                  <a:endParaRPr lang="zh-CN" altLang="en-US" sz="2400" dirty="0"/>
                </a:p>
              </p:txBody>
            </p:sp>
          </mc:Choice>
          <mc:Fallback>
            <p:sp>
              <p:nvSpPr>
                <p:cNvPr id="8" name="矩形 6"/>
                <p:cNvSpPr>
                  <a:spLocks noRot="1" noChangeAspect="1" noMove="1" noResize="1" noEditPoints="1" noAdjustHandles="1" noChangeArrowheads="1" noChangeShapeType="1" noTextEdit="1"/>
                </p:cNvSpPr>
                <p:nvPr/>
              </p:nvSpPr>
              <p:spPr>
                <a:xfrm>
                  <a:off x="8263" y="2870"/>
                  <a:ext cx="6796" cy="1250"/>
                </a:xfrm>
                <a:prstGeom prst="rect">
                  <a:avLst/>
                </a:prstGeom>
                <a:blipFill rotWithShape="1">
                  <a:blip r:embed="rId2"/>
                </a:blipFill>
              </p:spPr>
              <p:txBody>
                <a:bodyPr/>
                <a:lstStyle/>
                <a:p>
                  <a:r>
                    <a:rPr lang="zh-CN" altLang="en-US">
                      <a:noFill/>
                    </a:rPr>
                    <a:t> </a:t>
                  </a:r>
                </a:p>
              </p:txBody>
            </p:sp>
          </mc:Fallback>
        </mc:AlternateContent>
      </p:grpSp>
      <p:grpSp>
        <p:nvGrpSpPr>
          <p:cNvPr id="9" name="Group 4"/>
          <p:cNvGrpSpPr/>
          <p:nvPr/>
        </p:nvGrpSpPr>
        <p:grpSpPr>
          <a:xfrm>
            <a:off x="940905" y="2176165"/>
            <a:ext cx="273283" cy="4853182"/>
            <a:chOff x="1374772" y="1213680"/>
            <a:chExt cx="274322" cy="5187394"/>
          </a:xfrm>
        </p:grpSpPr>
        <p:sp>
          <p:nvSpPr>
            <p:cNvPr id="10"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1"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2"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3"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4"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cxnSp>
          <p:nvCxnSpPr>
            <p:cNvPr id="15"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22" name="组合 37"/>
          <p:cNvGrpSpPr/>
          <p:nvPr/>
        </p:nvGrpSpPr>
        <p:grpSpPr>
          <a:xfrm>
            <a:off x="884759" y="2979420"/>
            <a:ext cx="10653395" cy="650240"/>
            <a:chOff x="2079" y="4692"/>
            <a:chExt cx="16777" cy="1024"/>
          </a:xfrm>
        </p:grpSpPr>
        <p:sp>
          <p:nvSpPr>
            <p:cNvPr id="23" name="Trapezoid 8"/>
            <p:cNvSpPr/>
            <p:nvPr/>
          </p:nvSpPr>
          <p:spPr>
            <a:xfrm rot="16200000">
              <a:off x="1611" y="5160"/>
              <a:ext cx="1024" cy="88"/>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4" name="Pentagon 9"/>
            <p:cNvSpPr/>
            <p:nvPr/>
          </p:nvSpPr>
          <p:spPr>
            <a:xfrm>
              <a:off x="2080" y="4755"/>
              <a:ext cx="16777" cy="895"/>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Rectangle 33"/>
            <p:cNvSpPr/>
            <p:nvPr/>
          </p:nvSpPr>
          <p:spPr>
            <a:xfrm>
              <a:off x="2609" y="4838"/>
              <a:ext cx="16021" cy="676"/>
            </a:xfrm>
            <a:prstGeom prst="rect">
              <a:avLst/>
            </a:prstGeom>
          </p:spPr>
          <p:txBody>
            <a:bodyPr wrap="square">
              <a:spAutoFit/>
            </a:bodyPr>
            <a:lstStyle/>
            <a:p>
              <a:pPr>
                <a:lnSpc>
                  <a:spcPct val="120000"/>
                </a:lnSpc>
              </a:pPr>
              <a:r>
                <a:rPr lang="zh-CN" altLang="en-US" sz="2000" dirty="0">
                  <a:latin typeface="Agency FB" panose="020B0503020202020204" pitchFamily="34" charset="0"/>
                  <a:ea typeface="微软雅黑" panose="020B0503020204020204" pitchFamily="34" charset="-122"/>
                  <a:cs typeface="+mn-ea"/>
                  <a:sym typeface="Agency FB" panose="020B0503020202020204" pitchFamily="34" charset="0"/>
                </a:rPr>
                <a:t>以特征数表示的对流传热计算关系式称为特征数方程，又称关联式或准则方程</a:t>
              </a:r>
              <a:endParaRPr lang="en-GB" sz="2000"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6" name="TextBox 38"/>
            <p:cNvSpPr txBox="1"/>
            <p:nvPr/>
          </p:nvSpPr>
          <p:spPr>
            <a:xfrm>
              <a:off x="2157" y="4835"/>
              <a:ext cx="387" cy="72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1</a:t>
              </a:r>
              <a:endParaRPr lang="en-US" sz="2000" b="1"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27" name="组合 42"/>
          <p:cNvGrpSpPr/>
          <p:nvPr/>
        </p:nvGrpSpPr>
        <p:grpSpPr>
          <a:xfrm>
            <a:off x="884759" y="4667885"/>
            <a:ext cx="10653395" cy="650240"/>
            <a:chOff x="2079" y="7351"/>
            <a:chExt cx="16777" cy="1024"/>
          </a:xfrm>
        </p:grpSpPr>
        <p:sp>
          <p:nvSpPr>
            <p:cNvPr id="28" name="Trapezoid 6"/>
            <p:cNvSpPr/>
            <p:nvPr/>
          </p:nvSpPr>
          <p:spPr>
            <a:xfrm rot="16200000">
              <a:off x="1611" y="7819"/>
              <a:ext cx="1024" cy="88"/>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9" name="Pentagon 11"/>
            <p:cNvSpPr/>
            <p:nvPr/>
          </p:nvSpPr>
          <p:spPr>
            <a:xfrm>
              <a:off x="2080" y="7414"/>
              <a:ext cx="16777" cy="895"/>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0" name="TextBox 192"/>
            <p:cNvSpPr txBox="1"/>
            <p:nvPr/>
          </p:nvSpPr>
          <p:spPr>
            <a:xfrm>
              <a:off x="2112" y="7494"/>
              <a:ext cx="478" cy="72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3</a:t>
              </a:r>
              <a:endPar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1" name="Rectangle 39"/>
            <p:cNvSpPr/>
            <p:nvPr/>
          </p:nvSpPr>
          <p:spPr>
            <a:xfrm>
              <a:off x="2609" y="7497"/>
              <a:ext cx="15908" cy="676"/>
            </a:xfrm>
            <a:prstGeom prst="rect">
              <a:avLst/>
            </a:prstGeom>
          </p:spPr>
          <p:txBody>
            <a:bodyPr wrap="square">
              <a:spAutoFit/>
            </a:bodyPr>
            <a:lstStyle/>
            <a:p>
              <a:pPr>
                <a:lnSpc>
                  <a:spcPct val="120000"/>
                </a:lnSpc>
              </a:pPr>
              <a:r>
                <a:rPr lang="zh-CN" altLang="en-US" sz="20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由于流体的物理性质都与温度有关，当需要通过温度确定流体物性时，需要使用定性温度</a:t>
              </a:r>
              <a:endParaRPr lang="en-GB" sz="20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32" name="组合 41"/>
          <p:cNvGrpSpPr/>
          <p:nvPr/>
        </p:nvGrpSpPr>
        <p:grpSpPr>
          <a:xfrm>
            <a:off x="884759" y="3707130"/>
            <a:ext cx="11593195" cy="786130"/>
            <a:chOff x="2079" y="5838"/>
            <a:chExt cx="18257" cy="1238"/>
          </a:xfrm>
        </p:grpSpPr>
        <p:grpSp>
          <p:nvGrpSpPr>
            <p:cNvPr id="33" name="组合 40"/>
            <p:cNvGrpSpPr/>
            <p:nvPr/>
          </p:nvGrpSpPr>
          <p:grpSpPr>
            <a:xfrm>
              <a:off x="2079" y="6021"/>
              <a:ext cx="16438" cy="1024"/>
              <a:chOff x="2079" y="6021"/>
              <a:chExt cx="16438" cy="1024"/>
            </a:xfrm>
          </p:grpSpPr>
          <p:sp>
            <p:nvSpPr>
              <p:cNvPr id="35" name="Trapezoid 7"/>
              <p:cNvSpPr/>
              <p:nvPr/>
            </p:nvSpPr>
            <p:spPr>
              <a:xfrm rot="16200000">
                <a:off x="1611" y="6489"/>
                <a:ext cx="1024" cy="88"/>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6" name="Pentagon 10"/>
              <p:cNvSpPr/>
              <p:nvPr/>
            </p:nvSpPr>
            <p:spPr>
              <a:xfrm>
                <a:off x="2080" y="6084"/>
                <a:ext cx="12065" cy="895"/>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7" name="TextBox 191"/>
              <p:cNvSpPr txBox="1"/>
              <p:nvPr/>
            </p:nvSpPr>
            <p:spPr>
              <a:xfrm>
                <a:off x="2116" y="6164"/>
                <a:ext cx="470" cy="72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2</a:t>
                </a:r>
                <a:endPar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8" name="Rectangle 38"/>
              <p:cNvSpPr/>
              <p:nvPr/>
            </p:nvSpPr>
            <p:spPr>
              <a:xfrm>
                <a:off x="2609" y="6168"/>
                <a:ext cx="15908" cy="677"/>
              </a:xfrm>
              <a:prstGeom prst="rect">
                <a:avLst/>
              </a:prstGeom>
            </p:spPr>
            <p:txBody>
              <a:bodyPr wrap="square">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cs typeface="+mn-ea"/>
                    <a:sym typeface="Agency FB" panose="020B0503020202020204" pitchFamily="34" charset="0"/>
                  </a:rPr>
                  <a:t>为了得到整个平板的传热表面系数，可以采用沿长度</a:t>
                </a:r>
                <a:r>
                  <a:rPr lang="en-US" altLang="zh-CN" sz="2000" dirty="0">
                    <a:solidFill>
                      <a:schemeClr val="bg1"/>
                    </a:solidFill>
                    <a:latin typeface="微软雅黑" panose="020B0503020204020204" pitchFamily="34" charset="-122"/>
                    <a:ea typeface="微软雅黑" panose="020B0503020204020204" pitchFamily="34" charset="-122"/>
                    <a:cs typeface="+mn-ea"/>
                    <a:sym typeface="Agency FB" panose="020B0503020202020204" pitchFamily="34" charset="0"/>
                  </a:rPr>
                  <a:t>0</a:t>
                </a:r>
                <a:r>
                  <a:rPr lang="zh-CN" altLang="en-US" sz="2000" dirty="0">
                    <a:solidFill>
                      <a:schemeClr val="bg1"/>
                    </a:solidFill>
                    <a:latin typeface="微软雅黑" panose="020B0503020204020204" pitchFamily="34" charset="-122"/>
                    <a:ea typeface="微软雅黑" panose="020B0503020204020204" pitchFamily="34" charset="-122"/>
                    <a:cs typeface="+mn-ea"/>
                    <a:sym typeface="Agency FB" panose="020B0503020202020204" pitchFamily="34" charset="0"/>
                  </a:rPr>
                  <a:t>到</a:t>
                </a:r>
                <a:r>
                  <a:rPr lang="en-US" altLang="zh-CN" sz="20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gency FB" panose="020B0503020202020204" pitchFamily="34" charset="0"/>
                  </a:rPr>
                  <a:t>l</a:t>
                </a:r>
                <a:r>
                  <a:rPr lang="zh-CN" altLang="en-US" sz="2000" dirty="0">
                    <a:solidFill>
                      <a:schemeClr val="bg1"/>
                    </a:solidFill>
                    <a:latin typeface="微软雅黑" panose="020B0503020204020204" pitchFamily="34" charset="-122"/>
                    <a:ea typeface="微软雅黑" panose="020B0503020204020204" pitchFamily="34" charset="-122"/>
                    <a:cs typeface="+mn-ea"/>
                    <a:sym typeface="Agency FB" panose="020B0503020202020204" pitchFamily="34" charset="0"/>
                  </a:rPr>
                  <a:t>做积分</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Agency FB" panose="020B0503020202020204" pitchFamily="34" charset="0"/>
                </a:endParaRPr>
              </a:p>
            </p:txBody>
          </p:sp>
        </p:grpSp>
        <mc:AlternateContent xmlns:mc="http://schemas.openxmlformats.org/markup-compatibility/2006">
          <mc:Choice xmlns:a14="http://schemas.microsoft.com/office/drawing/2010/main" Requires="a14">
            <p:sp>
              <p:nvSpPr>
                <p:cNvPr id="34" name="矩形 38"/>
                <p:cNvSpPr/>
                <p:nvPr/>
              </p:nvSpPr>
              <p:spPr>
                <a:xfrm>
                  <a:off x="14039" y="5838"/>
                  <a:ext cx="6297" cy="12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𝑁𝑢</m:t>
                            </m:r>
                          </m:e>
                          <m:sub>
                            <m:r>
                              <a:rPr lang="en-US" altLang="zh-CN" sz="2400" b="0" i="1" smtClean="0">
                                <a:latin typeface="Cambria Math" panose="02040503050406030204" pitchFamily="18" charset="0"/>
                              </a:rPr>
                              <m:t>𝑙</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ℎ</m:t>
                                </m:r>
                              </m:e>
                              <m:sub>
                                <m:r>
                                  <a:rPr lang="en-US" altLang="zh-CN" sz="2400" b="0" i="1" smtClean="0">
                                    <a:latin typeface="Cambria Math" panose="02040503050406030204" pitchFamily="18" charset="0"/>
                                  </a:rPr>
                                  <m:t>𝑙</m:t>
                                </m:r>
                              </m:sub>
                            </m:sSub>
                            <m:r>
                              <a:rPr lang="en-US" altLang="zh-CN" sz="2400" b="0" i="1" smtClean="0">
                                <a:latin typeface="Cambria Math" panose="02040503050406030204" pitchFamily="18" charset="0"/>
                              </a:rPr>
                              <m:t>𝑙</m:t>
                            </m:r>
                          </m:num>
                          <m:den>
                            <m:r>
                              <a:rPr lang="zh-CN" altLang="en-US" sz="2400" b="0" i="1" smtClean="0">
                                <a:latin typeface="Cambria Math" panose="02040503050406030204" pitchFamily="18" charset="0"/>
                              </a:rPr>
                              <m:t>𝜆</m:t>
                            </m:r>
                          </m:den>
                        </m:f>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664</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𝑅𝑒</m:t>
                            </m:r>
                          </m:e>
                          <m:sub>
                            <m:r>
                              <a:rPr lang="en-US" altLang="zh-CN" sz="2400" b="0" i="1" smtClean="0">
                                <a:latin typeface="Cambria Math" panose="02040503050406030204" pitchFamily="18" charset="0"/>
                              </a:rPr>
                              <m:t>𝑙</m:t>
                            </m:r>
                          </m:sub>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𝑃𝑟</m:t>
                            </m:r>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3</m:t>
                            </m:r>
                          </m:sup>
                        </m:sSup>
                      </m:oMath>
                    </m:oMathPara>
                  </a14:m>
                  <a:endParaRPr lang="zh-CN" altLang="en-US" sz="2400" dirty="0"/>
                </a:p>
              </p:txBody>
            </p:sp>
          </mc:Choice>
          <mc:Fallback>
            <p:sp>
              <p:nvSpPr>
                <p:cNvPr id="34" name="矩形 38"/>
                <p:cNvSpPr>
                  <a:spLocks noRot="1" noChangeAspect="1" noMove="1" noResize="1" noEditPoints="1" noAdjustHandles="1" noChangeArrowheads="1" noChangeShapeType="1" noTextEdit="1"/>
                </p:cNvSpPr>
                <p:nvPr/>
              </p:nvSpPr>
              <p:spPr>
                <a:xfrm>
                  <a:off x="14039" y="5838"/>
                  <a:ext cx="6297" cy="1238"/>
                </a:xfrm>
                <a:prstGeom prst="rect">
                  <a:avLst/>
                </a:prstGeom>
                <a:blipFill rotWithShape="1">
                  <a:blip r:embed="rId3"/>
                </a:blipFill>
              </p:spPr>
              <p:txBody>
                <a:bodyPr/>
                <a:lstStyle/>
                <a:p>
                  <a:r>
                    <a:rPr lang="zh-CN" altLang="en-US">
                      <a:noFill/>
                    </a:rPr>
                    <a:t> </a:t>
                  </a:r>
                </a:p>
              </p:txBody>
            </p:sp>
          </mc:Fallback>
        </mc:AlternateContent>
      </p:grpSp>
      <p:grpSp>
        <p:nvGrpSpPr>
          <p:cNvPr id="39" name="组合 43"/>
          <p:cNvGrpSpPr/>
          <p:nvPr/>
        </p:nvGrpSpPr>
        <p:grpSpPr>
          <a:xfrm>
            <a:off x="884759" y="5488305"/>
            <a:ext cx="10220960" cy="673735"/>
            <a:chOff x="2079" y="8643"/>
            <a:chExt cx="16096" cy="1061"/>
          </a:xfrm>
        </p:grpSpPr>
        <p:sp>
          <p:nvSpPr>
            <p:cNvPr id="40" name="Trapezoid 5"/>
            <p:cNvSpPr/>
            <p:nvPr/>
          </p:nvSpPr>
          <p:spPr>
            <a:xfrm rot="16200000">
              <a:off x="1611" y="9148"/>
              <a:ext cx="1024" cy="88"/>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1" name="Pentagon 12"/>
            <p:cNvSpPr/>
            <p:nvPr/>
          </p:nvSpPr>
          <p:spPr>
            <a:xfrm>
              <a:off x="2080" y="8743"/>
              <a:ext cx="12439" cy="895"/>
            </a:xfrm>
            <a:prstGeom prst="homePlate">
              <a:avLst>
                <a:gd name="adj" fmla="val 36274"/>
              </a:avLst>
            </a:prstGeom>
            <a:solidFill>
              <a:srgbClr val="92D05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2" name="TextBox 193"/>
            <p:cNvSpPr txBox="1"/>
            <p:nvPr/>
          </p:nvSpPr>
          <p:spPr>
            <a:xfrm>
              <a:off x="2113" y="8824"/>
              <a:ext cx="475" cy="72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4</a:t>
              </a:r>
              <a:endParaRPr lang="en-US" sz="2000" b="1">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3" name="Rectangle 40"/>
            <p:cNvSpPr/>
            <p:nvPr/>
          </p:nvSpPr>
          <p:spPr>
            <a:xfrm>
              <a:off x="2609" y="8824"/>
              <a:ext cx="15567" cy="676"/>
            </a:xfrm>
            <a:prstGeom prst="rect">
              <a:avLst/>
            </a:prstGeom>
          </p:spPr>
          <p:txBody>
            <a:bodyPr wrap="square">
              <a:spAutoFit/>
            </a:bodyPr>
            <a:lstStyle/>
            <a:p>
              <a:pPr>
                <a:lnSpc>
                  <a:spcPct val="120000"/>
                </a:lnSpc>
              </a:pPr>
              <a:r>
                <a:rPr lang="zh-CN" altLang="en-US" sz="20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rPr>
                <a:t>对于边界层类型的对流传热，定性温度为边界层中流体的平均温度</a:t>
              </a:r>
              <a:endParaRPr lang="zh-CN" altLang="en-US" sz="2000" dirty="0">
                <a:solidFill>
                  <a:schemeClr val="bg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44" name="文本框 39"/>
                <p:cNvSpPr txBox="1"/>
                <p:nvPr/>
              </p:nvSpPr>
              <p:spPr>
                <a:xfrm>
                  <a:off x="14519" y="8643"/>
                  <a:ext cx="2892" cy="10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𝑚</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m:t>
                                </m:r>
                              </m:sub>
                            </m:sSub>
                          </m:num>
                          <m:den>
                            <m:r>
                              <a:rPr lang="en-US" altLang="zh-CN" sz="2400" b="0" i="1" smtClean="0">
                                <a:latin typeface="Cambria Math" panose="02040503050406030204" pitchFamily="18" charset="0"/>
                              </a:rPr>
                              <m:t>2</m:t>
                            </m:r>
                          </m:den>
                        </m:f>
                      </m:oMath>
                    </m:oMathPara>
                  </a14:m>
                  <a:endParaRPr lang="zh-CN" altLang="en-US" sz="2400" dirty="0"/>
                </a:p>
              </p:txBody>
            </p:sp>
          </mc:Choice>
          <mc:Fallback>
            <p:sp>
              <p:nvSpPr>
                <p:cNvPr id="44" name="文本框 39"/>
                <p:cNvSpPr txBox="1">
                  <a:spLocks noRot="1" noChangeAspect="1" noMove="1" noResize="1" noEditPoints="1" noAdjustHandles="1" noChangeArrowheads="1" noChangeShapeType="1" noTextEdit="1"/>
                </p:cNvSpPr>
                <p:nvPr/>
              </p:nvSpPr>
              <p:spPr>
                <a:xfrm>
                  <a:off x="14519" y="8643"/>
                  <a:ext cx="2892" cy="1053"/>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流体外掠平板湍流传热问题</a:t>
            </a:r>
            <a:endParaRPr lang="zh-CN" altLang="en-US" dirty="0"/>
          </a:p>
          <a:p>
            <a:endParaRPr lang="zh-CN" altLang="en-US" dirty="0"/>
          </a:p>
          <a:p>
            <a:endParaRPr lang="en-US" dirty="0"/>
          </a:p>
        </p:txBody>
      </p:sp>
      <p:sp>
        <p:nvSpPr>
          <p:cNvPr id="30" name="TextBox 24"/>
          <p:cNvSpPr txBox="1"/>
          <p:nvPr/>
        </p:nvSpPr>
        <p:spPr>
          <a:xfrm>
            <a:off x="1388816" y="2194004"/>
            <a:ext cx="5791970" cy="461665"/>
          </a:xfrm>
          <a:prstGeom prst="rect">
            <a:avLst/>
          </a:prstGeom>
          <a:noFill/>
        </p:spPr>
        <p:txBody>
          <a:bodyPr wrap="none" rtlCol="0">
            <a:spAutoFit/>
          </a:bodyPr>
          <a:lstStyle/>
          <a:p>
            <a:r>
              <a:rPr lang="zh-CN" altLang="en-US" sz="2400" dirty="0">
                <a:latin typeface="Agency FB" panose="020B0503020202020204" pitchFamily="34" charset="0"/>
                <a:ea typeface="微软雅黑" panose="020B0503020204020204" pitchFamily="34" charset="-122"/>
                <a:sym typeface="Agency FB" panose="020B0503020202020204" pitchFamily="34" charset="0"/>
              </a:rPr>
              <a:t>通过对平板上湍流边界层阻力系数的测定</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1" name="TextBox 24"/>
          <p:cNvSpPr txBox="1"/>
          <p:nvPr/>
        </p:nvSpPr>
        <p:spPr>
          <a:xfrm>
            <a:off x="1388816" y="2890089"/>
            <a:ext cx="2031325" cy="461665"/>
          </a:xfrm>
          <a:prstGeom prst="rect">
            <a:avLst/>
          </a:prstGeom>
          <a:noFill/>
        </p:spPr>
        <p:txBody>
          <a:bodyPr wrap="none" rtlCol="0">
            <a:spAutoFit/>
          </a:bodyPr>
          <a:lstStyle/>
          <a:p>
            <a:r>
              <a:rPr lang="zh-CN" altLang="en-US" sz="2400" dirty="0">
                <a:latin typeface="Agency FB" panose="020B0503020202020204" pitchFamily="34" charset="0"/>
                <a:ea typeface="微软雅黑" panose="020B0503020204020204" pitchFamily="34" charset="-122"/>
                <a:sym typeface="Agency FB" panose="020B0503020202020204" pitchFamily="34" charset="0"/>
              </a:rPr>
              <a:t>局部努塞尔数</a:t>
            </a:r>
            <a:endParaRPr lang="zh-CN" altLang="en-US" sz="2400"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2" name="TextBox 24"/>
          <p:cNvSpPr txBox="1"/>
          <p:nvPr/>
        </p:nvSpPr>
        <p:spPr>
          <a:xfrm>
            <a:off x="1388815" y="1592166"/>
            <a:ext cx="3485249" cy="461665"/>
          </a:xfrm>
          <a:prstGeom prst="rect">
            <a:avLst/>
          </a:prstGeom>
          <a:noFill/>
        </p:spPr>
        <p:txBody>
          <a:bodyPr wrap="none" rtlCol="0">
            <a:spAutoFit/>
          </a:bodyPr>
          <a:lstStyle/>
          <a:p>
            <a:r>
              <a:rPr lang="zh-CN" altLang="en-US" sz="2400" dirty="0">
                <a:latin typeface="+mn-ea"/>
                <a:ea typeface="+mn-ea"/>
                <a:sym typeface="Agency FB" panose="020B0503020202020204" pitchFamily="34" charset="0"/>
              </a:rPr>
              <a:t>成立的先决条件：</a:t>
            </a:r>
            <a:r>
              <a:rPr lang="en-US" altLang="zh-CN" sz="2400" dirty="0" err="1">
                <a:latin typeface="+mn-ea"/>
                <a:ea typeface="+mn-ea"/>
                <a:sym typeface="Agency FB" panose="020B0503020202020204" pitchFamily="34" charset="0"/>
              </a:rPr>
              <a:t>Pr</a:t>
            </a:r>
            <a:r>
              <a:rPr lang="en-US" altLang="zh-CN" sz="2400" baseline="-25000" dirty="0" err="1">
                <a:latin typeface="+mn-ea"/>
                <a:ea typeface="+mn-ea"/>
                <a:sym typeface="Agency FB" panose="020B0503020202020204" pitchFamily="34" charset="0"/>
              </a:rPr>
              <a:t>t</a:t>
            </a:r>
            <a:r>
              <a:rPr lang="en-US" altLang="zh-CN" sz="2400" dirty="0">
                <a:latin typeface="+mn-ea"/>
                <a:ea typeface="+mn-ea"/>
                <a:sym typeface="Agency FB" panose="020B0503020202020204" pitchFamily="34" charset="0"/>
              </a:rPr>
              <a:t>=1</a:t>
            </a:r>
            <a:endParaRPr lang="zh-CN" altLang="en-US" sz="2400" dirty="0">
              <a:latin typeface="+mn-ea"/>
              <a:ea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33" name="矩形 1"/>
              <p:cNvSpPr/>
              <p:nvPr/>
            </p:nvSpPr>
            <p:spPr>
              <a:xfrm>
                <a:off x="7178346" y="1906520"/>
                <a:ext cx="4672176" cy="74687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𝑓</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0592</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𝑅𝑒</m:t>
                          </m:r>
                        </m:e>
                        <m:sub>
                          <m:r>
                            <a:rPr lang="en-US" altLang="zh-CN" sz="2400" i="1" smtClean="0">
                              <a:latin typeface="Cambria Math" panose="02040503050406030204" pitchFamily="18" charset="0"/>
                            </a:rPr>
                            <m:t>𝑥</m:t>
                          </m:r>
                        </m:sub>
                        <m: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5</m:t>
                              </m:r>
                            </m:den>
                          </m:f>
                        </m:sup>
                      </m:sSubSup>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𝑅𝑒</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7</m:t>
                              </m:r>
                            </m:sup>
                          </m:sSup>
                        </m:e>
                      </m:d>
                    </m:oMath>
                  </m:oMathPara>
                </a14:m>
                <a:endParaRPr lang="zh-CN" altLang="en-US" sz="2400" dirty="0"/>
              </a:p>
            </p:txBody>
          </p:sp>
        </mc:Choice>
        <mc:Fallback>
          <p:sp>
            <p:nvSpPr>
              <p:cNvPr id="33" name="矩形 1"/>
              <p:cNvSpPr>
                <a:spLocks noRot="1" noChangeAspect="1" noMove="1" noResize="1" noEditPoints="1" noAdjustHandles="1" noChangeArrowheads="1" noChangeShapeType="1" noTextEdit="1"/>
              </p:cNvSpPr>
              <p:nvPr/>
            </p:nvSpPr>
            <p:spPr>
              <a:xfrm>
                <a:off x="7178346" y="1906520"/>
                <a:ext cx="4672176" cy="746871"/>
              </a:xfrm>
              <a:prstGeom prst="rect">
                <a:avLst/>
              </a:prstGeom>
              <a:blipFill rotWithShape="1">
                <a:blip r:embed="rId1"/>
                <a:stretch>
                  <a:fillRect l="-7" t="-33" r="3"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7"/>
              <p:cNvSpPr/>
              <p:nvPr/>
            </p:nvSpPr>
            <p:spPr>
              <a:xfrm>
                <a:off x="3388188" y="2698060"/>
                <a:ext cx="6507294" cy="846257"/>
              </a:xfrm>
              <a:prstGeom prst="rect">
                <a:avLst/>
              </a:prstGeom>
              <a:ln w="28575">
                <a:noFill/>
              </a:ln>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𝑁𝑢</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𝑓</m:t>
                          </m:r>
                        </m:sub>
                      </m:sSub>
                      <m:f>
                        <m:fPr>
                          <m:ctrlPr>
                            <a:rPr lang="en-US" altLang="zh-CN" sz="2400" i="1">
                              <a:latin typeface="Cambria Math" panose="02040503050406030204" pitchFamily="18" charset="0"/>
                            </a:rPr>
                          </m:ctrlPr>
                        </m:fPr>
                        <m:num>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𝑅𝑒</m:t>
                              </m:r>
                            </m:e>
                            <m:sub>
                              <m:r>
                                <a:rPr lang="en-US" altLang="zh-CN" sz="2400" b="0" i="1" smtClean="0">
                                  <a:latin typeface="Cambria Math" panose="02040503050406030204" pitchFamily="18" charset="0"/>
                                </a:rPr>
                                <m:t>𝑥</m:t>
                              </m:r>
                            </m:sub>
                          </m:sSub>
                        </m:num>
                        <m:den>
                          <m:r>
                            <a:rPr lang="en-US" altLang="zh-CN" sz="2400" i="1">
                              <a:latin typeface="Cambria Math" panose="02040503050406030204" pitchFamily="18" charset="0"/>
                            </a:rPr>
                            <m:t>2</m:t>
                          </m:r>
                        </m:den>
                      </m:f>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𝑅𝑒</m:t>
                              </m:r>
                            </m:e>
                            <m:sub>
                              <m:r>
                                <a:rPr lang="en-US" altLang="zh-CN" sz="2400" i="1">
                                  <a:latin typeface="Cambria Math" panose="02040503050406030204" pitchFamily="18" charset="0"/>
                                </a:rPr>
                                <m:t>𝑥</m:t>
                              </m:r>
                            </m:sub>
                          </m:sSub>
                        </m:num>
                        <m:den>
                          <m:r>
                            <a:rPr lang="en-US" altLang="zh-CN" sz="2400" b="0" i="1" smtClean="0">
                              <a:latin typeface="Cambria Math" panose="02040503050406030204" pitchFamily="18" charset="0"/>
                            </a:rPr>
                            <m:t>2</m:t>
                          </m:r>
                        </m:den>
                      </m:f>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0592</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m:t>
                          </m:r>
                          <m:r>
                            <m:rPr>
                              <m:sty m:val="p"/>
                            </m:rPr>
                            <a:rPr lang="en-US" altLang="zh-CN" sz="2400" i="1">
                              <a:latin typeface="Cambria Math" panose="02040503050406030204" pitchFamily="18" charset="0"/>
                            </a:rPr>
                            <m:t>e</m:t>
                          </m:r>
                        </m:e>
                        <m:sub>
                          <m:r>
                            <a:rPr lang="en-US" altLang="zh-CN" sz="2400" i="1" smtClean="0">
                              <a:latin typeface="Cambria Math" panose="02040503050406030204" pitchFamily="18" charset="0"/>
                            </a:rPr>
                            <m:t>𝑥</m:t>
                          </m:r>
                        </m:sub>
                        <m: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5</m:t>
                              </m:r>
                            </m:den>
                          </m:f>
                        </m:sup>
                      </m:sSubSup>
                      <m:r>
                        <a:rPr lang="en-US" altLang="zh-CN" sz="2400" i="1" smtClean="0">
                          <a:latin typeface="Cambria Math" panose="02040503050406030204" pitchFamily="18" charset="0"/>
                        </a:rPr>
                        <m:t>=</m:t>
                      </m:r>
                      <m:r>
                        <a:rPr lang="en-US" altLang="zh-CN" sz="2400" b="0" i="0" smtClean="0">
                          <a:latin typeface="Cambria Math" panose="02040503050406030204" pitchFamily="18" charset="0"/>
                        </a:rPr>
                        <m:t>0</m:t>
                      </m:r>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0296</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m:t>
                          </m:r>
                          <m:r>
                            <m:rPr>
                              <m:sty m:val="p"/>
                            </m:rPr>
                            <a:rPr lang="en-US" altLang="zh-CN" sz="2400" i="1">
                              <a:latin typeface="Cambria Math" panose="02040503050406030204" pitchFamily="18" charset="0"/>
                            </a:rPr>
                            <m:t>e</m:t>
                          </m:r>
                        </m:e>
                        <m:sub>
                          <m:r>
                            <a:rPr lang="en-US" altLang="zh-CN" sz="2400" i="1" smtClean="0">
                              <a:latin typeface="Cambria Math" panose="02040503050406030204" pitchFamily="18" charset="0"/>
                            </a:rPr>
                            <m:t>𝑥</m:t>
                          </m:r>
                        </m:sub>
                        <m:sup>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i="1">
                                  <a:latin typeface="Cambria Math" panose="02040503050406030204" pitchFamily="18" charset="0"/>
                                </a:rPr>
                                <m:t>5</m:t>
                              </m:r>
                            </m:den>
                          </m:f>
                        </m:sup>
                      </m:sSubSup>
                    </m:oMath>
                  </m:oMathPara>
                </a14:m>
                <a:endParaRPr lang="zh-CN" altLang="en-US" sz="2400" dirty="0"/>
              </a:p>
            </p:txBody>
          </p:sp>
        </mc:Choice>
        <mc:Fallback>
          <p:sp>
            <p:nvSpPr>
              <p:cNvPr id="34" name="矩形 37"/>
              <p:cNvSpPr>
                <a:spLocks noRot="1" noChangeAspect="1" noMove="1" noResize="1" noEditPoints="1" noAdjustHandles="1" noChangeArrowheads="1" noChangeShapeType="1" noTextEdit="1"/>
              </p:cNvSpPr>
              <p:nvPr/>
            </p:nvSpPr>
            <p:spPr>
              <a:xfrm>
                <a:off x="3388188" y="2698060"/>
                <a:ext cx="6507294" cy="846257"/>
              </a:xfrm>
              <a:prstGeom prst="rect">
                <a:avLst/>
              </a:prstGeom>
              <a:blipFill rotWithShape="1">
                <a:blip r:embed="rId2"/>
                <a:stretch>
                  <a:fillRect l="-7" t="-69" r="4" b="45"/>
                </a:stretch>
              </a:blipFill>
              <a:ln w="28575">
                <a:noFill/>
              </a:ln>
            </p:spPr>
            <p:txBody>
              <a:bodyPr/>
              <a:lstStyle/>
              <a:p>
                <a:r>
                  <a:rPr lang="zh-CN" altLang="en-US">
                    <a:noFill/>
                  </a:rPr>
                  <a:t> </a:t>
                </a:r>
              </a:p>
            </p:txBody>
          </p:sp>
        </mc:Fallback>
      </mc:AlternateContent>
      <p:sp>
        <p:nvSpPr>
          <p:cNvPr id="35" name="TextBox 24"/>
          <p:cNvSpPr txBox="1"/>
          <p:nvPr/>
        </p:nvSpPr>
        <p:spPr>
          <a:xfrm>
            <a:off x="153837" y="983569"/>
            <a:ext cx="1428596" cy="461665"/>
          </a:xfrm>
          <a:prstGeom prst="rect">
            <a:avLst/>
          </a:prstGeom>
          <a:noFill/>
        </p:spPr>
        <p:txBody>
          <a:bodyPr wrap="none" rtlCol="0">
            <a:spAutoFit/>
          </a:bodyPr>
          <a:lstStyle/>
          <a:p>
            <a:r>
              <a:rPr lang="zh-CN" altLang="en-US" sz="2400" dirty="0">
                <a:latin typeface="+mn-ea"/>
                <a:ea typeface="+mn-ea"/>
                <a:sym typeface="Agency FB" panose="020B0503020202020204" pitchFamily="34" charset="0"/>
              </a:rPr>
              <a:t>雷诺比拟</a:t>
            </a:r>
            <a:endParaRPr lang="zh-CN" altLang="en-US" sz="2400" dirty="0">
              <a:latin typeface="+mn-ea"/>
              <a:ea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36" name="TextBox 24"/>
              <p:cNvSpPr txBox="1"/>
              <p:nvPr/>
            </p:nvSpPr>
            <p:spPr>
              <a:xfrm>
                <a:off x="1317715" y="4130124"/>
                <a:ext cx="3785588" cy="461665"/>
              </a:xfrm>
              <a:prstGeom prst="rect">
                <a:avLst/>
              </a:prstGeom>
              <a:noFill/>
            </p:spPr>
            <p:txBody>
              <a:bodyPr wrap="none" rtlCol="0">
                <a:spAutoFit/>
              </a:bodyPr>
              <a:lstStyle/>
              <a:p>
                <a:r>
                  <a:rPr lang="zh-CN" altLang="en-US" sz="2400" dirty="0">
                    <a:latin typeface="+mn-ea"/>
                    <a:ea typeface="+mn-ea"/>
                    <a:sym typeface="Agency FB" panose="020B0503020202020204" pitchFamily="34" charset="0"/>
                  </a:rPr>
                  <a:t>当</a:t>
                </a:r>
                <a:r>
                  <a:rPr lang="en-US" altLang="zh-CN" sz="2400" dirty="0" err="1">
                    <a:latin typeface="+mn-ea"/>
                    <a:ea typeface="+mn-ea"/>
                    <a:sym typeface="Agency FB" panose="020B0503020202020204" pitchFamily="34" charset="0"/>
                  </a:rPr>
                  <a:t>Pr</a:t>
                </a:r>
                <a:r>
                  <a:rPr lang="en-US" altLang="zh-CN" sz="2400" baseline="-25000" dirty="0" err="1">
                    <a:latin typeface="+mn-ea"/>
                    <a:ea typeface="+mn-ea"/>
                    <a:sym typeface="Agency FB" panose="020B0503020202020204" pitchFamily="34" charset="0"/>
                  </a:rPr>
                  <a:t>t</a:t>
                </a:r>
                <a14:m>
                  <m:oMath xmlns:m="http://schemas.openxmlformats.org/officeDocument/2006/math">
                    <m:r>
                      <a:rPr lang="en-US" altLang="zh-CN" sz="2400" i="1" smtClean="0">
                        <a:latin typeface="Cambria Math" panose="02040503050406030204" pitchFamily="18" charset="0"/>
                        <a:ea typeface="Cambria Math" panose="02040503050406030204" pitchFamily="18" charset="0"/>
                        <a:sym typeface="Agency FB" panose="020B0503020202020204" pitchFamily="34" charset="0"/>
                      </a:rPr>
                      <m:t>≠</m:t>
                    </m:r>
                  </m:oMath>
                </a14:m>
                <a:r>
                  <a:rPr lang="en-US" altLang="zh-CN" sz="2400" dirty="0">
                    <a:latin typeface="+mn-ea"/>
                    <a:ea typeface="+mn-ea"/>
                    <a:sym typeface="Agency FB" panose="020B0503020202020204" pitchFamily="34" charset="0"/>
                  </a:rPr>
                  <a:t>1</a:t>
                </a:r>
                <a:r>
                  <a:rPr lang="zh-CN" altLang="en-US" sz="2400" dirty="0">
                    <a:latin typeface="+mn-ea"/>
                    <a:ea typeface="+mn-ea"/>
                    <a:sym typeface="Agency FB" panose="020B0503020202020204" pitchFamily="34" charset="0"/>
                  </a:rPr>
                  <a:t>时，需要进行修正</a:t>
                </a:r>
                <a:endParaRPr lang="zh-CN" altLang="en-US" sz="2400" dirty="0">
                  <a:latin typeface="+mn-ea"/>
                  <a:ea typeface="+mn-ea"/>
                  <a:sym typeface="Agency FB" panose="020B0503020202020204" pitchFamily="34" charset="0"/>
                </a:endParaRPr>
              </a:p>
            </p:txBody>
          </p:sp>
        </mc:Choice>
        <mc:Fallback>
          <p:sp>
            <p:nvSpPr>
              <p:cNvPr id="36" name="TextBox 24"/>
              <p:cNvSpPr txBox="1">
                <a:spLocks noRot="1" noChangeAspect="1" noMove="1" noResize="1" noEditPoints="1" noAdjustHandles="1" noChangeArrowheads="1" noChangeShapeType="1" noTextEdit="1"/>
              </p:cNvSpPr>
              <p:nvPr/>
            </p:nvSpPr>
            <p:spPr>
              <a:xfrm>
                <a:off x="1317715" y="4130124"/>
                <a:ext cx="3785588" cy="461665"/>
              </a:xfrm>
              <a:prstGeom prst="rect">
                <a:avLst/>
              </a:prstGeom>
              <a:blipFill rotWithShape="1">
                <a:blip r:embed="rId3"/>
                <a:stretch>
                  <a:fillRect l="-2" t="-18" r="12" b="-23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49"/>
              <p:cNvSpPr/>
              <p:nvPr/>
            </p:nvSpPr>
            <p:spPr>
              <a:xfrm>
                <a:off x="1281292" y="4570123"/>
                <a:ext cx="4716035" cy="785343"/>
              </a:xfrm>
              <a:prstGeom prst="rect">
                <a:avLst/>
              </a:prstGeom>
              <a:ln w="28575">
                <a:noFill/>
              </a:ln>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𝑓</m:t>
                              </m:r>
                            </m:sub>
                          </m:sSub>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solidFill>
                            <a:srgbClr val="0070C0"/>
                          </a:solidFill>
                          <a:latin typeface="Cambria Math" panose="02040503050406030204" pitchFamily="18" charset="0"/>
                        </a:rPr>
                        <m:t>𝑆𝑡</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𝑃𝑟</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sup>
                      </m:sSup>
                      <m:r>
                        <a:rPr lang="en-US" altLang="zh-CN" sz="2400" i="1" smtClean="0">
                          <a:latin typeface="Cambria Math" panose="02040503050406030204" pitchFamily="18" charset="0"/>
                        </a:rPr>
                        <m:t>=</m:t>
                      </m:r>
                      <m:r>
                        <a:rPr lang="en-US" altLang="zh-CN" sz="2400" i="1" smtClean="0">
                          <a:solidFill>
                            <a:srgbClr val="FF0000"/>
                          </a:solidFill>
                          <a:latin typeface="Cambria Math" panose="02040503050406030204" pitchFamily="18" charset="0"/>
                        </a:rPr>
                        <m:t>𝑗</m:t>
                      </m:r>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6</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𝑃𝑟</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60</m:t>
                          </m:r>
                        </m:e>
                      </m:d>
                    </m:oMath>
                  </m:oMathPara>
                </a14:m>
                <a:endParaRPr lang="zh-CN" altLang="en-US" sz="2400" dirty="0"/>
              </a:p>
            </p:txBody>
          </p:sp>
        </mc:Choice>
        <mc:Fallback>
          <p:sp>
            <p:nvSpPr>
              <p:cNvPr id="37" name="矩形 49"/>
              <p:cNvSpPr>
                <a:spLocks noRot="1" noChangeAspect="1" noMove="1" noResize="1" noEditPoints="1" noAdjustHandles="1" noChangeArrowheads="1" noChangeShapeType="1" noTextEdit="1"/>
              </p:cNvSpPr>
              <p:nvPr/>
            </p:nvSpPr>
            <p:spPr>
              <a:xfrm>
                <a:off x="1281292" y="4570123"/>
                <a:ext cx="4716035" cy="785343"/>
              </a:xfrm>
              <a:prstGeom prst="rect">
                <a:avLst/>
              </a:prstGeom>
              <a:blipFill rotWithShape="1">
                <a:blip r:embed="rId4"/>
                <a:stretch>
                  <a:fillRect l="-11" t="-4" r="8" b="65"/>
                </a:stretch>
              </a:blipFill>
              <a:ln w="28575">
                <a:noFill/>
              </a:ln>
            </p:spPr>
            <p:txBody>
              <a:bodyPr/>
              <a:lstStyle/>
              <a:p>
                <a:r>
                  <a:rPr lang="zh-CN" altLang="en-US">
                    <a:noFill/>
                  </a:rPr>
                  <a:t> </a:t>
                </a:r>
              </a:p>
            </p:txBody>
          </p:sp>
        </mc:Fallback>
      </mc:AlternateContent>
      <p:grpSp>
        <p:nvGrpSpPr>
          <p:cNvPr id="38" name="组合 13"/>
          <p:cNvGrpSpPr/>
          <p:nvPr/>
        </p:nvGrpSpPr>
        <p:grpSpPr>
          <a:xfrm>
            <a:off x="1281161" y="5287447"/>
            <a:ext cx="10332789" cy="783804"/>
            <a:chOff x="1862383" y="5421838"/>
            <a:chExt cx="10332789" cy="783804"/>
          </a:xfrm>
        </p:grpSpPr>
        <p:sp>
          <p:nvSpPr>
            <p:cNvPr id="39" name="文本框 55"/>
            <p:cNvSpPr txBox="1"/>
            <p:nvPr/>
          </p:nvSpPr>
          <p:spPr>
            <a:xfrm>
              <a:off x="1862383" y="5606877"/>
              <a:ext cx="10332789" cy="461665"/>
            </a:xfrm>
            <a:prstGeom prst="rect">
              <a:avLst/>
            </a:prstGeom>
            <a:noFill/>
          </p:spPr>
          <p:txBody>
            <a:bodyPr wrap="square" rtlCol="0">
              <a:spAutoFit/>
            </a:bodyPr>
            <a:lstStyle/>
            <a:p>
              <a:r>
                <a:rPr lang="zh-CN" altLang="en-US" sz="2400" dirty="0">
                  <a:latin typeface="+mn-ea"/>
                  <a:ea typeface="+mn-ea"/>
                </a:rPr>
                <a:t>斯坦顿数                  ，用于测量传递到流体中的热量与流体的热容量之比</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40" name="矩形 12"/>
                <p:cNvSpPr/>
                <p:nvPr/>
              </p:nvSpPr>
              <p:spPr>
                <a:xfrm>
                  <a:off x="3214109" y="5421838"/>
                  <a:ext cx="1660263" cy="7838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ea typeface="+mn-ea"/>
                          </a:rPr>
                          <m:t>𝑆𝑡</m:t>
                        </m:r>
                        <m:r>
                          <a:rPr lang="en-US" altLang="zh-CN" sz="2400" b="0" i="1" smtClean="0">
                            <a:solidFill>
                              <a:srgbClr val="0070C0"/>
                            </a:solidFill>
                            <a:latin typeface="Cambria Math" panose="02040503050406030204" pitchFamily="18" charset="0"/>
                            <a:ea typeface="+mn-ea"/>
                          </a:rPr>
                          <m:t>=</m:t>
                        </m:r>
                        <m:f>
                          <m:fPr>
                            <m:ctrlPr>
                              <a:rPr lang="en-US" altLang="zh-CN" sz="2400" i="1" smtClean="0">
                                <a:solidFill>
                                  <a:srgbClr val="0070C0"/>
                                </a:solidFill>
                                <a:latin typeface="Cambria Math" panose="02040503050406030204" pitchFamily="18" charset="0"/>
                                <a:ea typeface="+mn-ea"/>
                              </a:rPr>
                            </m:ctrlPr>
                          </m:fPr>
                          <m:num>
                            <m:r>
                              <a:rPr lang="en-US" altLang="zh-CN" sz="2400" i="1">
                                <a:solidFill>
                                  <a:srgbClr val="0070C0"/>
                                </a:solidFill>
                                <a:latin typeface="Cambria Math" panose="02040503050406030204" pitchFamily="18" charset="0"/>
                                <a:ea typeface="+mn-ea"/>
                              </a:rPr>
                              <m:t>𝑁𝑢</m:t>
                            </m:r>
                          </m:num>
                          <m:den>
                            <m:r>
                              <a:rPr lang="en-US" altLang="zh-CN" sz="2400" i="1">
                                <a:solidFill>
                                  <a:srgbClr val="0070C0"/>
                                </a:solidFill>
                                <a:latin typeface="Cambria Math" panose="02040503050406030204" pitchFamily="18" charset="0"/>
                                <a:ea typeface="+mn-ea"/>
                              </a:rPr>
                              <m:t>𝑅𝑒</m:t>
                            </m:r>
                            <m:r>
                              <a:rPr lang="en-US" altLang="zh-CN" sz="2400" b="0" i="1" smtClean="0">
                                <a:solidFill>
                                  <a:srgbClr val="0070C0"/>
                                </a:solidFill>
                                <a:latin typeface="Cambria Math" panose="02040503050406030204" pitchFamily="18" charset="0"/>
                                <a:ea typeface="+mn-ea"/>
                              </a:rPr>
                              <m:t>𝑃𝑟</m:t>
                            </m:r>
                          </m:den>
                        </m:f>
                      </m:oMath>
                    </m:oMathPara>
                  </a14:m>
                  <a:endParaRPr lang="zh-CN" altLang="en-US" sz="2400" dirty="0">
                    <a:latin typeface="+mn-ea"/>
                    <a:ea typeface="+mn-ea"/>
                  </a:endParaRPr>
                </a:p>
              </p:txBody>
            </p:sp>
          </mc:Choice>
          <mc:Fallback>
            <p:sp>
              <p:nvSpPr>
                <p:cNvPr id="40" name="矩形 12"/>
                <p:cNvSpPr>
                  <a:spLocks noRot="1" noChangeAspect="1" noMove="1" noResize="1" noEditPoints="1" noAdjustHandles="1" noChangeArrowheads="1" noChangeShapeType="1" noTextEdit="1"/>
                </p:cNvSpPr>
                <p:nvPr/>
              </p:nvSpPr>
              <p:spPr>
                <a:xfrm>
                  <a:off x="3214109" y="5421838"/>
                  <a:ext cx="1660263" cy="783804"/>
                </a:xfrm>
                <a:prstGeom prst="rect">
                  <a:avLst/>
                </a:prstGeom>
                <a:blipFill rotWithShape="1">
                  <a:blip r:embed="rId5"/>
                </a:blipFill>
              </p:spPr>
              <p:txBody>
                <a:bodyPr/>
                <a:lstStyle/>
                <a:p>
                  <a:r>
                    <a:rPr lang="zh-CN" altLang="en-US">
                      <a:noFill/>
                    </a:rPr>
                    <a:t> </a:t>
                  </a:r>
                </a:p>
              </p:txBody>
            </p:sp>
          </mc:Fallback>
        </mc:AlternateContent>
      </p:grpSp>
      <p:sp>
        <p:nvSpPr>
          <p:cNvPr id="41" name="文本框 59"/>
          <p:cNvSpPr txBox="1"/>
          <p:nvPr/>
        </p:nvSpPr>
        <p:spPr>
          <a:xfrm>
            <a:off x="5997327" y="4747291"/>
            <a:ext cx="4357347" cy="461665"/>
          </a:xfrm>
          <a:prstGeom prst="rect">
            <a:avLst/>
          </a:prstGeom>
          <a:noFill/>
        </p:spPr>
        <p:txBody>
          <a:bodyPr wrap="square" rtlCol="0">
            <a:spAutoFit/>
          </a:bodyPr>
          <a:lstStyle/>
          <a:p>
            <a:r>
              <a:rPr lang="en-US" altLang="zh-CN" sz="2400" i="1" dirty="0">
                <a:solidFill>
                  <a:srgbClr val="FF0000"/>
                </a:solidFill>
                <a:latin typeface="Times New Roman" panose="02020603050405020304" pitchFamily="18" charset="0"/>
                <a:ea typeface="+mn-ea"/>
                <a:cs typeface="Times New Roman" panose="02020603050405020304" pitchFamily="18" charset="0"/>
              </a:rPr>
              <a:t>j</a:t>
            </a:r>
            <a:r>
              <a:rPr lang="zh-CN" altLang="en-US" sz="2400" dirty="0">
                <a:solidFill>
                  <a:srgbClr val="FF0000"/>
                </a:solidFill>
                <a:latin typeface="+mn-ea"/>
                <a:ea typeface="+mn-ea"/>
              </a:rPr>
              <a:t>因子</a:t>
            </a:r>
            <a:endParaRPr lang="en-US" altLang="zh-CN" sz="2400" dirty="0">
              <a:solidFill>
                <a:srgbClr val="FF0000"/>
              </a:solidFill>
              <a:latin typeface="+mn-ea"/>
              <a:ea typeface="+mn-ea"/>
            </a:endParaRPr>
          </a:p>
        </p:txBody>
      </p:sp>
      <mc:AlternateContent xmlns:mc="http://schemas.openxmlformats.org/markup-compatibility/2006">
        <mc:Choice xmlns:a14="http://schemas.microsoft.com/office/drawing/2010/main" Requires="a14">
          <p:sp>
            <p:nvSpPr>
              <p:cNvPr id="42" name="矩形 49"/>
              <p:cNvSpPr/>
              <p:nvPr/>
            </p:nvSpPr>
            <p:spPr>
              <a:xfrm>
                <a:off x="1281161" y="6113079"/>
                <a:ext cx="3407856" cy="962508"/>
              </a:xfrm>
              <a:prstGeom prst="rect">
                <a:avLst/>
              </a:prstGeom>
              <a:ln w="28575">
                <a:noFill/>
              </a:ln>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𝑓</m:t>
                              </m:r>
                            </m:sub>
                          </m:sSub>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𝑁𝑢</m:t>
                          </m:r>
                        </m:num>
                        <m:den>
                          <m:r>
                            <a:rPr lang="en-US" altLang="zh-CN" sz="2400" b="0" i="1" smtClean="0">
                              <a:latin typeface="Cambria Math" panose="02040503050406030204" pitchFamily="18" charset="0"/>
                            </a:rPr>
                            <m:t>𝑅𝑒𝑃𝑟</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𝑃𝑟</m:t>
                          </m:r>
                        </m:e>
                        <m: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3</m:t>
                              </m:r>
                            </m:den>
                          </m:f>
                        </m:sup>
                      </m:sSup>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𝑁𝑢</m:t>
                          </m:r>
                        </m:num>
                        <m:den>
                          <m:r>
                            <a:rPr lang="en-US" altLang="zh-CN" sz="2400" i="1">
                              <a:latin typeface="Cambria Math" panose="02040503050406030204" pitchFamily="18" charset="0"/>
                            </a:rPr>
                            <m:t>𝑅𝑒</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𝑃𝑟</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3</m:t>
                                  </m:r>
                                </m:den>
                              </m:f>
                            </m:sup>
                          </m:sSup>
                        </m:den>
                      </m:f>
                    </m:oMath>
                  </m:oMathPara>
                </a14:m>
                <a:endParaRPr lang="zh-CN" altLang="en-US" sz="2400" dirty="0"/>
              </a:p>
            </p:txBody>
          </p:sp>
        </mc:Choice>
        <mc:Fallback>
          <p:sp>
            <p:nvSpPr>
              <p:cNvPr id="42" name="矩形 49"/>
              <p:cNvSpPr>
                <a:spLocks noRot="1" noChangeAspect="1" noMove="1" noResize="1" noEditPoints="1" noAdjustHandles="1" noChangeArrowheads="1" noChangeShapeType="1" noTextEdit="1"/>
              </p:cNvSpPr>
              <p:nvPr/>
            </p:nvSpPr>
            <p:spPr>
              <a:xfrm>
                <a:off x="1281161" y="6113079"/>
                <a:ext cx="3407856" cy="962508"/>
              </a:xfrm>
              <a:prstGeom prst="rect">
                <a:avLst/>
              </a:prstGeom>
              <a:blipFill rotWithShape="1">
                <a:blip r:embed="rId6"/>
                <a:stretch>
                  <a:fillRect l="-11" t="-59" r="5" b="43"/>
                </a:stretch>
              </a:blipFill>
              <a:ln w="28575">
                <a:noFill/>
              </a:ln>
            </p:spPr>
            <p:txBody>
              <a:bodyPr/>
              <a:lstStyle/>
              <a:p>
                <a:r>
                  <a:rPr lang="zh-CN" altLang="en-US">
                    <a:noFill/>
                  </a:rPr>
                  <a:t> </a:t>
                </a:r>
              </a:p>
            </p:txBody>
          </p:sp>
        </mc:Fallback>
      </mc:AlternateContent>
      <p:sp>
        <p:nvSpPr>
          <p:cNvPr id="44" name="TextBox 43"/>
          <p:cNvSpPr txBox="1"/>
          <p:nvPr/>
        </p:nvSpPr>
        <p:spPr>
          <a:xfrm>
            <a:off x="215622" y="3472309"/>
            <a:ext cx="6432114" cy="461665"/>
          </a:xfrm>
          <a:prstGeom prst="rect">
            <a:avLst/>
          </a:prstGeom>
          <a:noFill/>
        </p:spPr>
        <p:txBody>
          <a:bodyPr wrap="square">
            <a:spAutoFit/>
          </a:bodyPr>
          <a:lstStyle/>
          <a:p>
            <a:r>
              <a:rPr lang="zh-CN" altLang="en-US" sz="2400" dirty="0">
                <a:latin typeface="+mn-ea"/>
                <a:ea typeface="+mn-ea"/>
              </a:rPr>
              <a:t>契尔顿</a:t>
            </a:r>
            <a:r>
              <a:rPr lang="en-US" altLang="zh-CN" sz="2400" dirty="0">
                <a:latin typeface="+mn-ea"/>
                <a:ea typeface="+mn-ea"/>
              </a:rPr>
              <a:t>-</a:t>
            </a:r>
            <a:r>
              <a:rPr lang="zh-CN" altLang="en-US" sz="2400" dirty="0">
                <a:latin typeface="+mn-ea"/>
                <a:ea typeface="+mn-ea"/>
              </a:rPr>
              <a:t>柯尔本比拟</a:t>
            </a:r>
            <a:endParaRPr lang="en-US" sz="2400" dirty="0">
              <a:latin typeface="+mn-ea"/>
              <a:ea typeface="+mn-ea"/>
            </a:endParaRPr>
          </a:p>
        </p:txBody>
      </p:sp>
    </p:spTree>
  </p:cSld>
  <p:clrMapOvr>
    <a:masterClrMapping/>
  </p:clrMapOvr>
  <p:timing>
    <p:tnLst>
      <p:par>
        <p:cTn id="1" dur="indefinite" restart="never" nodeType="tmRoot"/>
      </p:par>
    </p:tnLst>
    <p:bldLst>
      <p:bldP spid="30" grpId="0"/>
      <p:bldP spid="31" grpId="0"/>
      <p:bldP spid="32" grpId="0"/>
      <p:bldP spid="35" grpId="0"/>
      <p:bldP spid="3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管内湍流强制对流传热</a:t>
            </a:r>
            <a:endParaRPr lang="zh-CN" altLang="en-US" dirty="0"/>
          </a:p>
          <a:p>
            <a:endParaRPr lang="en-US" dirty="0"/>
          </a:p>
        </p:txBody>
      </p:sp>
      <p:sp>
        <p:nvSpPr>
          <p:cNvPr id="3" name="AutoShape 4"/>
          <p:cNvSpPr/>
          <p:nvPr/>
        </p:nvSpPr>
        <p:spPr bwMode="auto">
          <a:xfrm>
            <a:off x="1797440" y="3588359"/>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4" name="AutoShape 6"/>
          <p:cNvSpPr/>
          <p:nvPr/>
        </p:nvSpPr>
        <p:spPr bwMode="auto">
          <a:xfrm>
            <a:off x="4542331" y="4141689"/>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5" name="AutoShape 12"/>
          <p:cNvSpPr/>
          <p:nvPr/>
        </p:nvSpPr>
        <p:spPr bwMode="auto">
          <a:xfrm>
            <a:off x="4537308" y="2748735"/>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6" name="Line 18"/>
          <p:cNvSpPr>
            <a:spLocks noChangeShapeType="1"/>
          </p:cNvSpPr>
          <p:nvPr/>
        </p:nvSpPr>
        <p:spPr bwMode="auto">
          <a:xfrm>
            <a:off x="2647109" y="3931575"/>
            <a:ext cx="1625672" cy="547471"/>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7" name="Line 19"/>
          <p:cNvSpPr>
            <a:spLocks noChangeShapeType="1"/>
          </p:cNvSpPr>
          <p:nvPr/>
        </p:nvSpPr>
        <p:spPr bwMode="auto">
          <a:xfrm flipV="1">
            <a:off x="2650457" y="3103670"/>
            <a:ext cx="1590513" cy="831253"/>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8" name="AutoShape 21"/>
          <p:cNvSpPr/>
          <p:nvPr/>
        </p:nvSpPr>
        <p:spPr bwMode="auto">
          <a:xfrm>
            <a:off x="4122938" y="2973081"/>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9" name="AutoShape 22"/>
          <p:cNvSpPr/>
          <p:nvPr/>
        </p:nvSpPr>
        <p:spPr bwMode="auto">
          <a:xfrm>
            <a:off x="4158096" y="4356827"/>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0" name="AutoShape 25"/>
          <p:cNvSpPr/>
          <p:nvPr/>
        </p:nvSpPr>
        <p:spPr bwMode="auto">
          <a:xfrm>
            <a:off x="2547492" y="3803496"/>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1" name="TextBox 10"/>
          <p:cNvSpPr txBox="1"/>
          <p:nvPr/>
        </p:nvSpPr>
        <p:spPr>
          <a:xfrm>
            <a:off x="825054" y="4395880"/>
            <a:ext cx="2410937" cy="830997"/>
          </a:xfrm>
          <a:prstGeom prst="rect">
            <a:avLst/>
          </a:prstGeom>
          <a:noFill/>
        </p:spPr>
        <p:txBody>
          <a:bodyPr wrap="square" rtlCol="0">
            <a:spAutoFit/>
          </a:bodyPr>
          <a:lstStyle/>
          <a:p>
            <a:pPr algn="ctr">
              <a:spcBef>
                <a:spcPts val="0"/>
              </a:spcBef>
            </a:pPr>
            <a:r>
              <a:rPr lang="en-US" sz="2400" dirty="0" err="1">
                <a:latin typeface="+mn-ea"/>
                <a:ea typeface="+mn-ea"/>
              </a:rPr>
              <a:t>管槽内湍流强制对流传热关联式</a:t>
            </a:r>
            <a:endParaRPr lang="en-US" sz="2400" dirty="0">
              <a:latin typeface="+mn-ea"/>
              <a:ea typeface="+mn-ea"/>
            </a:endParaRPr>
          </a:p>
        </p:txBody>
      </p:sp>
      <p:sp>
        <p:nvSpPr>
          <p:cNvPr id="12" name="TextBox 11"/>
          <p:cNvSpPr txBox="1"/>
          <p:nvPr/>
        </p:nvSpPr>
        <p:spPr>
          <a:xfrm>
            <a:off x="5117427" y="2668081"/>
            <a:ext cx="1540275" cy="830997"/>
          </a:xfrm>
          <a:prstGeom prst="rect">
            <a:avLst/>
          </a:prstGeom>
          <a:noFill/>
        </p:spPr>
        <p:txBody>
          <a:bodyPr wrap="square" rtlCol="0">
            <a:spAutoFit/>
          </a:bodyPr>
          <a:lstStyle/>
          <a:p>
            <a:pPr algn="ctr">
              <a:spcBef>
                <a:spcPts val="0"/>
              </a:spcBef>
            </a:pPr>
            <a:r>
              <a:rPr lang="en-US" sz="2400" dirty="0" err="1">
                <a:latin typeface="+mn-ea"/>
                <a:ea typeface="+mn-ea"/>
              </a:rPr>
              <a:t>常规流体</a:t>
            </a:r>
            <a:endParaRPr lang="en-US" sz="2400" dirty="0">
              <a:latin typeface="+mn-ea"/>
              <a:ea typeface="+mn-ea"/>
            </a:endParaRPr>
          </a:p>
          <a:p>
            <a:pPr algn="ctr">
              <a:spcBef>
                <a:spcPts val="0"/>
              </a:spcBef>
            </a:pPr>
            <a:r>
              <a:rPr lang="zh-CN" altLang="en-US" sz="2400" dirty="0">
                <a:latin typeface="+mn-ea"/>
                <a:ea typeface="+mn-ea"/>
              </a:rPr>
              <a:t>（</a:t>
            </a:r>
            <a:r>
              <a:rPr lang="en-US" altLang="zh-CN" sz="2400" dirty="0" err="1">
                <a:latin typeface="+mn-ea"/>
                <a:ea typeface="+mn-ea"/>
              </a:rPr>
              <a:t>Pr</a:t>
            </a:r>
            <a:r>
              <a:rPr lang="en-US" altLang="zh-CN" sz="2400" dirty="0">
                <a:latin typeface="+mn-ea"/>
                <a:ea typeface="+mn-ea"/>
              </a:rPr>
              <a:t>&gt;0.6)</a:t>
            </a:r>
            <a:endParaRPr lang="en-US" sz="2400" dirty="0">
              <a:latin typeface="+mn-ea"/>
              <a:ea typeface="+mn-ea"/>
            </a:endParaRPr>
          </a:p>
        </p:txBody>
      </p:sp>
      <p:sp>
        <p:nvSpPr>
          <p:cNvPr id="13" name="TextBox 12"/>
          <p:cNvSpPr txBox="1"/>
          <p:nvPr/>
        </p:nvSpPr>
        <p:spPr>
          <a:xfrm>
            <a:off x="5194886" y="4239841"/>
            <a:ext cx="1540275" cy="461665"/>
          </a:xfrm>
          <a:prstGeom prst="rect">
            <a:avLst/>
          </a:prstGeom>
          <a:noFill/>
        </p:spPr>
        <p:txBody>
          <a:bodyPr wrap="square" rtlCol="0">
            <a:spAutoFit/>
          </a:bodyPr>
          <a:lstStyle/>
          <a:p>
            <a:pPr algn="ctr">
              <a:spcBef>
                <a:spcPts val="0"/>
              </a:spcBef>
            </a:pPr>
            <a:r>
              <a:rPr lang="en-US" sz="2400" dirty="0" err="1">
                <a:latin typeface="+mn-ea"/>
                <a:ea typeface="+mn-ea"/>
              </a:rPr>
              <a:t>液态金属</a:t>
            </a:r>
            <a:endParaRPr lang="en-US" sz="2400" dirty="0">
              <a:latin typeface="+mn-ea"/>
              <a:ea typeface="+mn-ea"/>
            </a:endParaRPr>
          </a:p>
        </p:txBody>
      </p:sp>
      <p:sp>
        <p:nvSpPr>
          <p:cNvPr id="14" name="AutoShape 6"/>
          <p:cNvSpPr/>
          <p:nvPr/>
        </p:nvSpPr>
        <p:spPr bwMode="auto">
          <a:xfrm>
            <a:off x="8549576" y="3092531"/>
            <a:ext cx="580119" cy="6696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F7BE52"/>
          </a:solidFill>
          <a:ln>
            <a:noFill/>
          </a:ln>
          <a:effectLst/>
        </p:spPr>
        <p:txBody>
          <a:bodyPr lIns="0" tIns="0" rIns="0" bIns="0" anchor="ctr"/>
          <a:lstStyle/>
          <a:p>
            <a:pPr>
              <a:lnSpc>
                <a:spcPct val="100000"/>
              </a:lnSpc>
              <a:defRPr/>
            </a:pPr>
            <a:endParaRPr lang="es-ES" sz="1685">
              <a:latin typeface="Agency FB" panose="020B0503020202020204" pitchFamily="34" charset="0"/>
              <a:ea typeface="微软雅黑" panose="020B0503020204020204" pitchFamily="34" charset="-122"/>
              <a:cs typeface="Helvetica Light" charset="0"/>
              <a:sym typeface="Agency FB" panose="020B0503020202020204" pitchFamily="34" charset="0"/>
            </a:endParaRPr>
          </a:p>
        </p:txBody>
      </p:sp>
      <p:sp>
        <p:nvSpPr>
          <p:cNvPr id="15" name="AutoShape 12"/>
          <p:cNvSpPr/>
          <p:nvPr/>
        </p:nvSpPr>
        <p:spPr bwMode="auto">
          <a:xfrm>
            <a:off x="8544553" y="1699577"/>
            <a:ext cx="580119" cy="6696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92D150"/>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6" name="Line 18"/>
          <p:cNvSpPr>
            <a:spLocks noChangeShapeType="1"/>
          </p:cNvSpPr>
          <p:nvPr/>
        </p:nvSpPr>
        <p:spPr bwMode="auto">
          <a:xfrm>
            <a:off x="6654354" y="2882417"/>
            <a:ext cx="1625672" cy="547471"/>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7" name="Line 19"/>
          <p:cNvSpPr>
            <a:spLocks noChangeShapeType="1"/>
          </p:cNvSpPr>
          <p:nvPr/>
        </p:nvSpPr>
        <p:spPr bwMode="auto">
          <a:xfrm flipV="1">
            <a:off x="6657702" y="2054512"/>
            <a:ext cx="1590513" cy="831253"/>
          </a:xfrm>
          <a:prstGeom prst="line">
            <a:avLst/>
          </a:prstGeom>
          <a:noFill/>
          <a:ln w="101600" cap="flat" cmpd="sng">
            <a:solidFill>
              <a:srgbClr val="B9B9B9"/>
            </a:solidFill>
            <a:prstDash val="solid"/>
            <a:round/>
          </a:ln>
          <a:effectLst/>
        </p:spPr>
        <p:txBody>
          <a:bodyPr lIns="0" tIns="0" rIns="0" bIns="0" anchor="ctr"/>
          <a:lstStyle/>
          <a:p>
            <a:pPr defTabSz="240665">
              <a:defRPr/>
            </a:pPr>
            <a:endParaRPr lang="es-ES" sz="635">
              <a:solidFill>
                <a:srgbClr val="000000"/>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AutoShape 21"/>
          <p:cNvSpPr/>
          <p:nvPr/>
        </p:nvSpPr>
        <p:spPr bwMode="auto">
          <a:xfrm>
            <a:off x="8130183" y="1923923"/>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92D150"/>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19" name="AutoShape 22"/>
          <p:cNvSpPr/>
          <p:nvPr/>
        </p:nvSpPr>
        <p:spPr bwMode="auto">
          <a:xfrm>
            <a:off x="8165341" y="3307669"/>
            <a:ext cx="227695" cy="2276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F7BE52"/>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gency FB" panose="020B0503020202020204" pitchFamily="34" charset="0"/>
              <a:ea typeface="微软雅黑" panose="020B0503020204020204" pitchFamily="34" charset="-122"/>
              <a:cs typeface="Gill Sans" charset="0"/>
              <a:sym typeface="Agency FB" panose="020B0503020202020204" pitchFamily="34" charset="0"/>
            </a:endParaRPr>
          </a:p>
        </p:txBody>
      </p:sp>
      <p:sp>
        <p:nvSpPr>
          <p:cNvPr id="20" name="TextBox 19"/>
          <p:cNvSpPr txBox="1"/>
          <p:nvPr/>
        </p:nvSpPr>
        <p:spPr>
          <a:xfrm>
            <a:off x="8949690" y="1469390"/>
            <a:ext cx="2891155" cy="1198880"/>
          </a:xfrm>
          <a:prstGeom prst="rect">
            <a:avLst/>
          </a:prstGeom>
          <a:noFill/>
        </p:spPr>
        <p:txBody>
          <a:bodyPr wrap="square" rtlCol="0">
            <a:spAutoFit/>
          </a:bodyPr>
          <a:lstStyle/>
          <a:p>
            <a:pPr algn="ctr">
              <a:spcBef>
                <a:spcPts val="0"/>
              </a:spcBef>
            </a:pPr>
            <a:r>
              <a:rPr lang="zh-CN" altLang="en-US" sz="2400" dirty="0">
                <a:latin typeface="+mn-ea"/>
                <a:ea typeface="+mn-ea"/>
              </a:rPr>
              <a:t>迪图斯</a:t>
            </a:r>
            <a:r>
              <a:rPr lang="en-US" altLang="zh-CN" sz="2400" dirty="0">
                <a:latin typeface="+mn-ea"/>
                <a:ea typeface="+mn-ea"/>
              </a:rPr>
              <a:t>-</a:t>
            </a:r>
            <a:r>
              <a:rPr lang="zh-CN" altLang="en-US" sz="2400" dirty="0">
                <a:latin typeface="+mn-ea"/>
                <a:ea typeface="+mn-ea"/>
              </a:rPr>
              <a:t>贝尔特（</a:t>
            </a:r>
            <a:r>
              <a:rPr lang="en-US" sz="2400" dirty="0">
                <a:latin typeface="+mn-ea"/>
                <a:ea typeface="+mn-ea"/>
              </a:rPr>
              <a:t>Dittus-Boelter）</a:t>
            </a:r>
            <a:r>
              <a:rPr lang="zh-CN" altLang="en-US" sz="2400" dirty="0">
                <a:latin typeface="+mn-ea"/>
                <a:ea typeface="+mn-ea"/>
              </a:rPr>
              <a:t>公式</a:t>
            </a:r>
            <a:endParaRPr lang="en-US" sz="2400" dirty="0">
              <a:latin typeface="+mn-ea"/>
              <a:ea typeface="+mn-ea"/>
            </a:endParaRPr>
          </a:p>
        </p:txBody>
      </p:sp>
      <p:sp>
        <p:nvSpPr>
          <p:cNvPr id="21" name="TextBox 20"/>
          <p:cNvSpPr txBox="1"/>
          <p:nvPr/>
        </p:nvSpPr>
        <p:spPr>
          <a:xfrm>
            <a:off x="8834755" y="3083560"/>
            <a:ext cx="3136265" cy="829945"/>
          </a:xfrm>
          <a:prstGeom prst="rect">
            <a:avLst/>
          </a:prstGeom>
          <a:noFill/>
        </p:spPr>
        <p:txBody>
          <a:bodyPr wrap="square">
            <a:spAutoFit/>
          </a:bodyPr>
          <a:lstStyle/>
          <a:p>
            <a:pPr algn="ctr">
              <a:spcBef>
                <a:spcPts val="0"/>
              </a:spcBef>
            </a:pPr>
            <a:r>
              <a:rPr lang="zh-CN" altLang="en-US" sz="2400" dirty="0">
                <a:latin typeface="+mn-ea"/>
                <a:ea typeface="+mn-ea"/>
              </a:rPr>
              <a:t>格尼林斯基（</a:t>
            </a:r>
            <a:r>
              <a:rPr lang="en-US" sz="2400" dirty="0" err="1">
                <a:latin typeface="+mn-ea"/>
                <a:ea typeface="+mn-ea"/>
              </a:rPr>
              <a:t>Gnielinski</a:t>
            </a:r>
            <a:r>
              <a:rPr lang="en-US" sz="2400" dirty="0">
                <a:latin typeface="+mn-ea"/>
                <a:ea typeface="+mn-ea"/>
              </a:rPr>
              <a:t>）</a:t>
            </a:r>
            <a:r>
              <a:rPr lang="zh-CN" altLang="en-US" sz="2400" dirty="0">
                <a:latin typeface="+mn-ea"/>
                <a:ea typeface="+mn-ea"/>
              </a:rPr>
              <a:t>公式</a:t>
            </a:r>
            <a:endParaRPr lang="zh-CN" altLang="en-US" sz="2400" dirty="0">
              <a:latin typeface="+mn-ea"/>
              <a:ea typeface="+mn-ea"/>
            </a:endParaRPr>
          </a:p>
        </p:txBody>
      </p:sp>
    </p:spTree>
  </p:cSld>
  <p:clrMapOvr>
    <a:masterClrMapping/>
  </p:clrMapOvr>
  <p:timing>
    <p:tnLst>
      <p:par>
        <p:cTn id="1" dur="indefinite" restart="never" nodeType="tmRoot"/>
      </p:par>
    </p:tnLst>
    <p:bldLst>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animBg="1"/>
      <p:bldP spid="15" grpId="0" animBg="1"/>
      <p:bldP spid="16" grpId="0" animBg="1"/>
      <p:bldP spid="17" grpId="0" animBg="1"/>
      <p:bldP spid="18" grpId="0" animBg="1"/>
      <p:bldP spid="19"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温度场</a:t>
            </a:r>
            <a:endParaRPr lang="en-US" dirty="0"/>
          </a:p>
        </p:txBody>
      </p:sp>
      <p:grpSp>
        <p:nvGrpSpPr>
          <p:cNvPr id="3" name="组合 6"/>
          <p:cNvGrpSpPr/>
          <p:nvPr/>
        </p:nvGrpSpPr>
        <p:grpSpPr>
          <a:xfrm>
            <a:off x="956945" y="5776595"/>
            <a:ext cx="723900" cy="723900"/>
            <a:chOff x="1507" y="9097"/>
            <a:chExt cx="1140" cy="1140"/>
          </a:xfrm>
        </p:grpSpPr>
        <p:sp>
          <p:nvSpPr>
            <p:cNvPr id="4" name="Donut 3"/>
            <p:cNvSpPr/>
            <p:nvPr/>
          </p:nvSpPr>
          <p:spPr>
            <a:xfrm>
              <a:off x="1507" y="9097"/>
              <a:ext cx="1141" cy="1141"/>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 name="Freeform 4"/>
            <p:cNvSpPr>
              <a:spLocks noEditPoints="1"/>
            </p:cNvSpPr>
            <p:nvPr/>
          </p:nvSpPr>
          <p:spPr bwMode="auto">
            <a:xfrm>
              <a:off x="1831" y="9408"/>
              <a:ext cx="493" cy="51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grpSp>
        <p:nvGrpSpPr>
          <p:cNvPr id="6" name="组合 3"/>
          <p:cNvGrpSpPr/>
          <p:nvPr/>
        </p:nvGrpSpPr>
        <p:grpSpPr>
          <a:xfrm>
            <a:off x="884555" y="1023620"/>
            <a:ext cx="723900" cy="723900"/>
            <a:chOff x="13551" y="5200"/>
            <a:chExt cx="1140" cy="1140"/>
          </a:xfrm>
        </p:grpSpPr>
        <p:sp>
          <p:nvSpPr>
            <p:cNvPr id="7" name="Freeform 6"/>
            <p:cNvSpPr>
              <a:spLocks noEditPoints="1"/>
            </p:cNvSpPr>
            <p:nvPr/>
          </p:nvSpPr>
          <p:spPr bwMode="auto">
            <a:xfrm>
              <a:off x="13928" y="5531"/>
              <a:ext cx="395" cy="4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8" name="Donut 7"/>
            <p:cNvSpPr/>
            <p:nvPr/>
          </p:nvSpPr>
          <p:spPr>
            <a:xfrm>
              <a:off x="13551" y="5200"/>
              <a:ext cx="1141" cy="1141"/>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9" name="TextBox 8"/>
          <p:cNvSpPr txBox="1"/>
          <p:nvPr/>
        </p:nvSpPr>
        <p:spPr>
          <a:xfrm>
            <a:off x="1748790" y="5871845"/>
            <a:ext cx="10175240" cy="977265"/>
          </a:xfrm>
          <a:prstGeom prst="rect">
            <a:avLst/>
          </a:prstGeom>
          <a:noFill/>
        </p:spPr>
        <p:txBody>
          <a:bodyPr wrap="square" rtlCol="0">
            <a:spAutoFit/>
          </a:bodyPr>
          <a:lstStyle/>
          <a:p>
            <a:pPr algn="l">
              <a:lnSpc>
                <a:spcPct val="120000"/>
              </a:lnSpc>
            </a:pPr>
            <a:r>
              <a:rPr lang="zh-CN" altLang="en-US" sz="2400">
                <a:solidFill>
                  <a:schemeClr val="accent1">
                    <a:lumMod val="75000"/>
                  </a:schemeClr>
                </a:solidFill>
                <a:latin typeface="Agency FB" panose="020B0503020202020204" pitchFamily="34" charset="0"/>
                <a:ea typeface="微软雅黑" panose="020B0503020204020204" pitchFamily="34" charset="-122"/>
                <a:cs typeface="+mn-ea"/>
                <a:sym typeface="Agency FB" panose="020B0503020202020204" pitchFamily="34" charset="0"/>
              </a:rPr>
              <a:t>特殊情况下，物体的温度仅在一个坐标方向有变化，这种情况下的温度场称为</a:t>
            </a:r>
            <a:r>
              <a:rPr lang="zh-CN" altLang="en-US" sz="2400" b="1">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rPr>
              <a:t>一维稳态温度场</a:t>
            </a:r>
            <a:endParaRPr lang="zh-CN" altLang="en-US" sz="2400" b="1">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0" name="TextBox 9"/>
          <p:cNvSpPr txBox="1"/>
          <p:nvPr/>
        </p:nvSpPr>
        <p:spPr>
          <a:xfrm>
            <a:off x="1676774" y="1095814"/>
            <a:ext cx="792480" cy="534035"/>
          </a:xfrm>
          <a:prstGeom prst="rect">
            <a:avLst/>
          </a:prstGeom>
          <a:noFill/>
        </p:spPr>
        <p:txBody>
          <a:bodyPr wrap="none" rtlCol="0">
            <a:spAutoFit/>
          </a:bodyPr>
          <a:lstStyle/>
          <a:p>
            <a:pPr>
              <a:lnSpc>
                <a:spcPct val="120000"/>
              </a:lnSpc>
            </a:pPr>
            <a:r>
              <a:rPr lang="zh-CN" altLang="en-US" sz="2400" b="1">
                <a:solidFill>
                  <a:srgbClr val="F17475"/>
                </a:solidFill>
                <a:latin typeface="Agency FB" panose="020B0503020202020204" pitchFamily="34" charset="0"/>
                <a:ea typeface="微软雅黑" panose="020B0503020204020204" pitchFamily="34" charset="-122"/>
                <a:cs typeface="+mn-ea"/>
                <a:sym typeface="Agency FB" panose="020B0503020202020204" pitchFamily="34" charset="0"/>
              </a:rPr>
              <a:t>定义</a:t>
            </a:r>
            <a:endParaRPr lang="zh-CN" altLang="en-US" sz="2400" b="1" dirty="0">
              <a:solidFill>
                <a:srgbClr val="F17475"/>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1" name="TextBox 10"/>
          <p:cNvSpPr txBox="1"/>
          <p:nvPr/>
        </p:nvSpPr>
        <p:spPr>
          <a:xfrm>
            <a:off x="1676720" y="2895447"/>
            <a:ext cx="792480" cy="534035"/>
          </a:xfrm>
          <a:prstGeom prst="rect">
            <a:avLst/>
          </a:prstGeom>
          <a:noFill/>
        </p:spPr>
        <p:txBody>
          <a:bodyPr wrap="none" rtlCol="0">
            <a:spAutoFit/>
          </a:bodyPr>
          <a:lstStyle/>
          <a:p>
            <a:pPr>
              <a:lnSpc>
                <a:spcPct val="120000"/>
              </a:lnSpc>
            </a:pPr>
            <a:r>
              <a:rPr lang="zh-CN" altLang="en-US" sz="2400" b="1">
                <a:solidFill>
                  <a:srgbClr val="01B3C5"/>
                </a:solidFill>
                <a:latin typeface="Agency FB" panose="020B0503020202020204" pitchFamily="34" charset="0"/>
                <a:ea typeface="微软雅黑" panose="020B0503020204020204" pitchFamily="34" charset="-122"/>
                <a:cs typeface="+mn-ea"/>
                <a:sym typeface="Agency FB" panose="020B0503020202020204" pitchFamily="34" charset="0"/>
              </a:rPr>
              <a:t>分类</a:t>
            </a:r>
            <a:endParaRPr lang="zh-CN" altLang="en-US" sz="2400" b="1" dirty="0">
              <a:solidFill>
                <a:srgbClr val="01B3C5"/>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12" name="组合 5"/>
          <p:cNvGrpSpPr/>
          <p:nvPr/>
        </p:nvGrpSpPr>
        <p:grpSpPr>
          <a:xfrm>
            <a:off x="953770" y="2776855"/>
            <a:ext cx="723900" cy="723900"/>
            <a:chOff x="1502" y="4938"/>
            <a:chExt cx="1140" cy="1140"/>
          </a:xfrm>
        </p:grpSpPr>
        <p:sp>
          <p:nvSpPr>
            <p:cNvPr id="13" name="Donut 12"/>
            <p:cNvSpPr/>
            <p:nvPr/>
          </p:nvSpPr>
          <p:spPr>
            <a:xfrm>
              <a:off x="1502" y="4938"/>
              <a:ext cx="1141" cy="1141"/>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4" name="Freeform 47"/>
            <p:cNvSpPr>
              <a:spLocks noEditPoints="1"/>
            </p:cNvSpPr>
            <p:nvPr/>
          </p:nvSpPr>
          <p:spPr bwMode="auto">
            <a:xfrm>
              <a:off x="1886" y="5234"/>
              <a:ext cx="374" cy="548"/>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1B3C5"/>
            </a:solidFill>
            <a:ln>
              <a:solidFill>
                <a:srgbClr val="01B3C5"/>
              </a:solid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
        <p:nvSpPr>
          <p:cNvPr id="15" name="文本框 7"/>
          <p:cNvSpPr txBox="1"/>
          <p:nvPr/>
        </p:nvSpPr>
        <p:spPr>
          <a:xfrm>
            <a:off x="1475740" y="1888490"/>
            <a:ext cx="11198225" cy="460375"/>
          </a:xfrm>
          <a:prstGeom prst="rect">
            <a:avLst/>
          </a:prstGeom>
          <a:noFill/>
        </p:spPr>
        <p:txBody>
          <a:bodyPr wrap="none" rtlCol="0" anchor="t">
            <a:spAutoFit/>
          </a:bodyPr>
          <a:lstStyle/>
          <a:p>
            <a:r>
              <a:rPr lang="zh-CN" altLang="en-US" sz="2400" kern="0" dirty="0">
                <a:solidFill>
                  <a:schemeClr val="tx1"/>
                </a:solidFill>
                <a:ea typeface="黑体" panose="02010609060101010101" pitchFamily="2" charset="-122"/>
                <a:sym typeface="+mn-ea"/>
              </a:rPr>
              <a:t>又称温度分布（</a:t>
            </a:r>
            <a:r>
              <a:rPr lang="en-US" altLang="zh-CN" sz="2400" kern="0" dirty="0">
                <a:solidFill>
                  <a:schemeClr val="tx1"/>
                </a:solidFill>
                <a:ea typeface="黑体" panose="02010609060101010101" pitchFamily="2" charset="-122"/>
                <a:sym typeface="+mn-ea"/>
              </a:rPr>
              <a:t>temperature distribution</a:t>
            </a:r>
            <a:r>
              <a:rPr lang="zh-CN" altLang="en-US" sz="2400" kern="0" dirty="0">
                <a:solidFill>
                  <a:schemeClr val="tx1"/>
                </a:solidFill>
                <a:ea typeface="黑体" panose="02010609060101010101" pitchFamily="2" charset="-122"/>
                <a:sym typeface="+mn-ea"/>
              </a:rPr>
              <a:t>），各个时刻物体中各点温度所组成的集合</a:t>
            </a:r>
            <a:endParaRPr lang="zh-CN" altLang="en-US" sz="2400" kern="0" dirty="0">
              <a:solidFill>
                <a:schemeClr val="tx1"/>
              </a:solidFill>
              <a:ea typeface="黑体" panose="02010609060101010101" pitchFamily="2" charset="-122"/>
              <a:sym typeface="+mn-ea"/>
            </a:endParaRPr>
          </a:p>
        </p:txBody>
      </p:sp>
      <p:graphicFrame>
        <p:nvGraphicFramePr>
          <p:cNvPr id="16" name="表格 8"/>
          <p:cNvGraphicFramePr>
            <a:graphicFrameLocks noGrp="1"/>
          </p:cNvGraphicFramePr>
          <p:nvPr>
            <p:custDataLst>
              <p:tags r:id="rId1"/>
            </p:custDataLst>
          </p:nvPr>
        </p:nvGraphicFramePr>
        <p:xfrm>
          <a:off x="2828925" y="2989580"/>
          <a:ext cx="6272530" cy="2618105"/>
        </p:xfrm>
        <a:graphic>
          <a:graphicData uri="http://schemas.openxmlformats.org/drawingml/2006/table">
            <a:tbl>
              <a:tblPr firstRow="1" bandRow="1">
                <a:tableStyleId>{5C22544A-7EE6-4342-B048-85BDC9FD1C3A}</a:tableStyleId>
              </a:tblPr>
              <a:tblGrid>
                <a:gridCol w="2304415"/>
                <a:gridCol w="1877060"/>
                <a:gridCol w="2091055"/>
              </a:tblGrid>
              <a:tr h="686435">
                <a:tc>
                  <a:txBody>
                    <a:bodyPr/>
                    <a:lstStyle/>
                    <a:p>
                      <a:pPr algn="ctr"/>
                      <a:r>
                        <a:rPr lang="zh-CN" altLang="en-US" dirty="0">
                          <a:solidFill>
                            <a:schemeClr val="tx1"/>
                          </a:solidFill>
                        </a:rPr>
                        <a:t>分类</a:t>
                      </a:r>
                      <a:endParaRPr lang="zh-CN" altLang="en-US" dirty="0">
                        <a:solidFill>
                          <a:schemeClr val="tx1"/>
                        </a:solidFill>
                      </a:endParaRPr>
                    </a:p>
                  </a:txBody>
                  <a:tcPr anchor="ctr"/>
                </a:tc>
                <a:tc>
                  <a:txBody>
                    <a:bodyPr/>
                    <a:lstStyle/>
                    <a:p>
                      <a:pPr algn="ctr"/>
                      <a:r>
                        <a:rPr lang="zh-CN" altLang="en-US" dirty="0">
                          <a:solidFill>
                            <a:schemeClr val="tx1"/>
                          </a:solidFill>
                        </a:rPr>
                        <a:t>条件</a:t>
                      </a:r>
                      <a:endParaRPr lang="zh-CN" altLang="en-US" dirty="0">
                        <a:solidFill>
                          <a:schemeClr val="tx1"/>
                        </a:solidFill>
                      </a:endParaRPr>
                    </a:p>
                  </a:txBody>
                  <a:tcPr anchor="ctr"/>
                </a:tc>
                <a:tc>
                  <a:txBody>
                    <a:bodyPr/>
                    <a:lstStyle/>
                    <a:p>
                      <a:pPr algn="ctr"/>
                      <a:r>
                        <a:rPr lang="zh-CN" altLang="en-US" dirty="0">
                          <a:solidFill>
                            <a:schemeClr val="tx1"/>
                          </a:solidFill>
                        </a:rPr>
                        <a:t>表达式</a:t>
                      </a:r>
                      <a:endParaRPr lang="zh-CN" altLang="en-US" dirty="0">
                        <a:solidFill>
                          <a:schemeClr val="tx1"/>
                        </a:solidFill>
                      </a:endParaRPr>
                    </a:p>
                  </a:txBody>
                  <a:tcPr anchor="ctr"/>
                </a:tc>
              </a:tr>
              <a:tr h="1017270">
                <a:tc>
                  <a:txBody>
                    <a:bodyPr/>
                    <a:lstStyle/>
                    <a:p>
                      <a:pPr algn="ctr"/>
                      <a:r>
                        <a:rPr lang="zh-CN" altLang="en-US" dirty="0">
                          <a:solidFill>
                            <a:schemeClr val="tx1"/>
                          </a:solidFill>
                        </a:rPr>
                        <a:t>稳态条件下的温度场</a:t>
                      </a:r>
                      <a:endParaRPr lang="zh-CN" altLang="en-US" dirty="0">
                        <a:solidFill>
                          <a:schemeClr val="tx1"/>
                        </a:solidFill>
                      </a:endParaRPr>
                    </a:p>
                  </a:txBody>
                  <a:tcPr anchor="ctr"/>
                </a:tc>
                <a:tc>
                  <a:txBody>
                    <a:bodyPr/>
                    <a:lstStyle/>
                    <a:p>
                      <a:pPr algn="ctr"/>
                      <a:r>
                        <a:rPr lang="zh-CN" altLang="en-US" dirty="0">
                          <a:solidFill>
                            <a:schemeClr val="tx1"/>
                          </a:solidFill>
                        </a:rPr>
                        <a:t>各点的温度不随时间而变</a:t>
                      </a:r>
                      <a:endParaRPr lang="zh-CN" altLang="en-US" dirty="0">
                        <a:solidFill>
                          <a:schemeClr val="tx1"/>
                        </a:solidFill>
                      </a:endParaRPr>
                    </a:p>
                  </a:txBody>
                  <a:tcPr anchor="ctr"/>
                </a:tc>
                <a:tc>
                  <a:txBody>
                    <a:bodyPr/>
                    <a:lstStyle/>
                    <a:p>
                      <a:pPr algn="ctr"/>
                      <a:endParaRPr lang="zh-CN" altLang="en-US" dirty="0">
                        <a:solidFill>
                          <a:schemeClr val="tx1"/>
                        </a:solidFill>
                      </a:endParaRPr>
                    </a:p>
                  </a:txBody>
                  <a:tcPr anchor="ctr"/>
                </a:tc>
              </a:tr>
              <a:tr h="914400">
                <a:tc>
                  <a:txBody>
                    <a:bodyPr/>
                    <a:lstStyle/>
                    <a:p>
                      <a:pPr algn="ctr"/>
                      <a:r>
                        <a:rPr lang="zh-CN" altLang="en-US" dirty="0">
                          <a:solidFill>
                            <a:schemeClr val="tx1"/>
                          </a:solidFill>
                        </a:rPr>
                        <a:t>工作条件变动时的温度场</a:t>
                      </a:r>
                      <a:endParaRPr lang="zh-CN" altLang="en-US" dirty="0">
                        <a:solidFill>
                          <a:schemeClr val="tx1"/>
                        </a:solidFill>
                      </a:endParaRPr>
                    </a:p>
                  </a:txBody>
                  <a:tcPr anchor="ctr"/>
                </a:tc>
                <a:tc>
                  <a:txBody>
                    <a:bodyPr/>
                    <a:lstStyle/>
                    <a:p>
                      <a:pPr algn="ctr"/>
                      <a:r>
                        <a:rPr lang="zh-CN" altLang="en-US" dirty="0">
                          <a:solidFill>
                            <a:schemeClr val="tx1"/>
                          </a:solidFill>
                        </a:rPr>
                        <a:t>温度分布随时间而变</a:t>
                      </a:r>
                      <a:endParaRPr lang="zh-CN" altLang="en-US" dirty="0">
                        <a:solidFill>
                          <a:schemeClr val="tx1"/>
                        </a:solidFill>
                      </a:endParaRPr>
                    </a:p>
                  </a:txBody>
                  <a:tcPr anchor="ctr"/>
                </a:tc>
                <a:tc>
                  <a:txBody>
                    <a:bodyPr/>
                    <a:lstStyle/>
                    <a:p>
                      <a:pPr algn="ctr"/>
                      <a:endParaRPr lang="zh-CN" altLang="en-US" dirty="0">
                        <a:solidFill>
                          <a:schemeClr val="tx1"/>
                        </a:solidFill>
                      </a:endParaRPr>
                    </a:p>
                  </a:txBody>
                  <a:tcPr anchor="ctr"/>
                </a:tc>
              </a:tr>
            </a:tbl>
          </a:graphicData>
        </a:graphic>
      </p:graphicFrame>
      <p:grpSp>
        <p:nvGrpSpPr>
          <p:cNvPr id="17" name="组合 1"/>
          <p:cNvGrpSpPr/>
          <p:nvPr/>
        </p:nvGrpSpPr>
        <p:grpSpPr>
          <a:xfrm>
            <a:off x="7293610" y="3999865"/>
            <a:ext cx="1537970" cy="1210310"/>
            <a:chOff x="11486" y="6299"/>
            <a:chExt cx="2422" cy="1906"/>
          </a:xfrm>
        </p:grpSpPr>
        <mc:AlternateContent xmlns:mc="http://schemas.openxmlformats.org/markup-compatibility/2006">
          <mc:Choice xmlns:a14="http://schemas.microsoft.com/office/drawing/2010/main" Requires="a14">
            <p:sp>
              <p:nvSpPr>
                <p:cNvPr id="18" name="文本框 9"/>
                <p:cNvSpPr txBox="1"/>
                <p:nvPr/>
              </p:nvSpPr>
              <p:spPr>
                <a:xfrm>
                  <a:off x="11486" y="7769"/>
                  <a:ext cx="2423" cy="4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b="0" i="1" smtClean="0">
                                <a:latin typeface="Cambria Math" panose="02040503050406030204" pitchFamily="18" charset="0"/>
                              </a:rPr>
                              <m:t>𝜏</m:t>
                            </m:r>
                          </m:e>
                        </m:d>
                      </m:oMath>
                    </m:oMathPara>
                  </a14:m>
                  <a:endParaRPr lang="zh-CN" altLang="en-US" dirty="0"/>
                </a:p>
              </p:txBody>
            </p:sp>
          </mc:Choice>
          <mc:Fallback>
            <p:sp>
              <p:nvSpPr>
                <p:cNvPr id="18" name="文本框 9"/>
                <p:cNvSpPr txBox="1">
                  <a:spLocks noRot="1" noChangeAspect="1" noMove="1" noResize="1" noEditPoints="1" noAdjustHandles="1" noChangeArrowheads="1" noChangeShapeType="1" noTextEdit="1"/>
                </p:cNvSpPr>
                <p:nvPr/>
              </p:nvSpPr>
              <p:spPr>
                <a:xfrm>
                  <a:off x="11486" y="7769"/>
                  <a:ext cx="2423" cy="436"/>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6"/>
                <p:cNvSpPr txBox="1"/>
                <p:nvPr/>
              </p:nvSpPr>
              <p:spPr>
                <a:xfrm>
                  <a:off x="11486" y="6299"/>
                  <a:ext cx="2268" cy="4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zh-CN" altLang="en-US" b="0" i="1" smtClean="0">
                                <a:latin typeface="Cambria Math" panose="02040503050406030204" pitchFamily="18" charset="0"/>
                              </a:rPr>
                              <m:t> </m:t>
                            </m:r>
                          </m:e>
                        </m:d>
                      </m:oMath>
                    </m:oMathPara>
                  </a14:m>
                  <a:endParaRPr lang="zh-CN" altLang="en-US" dirty="0"/>
                </a:p>
              </p:txBody>
            </p:sp>
          </mc:Choice>
          <mc:Fallback>
            <p:sp>
              <p:nvSpPr>
                <p:cNvPr id="19" name="文本框 16"/>
                <p:cNvSpPr txBox="1">
                  <a:spLocks noRot="1" noChangeAspect="1" noMove="1" noResize="1" noEditPoints="1" noAdjustHandles="1" noChangeArrowheads="1" noChangeShapeType="1" noTextEdit="1"/>
                </p:cNvSpPr>
                <p:nvPr/>
              </p:nvSpPr>
              <p:spPr>
                <a:xfrm>
                  <a:off x="11486" y="6299"/>
                  <a:ext cx="2268" cy="436"/>
                </a:xfrm>
                <a:prstGeom prst="rect">
                  <a:avLst/>
                </a:prstGeom>
                <a:blipFill rotWithShape="1">
                  <a:blip r:embed="rId3"/>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9" grpId="0"/>
      <p:bldP spid="10" grpId="0"/>
      <p:bldP spid="11" grpId="0"/>
      <p:bldP spid="15" grpId="0"/>
      <p:bldP spid="15"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管内湍流强制对流传热</a:t>
            </a:r>
            <a:endParaRPr lang="zh-CN" altLang="en-US" dirty="0"/>
          </a:p>
          <a:p>
            <a:endParaRPr lang="en-US" dirty="0"/>
          </a:p>
        </p:txBody>
      </p:sp>
      <p:sp>
        <p:nvSpPr>
          <p:cNvPr id="22" name="TextBox 21"/>
          <p:cNvSpPr txBox="1"/>
          <p:nvPr/>
        </p:nvSpPr>
        <p:spPr>
          <a:xfrm>
            <a:off x="525145" y="1024255"/>
            <a:ext cx="4667250" cy="460375"/>
          </a:xfrm>
          <a:prstGeom prst="rect">
            <a:avLst/>
          </a:prstGeom>
          <a:noFill/>
        </p:spPr>
        <p:txBody>
          <a:bodyPr wrap="square" rtlCol="0">
            <a:spAutoFit/>
          </a:bodyPr>
          <a:lstStyle/>
          <a:p>
            <a:pPr algn="just">
              <a:spcBef>
                <a:spcPts val="0"/>
              </a:spcBef>
            </a:pPr>
            <a:r>
              <a:rPr lang="zh-CN" altLang="en-US" sz="2400" dirty="0">
                <a:latin typeface="+mn-ea"/>
                <a:ea typeface="+mn-ea"/>
              </a:rPr>
              <a:t>迪图斯</a:t>
            </a:r>
            <a:r>
              <a:rPr lang="en-US" altLang="zh-CN" sz="2400" dirty="0">
                <a:latin typeface="+mn-ea"/>
                <a:ea typeface="+mn-ea"/>
              </a:rPr>
              <a:t>-</a:t>
            </a:r>
            <a:r>
              <a:rPr lang="zh-CN" altLang="en-US" sz="2400" dirty="0">
                <a:latin typeface="+mn-ea"/>
                <a:ea typeface="+mn-ea"/>
              </a:rPr>
              <a:t>贝尔特公式：</a:t>
            </a:r>
            <a:endParaRPr lang="en-US" sz="2400" dirty="0">
              <a:latin typeface="+mn-ea"/>
              <a:ea typeface="+mn-ea"/>
            </a:endParaRPr>
          </a:p>
        </p:txBody>
      </p:sp>
      <p:grpSp>
        <p:nvGrpSpPr>
          <p:cNvPr id="23" name="组合 2"/>
          <p:cNvGrpSpPr/>
          <p:nvPr/>
        </p:nvGrpSpPr>
        <p:grpSpPr>
          <a:xfrm>
            <a:off x="3117215" y="1560195"/>
            <a:ext cx="6342380" cy="1534160"/>
            <a:chOff x="4909" y="2457"/>
            <a:chExt cx="9988" cy="2416"/>
          </a:xfrm>
        </p:grpSpPr>
        <mc:AlternateContent xmlns:mc="http://schemas.openxmlformats.org/markup-compatibility/2006">
          <mc:Choice xmlns:a14="http://schemas.microsoft.com/office/drawing/2010/main" Requires="a14">
            <p:sp>
              <p:nvSpPr>
                <p:cNvPr id="24" name="TextBox 23"/>
                <p:cNvSpPr txBox="1"/>
                <p:nvPr/>
              </p:nvSpPr>
              <p:spPr>
                <a:xfrm>
                  <a:off x="4909" y="3269"/>
                  <a:ext cx="5425" cy="7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altLang="zh-CN" sz="2800" b="0" i="1" smtClean="0">
                                <a:latin typeface="Cambria Math" panose="02040503050406030204" pitchFamily="18" charset="0"/>
                              </a:rPr>
                              <m:t>𝑁𝑢</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023</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𝑅𝑒</m:t>
                            </m:r>
                          </m:e>
                          <m:sub>
                            <m:r>
                              <a:rPr lang="en-US" altLang="zh-CN" sz="2800" b="0" i="1" smtClean="0">
                                <a:latin typeface="Cambria Math" panose="02040503050406030204" pitchFamily="18" charset="0"/>
                              </a:rPr>
                              <m:t>𝑓</m:t>
                            </m:r>
                          </m:sub>
                          <m:sup>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8</m:t>
                            </m:r>
                          </m:sup>
                        </m:sSubSup>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𝑃𝑟</m:t>
                            </m:r>
                          </m:e>
                          <m:sub>
                            <m:r>
                              <a:rPr lang="en-US" altLang="zh-CN" sz="2800" b="0" i="1" smtClean="0">
                                <a:latin typeface="Cambria Math" panose="02040503050406030204" pitchFamily="18" charset="0"/>
                              </a:rPr>
                              <m:t>𝑓</m:t>
                            </m:r>
                          </m:sub>
                          <m:sup>
                            <m:r>
                              <a:rPr lang="en-US" altLang="zh-CN" sz="2800" b="0" i="1" smtClean="0">
                                <a:latin typeface="Cambria Math" panose="02040503050406030204" pitchFamily="18" charset="0"/>
                              </a:rPr>
                              <m:t>𝑛</m:t>
                            </m:r>
                          </m:sup>
                        </m:sSubSup>
                      </m:oMath>
                    </m:oMathPara>
                  </a14:m>
                  <a:endParaRPr lang="en-US" sz="2800" dirty="0"/>
                </a:p>
              </p:txBody>
            </p:sp>
          </mc:Choice>
          <mc:Fallback>
            <p:sp>
              <p:nvSpPr>
                <p:cNvPr id="24" name="TextBox 23"/>
                <p:cNvSpPr txBox="1">
                  <a:spLocks noRot="1" noChangeAspect="1" noMove="1" noResize="1" noEditPoints="1" noAdjustHandles="1" noChangeArrowheads="1" noChangeShapeType="1" noTextEdit="1"/>
                </p:cNvSpPr>
                <p:nvPr/>
              </p:nvSpPr>
              <p:spPr>
                <a:xfrm>
                  <a:off x="4909" y="3269"/>
                  <a:ext cx="5425" cy="793"/>
                </a:xfrm>
                <a:prstGeom prst="rect">
                  <a:avLst/>
                </a:prstGeom>
                <a:blipFill rotWithShape="1">
                  <a:blip r:embed="rId1"/>
                </a:blipFill>
              </p:spPr>
              <p:txBody>
                <a:bodyPr/>
                <a:lstStyle/>
                <a:p>
                  <a:r>
                    <a:rPr lang="zh-CN" altLang="en-US">
                      <a:noFill/>
                    </a:rPr>
                    <a:t> </a:t>
                  </a:r>
                </a:p>
              </p:txBody>
            </p:sp>
          </mc:Fallback>
        </mc:AlternateContent>
        <p:sp>
          <p:nvSpPr>
            <p:cNvPr id="25" name="Left Brace 24"/>
            <p:cNvSpPr/>
            <p:nvPr/>
          </p:nvSpPr>
          <p:spPr>
            <a:xfrm>
              <a:off x="10515" y="2457"/>
              <a:ext cx="527" cy="2417"/>
            </a:xfrm>
            <a:prstGeom prst="leftBrace">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6" name="TextBox 25"/>
            <p:cNvSpPr txBox="1"/>
            <p:nvPr/>
          </p:nvSpPr>
          <p:spPr>
            <a:xfrm>
              <a:off x="11041" y="2542"/>
              <a:ext cx="3856" cy="727"/>
            </a:xfrm>
            <a:prstGeom prst="rect">
              <a:avLst/>
            </a:prstGeom>
            <a:noFill/>
          </p:spPr>
          <p:txBody>
            <a:bodyPr wrap="square" rtlCol="0">
              <a:spAutoFit/>
            </a:bodyPr>
            <a:lstStyle/>
            <a:p>
              <a:pPr algn="ctr">
                <a:spcBef>
                  <a:spcPts val="0"/>
                </a:spcBef>
              </a:pPr>
              <a:r>
                <a:rPr lang="en-US" altLang="zh-CN" sz="2400" dirty="0">
                  <a:latin typeface="+mn-ea"/>
                  <a:ea typeface="+mn-ea"/>
                </a:rPr>
                <a:t>n=0.4,</a:t>
              </a:r>
              <a:r>
                <a:rPr lang="zh-CN" altLang="en-US" sz="2400" dirty="0">
                  <a:latin typeface="+mn-ea"/>
                  <a:ea typeface="+mn-ea"/>
                </a:rPr>
                <a:t> 加热流体 </a:t>
              </a:r>
              <a:endParaRPr lang="en-US" sz="2400" dirty="0">
                <a:latin typeface="+mn-ea"/>
                <a:ea typeface="+mn-ea"/>
              </a:endParaRPr>
            </a:p>
          </p:txBody>
        </p:sp>
        <p:sp>
          <p:nvSpPr>
            <p:cNvPr id="27" name="TextBox 26"/>
            <p:cNvSpPr txBox="1"/>
            <p:nvPr/>
          </p:nvSpPr>
          <p:spPr>
            <a:xfrm>
              <a:off x="11041" y="3959"/>
              <a:ext cx="3856" cy="727"/>
            </a:xfrm>
            <a:prstGeom prst="rect">
              <a:avLst/>
            </a:prstGeom>
            <a:noFill/>
          </p:spPr>
          <p:txBody>
            <a:bodyPr wrap="square" rtlCol="0">
              <a:spAutoFit/>
            </a:bodyPr>
            <a:lstStyle/>
            <a:p>
              <a:pPr algn="ctr">
                <a:spcBef>
                  <a:spcPts val="0"/>
                </a:spcBef>
              </a:pPr>
              <a:r>
                <a:rPr lang="en-US" altLang="zh-CN" sz="2400" dirty="0">
                  <a:latin typeface="+mn-ea"/>
                  <a:ea typeface="+mn-ea"/>
                </a:rPr>
                <a:t>n=0.3,</a:t>
              </a:r>
              <a:r>
                <a:rPr lang="zh-CN" altLang="en-US" sz="2400" dirty="0">
                  <a:latin typeface="+mn-ea"/>
                  <a:ea typeface="+mn-ea"/>
                </a:rPr>
                <a:t> 冷却流体 </a:t>
              </a:r>
              <a:endParaRPr lang="en-US" sz="2400" dirty="0">
                <a:latin typeface="+mn-ea"/>
                <a:ea typeface="+mn-ea"/>
              </a:endParaRPr>
            </a:p>
          </p:txBody>
        </p:sp>
      </p:grpSp>
      <p:sp>
        <p:nvSpPr>
          <p:cNvPr id="28" name="TextBox 27"/>
          <p:cNvSpPr txBox="1"/>
          <p:nvPr/>
        </p:nvSpPr>
        <p:spPr>
          <a:xfrm>
            <a:off x="303363" y="3263281"/>
            <a:ext cx="1728192" cy="461665"/>
          </a:xfrm>
          <a:prstGeom prst="rect">
            <a:avLst/>
          </a:prstGeom>
          <a:noFill/>
        </p:spPr>
        <p:txBody>
          <a:bodyPr wrap="square" rtlCol="0">
            <a:spAutoFit/>
          </a:bodyPr>
          <a:lstStyle/>
          <a:p>
            <a:pPr algn="just">
              <a:spcBef>
                <a:spcPts val="0"/>
              </a:spcBef>
            </a:pPr>
            <a:r>
              <a:rPr lang="en-US" sz="2400" dirty="0" err="1">
                <a:latin typeface="+mn-ea"/>
                <a:ea typeface="+mn-ea"/>
              </a:rPr>
              <a:t>适用范围</a:t>
            </a:r>
            <a:r>
              <a:rPr lang="zh-CN" altLang="en-US" sz="2400" dirty="0">
                <a:latin typeface="+mn-ea"/>
                <a:ea typeface="+mn-ea"/>
              </a:rPr>
              <a:t>：</a:t>
            </a:r>
            <a:endParaRPr lang="en-US" sz="2400" dirty="0">
              <a:latin typeface="+mn-ea"/>
              <a:ea typeface="+mn-ea"/>
            </a:endParaRPr>
          </a:p>
        </p:txBody>
      </p:sp>
      <p:grpSp>
        <p:nvGrpSpPr>
          <p:cNvPr id="29" name="Group 3"/>
          <p:cNvGrpSpPr/>
          <p:nvPr/>
        </p:nvGrpSpPr>
        <p:grpSpPr>
          <a:xfrm>
            <a:off x="2313134" y="4528105"/>
            <a:ext cx="1581711" cy="363963"/>
            <a:chOff x="1424694" y="3488338"/>
            <a:chExt cx="1499779" cy="345110"/>
          </a:xfrm>
          <a:solidFill>
            <a:schemeClr val="accent2"/>
          </a:solidFill>
        </p:grpSpPr>
        <p:sp>
          <p:nvSpPr>
            <p:cNvPr id="30"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1" name="Oval 13"/>
            <p:cNvSpPr/>
            <p:nvPr/>
          </p:nvSpPr>
          <p:spPr>
            <a:xfrm>
              <a:off x="2014338" y="3488338"/>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dirty="0">
                  <a:solidFill>
                    <a:schemeClr val="bg1"/>
                  </a:solidFill>
                  <a:latin typeface="+mn-ea"/>
                  <a:sym typeface="Agency FB" panose="020B0503020202020204" pitchFamily="34" charset="0"/>
                </a:rPr>
                <a:t>1</a:t>
              </a:r>
              <a:endParaRPr lang="en-GB" sz="2000" dirty="0">
                <a:solidFill>
                  <a:schemeClr val="bg1"/>
                </a:solidFill>
                <a:latin typeface="+mn-ea"/>
                <a:sym typeface="Agency FB" panose="020B0503020202020204" pitchFamily="34" charset="0"/>
              </a:endParaRPr>
            </a:p>
          </p:txBody>
        </p:sp>
      </p:grpSp>
      <p:grpSp>
        <p:nvGrpSpPr>
          <p:cNvPr id="32" name="Group 10"/>
          <p:cNvGrpSpPr/>
          <p:nvPr/>
        </p:nvGrpSpPr>
        <p:grpSpPr>
          <a:xfrm>
            <a:off x="3967391" y="4628725"/>
            <a:ext cx="1581711" cy="406378"/>
            <a:chOff x="2993261" y="3583747"/>
            <a:chExt cx="1499779" cy="385328"/>
          </a:xfrm>
          <a:solidFill>
            <a:schemeClr val="accent1"/>
          </a:solidFill>
        </p:grpSpPr>
        <p:sp>
          <p:nvSpPr>
            <p:cNvPr id="33"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4"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35" name="Group 11"/>
          <p:cNvGrpSpPr/>
          <p:nvPr/>
        </p:nvGrpSpPr>
        <p:grpSpPr>
          <a:xfrm>
            <a:off x="5621647" y="4474085"/>
            <a:ext cx="1581711" cy="417981"/>
            <a:chOff x="4561827" y="3437117"/>
            <a:chExt cx="1499779" cy="396330"/>
          </a:xfrm>
          <a:solidFill>
            <a:srgbClr val="92D050"/>
          </a:solidFill>
        </p:grpSpPr>
        <p:sp>
          <p:nvSpPr>
            <p:cNvPr id="36"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7"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38" name="Group 12"/>
          <p:cNvGrpSpPr/>
          <p:nvPr/>
        </p:nvGrpSpPr>
        <p:grpSpPr>
          <a:xfrm>
            <a:off x="7275904" y="4628725"/>
            <a:ext cx="1581711" cy="406378"/>
            <a:chOff x="6130393" y="3583747"/>
            <a:chExt cx="1499779" cy="385328"/>
          </a:xfrm>
          <a:solidFill>
            <a:schemeClr val="accent3"/>
          </a:solidFill>
        </p:grpSpPr>
        <p:sp>
          <p:nvSpPr>
            <p:cNvPr id="39"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40"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41" name="Group 19"/>
          <p:cNvGrpSpPr/>
          <p:nvPr/>
        </p:nvGrpSpPr>
        <p:grpSpPr>
          <a:xfrm>
            <a:off x="8930161" y="4474085"/>
            <a:ext cx="1581711" cy="417982"/>
            <a:chOff x="7698960" y="3437117"/>
            <a:chExt cx="1499779" cy="396331"/>
          </a:xfrm>
          <a:solidFill>
            <a:schemeClr val="accent5"/>
          </a:solidFill>
        </p:grpSpPr>
        <p:sp>
          <p:nvSpPr>
            <p:cNvPr id="42"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43"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44" name="TextBox 43"/>
          <p:cNvSpPr txBox="1"/>
          <p:nvPr/>
        </p:nvSpPr>
        <p:spPr>
          <a:xfrm>
            <a:off x="4504458" y="4603406"/>
            <a:ext cx="495332" cy="417358"/>
          </a:xfrm>
          <a:prstGeom prst="rect">
            <a:avLst/>
          </a:prstGeom>
          <a:noFill/>
        </p:spPr>
        <p:txBody>
          <a:bodyPr wrap="square">
            <a:spAutoFit/>
          </a:bodyPr>
          <a:lstStyle/>
          <a:p>
            <a:pPr algn="ctr">
              <a:lnSpc>
                <a:spcPct val="130000"/>
              </a:lnSpc>
            </a:pPr>
            <a:r>
              <a:rPr lang="en-US" altLang="zh-CN" sz="1800" dirty="0">
                <a:solidFill>
                  <a:schemeClr val="bg1"/>
                </a:solidFill>
                <a:latin typeface="+mn-ea"/>
                <a:sym typeface="Agency FB" panose="020B0503020202020204" pitchFamily="34" charset="0"/>
              </a:rPr>
              <a:t>2</a:t>
            </a:r>
            <a:endParaRPr lang="en-GB" sz="1800" dirty="0">
              <a:solidFill>
                <a:schemeClr val="bg1"/>
              </a:solidFill>
              <a:latin typeface="+mn-ea"/>
              <a:sym typeface="Agency FB" panose="020B0503020202020204" pitchFamily="34" charset="0"/>
            </a:endParaRPr>
          </a:p>
        </p:txBody>
      </p:sp>
      <p:sp>
        <p:nvSpPr>
          <p:cNvPr id="45" name="TextBox 44"/>
          <p:cNvSpPr txBox="1"/>
          <p:nvPr/>
        </p:nvSpPr>
        <p:spPr>
          <a:xfrm>
            <a:off x="6248384" y="4488424"/>
            <a:ext cx="495332" cy="417358"/>
          </a:xfrm>
          <a:prstGeom prst="rect">
            <a:avLst/>
          </a:prstGeom>
          <a:noFill/>
        </p:spPr>
        <p:txBody>
          <a:bodyPr wrap="square">
            <a:spAutoFit/>
          </a:bodyPr>
          <a:lstStyle/>
          <a:p>
            <a:pPr algn="ctr">
              <a:lnSpc>
                <a:spcPct val="130000"/>
              </a:lnSpc>
            </a:pPr>
            <a:r>
              <a:rPr lang="en-US" altLang="zh-CN" sz="1800" dirty="0">
                <a:solidFill>
                  <a:schemeClr val="bg1"/>
                </a:solidFill>
                <a:latin typeface="+mn-ea"/>
                <a:sym typeface="Agency FB" panose="020B0503020202020204" pitchFamily="34" charset="0"/>
              </a:rPr>
              <a:t>3</a:t>
            </a:r>
            <a:endParaRPr lang="en-GB" sz="1800" dirty="0">
              <a:solidFill>
                <a:schemeClr val="bg1"/>
              </a:solidFill>
              <a:latin typeface="+mn-ea"/>
              <a:sym typeface="Agency FB" panose="020B0503020202020204" pitchFamily="34" charset="0"/>
            </a:endParaRPr>
          </a:p>
        </p:txBody>
      </p:sp>
      <p:sp>
        <p:nvSpPr>
          <p:cNvPr id="46" name="TextBox 45"/>
          <p:cNvSpPr txBox="1"/>
          <p:nvPr/>
        </p:nvSpPr>
        <p:spPr>
          <a:xfrm>
            <a:off x="7808091" y="4603406"/>
            <a:ext cx="495332" cy="417358"/>
          </a:xfrm>
          <a:prstGeom prst="rect">
            <a:avLst/>
          </a:prstGeom>
          <a:noFill/>
        </p:spPr>
        <p:txBody>
          <a:bodyPr wrap="square">
            <a:spAutoFit/>
          </a:bodyPr>
          <a:lstStyle/>
          <a:p>
            <a:pPr algn="ctr">
              <a:lnSpc>
                <a:spcPct val="130000"/>
              </a:lnSpc>
            </a:pPr>
            <a:r>
              <a:rPr lang="en-US" altLang="zh-CN" dirty="0">
                <a:solidFill>
                  <a:schemeClr val="bg1"/>
                </a:solidFill>
                <a:latin typeface="+mn-ea"/>
                <a:sym typeface="Agency FB" panose="020B0503020202020204" pitchFamily="34" charset="0"/>
              </a:rPr>
              <a:t>4</a:t>
            </a:r>
            <a:endParaRPr lang="en-GB" sz="1800" dirty="0">
              <a:solidFill>
                <a:schemeClr val="bg1"/>
              </a:solidFill>
              <a:latin typeface="+mn-ea"/>
              <a:sym typeface="Agency FB" panose="020B0503020202020204" pitchFamily="34" charset="0"/>
            </a:endParaRPr>
          </a:p>
        </p:txBody>
      </p:sp>
      <p:sp>
        <p:nvSpPr>
          <p:cNvPr id="47" name="TextBox 46"/>
          <p:cNvSpPr txBox="1"/>
          <p:nvPr/>
        </p:nvSpPr>
        <p:spPr>
          <a:xfrm>
            <a:off x="9539581" y="4486442"/>
            <a:ext cx="495332" cy="417358"/>
          </a:xfrm>
          <a:prstGeom prst="rect">
            <a:avLst/>
          </a:prstGeom>
          <a:noFill/>
        </p:spPr>
        <p:txBody>
          <a:bodyPr wrap="square">
            <a:spAutoFit/>
          </a:bodyPr>
          <a:lstStyle/>
          <a:p>
            <a:pPr algn="ctr">
              <a:lnSpc>
                <a:spcPct val="130000"/>
              </a:lnSpc>
            </a:pPr>
            <a:r>
              <a:rPr lang="en-US" altLang="zh-CN" dirty="0">
                <a:solidFill>
                  <a:schemeClr val="bg1"/>
                </a:solidFill>
                <a:latin typeface="+mn-ea"/>
                <a:sym typeface="Agency FB" panose="020B0503020202020204" pitchFamily="34" charset="0"/>
              </a:rPr>
              <a:t>5</a:t>
            </a:r>
            <a:endParaRPr lang="en-GB" sz="1800" dirty="0">
              <a:solidFill>
                <a:schemeClr val="bg1"/>
              </a:solidFill>
              <a:latin typeface="+mn-ea"/>
              <a:sym typeface="Agency FB" panose="020B0503020202020204" pitchFamily="34" charset="0"/>
            </a:endParaRPr>
          </a:p>
        </p:txBody>
      </p:sp>
      <p:sp>
        <p:nvSpPr>
          <p:cNvPr id="48" name="TextBox 47"/>
          <p:cNvSpPr txBox="1"/>
          <p:nvPr/>
        </p:nvSpPr>
        <p:spPr>
          <a:xfrm>
            <a:off x="2031555" y="3345511"/>
            <a:ext cx="2349353" cy="1200329"/>
          </a:xfrm>
          <a:prstGeom prst="rect">
            <a:avLst/>
          </a:prstGeom>
          <a:noFill/>
        </p:spPr>
        <p:txBody>
          <a:bodyPr wrap="square" rtlCol="0">
            <a:spAutoFit/>
          </a:bodyPr>
          <a:lstStyle/>
          <a:p>
            <a:pPr algn="just">
              <a:spcBef>
                <a:spcPts val="0"/>
              </a:spcBef>
            </a:pPr>
            <a:r>
              <a:rPr lang="en-US" sz="2400" dirty="0">
                <a:latin typeface="Times New Roman" panose="02020603050405020304" pitchFamily="18" charset="0"/>
                <a:ea typeface="+mn-ea"/>
                <a:cs typeface="Times New Roman" panose="02020603050405020304" pitchFamily="18" charset="0"/>
              </a:rPr>
              <a:t>l/d</a:t>
            </a:r>
            <a:r>
              <a:rPr lang="zh-CN" altLang="en-US" sz="2400"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10</a:t>
            </a:r>
            <a:r>
              <a:rPr lang="zh-CN" altLang="en-US" sz="2400" dirty="0">
                <a:latin typeface="+mn-ea"/>
                <a:ea typeface="+mn-ea"/>
              </a:rPr>
              <a:t>的光滑管道湍流流动充分发展段</a:t>
            </a:r>
            <a:endParaRPr lang="en-US" sz="2400" dirty="0">
              <a:latin typeface="+mn-ea"/>
              <a:ea typeface="+mn-ea"/>
            </a:endParaRPr>
          </a:p>
        </p:txBody>
      </p:sp>
      <p:sp>
        <p:nvSpPr>
          <p:cNvPr id="49" name="TextBox 48"/>
          <p:cNvSpPr txBox="1"/>
          <p:nvPr/>
        </p:nvSpPr>
        <p:spPr>
          <a:xfrm>
            <a:off x="3272989" y="5103482"/>
            <a:ext cx="3444727" cy="1569660"/>
          </a:xfrm>
          <a:prstGeom prst="rect">
            <a:avLst/>
          </a:prstGeom>
          <a:noFill/>
        </p:spPr>
        <p:txBody>
          <a:bodyPr wrap="square" rtlCol="0">
            <a:spAutoFit/>
          </a:bodyPr>
          <a:lstStyle/>
          <a:p>
            <a:pPr algn="just">
              <a:spcBef>
                <a:spcPts val="0"/>
              </a:spcBef>
            </a:pPr>
            <a:r>
              <a:rPr lang="en-US" sz="2400" dirty="0" err="1">
                <a:latin typeface="Times New Roman" panose="02020603050405020304" pitchFamily="18" charset="0"/>
                <a:ea typeface="+mn-ea"/>
                <a:cs typeface="Times New Roman" panose="02020603050405020304" pitchFamily="18" charset="0"/>
              </a:rPr>
              <a:t>流体与壁面具有中等以下温差</a:t>
            </a:r>
            <a:r>
              <a:rPr lang="zh-CN" altLang="en-US" sz="2400" dirty="0">
                <a:latin typeface="Times New Roman" panose="02020603050405020304" pitchFamily="18" charset="0"/>
                <a:ea typeface="+mn-ea"/>
                <a:cs typeface="Times New Roman" panose="02020603050405020304" pitchFamily="18" charset="0"/>
              </a:rPr>
              <a:t>：</a:t>
            </a:r>
            <a:endParaRPr lang="en-US" altLang="zh-CN" sz="2400" dirty="0">
              <a:latin typeface="Times New Roman" panose="02020603050405020304" pitchFamily="18" charset="0"/>
              <a:ea typeface="+mn-ea"/>
              <a:cs typeface="Times New Roman" panose="02020603050405020304" pitchFamily="18" charset="0"/>
            </a:endParaRPr>
          </a:p>
          <a:p>
            <a:pPr algn="just">
              <a:spcBef>
                <a:spcPts val="0"/>
              </a:spcBef>
            </a:pPr>
            <a:r>
              <a:rPr lang="zh-CN" altLang="en-US" sz="2400" dirty="0">
                <a:latin typeface="Times New Roman" panose="02020603050405020304" pitchFamily="18" charset="0"/>
                <a:ea typeface="+mn-ea"/>
                <a:cs typeface="Times New Roman" panose="02020603050405020304" pitchFamily="18" charset="0"/>
              </a:rPr>
              <a:t>气体≤</a:t>
            </a:r>
            <a:r>
              <a:rPr lang="en-US" altLang="zh-CN" sz="2400" dirty="0">
                <a:latin typeface="Times New Roman" panose="02020603050405020304" pitchFamily="18" charset="0"/>
                <a:ea typeface="+mn-ea"/>
                <a:cs typeface="Times New Roman" panose="02020603050405020304" pitchFamily="18" charset="0"/>
              </a:rPr>
              <a:t>50</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水</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20~30</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en-US" sz="2400" dirty="0">
                <a:latin typeface="+mn-ea"/>
                <a:ea typeface="+mn-ea"/>
                <a:cs typeface="Times New Roman" panose="02020603050405020304" pitchFamily="18" charset="0"/>
              </a:rPr>
              <a:t>油</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a:t>
            </a:r>
            <a:endParaRPr lang="en-US" sz="2400" dirty="0">
              <a:latin typeface="+mn-ea"/>
              <a:ea typeface="+mn-ea"/>
            </a:endParaRPr>
          </a:p>
        </p:txBody>
      </p:sp>
      <p:sp>
        <p:nvSpPr>
          <p:cNvPr id="50" name="TextBox 49"/>
          <p:cNvSpPr txBox="1"/>
          <p:nvPr/>
        </p:nvSpPr>
        <p:spPr>
          <a:xfrm>
            <a:off x="5254261" y="3616068"/>
            <a:ext cx="2350744" cy="830997"/>
          </a:xfrm>
          <a:prstGeom prst="rect">
            <a:avLst/>
          </a:prstGeom>
          <a:noFill/>
        </p:spPr>
        <p:txBody>
          <a:bodyPr wrap="square" rtlCol="0">
            <a:spAutoFit/>
          </a:bodyPr>
          <a:lstStyle/>
          <a:p>
            <a:pPr algn="just">
              <a:spcBef>
                <a:spcPts val="0"/>
              </a:spcBef>
            </a:pPr>
            <a:r>
              <a:rPr lang="en-US" altLang="zh-CN" sz="2400" dirty="0">
                <a:latin typeface="Times New Roman" panose="02020603050405020304" pitchFamily="18" charset="0"/>
                <a:ea typeface="+mn-ea"/>
                <a:cs typeface="Times New Roman" panose="02020603050405020304" pitchFamily="18" charset="0"/>
              </a:rPr>
              <a:t>Re</a:t>
            </a:r>
            <a:r>
              <a:rPr lang="en-US" altLang="zh-CN" sz="2400" baseline="-25000" dirty="0">
                <a:latin typeface="Times New Roman" panose="02020603050405020304" pitchFamily="18" charset="0"/>
                <a:ea typeface="+mn-ea"/>
                <a:cs typeface="Times New Roman" panose="02020603050405020304" pitchFamily="18" charset="0"/>
              </a:rPr>
              <a:t>f</a:t>
            </a:r>
            <a:r>
              <a:rPr lang="en-US" altLang="zh-CN" sz="2400" dirty="0">
                <a:latin typeface="Times New Roman" panose="02020603050405020304" pitchFamily="18" charset="0"/>
                <a:ea typeface="+mn-ea"/>
                <a:cs typeface="Times New Roman" panose="02020603050405020304" pitchFamily="18" charset="0"/>
              </a:rPr>
              <a:t>=10</a:t>
            </a:r>
            <a:r>
              <a:rPr lang="en-US" altLang="zh-CN" sz="2400" baseline="30000" dirty="0">
                <a:latin typeface="Times New Roman" panose="02020603050405020304" pitchFamily="18" charset="0"/>
                <a:ea typeface="+mn-ea"/>
                <a:cs typeface="Times New Roman" panose="02020603050405020304" pitchFamily="18" charset="0"/>
              </a:rPr>
              <a:t>4</a:t>
            </a:r>
            <a:r>
              <a:rPr lang="en-US" altLang="zh-CN" sz="2400" dirty="0">
                <a:latin typeface="Times New Roman" panose="02020603050405020304" pitchFamily="18" charset="0"/>
                <a:ea typeface="+mn-ea"/>
                <a:cs typeface="Times New Roman" panose="02020603050405020304" pitchFamily="18" charset="0"/>
              </a:rPr>
              <a:t>~1.2×10</a:t>
            </a:r>
            <a:r>
              <a:rPr lang="en-US" altLang="zh-CN" sz="2400" baseline="30000" dirty="0">
                <a:latin typeface="Times New Roman" panose="02020603050405020304" pitchFamily="18" charset="0"/>
                <a:ea typeface="+mn-ea"/>
                <a:cs typeface="Times New Roman" panose="02020603050405020304" pitchFamily="18" charset="0"/>
              </a:rPr>
              <a:t>5</a:t>
            </a:r>
            <a:endParaRPr lang="en-US" altLang="zh-CN" sz="2400" baseline="30000" dirty="0">
              <a:latin typeface="Times New Roman" panose="02020603050405020304" pitchFamily="18" charset="0"/>
              <a:ea typeface="+mn-ea"/>
              <a:cs typeface="Times New Roman" panose="02020603050405020304" pitchFamily="18" charset="0"/>
            </a:endParaRPr>
          </a:p>
          <a:p>
            <a:pPr algn="just">
              <a:spcBef>
                <a:spcPts val="0"/>
              </a:spcBef>
            </a:pPr>
            <a:r>
              <a:rPr lang="en-US" altLang="zh-CN" sz="2400" dirty="0" err="1">
                <a:latin typeface="Times New Roman" panose="02020603050405020304" pitchFamily="18" charset="0"/>
                <a:ea typeface="+mn-ea"/>
                <a:cs typeface="Times New Roman" panose="02020603050405020304" pitchFamily="18" charset="0"/>
              </a:rPr>
              <a:t>Pr</a:t>
            </a:r>
            <a:r>
              <a:rPr lang="en-US" altLang="zh-CN" sz="2400" baseline="-25000" dirty="0" err="1">
                <a:latin typeface="Times New Roman" panose="02020603050405020304" pitchFamily="18" charset="0"/>
                <a:ea typeface="+mn-ea"/>
                <a:cs typeface="Times New Roman" panose="02020603050405020304" pitchFamily="18" charset="0"/>
              </a:rPr>
              <a:t>f</a:t>
            </a:r>
            <a:r>
              <a:rPr lang="en-US" altLang="zh-CN" sz="2400" dirty="0">
                <a:latin typeface="Times New Roman" panose="02020603050405020304" pitchFamily="18" charset="0"/>
                <a:ea typeface="+mn-ea"/>
                <a:cs typeface="Times New Roman" panose="02020603050405020304" pitchFamily="18" charset="0"/>
              </a:rPr>
              <a:t>=0.7~120</a:t>
            </a:r>
            <a:endParaRPr lang="en-US" altLang="zh-CN" sz="2400" baseline="30000" dirty="0">
              <a:latin typeface="Times New Roman" panose="02020603050405020304" pitchFamily="18" charset="0"/>
              <a:ea typeface="+mn-ea"/>
              <a:cs typeface="Times New Roman" panose="02020603050405020304" pitchFamily="18" charset="0"/>
            </a:endParaRPr>
          </a:p>
        </p:txBody>
      </p:sp>
      <p:sp>
        <p:nvSpPr>
          <p:cNvPr id="51" name="TextBox 50"/>
          <p:cNvSpPr txBox="1"/>
          <p:nvPr/>
        </p:nvSpPr>
        <p:spPr>
          <a:xfrm>
            <a:off x="7186937" y="5158946"/>
            <a:ext cx="1901401" cy="1569660"/>
          </a:xfrm>
          <a:prstGeom prst="rect">
            <a:avLst/>
          </a:prstGeom>
          <a:noFill/>
        </p:spPr>
        <p:txBody>
          <a:bodyPr wrap="square">
            <a:spAutoFit/>
          </a:bodyPr>
          <a:lstStyle/>
          <a:p>
            <a:r>
              <a:rPr lang="en-US" sz="2400" dirty="0" err="1">
                <a:latin typeface="+mn-ea"/>
                <a:ea typeface="+mn-ea"/>
              </a:rPr>
              <a:t>对于均匀壁温和均匀热流热边界条件均适用</a:t>
            </a:r>
            <a:endParaRPr lang="en-US" sz="2400" dirty="0"/>
          </a:p>
        </p:txBody>
      </p:sp>
      <p:sp>
        <p:nvSpPr>
          <p:cNvPr id="52" name="TextBox 51"/>
          <p:cNvSpPr txBox="1"/>
          <p:nvPr/>
        </p:nvSpPr>
        <p:spPr>
          <a:xfrm>
            <a:off x="8494456" y="3643088"/>
            <a:ext cx="2950873" cy="830997"/>
          </a:xfrm>
          <a:prstGeom prst="rect">
            <a:avLst/>
          </a:prstGeom>
          <a:noFill/>
        </p:spPr>
        <p:txBody>
          <a:bodyPr wrap="square">
            <a:spAutoFit/>
          </a:bodyPr>
          <a:lstStyle/>
          <a:p>
            <a:r>
              <a:rPr lang="en-US" sz="2400" dirty="0" err="1">
                <a:latin typeface="+mn-ea"/>
                <a:ea typeface="+mn-ea"/>
              </a:rPr>
              <a:t>不适用于</a:t>
            </a:r>
            <a:r>
              <a:rPr lang="en-US" altLang="zh-CN" sz="2400" dirty="0" err="1">
                <a:latin typeface="+mn-ea"/>
                <a:ea typeface="+mn-ea"/>
              </a:rPr>
              <a:t>Pr</a:t>
            </a:r>
            <a:r>
              <a:rPr lang="zh-CN" altLang="en-US" sz="2400" dirty="0">
                <a:latin typeface="+mn-ea"/>
                <a:ea typeface="+mn-ea"/>
              </a:rPr>
              <a:t>数很小的液态金属</a:t>
            </a:r>
            <a:endParaRPr lang="en-US" sz="2400" dirty="0"/>
          </a:p>
        </p:txBody>
      </p:sp>
    </p:spTree>
  </p:cSld>
  <p:clrMapOvr>
    <a:masterClrMapping/>
  </p:clrMapOvr>
  <p:timing>
    <p:tnLst>
      <p:par>
        <p:cTn id="1" dur="indefinite" restart="never" nodeType="tmRoot"/>
      </p:par>
    </p:tnLst>
    <p:bldLst>
      <p:bldP spid="22" grpId="0"/>
      <p:bldP spid="28" grpId="0"/>
      <p:bldP spid="44" grpId="0"/>
      <p:bldP spid="45" grpId="0"/>
      <p:bldP spid="46" grpId="0"/>
      <p:bldP spid="47" grpId="0"/>
      <p:bldP spid="48" grpId="0"/>
      <p:bldP spid="49" grpId="0"/>
      <p:bldP spid="50" grpId="0"/>
      <p:bldP spid="51" grpId="0"/>
      <p:bldP spid="5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管内湍流强制对流传热</a:t>
            </a:r>
            <a:endParaRPr lang="zh-CN" altLang="en-US" dirty="0"/>
          </a:p>
          <a:p>
            <a:endParaRPr lang="en-US" dirty="0"/>
          </a:p>
        </p:txBody>
      </p:sp>
      <p:sp>
        <p:nvSpPr>
          <p:cNvPr id="22" name="TextBox 21"/>
          <p:cNvSpPr txBox="1"/>
          <p:nvPr/>
        </p:nvSpPr>
        <p:spPr>
          <a:xfrm>
            <a:off x="525145" y="1024255"/>
            <a:ext cx="4667250" cy="460375"/>
          </a:xfrm>
          <a:prstGeom prst="rect">
            <a:avLst/>
          </a:prstGeom>
          <a:noFill/>
        </p:spPr>
        <p:txBody>
          <a:bodyPr wrap="square" rtlCol="0">
            <a:spAutoFit/>
          </a:bodyPr>
          <a:lstStyle/>
          <a:p>
            <a:pPr algn="just">
              <a:spcBef>
                <a:spcPts val="0"/>
              </a:spcBef>
            </a:pPr>
            <a:r>
              <a:rPr lang="zh-CN" altLang="en-US" sz="2400" dirty="0">
                <a:latin typeface="+mn-ea"/>
                <a:ea typeface="+mn-ea"/>
              </a:rPr>
              <a:t>迪图斯</a:t>
            </a:r>
            <a:r>
              <a:rPr lang="en-US" altLang="zh-CN" sz="2400" dirty="0">
                <a:latin typeface="+mn-ea"/>
                <a:ea typeface="+mn-ea"/>
              </a:rPr>
              <a:t>-</a:t>
            </a:r>
            <a:r>
              <a:rPr lang="zh-CN" altLang="en-US" sz="2400" dirty="0">
                <a:latin typeface="+mn-ea"/>
                <a:ea typeface="+mn-ea"/>
              </a:rPr>
              <a:t>贝尔特公式：</a:t>
            </a:r>
            <a:endParaRPr lang="en-US" sz="2400" dirty="0">
              <a:latin typeface="+mn-ea"/>
              <a:ea typeface="+mn-ea"/>
            </a:endParaRPr>
          </a:p>
        </p:txBody>
      </p:sp>
      <p:sp>
        <p:nvSpPr>
          <p:cNvPr id="3" name="Oval 2"/>
          <p:cNvSpPr>
            <a:spLocks noChangeAspect="1"/>
          </p:cNvSpPr>
          <p:nvPr/>
        </p:nvSpPr>
        <p:spPr>
          <a:xfrm>
            <a:off x="2934047" y="964348"/>
            <a:ext cx="5943600" cy="5943600"/>
          </a:xfrm>
          <a:prstGeom prst="ellipse">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57167" y="1909941"/>
            <a:ext cx="2736304" cy="1200329"/>
          </a:xfrm>
          <a:prstGeom prst="rect">
            <a:avLst/>
          </a:prstGeom>
          <a:noFill/>
        </p:spPr>
        <p:txBody>
          <a:bodyPr wrap="square">
            <a:spAutoFit/>
          </a:bodyPr>
          <a:lstStyle/>
          <a:p>
            <a:r>
              <a:rPr lang="en-US" altLang="zh-CN" sz="2400" dirty="0">
                <a:latin typeface="+mn-ea"/>
                <a:ea typeface="+mn-ea"/>
              </a:rPr>
              <a:t>1.</a:t>
            </a:r>
            <a:r>
              <a:rPr lang="zh-CN" altLang="en-US" sz="2400" dirty="0">
                <a:latin typeface="+mn-ea"/>
                <a:ea typeface="+mn-ea"/>
              </a:rPr>
              <a:t> </a:t>
            </a:r>
            <a:r>
              <a:rPr lang="en-US" sz="2400" dirty="0" err="1">
                <a:latin typeface="+mn-ea"/>
                <a:ea typeface="+mn-ea"/>
              </a:rPr>
              <a:t>定性温度取为进出口流体平均温度的算术平均值</a:t>
            </a:r>
            <a:endParaRPr lang="en-US" sz="2400" dirty="0">
              <a:latin typeface="+mn-ea"/>
              <a:ea typeface="+mn-ea"/>
            </a:endParaRPr>
          </a:p>
        </p:txBody>
      </p:sp>
      <p:sp>
        <p:nvSpPr>
          <p:cNvPr id="6" name="TextBox 5"/>
          <p:cNvSpPr txBox="1"/>
          <p:nvPr/>
        </p:nvSpPr>
        <p:spPr>
          <a:xfrm>
            <a:off x="4049597" y="3175040"/>
            <a:ext cx="3891945" cy="830997"/>
          </a:xfrm>
          <a:prstGeom prst="rect">
            <a:avLst/>
          </a:prstGeom>
          <a:noFill/>
        </p:spPr>
        <p:txBody>
          <a:bodyPr wrap="square">
            <a:spAutoFit/>
          </a:bodyPr>
          <a:lstStyle/>
          <a:p>
            <a:r>
              <a:rPr lang="en-US" altLang="zh-CN" sz="2400" dirty="0">
                <a:latin typeface="+mn-ea"/>
                <a:ea typeface="+mn-ea"/>
              </a:rPr>
              <a:t>2.</a:t>
            </a:r>
            <a:r>
              <a:rPr lang="zh-CN" altLang="en-US" sz="2400" dirty="0">
                <a:latin typeface="+mn-ea"/>
                <a:ea typeface="+mn-ea"/>
              </a:rPr>
              <a:t> 特征流速为管内平均流速；特征长度为管内径</a:t>
            </a:r>
            <a:endParaRPr lang="zh-CN" altLang="en-US" sz="2400" dirty="0">
              <a:latin typeface="+mn-ea"/>
              <a:ea typeface="+mn-ea"/>
            </a:endParaRPr>
          </a:p>
        </p:txBody>
      </p:sp>
      <p:grpSp>
        <p:nvGrpSpPr>
          <p:cNvPr id="7" name="组合 2"/>
          <p:cNvGrpSpPr/>
          <p:nvPr/>
        </p:nvGrpSpPr>
        <p:grpSpPr>
          <a:xfrm>
            <a:off x="4037965" y="4180205"/>
            <a:ext cx="3891280" cy="1939290"/>
            <a:chOff x="6359" y="6583"/>
            <a:chExt cx="6128" cy="3054"/>
          </a:xfrm>
        </p:grpSpPr>
        <mc:AlternateContent xmlns:mc="http://schemas.openxmlformats.org/markup-compatibility/2006">
          <mc:Choice xmlns:a14="http://schemas.microsoft.com/office/drawing/2010/main" Requires="a14">
            <p:sp>
              <p:nvSpPr>
                <p:cNvPr id="8" name="TextBox 7"/>
                <p:cNvSpPr txBox="1"/>
                <p:nvPr/>
              </p:nvSpPr>
              <p:spPr>
                <a:xfrm>
                  <a:off x="6359" y="6583"/>
                  <a:ext cx="6129" cy="3054"/>
                </a:xfrm>
                <a:prstGeom prst="rect">
                  <a:avLst/>
                </a:prstGeom>
                <a:noFill/>
              </p:spPr>
              <p:txBody>
                <a:bodyPr wrap="square">
                  <a:spAutoFit/>
                </a:bodyPr>
                <a:lstStyle/>
                <a:p>
                  <a:r>
                    <a:rPr lang="en-US" altLang="zh-CN" sz="2400" dirty="0">
                      <a:latin typeface="+mn-ea"/>
                      <a:ea typeface="+mn-ea"/>
                    </a:rPr>
                    <a:t>3.</a:t>
                  </a:r>
                  <a:r>
                    <a:rPr lang="zh-CN" altLang="en-US" sz="2400" dirty="0">
                      <a:latin typeface="+mn-ea"/>
                      <a:ea typeface="+mn-ea"/>
                    </a:rPr>
                    <a:t> 非圆截面管，特征长度取当量直径</a:t>
                  </a:r>
                  <a:endParaRPr lang="en-US" altLang="zh-CN" sz="2400" dirty="0">
                    <a:latin typeface="+mn-ea"/>
                    <a:ea typeface="+mn-ea"/>
                  </a:endParaRPr>
                </a:p>
                <a:p>
                  <a:endParaRPr lang="en-US" altLang="zh-CN" sz="2400" dirty="0">
                    <a:latin typeface="+mn-ea"/>
                    <a:ea typeface="+mn-ea"/>
                  </a:endParaRPr>
                </a:p>
                <a:p>
                  <a:r>
                    <a:rPr lang="zh-CN" altLang="en-US" sz="2400" dirty="0">
                      <a:latin typeface="+mn-ea"/>
                      <a:ea typeface="+mn-ea"/>
                    </a:rPr>
                    <a:t>      （</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𝐶</m:t>
                          </m:r>
                        </m:sub>
                      </m:sSub>
                    </m:oMath>
                  </a14:m>
                  <a:r>
                    <a:rPr lang="zh-CN" altLang="en-US" sz="2400" dirty="0">
                      <a:latin typeface="+mn-ea"/>
                      <a:ea typeface="+mn-ea"/>
                    </a:rPr>
                    <a:t>为截面积，</a:t>
                  </a:r>
                  <a:endParaRPr lang="en-US" altLang="zh-CN" sz="2400" dirty="0">
                    <a:latin typeface="+mn-ea"/>
                    <a:ea typeface="+mn-ea"/>
                  </a:endParaRPr>
                </a:p>
                <a:p>
                  <a:r>
                    <a:rPr lang="zh-CN" altLang="en-US" sz="2400" dirty="0">
                      <a:latin typeface="+mn-ea"/>
                      <a:ea typeface="+mn-ea"/>
                    </a:rPr>
                    <a:t>           </a:t>
                  </a:r>
                  <a14:m>
                    <m:oMath xmlns:m="http://schemas.openxmlformats.org/officeDocument/2006/math">
                      <m:r>
                        <a:rPr lang="en-US" altLang="zh-CN" sz="2400" i="1">
                          <a:latin typeface="Cambria Math" panose="02040503050406030204" pitchFamily="18" charset="0"/>
                        </a:rPr>
                        <m:t>𝑃</m:t>
                      </m:r>
                    </m:oMath>
                  </a14:m>
                  <a:r>
                    <a:rPr lang="zh-CN" altLang="en-US" sz="2400" dirty="0">
                      <a:latin typeface="+mn-ea"/>
                      <a:ea typeface="+mn-ea"/>
                    </a:rPr>
                    <a:t>为周长）</a:t>
                  </a:r>
                  <a:endParaRPr lang="zh-CN" altLang="en-US" sz="2400" dirty="0">
                    <a:latin typeface="+mn-ea"/>
                    <a:ea typeface="+mn-ea"/>
                  </a:endParaRPr>
                </a:p>
              </p:txBody>
            </p:sp>
          </mc:Choice>
          <mc:Fallback>
            <p:sp>
              <p:nvSpPr>
                <p:cNvPr id="8" name="TextBox 7"/>
                <p:cNvSpPr txBox="1">
                  <a:spLocks noRot="1" noChangeAspect="1" noMove="1" noResize="1" noEditPoints="1" noAdjustHandles="1" noChangeArrowheads="1" noChangeShapeType="1" noTextEdit="1"/>
                </p:cNvSpPr>
                <p:nvPr/>
              </p:nvSpPr>
              <p:spPr>
                <a:xfrm>
                  <a:off x="6359" y="6583"/>
                  <a:ext cx="6129" cy="3054"/>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9331" y="7291"/>
                  <a:ext cx="2095" cy="1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𝑑𝑒</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𝐶</m:t>
                                </m:r>
                              </m:sub>
                            </m:sSub>
                          </m:num>
                          <m:den>
                            <m:r>
                              <a:rPr lang="en-US" altLang="zh-CN" sz="2400" b="0" i="1" smtClean="0">
                                <a:latin typeface="Cambria Math" panose="02040503050406030204" pitchFamily="18" charset="0"/>
                              </a:rPr>
                              <m:t>𝑃</m:t>
                            </m:r>
                          </m:den>
                        </m:f>
                      </m:oMath>
                    </m:oMathPara>
                  </a14:m>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9331" y="7291"/>
                  <a:ext cx="2095" cy="1089"/>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22" grpId="0"/>
      <p:bldP spid="3" grpId="0" animBg="1"/>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6807" y="332869"/>
            <a:ext cx="4680520" cy="504602"/>
          </a:xfrm>
        </p:spPr>
        <p:txBody>
          <a:bodyPr/>
          <a:lstStyle/>
          <a:p>
            <a:r>
              <a:rPr lang="zh-CN" altLang="en-US" dirty="0"/>
              <a:t>管内层流强制对流传热</a:t>
            </a:r>
            <a:endParaRPr lang="zh-CN" altLang="en-US" dirty="0"/>
          </a:p>
          <a:p>
            <a:endParaRPr lang="en-US" dirty="0"/>
          </a:p>
        </p:txBody>
      </p:sp>
      <p:sp>
        <p:nvSpPr>
          <p:cNvPr id="22" name="TextBox 21"/>
          <p:cNvSpPr txBox="1"/>
          <p:nvPr/>
        </p:nvSpPr>
        <p:spPr>
          <a:xfrm>
            <a:off x="525145" y="1024255"/>
            <a:ext cx="4667250" cy="460375"/>
          </a:xfrm>
          <a:prstGeom prst="rect">
            <a:avLst/>
          </a:prstGeom>
          <a:noFill/>
        </p:spPr>
        <p:txBody>
          <a:bodyPr wrap="square" rtlCol="0">
            <a:spAutoFit/>
          </a:bodyPr>
          <a:lstStyle/>
          <a:p>
            <a:pPr algn="just">
              <a:spcBef>
                <a:spcPts val="0"/>
              </a:spcBef>
            </a:pPr>
            <a:r>
              <a:rPr lang="zh-CN" altLang="en-US" sz="2400" dirty="0">
                <a:latin typeface="+mn-ea"/>
                <a:ea typeface="+mn-ea"/>
              </a:rPr>
              <a:t>齐德</a:t>
            </a:r>
            <a:r>
              <a:rPr lang="en-US" altLang="zh-CN" sz="2400" dirty="0">
                <a:latin typeface="+mn-ea"/>
                <a:ea typeface="+mn-ea"/>
              </a:rPr>
              <a:t>-</a:t>
            </a:r>
            <a:r>
              <a:rPr lang="zh-CN" altLang="en-US" sz="2400" dirty="0">
                <a:latin typeface="+mn-ea"/>
                <a:ea typeface="+mn-ea"/>
              </a:rPr>
              <a:t>泰特公式：</a:t>
            </a:r>
            <a:endParaRPr lang="en-US" sz="2400" dirty="0">
              <a:latin typeface="+mn-ea"/>
              <a:ea typeface="+mn-ea"/>
            </a:endParaRPr>
          </a:p>
        </p:txBody>
      </p:sp>
      <mc:AlternateContent xmlns:mc="http://schemas.openxmlformats.org/markup-compatibility/2006">
        <mc:Choice xmlns:a14="http://schemas.microsoft.com/office/drawing/2010/main" Requires="a14">
          <p:sp>
            <p:nvSpPr>
              <p:cNvPr id="11" name="TextBox 10"/>
              <p:cNvSpPr txBox="1"/>
              <p:nvPr/>
            </p:nvSpPr>
            <p:spPr>
              <a:xfrm>
                <a:off x="3431771" y="1816125"/>
                <a:ext cx="4345975" cy="13016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r>
                        <m:rPr>
                          <m:sty m:val="p"/>
                        </m:rPr>
                        <a:rPr lang="en-US" altLang="zh-CN" sz="2400" b="0" i="0" smtClean="0">
                          <a:latin typeface="Cambria Math" panose="02040503050406030204" pitchFamily="18" charset="0"/>
                        </a:rPr>
                        <m:t>u</m:t>
                      </m:r>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1</m:t>
                      </m:r>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86</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𝑅𝑒</m:t>
                                      </m:r>
                                    </m:e>
                                    <m:sub>
                                      <m:r>
                                        <a:rPr lang="en-US" altLang="zh-CN" sz="2400" b="0" i="1" smtClean="0">
                                          <a:latin typeface="Cambria Math" panose="02040503050406030204" pitchFamily="18" charset="0"/>
                                        </a:rPr>
                                        <m:t>𝑓</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𝑃𝑟</m:t>
                                      </m:r>
                                    </m:e>
                                    <m:sub>
                                      <m:r>
                                        <a:rPr lang="en-US" altLang="zh-CN" sz="2400" b="0" i="1" smtClean="0">
                                          <a:latin typeface="Cambria Math" panose="02040503050406030204" pitchFamily="18" charset="0"/>
                                        </a:rPr>
                                        <m:t>𝑓</m:t>
                                      </m:r>
                                    </m:sub>
                                  </m:sSub>
                                </m:num>
                                <m:den>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𝑙</m:t>
                                      </m:r>
                                    </m:num>
                                    <m:den>
                                      <m:r>
                                        <a:rPr lang="en-US" altLang="zh-CN" sz="2400" b="0" i="1" smtClean="0">
                                          <a:latin typeface="Cambria Math" panose="02040503050406030204" pitchFamily="18" charset="0"/>
                                        </a:rPr>
                                        <m:t>𝑑</m:t>
                                      </m:r>
                                    </m:den>
                                  </m:f>
                                </m:den>
                              </m:f>
                            </m:e>
                          </m:d>
                        </m:e>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p>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𝑓</m:t>
                                      </m:r>
                                    </m:sub>
                                  </m:sSub>
                                </m:num>
                                <m:den>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𝑤</m:t>
                                      </m:r>
                                    </m:sub>
                                  </m:sSub>
                                </m:den>
                              </m:f>
                            </m:e>
                          </m:d>
                        </m:e>
                        <m:sup>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14</m:t>
                          </m:r>
                        </m:sup>
                      </m:sSup>
                    </m:oMath>
                  </m:oMathPara>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3431771" y="1816125"/>
                <a:ext cx="4345975" cy="1301653"/>
              </a:xfrm>
              <a:prstGeom prst="rect">
                <a:avLst/>
              </a:prstGeom>
              <a:blipFill rotWithShape="1">
                <a:blip r:embed="rId1"/>
                <a:stretch>
                  <a:fillRect l="-5" t="-2" r="-958" b="43"/>
                </a:stretch>
              </a:blipFill>
            </p:spPr>
            <p:txBody>
              <a:bodyPr/>
              <a:lstStyle/>
              <a:p>
                <a:r>
                  <a:rPr lang="zh-CN" altLang="en-US">
                    <a:noFill/>
                  </a:rPr>
                  <a:t> </a:t>
                </a:r>
              </a:p>
            </p:txBody>
          </p:sp>
        </mc:Fallback>
      </mc:AlternateContent>
      <p:sp>
        <p:nvSpPr>
          <p:cNvPr id="12" name="TextBox 11"/>
          <p:cNvSpPr txBox="1"/>
          <p:nvPr/>
        </p:nvSpPr>
        <p:spPr>
          <a:xfrm>
            <a:off x="799997" y="3120334"/>
            <a:ext cx="1728192" cy="461665"/>
          </a:xfrm>
          <a:prstGeom prst="rect">
            <a:avLst/>
          </a:prstGeom>
          <a:noFill/>
        </p:spPr>
        <p:txBody>
          <a:bodyPr wrap="square" rtlCol="0">
            <a:spAutoFit/>
          </a:bodyPr>
          <a:lstStyle/>
          <a:p>
            <a:pPr algn="just">
              <a:spcBef>
                <a:spcPts val="0"/>
              </a:spcBef>
            </a:pPr>
            <a:r>
              <a:rPr lang="en-US" sz="2400" dirty="0" err="1">
                <a:latin typeface="+mn-ea"/>
                <a:ea typeface="+mn-ea"/>
              </a:rPr>
              <a:t>适用范围</a:t>
            </a:r>
            <a:r>
              <a:rPr lang="zh-CN" altLang="en-US" sz="2400" dirty="0">
                <a:latin typeface="+mn-ea"/>
                <a:ea typeface="+mn-ea"/>
              </a:rPr>
              <a:t>：</a:t>
            </a:r>
            <a:endParaRPr lang="en-US" sz="2400" dirty="0">
              <a:latin typeface="+mn-ea"/>
              <a:ea typeface="+mn-ea"/>
            </a:endParaRPr>
          </a:p>
        </p:txBody>
      </p:sp>
      <p:grpSp>
        <p:nvGrpSpPr>
          <p:cNvPr id="13" name="Group 3"/>
          <p:cNvGrpSpPr/>
          <p:nvPr/>
        </p:nvGrpSpPr>
        <p:grpSpPr>
          <a:xfrm>
            <a:off x="2809768" y="4385158"/>
            <a:ext cx="1581711" cy="363963"/>
            <a:chOff x="1424694" y="3488338"/>
            <a:chExt cx="1499779" cy="345110"/>
          </a:xfrm>
          <a:solidFill>
            <a:schemeClr val="accent2"/>
          </a:solidFill>
        </p:grpSpPr>
        <p:sp>
          <p:nvSpPr>
            <p:cNvPr id="14"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Oval 13"/>
            <p:cNvSpPr/>
            <p:nvPr/>
          </p:nvSpPr>
          <p:spPr>
            <a:xfrm>
              <a:off x="2014338" y="3488338"/>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dirty="0">
                  <a:solidFill>
                    <a:schemeClr val="bg1"/>
                  </a:solidFill>
                  <a:latin typeface="+mn-ea"/>
                  <a:sym typeface="Agency FB" panose="020B0503020202020204" pitchFamily="34" charset="0"/>
                </a:rPr>
                <a:t>1</a:t>
              </a:r>
              <a:endParaRPr lang="en-GB" sz="2000" dirty="0">
                <a:solidFill>
                  <a:schemeClr val="bg1"/>
                </a:solidFill>
                <a:latin typeface="+mn-ea"/>
                <a:sym typeface="Agency FB" panose="020B0503020202020204" pitchFamily="34" charset="0"/>
              </a:endParaRPr>
            </a:p>
          </p:txBody>
        </p:sp>
      </p:grpSp>
      <p:grpSp>
        <p:nvGrpSpPr>
          <p:cNvPr id="16" name="Group 10"/>
          <p:cNvGrpSpPr/>
          <p:nvPr/>
        </p:nvGrpSpPr>
        <p:grpSpPr>
          <a:xfrm>
            <a:off x="4464025" y="4485778"/>
            <a:ext cx="1581711" cy="406378"/>
            <a:chOff x="2993261" y="3583747"/>
            <a:chExt cx="1499779" cy="385328"/>
          </a:xfrm>
          <a:solidFill>
            <a:schemeClr val="accent1"/>
          </a:solidFill>
        </p:grpSpPr>
        <p:sp>
          <p:nvSpPr>
            <p:cNvPr id="17"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18"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19" name="TextBox 18"/>
          <p:cNvSpPr txBox="1"/>
          <p:nvPr/>
        </p:nvSpPr>
        <p:spPr>
          <a:xfrm>
            <a:off x="5001092" y="4460459"/>
            <a:ext cx="495332" cy="417358"/>
          </a:xfrm>
          <a:prstGeom prst="rect">
            <a:avLst/>
          </a:prstGeom>
          <a:noFill/>
        </p:spPr>
        <p:txBody>
          <a:bodyPr wrap="square">
            <a:spAutoFit/>
          </a:bodyPr>
          <a:lstStyle/>
          <a:p>
            <a:pPr algn="ctr">
              <a:lnSpc>
                <a:spcPct val="130000"/>
              </a:lnSpc>
            </a:pPr>
            <a:r>
              <a:rPr lang="en-US" altLang="zh-CN" sz="1800" dirty="0">
                <a:solidFill>
                  <a:schemeClr val="bg1"/>
                </a:solidFill>
                <a:latin typeface="+mn-ea"/>
                <a:sym typeface="Agency FB" panose="020B0503020202020204" pitchFamily="34" charset="0"/>
              </a:rPr>
              <a:t>2</a:t>
            </a:r>
            <a:endParaRPr lang="en-GB" sz="1800" dirty="0">
              <a:solidFill>
                <a:schemeClr val="bg1"/>
              </a:solidFill>
              <a:latin typeface="+mn-ea"/>
              <a:sym typeface="Agency FB" panose="020B0503020202020204" pitchFamily="34" charset="0"/>
            </a:endParaRPr>
          </a:p>
        </p:txBody>
      </p:sp>
      <p:sp>
        <p:nvSpPr>
          <p:cNvPr id="20" name="TextBox 19"/>
          <p:cNvSpPr txBox="1"/>
          <p:nvPr/>
        </p:nvSpPr>
        <p:spPr>
          <a:xfrm>
            <a:off x="2895497" y="3759093"/>
            <a:ext cx="1440159" cy="461665"/>
          </a:xfrm>
          <a:prstGeom prst="rect">
            <a:avLst/>
          </a:prstGeom>
          <a:noFill/>
        </p:spPr>
        <p:txBody>
          <a:bodyPr wrap="square" rtlCol="0">
            <a:spAutoFit/>
          </a:bodyPr>
          <a:lstStyle/>
          <a:p>
            <a:pPr algn="just">
              <a:spcBef>
                <a:spcPts val="0"/>
              </a:spcBef>
            </a:pPr>
            <a:r>
              <a:rPr lang="en-US" altLang="zh-CN" sz="2400" dirty="0">
                <a:latin typeface="Times New Roman" panose="02020603050405020304" pitchFamily="18" charset="0"/>
                <a:ea typeface="+mn-ea"/>
                <a:cs typeface="Times New Roman" panose="02020603050405020304" pitchFamily="18" charset="0"/>
              </a:rPr>
              <a:t>Re&lt;2300</a:t>
            </a:r>
            <a:endParaRPr lang="en-US" sz="2400" dirty="0">
              <a:latin typeface="+mn-ea"/>
              <a:ea typeface="+mn-ea"/>
            </a:endParaRPr>
          </a:p>
        </p:txBody>
      </p:sp>
      <p:sp>
        <p:nvSpPr>
          <p:cNvPr id="21" name="TextBox 20"/>
          <p:cNvSpPr txBox="1"/>
          <p:nvPr/>
        </p:nvSpPr>
        <p:spPr>
          <a:xfrm>
            <a:off x="4248509" y="5142839"/>
            <a:ext cx="2350744" cy="461665"/>
          </a:xfrm>
          <a:prstGeom prst="rect">
            <a:avLst/>
          </a:prstGeom>
          <a:noFill/>
        </p:spPr>
        <p:txBody>
          <a:bodyPr wrap="square" rtlCol="0">
            <a:spAutoFit/>
          </a:bodyPr>
          <a:lstStyle/>
          <a:p>
            <a:pPr algn="just">
              <a:spcBef>
                <a:spcPts val="0"/>
              </a:spcBef>
            </a:pPr>
            <a:r>
              <a:rPr lang="en-US" altLang="zh-CN" sz="2400" dirty="0" err="1">
                <a:latin typeface="Times New Roman" panose="02020603050405020304" pitchFamily="18" charset="0"/>
                <a:ea typeface="+mn-ea"/>
                <a:cs typeface="Times New Roman" panose="02020603050405020304" pitchFamily="18" charset="0"/>
              </a:rPr>
              <a:t>Pr</a:t>
            </a:r>
            <a:r>
              <a:rPr lang="en-US" altLang="zh-CN" sz="2400" baseline="-25000" dirty="0" err="1">
                <a:latin typeface="Times New Roman" panose="02020603050405020304" pitchFamily="18" charset="0"/>
                <a:ea typeface="+mn-ea"/>
                <a:cs typeface="Times New Roman" panose="02020603050405020304" pitchFamily="18" charset="0"/>
              </a:rPr>
              <a:t>f</a:t>
            </a:r>
            <a:r>
              <a:rPr lang="en-US" altLang="zh-CN" sz="2400" dirty="0">
                <a:latin typeface="Times New Roman" panose="02020603050405020304" pitchFamily="18" charset="0"/>
                <a:ea typeface="+mn-ea"/>
                <a:cs typeface="Times New Roman" panose="02020603050405020304" pitchFamily="18" charset="0"/>
              </a:rPr>
              <a:t>=0.48~16700</a:t>
            </a:r>
            <a:endParaRPr lang="en-US" altLang="zh-CN" sz="2400" baseline="30000" dirty="0">
              <a:latin typeface="Times New Roman" panose="02020603050405020304" pitchFamily="18" charset="0"/>
              <a:ea typeface="+mn-ea"/>
              <a:cs typeface="Times New Roman" panose="02020603050405020304" pitchFamily="18" charset="0"/>
            </a:endParaRPr>
          </a:p>
        </p:txBody>
      </p:sp>
      <p:grpSp>
        <p:nvGrpSpPr>
          <p:cNvPr id="23" name="组合 4"/>
          <p:cNvGrpSpPr/>
          <p:nvPr/>
        </p:nvGrpSpPr>
        <p:grpSpPr>
          <a:xfrm>
            <a:off x="5675059" y="3514018"/>
            <a:ext cx="3124835" cy="1248182"/>
            <a:chOff x="8050" y="6503"/>
            <a:chExt cx="4921" cy="1966"/>
          </a:xfrm>
        </p:grpSpPr>
        <p:grpSp>
          <p:nvGrpSpPr>
            <p:cNvPr id="24" name="Group 11"/>
            <p:cNvGrpSpPr/>
            <p:nvPr/>
          </p:nvGrpSpPr>
          <p:grpSpPr>
            <a:xfrm>
              <a:off x="8748" y="7790"/>
              <a:ext cx="2491" cy="658"/>
              <a:chOff x="4561827" y="3437117"/>
              <a:chExt cx="1499779" cy="396330"/>
            </a:xfrm>
            <a:solidFill>
              <a:srgbClr val="92D050"/>
            </a:solidFill>
          </p:grpSpPr>
          <p:sp>
            <p:nvSpPr>
              <p:cNvPr id="27"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28"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25" name="TextBox 24"/>
            <p:cNvSpPr txBox="1"/>
            <p:nvPr/>
          </p:nvSpPr>
          <p:spPr>
            <a:xfrm>
              <a:off x="9735" y="7812"/>
              <a:ext cx="780" cy="657"/>
            </a:xfrm>
            <a:prstGeom prst="rect">
              <a:avLst/>
            </a:prstGeom>
            <a:noFill/>
          </p:spPr>
          <p:txBody>
            <a:bodyPr wrap="square">
              <a:spAutoFit/>
            </a:bodyPr>
            <a:lstStyle/>
            <a:p>
              <a:pPr algn="ctr">
                <a:lnSpc>
                  <a:spcPct val="130000"/>
                </a:lnSpc>
              </a:pPr>
              <a:r>
                <a:rPr lang="en-US" altLang="zh-CN" sz="1800" dirty="0">
                  <a:solidFill>
                    <a:schemeClr val="bg1"/>
                  </a:solidFill>
                  <a:latin typeface="+mn-ea"/>
                  <a:sym typeface="Agency FB" panose="020B0503020202020204" pitchFamily="34" charset="0"/>
                </a:rPr>
                <a:t>3</a:t>
              </a:r>
              <a:endParaRPr lang="en-GB" sz="1800" dirty="0">
                <a:solidFill>
                  <a:schemeClr val="bg1"/>
                </a:solidFill>
                <a:latin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26" name="TextBox 25"/>
                <p:cNvSpPr txBox="1"/>
                <p:nvPr/>
              </p:nvSpPr>
              <p:spPr>
                <a:xfrm>
                  <a:off x="8050" y="6503"/>
                  <a:ext cx="4921" cy="12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𝑓</m:t>
                                </m:r>
                              </m:sub>
                            </m:sSub>
                          </m:num>
                          <m:den>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𝑤</m:t>
                                </m:r>
                              </m:sub>
                            </m:sSub>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0044</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75</m:t>
                        </m:r>
                      </m:oMath>
                    </m:oMathPara>
                  </a14:m>
                  <a:endParaRPr lang="en-US" sz="2400" dirty="0"/>
                </a:p>
              </p:txBody>
            </p:sp>
          </mc:Choice>
          <mc:Fallback>
            <p:sp>
              <p:nvSpPr>
                <p:cNvPr id="26" name="TextBox 25"/>
                <p:cNvSpPr txBox="1">
                  <a:spLocks noRot="1" noChangeAspect="1" noMove="1" noResize="1" noEditPoints="1" noAdjustHandles="1" noChangeArrowheads="1" noChangeShapeType="1" noTextEdit="1"/>
                </p:cNvSpPr>
                <p:nvPr/>
              </p:nvSpPr>
              <p:spPr>
                <a:xfrm>
                  <a:off x="8050" y="6503"/>
                  <a:ext cx="4921" cy="1252"/>
                </a:xfrm>
                <a:prstGeom prst="rect">
                  <a:avLst/>
                </a:prstGeom>
                <a:blipFill rotWithShape="1">
                  <a:blip r:embed="rId2"/>
                </a:blipFill>
              </p:spPr>
              <p:txBody>
                <a:bodyPr/>
                <a:lstStyle/>
                <a:p>
                  <a:r>
                    <a:rPr lang="zh-CN" altLang="en-US">
                      <a:noFill/>
                    </a:rPr>
                    <a:t> </a:t>
                  </a:r>
                </a:p>
              </p:txBody>
            </p:sp>
          </mc:Fallback>
        </mc:AlternateContent>
      </p:grpSp>
      <p:grpSp>
        <p:nvGrpSpPr>
          <p:cNvPr id="29" name="组合 5"/>
          <p:cNvGrpSpPr/>
          <p:nvPr/>
        </p:nvGrpSpPr>
        <p:grpSpPr>
          <a:xfrm>
            <a:off x="6992684" y="4460459"/>
            <a:ext cx="3973195" cy="1968209"/>
            <a:chOff x="10125" y="7993"/>
            <a:chExt cx="6257" cy="3100"/>
          </a:xfrm>
        </p:grpSpPr>
        <p:grpSp>
          <p:nvGrpSpPr>
            <p:cNvPr id="30" name="Group 12"/>
            <p:cNvGrpSpPr/>
            <p:nvPr/>
          </p:nvGrpSpPr>
          <p:grpSpPr>
            <a:xfrm>
              <a:off x="11353" y="8033"/>
              <a:ext cx="2491" cy="640"/>
              <a:chOff x="6130393" y="3583747"/>
              <a:chExt cx="1499779" cy="385328"/>
            </a:xfrm>
            <a:solidFill>
              <a:schemeClr val="accent3"/>
            </a:solidFill>
          </p:grpSpPr>
          <p:sp>
            <p:nvSpPr>
              <p:cNvPr id="33"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sp>
            <p:nvSpPr>
              <p:cNvPr id="34"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475">
                  <a:solidFill>
                    <a:schemeClr val="tx1">
                      <a:lumMod val="50000"/>
                      <a:lumOff val="50000"/>
                    </a:schemeClr>
                  </a:solidFill>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31" name="TextBox 30"/>
            <p:cNvSpPr txBox="1"/>
            <p:nvPr/>
          </p:nvSpPr>
          <p:spPr>
            <a:xfrm>
              <a:off x="12191" y="7993"/>
              <a:ext cx="780" cy="657"/>
            </a:xfrm>
            <a:prstGeom prst="rect">
              <a:avLst/>
            </a:prstGeom>
            <a:noFill/>
          </p:spPr>
          <p:txBody>
            <a:bodyPr wrap="square">
              <a:spAutoFit/>
            </a:bodyPr>
            <a:lstStyle/>
            <a:p>
              <a:pPr algn="ctr">
                <a:lnSpc>
                  <a:spcPct val="130000"/>
                </a:lnSpc>
              </a:pPr>
              <a:r>
                <a:rPr lang="en-US" altLang="zh-CN" dirty="0">
                  <a:solidFill>
                    <a:schemeClr val="bg1"/>
                  </a:solidFill>
                  <a:latin typeface="+mn-ea"/>
                  <a:sym typeface="Agency FB" panose="020B0503020202020204" pitchFamily="34" charset="0"/>
                </a:rPr>
                <a:t>4</a:t>
              </a:r>
              <a:endParaRPr lang="en-GB" sz="1800" dirty="0">
                <a:solidFill>
                  <a:schemeClr val="bg1"/>
                </a:solidFill>
                <a:latin typeface="+mn-ea"/>
                <a:sym typeface="Agency FB" panose="020B0503020202020204" pitchFamily="34" charset="0"/>
              </a:endParaRPr>
            </a:p>
          </p:txBody>
        </p:sp>
        <mc:AlternateContent xmlns:mc="http://schemas.openxmlformats.org/markup-compatibility/2006">
          <mc:Choice xmlns:a14="http://schemas.microsoft.com/office/drawing/2010/main" Requires="a14">
            <p:sp>
              <p:nvSpPr>
                <p:cNvPr id="32" name="TextBox 31"/>
                <p:cNvSpPr txBox="1"/>
                <p:nvPr/>
              </p:nvSpPr>
              <p:spPr>
                <a:xfrm>
                  <a:off x="10125" y="8899"/>
                  <a:ext cx="6257" cy="219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𝑅𝑒</m:t>
                                        </m:r>
                                      </m:e>
                                      <m:sub>
                                        <m:r>
                                          <a:rPr lang="en-US" altLang="zh-CN" sz="2400" b="0" i="1" smtClean="0">
                                            <a:latin typeface="Cambria Math" panose="02040503050406030204" pitchFamily="18" charset="0"/>
                                          </a:rPr>
                                          <m:t>𝑓</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𝑃𝑟</m:t>
                                        </m:r>
                                      </m:e>
                                      <m:sub>
                                        <m:r>
                                          <a:rPr lang="en-US" altLang="zh-CN" sz="2400" b="0" i="1" smtClean="0">
                                            <a:latin typeface="Cambria Math" panose="02040503050406030204" pitchFamily="18" charset="0"/>
                                          </a:rPr>
                                          <m:t>𝑓</m:t>
                                        </m:r>
                                      </m:sub>
                                    </m:sSub>
                                  </m:num>
                                  <m:den>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𝑙</m:t>
                                        </m:r>
                                      </m:num>
                                      <m:den>
                                        <m:r>
                                          <a:rPr lang="en-US" altLang="zh-CN" sz="2400" b="0" i="1" smtClean="0">
                                            <a:latin typeface="Cambria Math" panose="02040503050406030204" pitchFamily="18" charset="0"/>
                                          </a:rPr>
                                          <m:t>𝑑</m:t>
                                        </m:r>
                                      </m:den>
                                    </m:f>
                                  </m:den>
                                </m:f>
                              </m:e>
                            </m:d>
                          </m:e>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p>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𝑓</m:t>
                                        </m:r>
                                      </m:sub>
                                    </m:sSub>
                                  </m:num>
                                  <m:den>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cs typeface="Cambria Math" panose="02040503050406030204" pitchFamily="18" charset="0"/>
                                          </a:rPr>
                                          <m:t>𝜇</m:t>
                                        </m:r>
                                      </m:e>
                                      <m:sub>
                                        <m:r>
                                          <a:rPr lang="en-US" altLang="zh-CN" sz="2400" b="0" i="1" smtClean="0">
                                            <a:latin typeface="Cambria Math" panose="02040503050406030204" pitchFamily="18" charset="0"/>
                                          </a:rPr>
                                          <m:t>𝑤</m:t>
                                        </m:r>
                                      </m:sub>
                                    </m:sSub>
                                  </m:den>
                                </m:f>
                              </m:e>
                            </m:d>
                          </m:e>
                          <m:sup>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14</m:t>
                            </m:r>
                          </m:sup>
                        </m:sSup>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p:sp>
              <p:nvSpPr>
                <p:cNvPr id="32" name="TextBox 31"/>
                <p:cNvSpPr txBox="1">
                  <a:spLocks noRot="1" noChangeAspect="1" noMove="1" noResize="1" noEditPoints="1" noAdjustHandles="1" noChangeArrowheads="1" noChangeShapeType="1" noTextEdit="1"/>
                </p:cNvSpPr>
                <p:nvPr/>
              </p:nvSpPr>
              <p:spPr>
                <a:xfrm>
                  <a:off x="10125" y="8899"/>
                  <a:ext cx="6257" cy="2194"/>
                </a:xfrm>
                <a:prstGeom prst="rect">
                  <a:avLst/>
                </a:prstGeom>
                <a:blipFill rotWithShape="1">
                  <a:blip r:embed="rId3"/>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bldLst>
      <p:bldP spid="22" grpId="0"/>
      <p:bldP spid="12" grpId="0"/>
      <p:bldP spid="19" grpId="0"/>
      <p:bldP spid="20" grpId="0"/>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体胀系数和格拉晓夫数（Gr）</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12" name="组合 11"/>
          <p:cNvGrpSpPr/>
          <p:nvPr/>
        </p:nvGrpSpPr>
        <p:grpSpPr>
          <a:xfrm>
            <a:off x="956945" y="5589270"/>
            <a:ext cx="11338560" cy="1444625"/>
            <a:chOff x="1507" y="8802"/>
            <a:chExt cx="17856" cy="2275"/>
          </a:xfrm>
        </p:grpSpPr>
        <mc:AlternateContent xmlns:mc="http://schemas.openxmlformats.org/markup-compatibility/2006">
          <mc:Choice xmlns:a14="http://schemas.microsoft.com/office/drawing/2010/main" Requires="a14">
            <p:sp>
              <p:nvSpPr>
                <p:cNvPr id="8" name="文本框 7"/>
                <p:cNvSpPr txBox="1"/>
                <p:nvPr/>
              </p:nvSpPr>
              <p:spPr>
                <a:xfrm>
                  <a:off x="6723" y="9777"/>
                  <a:ext cx="4849" cy="1301"/>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𝑅𝑎</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𝐺𝑟𝑃𝑟</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𝑔</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𝛼</m:t>
                                </m:r>
                              </m:e>
                              <m:sub>
                                <m:r>
                                  <a:rPr lang="en-US" altLang="zh-CN" sz="2400" i="1">
                                    <a:solidFill>
                                      <a:schemeClr val="tx1"/>
                                    </a:solidFill>
                                    <a:latin typeface="Cambria Math" panose="02040503050406030204" pitchFamily="18" charset="0"/>
                                    <a:ea typeface="Cambria Math" panose="02040503050406030204" pitchFamily="18" charset="0"/>
                                  </a:rPr>
                                  <m:t>𝑉</m:t>
                                </m:r>
                              </m:sub>
                            </m:sSub>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𝑡</m:t>
                            </m:r>
                            <m:sSup>
                              <m:sSupPr>
                                <m:ctrlP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𝑙</m:t>
                                </m:r>
                              </m:e>
                              <m:sup>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3</m:t>
                                </m:r>
                              </m:sup>
                            </m:sSup>
                          </m:num>
                          <m:den>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𝛼𝜐</m:t>
                            </m:r>
                          </m:den>
                        </m:f>
                      </m:oMath>
                    </m:oMathPara>
                  </a14:m>
                  <a:endPar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723" y="9777"/>
                  <a:ext cx="4849" cy="1301"/>
                </a:xfrm>
                <a:prstGeom prst="rect">
                  <a:avLst/>
                </a:prstGeom>
                <a:blipFill rotWithShape="1">
                  <a:blip r:embed="rId1"/>
                </a:blipFill>
              </p:spPr>
              <p:txBody>
                <a:bodyPr/>
                <a:lstStyle/>
                <a:p>
                  <a:r>
                    <a:rPr lang="zh-CN" altLang="en-US">
                      <a:noFill/>
                    </a:rPr>
                    <a:t> </a:t>
                  </a:r>
                </a:p>
              </p:txBody>
            </p:sp>
          </mc:Fallback>
        </mc:AlternateContent>
        <p:sp>
          <p:nvSpPr>
            <p:cNvPr id="9" name="TextBox 49"/>
            <p:cNvSpPr txBox="1"/>
            <p:nvPr/>
          </p:nvSpPr>
          <p:spPr>
            <a:xfrm>
              <a:off x="1507" y="8802"/>
              <a:ext cx="17857" cy="725"/>
            </a:xfrm>
            <a:prstGeom prst="rect">
              <a:avLst/>
            </a:prstGeom>
            <a:noFill/>
          </p:spPr>
          <p:txBody>
            <a:bodyPr wrap="square" rtlCol="0">
              <a:spAutoFit/>
            </a:bodyPr>
            <a:lstStyle/>
            <a:p>
              <a:r>
                <a:rPr sz="2400">
                  <a:solidFill>
                    <a:schemeClr val="tx1"/>
                  </a:solidFill>
                  <a:ea typeface="+mn-ea"/>
                </a:rPr>
                <a:t>瑞利数</a:t>
              </a:r>
              <a:r>
                <a:rPr lang="en-US" sz="2400">
                  <a:solidFill>
                    <a:schemeClr val="tx1"/>
                  </a:solidFill>
                  <a:ea typeface="+mn-ea"/>
                </a:rPr>
                <a:t>Ra</a:t>
              </a:r>
              <a:r>
                <a:rPr lang="zh-CN" sz="2400">
                  <a:solidFill>
                    <a:schemeClr val="tx1"/>
                  </a:solidFill>
                  <a:ea typeface="+mn-ea"/>
                </a:rPr>
                <a:t>：</a:t>
              </a:r>
              <a:r>
                <a:rPr sz="2400">
                  <a:solidFill>
                    <a:schemeClr val="tx1"/>
                  </a:solidFill>
                  <a:ea typeface="+mn-ea"/>
                </a:rPr>
                <a:t>流体力学中的无量纲数，指自然对流和扩散热量、动量传递之比</a:t>
              </a:r>
              <a:endParaRPr sz="2400">
                <a:solidFill>
                  <a:schemeClr val="tx1"/>
                </a:solidFill>
                <a:ea typeface="+mn-ea"/>
              </a:endParaRPr>
            </a:p>
          </p:txBody>
        </p:sp>
      </p:grpSp>
      <p:grpSp>
        <p:nvGrpSpPr>
          <p:cNvPr id="3" name="组合 2"/>
          <p:cNvGrpSpPr/>
          <p:nvPr/>
        </p:nvGrpSpPr>
        <p:grpSpPr>
          <a:xfrm>
            <a:off x="741045" y="1096010"/>
            <a:ext cx="11872595" cy="3997960"/>
            <a:chOff x="1167" y="1726"/>
            <a:chExt cx="18697" cy="6296"/>
          </a:xfrm>
        </p:grpSpPr>
        <p:sp>
          <p:nvSpPr>
            <p:cNvPr id="50" name="TextBox 49"/>
            <p:cNvSpPr txBox="1"/>
            <p:nvPr/>
          </p:nvSpPr>
          <p:spPr>
            <a:xfrm>
              <a:off x="1167" y="2634"/>
              <a:ext cx="18620" cy="725"/>
            </a:xfrm>
            <a:prstGeom prst="rect">
              <a:avLst/>
            </a:prstGeom>
            <a:noFill/>
          </p:spPr>
          <p:txBody>
            <a:bodyPr wrap="square" rtlCol="0">
              <a:spAutoFit/>
            </a:bodyPr>
            <a:lstStyle/>
            <a:p>
              <a:r>
                <a:rPr lang="en-US" sz="2400" dirty="0" err="1">
                  <a:solidFill>
                    <a:schemeClr val="tx1"/>
                  </a:solidFill>
                  <a:latin typeface="+mn-ea"/>
                  <a:ea typeface="+mn-ea"/>
                </a:rPr>
                <a:t>格拉晓夫数</a:t>
              </a:r>
              <a:r>
                <a:rPr lang="en-US" altLang="zh-CN" sz="2400" dirty="0" err="1">
                  <a:solidFill>
                    <a:schemeClr val="tx1"/>
                  </a:solidFill>
                  <a:latin typeface="+mn-ea"/>
                  <a:ea typeface="+mn-ea"/>
                </a:rPr>
                <a:t>Gr</a:t>
              </a:r>
              <a:r>
                <a:rPr lang="zh-CN" altLang="en-US" sz="2400" dirty="0">
                  <a:solidFill>
                    <a:schemeClr val="tx1"/>
                  </a:solidFill>
                  <a:latin typeface="+mn-ea"/>
                  <a:ea typeface="+mn-ea"/>
                </a:rPr>
                <a:t>：流体上的</a:t>
              </a:r>
              <a:r>
                <a:rPr lang="zh-CN" altLang="en-US" sz="2400" dirty="0">
                  <a:solidFill>
                    <a:srgbClr val="00B0F0"/>
                  </a:solidFill>
                  <a:latin typeface="+mn-ea"/>
                  <a:ea typeface="+mn-ea"/>
                </a:rPr>
                <a:t>浮升力</a:t>
              </a:r>
              <a:r>
                <a:rPr lang="zh-CN" altLang="en-US" sz="2400" dirty="0">
                  <a:solidFill>
                    <a:schemeClr val="tx1"/>
                  </a:solidFill>
                  <a:latin typeface="+mn-ea"/>
                  <a:ea typeface="+mn-ea"/>
                </a:rPr>
                <a:t>与黏滞力的比率，</a:t>
              </a:r>
              <a:r>
                <a:rPr lang="en-US" altLang="zh-CN" sz="2400" dirty="0">
                  <a:solidFill>
                    <a:schemeClr val="tx1"/>
                  </a:solidFill>
                  <a:latin typeface="+mn-ea"/>
                  <a:ea typeface="+mn-ea"/>
                </a:rPr>
                <a:t>Gr</a:t>
              </a:r>
              <a:r>
                <a:rPr lang="zh-CN" altLang="en-US" sz="2400" dirty="0">
                  <a:solidFill>
                    <a:schemeClr val="tx1"/>
                  </a:solidFill>
                  <a:latin typeface="+mn-ea"/>
                  <a:ea typeface="+mn-ea"/>
                </a:rPr>
                <a:t>数增大表明浮升力作用相对增大</a:t>
              </a:r>
              <a:endParaRPr lang="zh-CN" altLang="en-US" sz="2400" dirty="0">
                <a:solidFill>
                  <a:schemeClr val="tx1"/>
                </a:solidFill>
                <a:latin typeface="+mn-ea"/>
                <a:ea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7063" y="3881"/>
                  <a:ext cx="3123" cy="131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𝐺𝑟</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𝑔</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𝛼</m:t>
                                </m:r>
                              </m:e>
                              <m:sub>
                                <m:r>
                                  <a:rPr lang="en-US" altLang="zh-CN" sz="2400" i="1">
                                    <a:solidFill>
                                      <a:srgbClr val="FF0000"/>
                                    </a:solidFill>
                                    <a:latin typeface="Cambria Math" panose="02040503050406030204" pitchFamily="18" charset="0"/>
                                    <a:ea typeface="Cambria Math" panose="02040503050406030204" pitchFamily="18" charset="0"/>
                                  </a:rPr>
                                  <m:t>𝑉</m:t>
                                </m:r>
                              </m:sub>
                            </m:sSub>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𝑡</m:t>
                            </m:r>
                            <m:sSup>
                              <m:sSupPr>
                                <m:ctrlP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𝑙</m:t>
                                </m:r>
                              </m:e>
                              <m:sup>
                                <m:r>
                                  <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3</m:t>
                                </m:r>
                              </m:sup>
                            </m:sSup>
                          </m:num>
                          <m:den>
                            <m:sSup>
                              <m:sSupPr>
                                <m:ctrlPr>
                                  <a:rPr lang="en-US" altLang="zh-CN" sz="2400" i="1">
                                    <a:solidFill>
                                      <a:schemeClr val="tx1"/>
                                    </a:solidFill>
                                    <a:latin typeface="Cambria Math" panose="02040503050406030204" pitchFamily="18" charset="0"/>
                                    <a:ea typeface="Cambria Math" panose="02040503050406030204" pitchFamily="18" charset="0"/>
                                  </a:rPr>
                                </m:ctrlPr>
                              </m:sSupPr>
                              <m:e>
                                <m:r>
                                  <a:rPr lang="en-US" altLang="zh-CN" sz="2400" i="1">
                                    <a:solidFill>
                                      <a:schemeClr val="tx1"/>
                                    </a:solidFill>
                                    <a:latin typeface="Cambria Math" panose="02040503050406030204" pitchFamily="18" charset="0"/>
                                    <a:ea typeface="Cambria Math" panose="02040503050406030204" pitchFamily="18" charset="0"/>
                                  </a:rPr>
                                  <m:t>𝜐</m:t>
                                </m:r>
                              </m:e>
                              <m:sup>
                                <m:r>
                                  <a:rPr lang="en-US" altLang="zh-CN" sz="2400" i="1">
                                    <a:solidFill>
                                      <a:schemeClr val="tx1"/>
                                    </a:solidFill>
                                    <a:latin typeface="Cambria Math" panose="02040503050406030204" pitchFamily="18" charset="0"/>
                                    <a:ea typeface="Cambria Math" panose="02040503050406030204" pitchFamily="18" charset="0"/>
                                  </a:rPr>
                                  <m:t>2</m:t>
                                </m:r>
                              </m:sup>
                            </m:sSup>
                          </m:den>
                        </m:f>
                      </m:oMath>
                    </m:oMathPara>
                  </a14:m>
                  <a:endParaRPr lang="en-US" altLang="zh-CN"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7063" y="3881"/>
                  <a:ext cx="3123" cy="1315"/>
                </a:xfrm>
                <a:prstGeom prst="rect">
                  <a:avLst/>
                </a:prstGeom>
                <a:blipFill rotWithShape="1">
                  <a:blip r:embed="rId2"/>
                </a:blipFill>
              </p:spPr>
              <p:txBody>
                <a:bodyPr/>
                <a:lstStyle/>
                <a:p>
                  <a:r>
                    <a:rPr lang="zh-CN" altLang="en-US">
                      <a:noFill/>
                    </a:rPr>
                    <a:t> </a:t>
                  </a:r>
                </a:p>
              </p:txBody>
            </p:sp>
          </mc:Fallback>
        </mc:AlternateContent>
        <p:sp>
          <p:nvSpPr>
            <p:cNvPr id="5" name="TextBox 49"/>
            <p:cNvSpPr txBox="1"/>
            <p:nvPr/>
          </p:nvSpPr>
          <p:spPr>
            <a:xfrm>
              <a:off x="1393" y="5718"/>
              <a:ext cx="17857" cy="725"/>
            </a:xfrm>
            <a:prstGeom prst="rect">
              <a:avLst/>
            </a:prstGeom>
            <a:noFill/>
          </p:spPr>
          <p:txBody>
            <a:bodyPr wrap="square" rtlCol="0">
              <a:spAutoFit/>
            </a:bodyPr>
            <a:lstStyle/>
            <a:p>
              <a:r>
                <a:rPr lang="en-US" sz="2400" dirty="0" err="1">
                  <a:solidFill>
                    <a:schemeClr val="tx1"/>
                  </a:solidFill>
                  <a:latin typeface="+mn-ea"/>
                  <a:ea typeface="+mn-ea"/>
                </a:rPr>
                <a:t>格拉晓夫数</a:t>
              </a:r>
              <a:r>
                <a:rPr lang="en-US" altLang="zh-CN" sz="2400" dirty="0" err="1">
                  <a:solidFill>
                    <a:schemeClr val="tx1"/>
                  </a:solidFill>
                  <a:latin typeface="+mn-ea"/>
                  <a:ea typeface="+mn-ea"/>
                </a:rPr>
                <a:t>Gr</a:t>
              </a:r>
              <a:r>
                <a:rPr lang="zh-CN" altLang="en-US" sz="2400" dirty="0">
                  <a:solidFill>
                    <a:schemeClr val="tx1"/>
                  </a:solidFill>
                  <a:latin typeface="+mn-ea"/>
                  <a:ea typeface="+mn-ea"/>
                </a:rPr>
                <a:t>在自然对流中的作用与雷诺数</a:t>
              </a:r>
              <a:r>
                <a:rPr lang="en-US" altLang="zh-CN" sz="2400" dirty="0">
                  <a:solidFill>
                    <a:schemeClr val="tx1"/>
                  </a:solidFill>
                  <a:latin typeface="+mn-ea"/>
                  <a:ea typeface="+mn-ea"/>
                </a:rPr>
                <a:t>Re</a:t>
              </a:r>
              <a:r>
                <a:rPr lang="zh-CN" altLang="en-US" sz="2400" dirty="0">
                  <a:solidFill>
                    <a:schemeClr val="tx1"/>
                  </a:solidFill>
                  <a:latin typeface="+mn-ea"/>
                  <a:ea typeface="+mn-ea"/>
                </a:rPr>
                <a:t>在强制对流现象中的作用相当</a:t>
              </a:r>
              <a:endParaRPr lang="zh-CN" altLang="en-US" sz="2400" dirty="0">
                <a:solidFill>
                  <a:schemeClr val="tx1"/>
                </a:solidFill>
                <a:latin typeface="+mn-ea"/>
                <a:ea typeface="+mn-ea"/>
              </a:endParaRPr>
            </a:p>
          </p:txBody>
        </p:sp>
        <mc:AlternateContent xmlns:mc="http://schemas.openxmlformats.org/markup-compatibility/2006">
          <mc:Choice xmlns:a14="http://schemas.microsoft.com/office/drawing/2010/main" Requires="a14">
            <p:sp>
              <p:nvSpPr>
                <p:cNvPr id="6" name="文本框 5"/>
                <p:cNvSpPr txBox="1"/>
                <p:nvPr/>
              </p:nvSpPr>
              <p:spPr>
                <a:xfrm>
                  <a:off x="10467" y="4186"/>
                  <a:ext cx="3223" cy="70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a:solidFill>
                                  <a:srgbClr val="FF0000"/>
                                </a:solidFill>
                                <a:latin typeface="Cambria Math" panose="02040503050406030204" pitchFamily="18" charset="0"/>
                                <a:ea typeface="MS Mincho" charset="0"/>
                                <a:cs typeface="Cambria Math" panose="02040503050406030204" pitchFamily="18" charset="0"/>
                              </a:rPr>
                              <m:t>𝛼</m:t>
                            </m:r>
                          </m:e>
                          <m:sub>
                            <m:r>
                              <a:rPr lang="en-US" altLang="zh-CN" sz="2400" i="1">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𝑉</m:t>
                            </m:r>
                          </m:sub>
                        </m:sSub>
                        <m:r>
                          <a:rPr lang="en-US" altLang="zh-CN" sz="2400" i="1">
                            <a:solidFill>
                              <a:srgbClr val="FF0000"/>
                            </a:solidFill>
                            <a:latin typeface="Cambria Math" panose="02040503050406030204" pitchFamily="18" charset="0"/>
                            <a:ea typeface="MS Mincho" charset="0"/>
                            <a:cs typeface="Cambria Math" panose="02040503050406030204" pitchFamily="18" charset="0"/>
                          </a:rPr>
                          <m:t>是体胀系数</m:t>
                        </m:r>
                      </m:oMath>
                    </m:oMathPara>
                  </a14:m>
                  <a:endParaRPr lang="en-US" altLang="zh-CN" sz="2400" i="1">
                    <a:solidFill>
                      <a:srgbClr val="FF0000"/>
                    </a:solidFill>
                    <a:latin typeface="+mj-ea"/>
                    <a:ea typeface="+mj-ea"/>
                    <a:cs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0467" y="4186"/>
                  <a:ext cx="3223" cy="705"/>
                </a:xfrm>
                <a:prstGeom prst="rect">
                  <a:avLst/>
                </a:prstGeom>
                <a:blipFill rotWithShape="1">
                  <a:blip r:embed="rId3"/>
                </a:blipFill>
              </p:spPr>
              <p:txBody>
                <a:bodyPr/>
                <a:lstStyle/>
                <a:p>
                  <a:r>
                    <a:rPr lang="zh-CN" altLang="en-US">
                      <a:noFill/>
                    </a:rPr>
                    <a:t> </a:t>
                  </a:r>
                </a:p>
              </p:txBody>
            </p:sp>
          </mc:Fallback>
        </mc:AlternateContent>
        <p:sp>
          <p:nvSpPr>
            <p:cNvPr id="7" name="TextBox 49"/>
            <p:cNvSpPr txBox="1"/>
            <p:nvPr/>
          </p:nvSpPr>
          <p:spPr>
            <a:xfrm>
              <a:off x="1393" y="6716"/>
              <a:ext cx="17857" cy="1307"/>
            </a:xfrm>
            <a:prstGeom prst="rect">
              <a:avLst/>
            </a:prstGeom>
            <a:noFill/>
          </p:spPr>
          <p:txBody>
            <a:bodyPr wrap="square" rtlCol="0">
              <a:spAutoFit/>
            </a:bodyPr>
            <a:lstStyle/>
            <a:p>
              <a:r>
                <a:rPr lang="zh-CN" sz="2400">
                  <a:solidFill>
                    <a:schemeClr val="tx1"/>
                  </a:solidFill>
                  <a:latin typeface="+mn-ea"/>
                  <a:ea typeface="+mn-ea"/>
                </a:rPr>
                <a:t>体胀系数</a:t>
              </a:r>
              <a:r>
                <a:rPr lang="zh-CN" sz="2400">
                  <a:solidFill>
                    <a:schemeClr val="tx1"/>
                  </a:solidFill>
                  <a:latin typeface="Arial" panose="020B0604020202020204" pitchFamily="34" charset="0"/>
                  <a:ea typeface="+mn-ea"/>
                  <a:cs typeface="Arial" panose="020B0604020202020204" pitchFamily="34" charset="0"/>
                </a:rPr>
                <a:t>α</a:t>
              </a:r>
              <a:r>
                <a:rPr lang="en-US" altLang="zh-CN" sz="2400" baseline="-25000">
                  <a:solidFill>
                    <a:schemeClr val="tx1"/>
                  </a:solidFill>
                  <a:latin typeface="Arial" panose="020B0604020202020204" pitchFamily="34" charset="0"/>
                  <a:ea typeface="+mn-ea"/>
                  <a:cs typeface="Arial" panose="020B0604020202020204" pitchFamily="34" charset="0"/>
                </a:rPr>
                <a:t>v</a:t>
              </a:r>
              <a:r>
                <a:rPr lang="zh-CN" altLang="en-US" sz="2400">
                  <a:solidFill>
                    <a:schemeClr val="tx1"/>
                  </a:solidFill>
                  <a:latin typeface="Arial" panose="020B0604020202020204" pitchFamily="34" charset="0"/>
                  <a:ea typeface="+mn-ea"/>
                  <a:cs typeface="Arial" panose="020B0604020202020204" pitchFamily="34" charset="0"/>
                </a:rPr>
                <a:t>：</a:t>
              </a:r>
              <a:r>
                <a:rPr sz="2400">
                  <a:solidFill>
                    <a:schemeClr val="tx1"/>
                  </a:solidFill>
                  <a:latin typeface="+mn-ea"/>
                  <a:ea typeface="+mn-ea"/>
                </a:rPr>
                <a:t>物质在热胀冷缩效应作用之下，几何特性随着温度的变化而发生变化的规律性系数</a:t>
              </a:r>
              <a:endParaRPr sz="2400">
                <a:solidFill>
                  <a:schemeClr val="tx1"/>
                </a:solidFill>
                <a:latin typeface="+mn-ea"/>
                <a:ea typeface="+mn-ea"/>
              </a:endParaRPr>
            </a:p>
          </p:txBody>
        </p:sp>
        <mc:AlternateContent xmlns:mc="http://schemas.openxmlformats.org/markup-compatibility/2006">
          <mc:Choice xmlns:a14="http://schemas.microsoft.com/office/drawing/2010/main" Requires="a14">
            <p:sp>
              <p:nvSpPr>
                <p:cNvPr id="11" name="TextBox 1"/>
                <p:cNvSpPr txBox="1"/>
                <p:nvPr/>
              </p:nvSpPr>
              <p:spPr>
                <a:xfrm>
                  <a:off x="6383" y="1726"/>
                  <a:ext cx="5303" cy="7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00B0F0"/>
                            </a:solidFill>
                            <a:latin typeface="Cambria Math" panose="02040503050406030204" pitchFamily="18" charset="0"/>
                            <a:ea typeface="+mn-ea"/>
                          </a:rPr>
                          <m:t>浮升力</m:t>
                        </m:r>
                        <m:r>
                          <a:rPr lang="en-US" altLang="zh-CN" sz="2400" b="0" i="1" smtClean="0">
                            <a:solidFill>
                              <a:srgbClr val="00B0F0"/>
                            </a:solidFill>
                            <a:latin typeface="Cambria Math" panose="02040503050406030204" pitchFamily="18" charset="0"/>
                          </a:rPr>
                          <m:t>=</m:t>
                        </m:r>
                        <m:d>
                          <m:dPr>
                            <m:ctrlPr>
                              <a:rPr lang="en-US" altLang="zh-CN" sz="2400" b="0" i="1" smtClean="0">
                                <a:solidFill>
                                  <a:srgbClr val="00B0F0"/>
                                </a:solidFill>
                                <a:latin typeface="Cambria Math" panose="02040503050406030204" pitchFamily="18" charset="0"/>
                              </a:rPr>
                            </m:ctrlPr>
                          </m:dPr>
                          <m:e>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ea typeface="Cambria Math" panose="02040503050406030204" pitchFamily="18" charset="0"/>
                                  </a:rPr>
                                  <m:t>𝜌</m:t>
                                </m:r>
                              </m:e>
                              <m:sub>
                                <m:r>
                                  <a:rPr lang="en-US" altLang="zh-CN" sz="2400" b="0" i="1" smtClean="0">
                                    <a:solidFill>
                                      <a:srgbClr val="00B0F0"/>
                                    </a:solidFill>
                                    <a:latin typeface="Cambria Math" panose="02040503050406030204" pitchFamily="18" charset="0"/>
                                    <a:ea typeface="Cambria Math" panose="02040503050406030204" pitchFamily="18" charset="0"/>
                                  </a:rPr>
                                  <m:t>∞</m:t>
                                </m:r>
                              </m:sub>
                            </m:sSub>
                            <m:r>
                              <a:rPr lang="en-US" altLang="zh-CN" sz="2400" b="0" i="1" smtClean="0">
                                <a:solidFill>
                                  <a:srgbClr val="00B0F0"/>
                                </a:solidFill>
                                <a:latin typeface="Cambria Math" panose="02040503050406030204" pitchFamily="18" charset="0"/>
                              </a:rPr>
                              <m:t>−</m:t>
                            </m:r>
                            <m:r>
                              <a:rPr lang="en-US" altLang="zh-CN" sz="2400" b="0" i="1" smtClean="0">
                                <a:solidFill>
                                  <a:srgbClr val="00B0F0"/>
                                </a:solidFill>
                                <a:latin typeface="Cambria Math" panose="02040503050406030204" pitchFamily="18" charset="0"/>
                                <a:ea typeface="Cambria Math" panose="02040503050406030204" pitchFamily="18" charset="0"/>
                              </a:rPr>
                              <m:t>𝜌</m:t>
                            </m:r>
                          </m:e>
                        </m:d>
                        <m:r>
                          <a:rPr lang="en-US" altLang="zh-CN" sz="2400" b="0" i="1" smtClean="0">
                            <a:solidFill>
                              <a:srgbClr val="00B0F0"/>
                            </a:solidFill>
                            <a:latin typeface="Cambria Math" panose="02040503050406030204" pitchFamily="18" charset="0"/>
                            <a:cs typeface="Cambria Math" panose="02040503050406030204" pitchFamily="18" charset="0"/>
                          </a:rPr>
                          <m:t>𝑔</m:t>
                        </m:r>
                      </m:oMath>
                    </m:oMathPara>
                  </a14:m>
                  <a:endParaRPr lang="en-US" altLang="zh-CN" sz="2400" b="0" i="1" dirty="0">
                    <a:solidFill>
                      <a:srgbClr val="00B0F0"/>
                    </a:solidFill>
                    <a:latin typeface="Cambria Math" panose="02040503050406030204" pitchFamily="18" charset="0"/>
                    <a:cs typeface="Cambria Math" panose="02040503050406030204" pitchFamily="18" charset="0"/>
                  </a:endParaRPr>
                </a:p>
              </p:txBody>
            </p:sp>
          </mc:Choice>
          <mc:Fallback>
            <p:sp>
              <p:nvSpPr>
                <p:cNvPr id="11" name="TextBox 1"/>
                <p:cNvSpPr txBox="1">
                  <a:spLocks noRot="1" noChangeAspect="1" noMove="1" noResize="1" noEditPoints="1" noAdjustHandles="1" noChangeArrowheads="1" noChangeShapeType="1" noTextEdit="1"/>
                </p:cNvSpPr>
                <p:nvPr/>
              </p:nvSpPr>
              <p:spPr>
                <a:xfrm>
                  <a:off x="6383" y="1726"/>
                  <a:ext cx="5303" cy="79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3690" y="3881"/>
                  <a:ext cx="6175" cy="1339"/>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𝛼</m:t>
                            </m:r>
                          </m:e>
                          <m:sub>
                            <m:r>
                              <a:rPr lang="en-US" altLang="zh-CN" sz="2400" i="1">
                                <a:latin typeface="Cambria Math" panose="02040503050406030204" pitchFamily="18" charset="0"/>
                                <a:cs typeface="Cambria Math" panose="02040503050406030204" pitchFamily="18" charset="0"/>
                              </a:rPr>
                              <m:t>𝑉</m:t>
                            </m:r>
                          </m:sub>
                        </m:sSub>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1</m:t>
                            </m:r>
                          </m:num>
                          <m:den>
                            <m:r>
                              <a:rPr lang="en-US" altLang="zh-CN" sz="2400" i="1">
                                <a:latin typeface="Cambria Math" panose="02040503050406030204" pitchFamily="18" charset="0"/>
                                <a:cs typeface="Cambria Math" panose="02040503050406030204" pitchFamily="18" charset="0"/>
                              </a:rPr>
                              <m:t>𝜌</m:t>
                            </m:r>
                          </m:den>
                        </m:f>
                        <m:sSub>
                          <m:sSubPr>
                            <m:ctrlPr>
                              <a:rPr lang="en-US" altLang="zh-CN" sz="2400" i="1">
                                <a:latin typeface="Cambria Math" panose="02040503050406030204" pitchFamily="18" charset="0"/>
                                <a:cs typeface="Cambria Math" panose="02040503050406030204" pitchFamily="18" charset="0"/>
                              </a:rPr>
                            </m:ctrlPr>
                          </m:sSubPr>
                          <m:e>
                            <m:d>
                              <m:dPr>
                                <m:ctrlPr>
                                  <a:rPr lang="en-US" altLang="zh-CN" sz="2400" i="1">
                                    <a:latin typeface="Cambria Math" panose="02040503050406030204" pitchFamily="18" charset="0"/>
                                    <a:cs typeface="Cambria Math" panose="02040503050406030204" pitchFamily="18" charset="0"/>
                                  </a:rPr>
                                </m:ctrlPr>
                              </m:dPr>
                              <m:e>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𝜕𝜌</m:t>
                                    </m:r>
                                  </m:num>
                                  <m:den>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𝑡</m:t>
                                    </m:r>
                                  </m:den>
                                </m:f>
                              </m:e>
                            </m:d>
                          </m:e>
                          <m:sub>
                            <m:r>
                              <a:rPr lang="en-US" altLang="zh-CN" sz="2400" i="1">
                                <a:latin typeface="Cambria Math" panose="02040503050406030204" pitchFamily="18" charset="0"/>
                                <a:cs typeface="Cambria Math" panose="02040503050406030204" pitchFamily="18" charset="0"/>
                              </a:rPr>
                              <m:t>𝑃</m:t>
                            </m:r>
                          </m:sub>
                        </m:sSub>
                        <m:r>
                          <a:rPr lang="en-US" altLang="zh-CN" sz="2400" i="1">
                            <a:latin typeface="Cambria Math" panose="02040503050406030204" pitchFamily="18" charset="0"/>
                            <a:cs typeface="Cambria Math" panose="02040503050406030204" pitchFamily="18" charset="0"/>
                          </a:rPr>
                          <m:t>≈−</m:t>
                        </m:r>
                        <m:f>
                          <m:fPr>
                            <m:ctrlPr>
                              <a:rPr lang="en-US" altLang="zh-CN" sz="2400" i="1">
                                <a:latin typeface="Cambria Math" panose="02040503050406030204" pitchFamily="18" charset="0"/>
                                <a:cs typeface="Cambria Math" panose="02040503050406030204" pitchFamily="18" charset="0"/>
                              </a:rPr>
                            </m:ctrlPr>
                          </m:fPr>
                          <m:num>
                            <m:r>
                              <a:rPr lang="en-US" altLang="zh-CN" sz="2400" i="1">
                                <a:latin typeface="Cambria Math" panose="02040503050406030204" pitchFamily="18" charset="0"/>
                                <a:cs typeface="Cambria Math" panose="02040503050406030204" pitchFamily="18" charset="0"/>
                              </a:rPr>
                              <m:t>1</m:t>
                            </m:r>
                          </m:num>
                          <m:den>
                            <m:r>
                              <a:rPr lang="en-US" altLang="zh-CN" sz="2400" i="1">
                                <a:latin typeface="Cambria Math" panose="02040503050406030204" pitchFamily="18" charset="0"/>
                                <a:cs typeface="Cambria Math" panose="02040503050406030204" pitchFamily="18" charset="0"/>
                              </a:rPr>
                              <m:t>𝜌</m:t>
                            </m:r>
                          </m:den>
                        </m:f>
                        <m:f>
                          <m:fPr>
                            <m:ctrlPr>
                              <a:rPr lang="en-US" altLang="zh-CN" sz="2400" i="1">
                                <a:latin typeface="Cambria Math" panose="02040503050406030204" pitchFamily="18" charset="0"/>
                                <a:cs typeface="Cambria Math" panose="02040503050406030204" pitchFamily="18" charset="0"/>
                              </a:rPr>
                            </m:ctrlPr>
                          </m:fPr>
                          <m:num>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𝜌</m:t>
                                </m:r>
                              </m:e>
                              <m:sub>
                                <m:r>
                                  <a:rPr lang="en-US" altLang="zh-CN" sz="2400" i="1">
                                    <a:latin typeface="Cambria Math" panose="02040503050406030204" pitchFamily="18" charset="0"/>
                                    <a:cs typeface="Cambria Math" panose="02040503050406030204" pitchFamily="18" charset="0"/>
                                  </a:rPr>
                                  <m:t>∞</m:t>
                                </m:r>
                              </m:sub>
                            </m:sSub>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𝜌</m:t>
                            </m:r>
                          </m:num>
                          <m:den>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𝑡</m:t>
                                </m:r>
                              </m:e>
                              <m:sub>
                                <m:r>
                                  <a:rPr lang="en-US" altLang="zh-CN" sz="2400" i="1">
                                    <a:latin typeface="Cambria Math" panose="02040503050406030204" pitchFamily="18" charset="0"/>
                                    <a:cs typeface="Cambria Math" panose="02040503050406030204" pitchFamily="18" charset="0"/>
                                  </a:rPr>
                                  <m:t>∞</m:t>
                                </m:r>
                              </m:sub>
                            </m:sSub>
                            <m:r>
                              <a:rPr lang="en-US" altLang="zh-CN" sz="2400" i="1">
                                <a:latin typeface="Cambria Math" panose="02040503050406030204" pitchFamily="18" charset="0"/>
                                <a:cs typeface="Cambria Math" panose="02040503050406030204" pitchFamily="18" charset="0"/>
                              </a:rPr>
                              <m:t>−</m:t>
                            </m:r>
                            <m:r>
                              <a:rPr lang="en-US" altLang="zh-CN" sz="2400" i="1">
                                <a:latin typeface="Cambria Math" panose="02040503050406030204" pitchFamily="18" charset="0"/>
                                <a:cs typeface="Cambria Math" panose="02040503050406030204" pitchFamily="18" charset="0"/>
                              </a:rPr>
                              <m:t>𝑡</m:t>
                            </m:r>
                          </m:den>
                        </m:f>
                      </m:oMath>
                    </m:oMathPara>
                  </a14:m>
                  <a:endParaRPr lang="zh-CN" altLang="en-US" sz="2400" i="1">
                    <a:latin typeface="Cambria Math" panose="02040503050406030204" pitchFamily="18" charset="0"/>
                    <a:cs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3690" y="3881"/>
                  <a:ext cx="6175" cy="1339"/>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大空间自然对流传热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13" name="组合 8"/>
          <p:cNvGrpSpPr/>
          <p:nvPr/>
        </p:nvGrpSpPr>
        <p:grpSpPr>
          <a:xfrm>
            <a:off x="448945" y="920115"/>
            <a:ext cx="6202680" cy="1301115"/>
            <a:chOff x="707" y="1449"/>
            <a:chExt cx="9768" cy="2049"/>
          </a:xfrm>
        </p:grpSpPr>
        <p:sp>
          <p:nvSpPr>
            <p:cNvPr id="14" name="AutoShape 12"/>
            <p:cNvSpPr/>
            <p:nvPr/>
          </p:nvSpPr>
          <p:spPr bwMode="auto">
            <a:xfrm>
              <a:off x="707" y="1449"/>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92D150"/>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TextBox 14"/>
            <p:cNvSpPr txBox="1"/>
            <p:nvPr/>
          </p:nvSpPr>
          <p:spPr>
            <a:xfrm>
              <a:off x="1620" y="1613"/>
              <a:ext cx="6917" cy="727"/>
            </a:xfrm>
            <a:prstGeom prst="rect">
              <a:avLst/>
            </a:prstGeom>
            <a:noFill/>
          </p:spPr>
          <p:txBody>
            <a:bodyPr wrap="square" rtlCol="0">
              <a:spAutoFit/>
            </a:bodyPr>
            <a:lstStyle/>
            <a:p>
              <a:pPr algn="ctr">
                <a:spcBef>
                  <a:spcPts val="0"/>
                </a:spcBef>
              </a:pPr>
              <a:r>
                <a:rPr lang="zh-CN" altLang="en-US" sz="2400" dirty="0">
                  <a:latin typeface="+mn-ea"/>
                  <a:ea typeface="+mn-ea"/>
                </a:rPr>
                <a:t>均匀壁温</a:t>
              </a:r>
              <a:r>
                <a:rPr lang="en-US" altLang="zh-CN" sz="2400" dirty="0">
                  <a:latin typeface="+mn-ea"/>
                  <a:ea typeface="+mn-ea"/>
                </a:rPr>
                <a:t>——</a:t>
              </a:r>
              <a:r>
                <a:rPr lang="zh-CN" altLang="en-US" sz="2400" dirty="0">
                  <a:latin typeface="+mn-ea"/>
                  <a:ea typeface="+mn-ea"/>
                </a:rPr>
                <a:t>竖壁及水平圆柱</a:t>
              </a:r>
              <a:endParaRPr lang="en-US" sz="2400" dirty="0">
                <a:latin typeface="+mn-ea"/>
                <a:ea typeface="+mn-ea"/>
              </a:endParaRPr>
            </a:p>
          </p:txBody>
        </p:sp>
        <mc:AlternateContent xmlns:mc="http://schemas.openxmlformats.org/markup-compatibility/2006">
          <mc:Choice xmlns:a14="http://schemas.microsoft.com/office/drawing/2010/main" Requires="a14">
            <p:sp>
              <p:nvSpPr>
                <p:cNvPr id="16" name="TextBox 15"/>
                <p:cNvSpPr txBox="1"/>
                <p:nvPr/>
              </p:nvSpPr>
              <p:spPr>
                <a:xfrm>
                  <a:off x="6599" y="2916"/>
                  <a:ext cx="3876" cy="5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𝑁𝑢</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sSubSup>
                          <m:sSubSupPr>
                            <m:ctrlPr>
                              <a:rPr lang="en-US" altLang="zh-CN" sz="2400" b="0" i="1" smtClean="0">
                                <a:latin typeface="Cambria Math" panose="02040503050406030204" pitchFamily="18" charset="0"/>
                              </a:rPr>
                            </m:ctrlPr>
                          </m:sSub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𝐺𝑟𝑃𝑟</m:t>
                                </m:r>
                              </m:e>
                            </m:d>
                          </m:e>
                          <m:sub>
                            <m:r>
                              <a:rPr lang="en-US" altLang="zh-CN" sz="2400" b="0" i="1" smtClean="0">
                                <a:latin typeface="Cambria Math" panose="02040503050406030204" pitchFamily="18" charset="0"/>
                              </a:rPr>
                              <m:t>𝑚</m:t>
                            </m:r>
                          </m:sub>
                          <m:sup>
                            <m:r>
                              <a:rPr lang="en-US" altLang="zh-CN" sz="2400" b="0" i="1" smtClean="0">
                                <a:latin typeface="Cambria Math" panose="02040503050406030204" pitchFamily="18" charset="0"/>
                              </a:rPr>
                              <m:t>𝑛</m:t>
                            </m:r>
                          </m:sup>
                        </m:sSubSup>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6599" y="2916"/>
                  <a:ext cx="3876" cy="582"/>
                </a:xfrm>
                <a:prstGeom prst="rect">
                  <a:avLst/>
                </a:prstGeom>
                <a:blipFill rotWithShape="1">
                  <a:blip r:embed="rId1"/>
                </a:blipFill>
              </p:spPr>
              <p:txBody>
                <a:bodyPr/>
                <a:lstStyle/>
                <a:p>
                  <a:r>
                    <a:rPr lang="zh-CN" altLang="en-US">
                      <a:noFill/>
                    </a:rPr>
                    <a:t> </a:t>
                  </a:r>
                </a:p>
              </p:txBody>
            </p:sp>
          </mc:Fallback>
        </mc:AlternateContent>
      </p:grpSp>
      <p:grpSp>
        <p:nvGrpSpPr>
          <p:cNvPr id="17" name="组合 9"/>
          <p:cNvGrpSpPr/>
          <p:nvPr/>
        </p:nvGrpSpPr>
        <p:grpSpPr>
          <a:xfrm>
            <a:off x="524510" y="2275205"/>
            <a:ext cx="11449050" cy="5024755"/>
            <a:chOff x="826" y="3583"/>
            <a:chExt cx="18030" cy="7913"/>
          </a:xfrm>
        </p:grpSpPr>
        <mc:AlternateContent xmlns:mc="http://schemas.openxmlformats.org/markup-compatibility/2006">
          <mc:Choice xmlns:a14="http://schemas.microsoft.com/office/drawing/2010/main" Requires="a14">
            <p:sp>
              <p:nvSpPr>
                <p:cNvPr id="18" name="TextBox 17"/>
                <p:cNvSpPr txBox="1"/>
                <p:nvPr/>
              </p:nvSpPr>
              <p:spPr>
                <a:xfrm>
                  <a:off x="826" y="3710"/>
                  <a:ext cx="18030" cy="6576"/>
                </a:xfrm>
                <a:prstGeom prst="rect">
                  <a:avLst/>
                </a:prstGeom>
                <a:noFill/>
              </p:spPr>
              <p:txBody>
                <a:bodyPr wrap="square" rtlCol="0">
                  <a:spAutoFit/>
                </a:bodyPr>
                <a:lstStyle/>
                <a:p>
                  <a:pPr marL="342900" indent="-342900">
                    <a:lnSpc>
                      <a:spcPct val="150000"/>
                    </a:lnSpc>
                    <a:spcBef>
                      <a:spcPts val="0"/>
                    </a:spcBef>
                    <a:buFont typeface="Arial" panose="020B0604020202020204" pitchFamily="34" charset="0"/>
                    <a:buChar char="•"/>
                  </a:pPr>
                  <a:r>
                    <a:rPr lang="en-US" sz="2400" dirty="0">
                      <a:latin typeface="+mn-ea"/>
                      <a:ea typeface="+mn-ea"/>
                    </a:rPr>
                    <a:t>下角标m表示定性温度采用边界层的算术平均温度</a:t>
                  </a:r>
                  <a:endParaRPr lang="en-US" sz="2400" dirty="0">
                    <a:latin typeface="+mn-ea"/>
                    <a:ea typeface="+mn-ea"/>
                  </a:endParaRPr>
                </a:p>
                <a:p>
                  <a:pPr marL="342900" indent="-342900">
                    <a:lnSpc>
                      <a:spcPct val="150000"/>
                    </a:lnSpc>
                    <a:spcBef>
                      <a:spcPts val="0"/>
                    </a:spcBef>
                    <a:buFont typeface="Arial" panose="020B0604020202020204" pitchFamily="34" charset="0"/>
                    <a:buChar char="•"/>
                  </a:pPr>
                  <a:r>
                    <a:rPr lang="en-US" altLang="zh-CN" sz="2400" dirty="0">
                      <a:latin typeface="+mn-ea"/>
                      <a:ea typeface="+mn-ea"/>
                    </a:rPr>
                    <a:t>Gr</a:t>
                  </a:r>
                  <a:r>
                    <a:rPr lang="zh-CN" altLang="en-US" sz="2400" dirty="0">
                      <a:latin typeface="+mn-ea"/>
                      <a:ea typeface="+mn-ea"/>
                    </a:rPr>
                    <a:t>数中的</a:t>
                  </a:r>
                  <a14:m>
                    <m:oMath xmlns:m="http://schemas.openxmlformats.org/officeDocument/2006/math">
                      <m:r>
                        <a:rPr lang="zh-CN" altLang="en-US" sz="2400" i="1" smtClean="0">
                          <a:latin typeface="Cambria Math" panose="02040503050406030204" pitchFamily="18" charset="0"/>
                          <a:ea typeface="+mn-ea"/>
                        </a:rPr>
                        <m:t>∆</m:t>
                      </m:r>
                    </m:oMath>
                  </a14:m>
                  <a:r>
                    <a:rPr lang="en-US" altLang="zh-CN" sz="2400" dirty="0">
                      <a:latin typeface="+mn-ea"/>
                      <a:ea typeface="+mn-ea"/>
                    </a:rPr>
                    <a:t>t</a:t>
                  </a:r>
                  <a:r>
                    <a:rPr lang="zh-CN" altLang="en-US" sz="2400" dirty="0">
                      <a:latin typeface="+mn-ea"/>
                      <a:ea typeface="+mn-ea"/>
                    </a:rPr>
                    <a:t>为</a:t>
                  </a:r>
                  <a14:m>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𝑡</m:t>
                          </m:r>
                        </m:e>
                        <m:sub>
                          <m:r>
                            <a:rPr lang="en-US" altLang="zh-CN" sz="2400" b="0" i="1" smtClean="0">
                              <a:latin typeface="Cambria Math" panose="02040503050406030204" pitchFamily="18" charset="0"/>
                              <a:ea typeface="+mn-ea"/>
                            </a:rPr>
                            <m:t>𝑤</m:t>
                          </m:r>
                        </m:sub>
                      </m:sSub>
                      <m:r>
                        <a:rPr lang="zh-CN" altLang="en-US" sz="2400" i="1">
                          <a:latin typeface="Cambria Math" panose="02040503050406030204" pitchFamily="18" charset="0"/>
                          <a:ea typeface="+mn-ea"/>
                        </a:rPr>
                        <m:t>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smtClean="0">
                              <a:latin typeface="Cambria Math" panose="02040503050406030204" pitchFamily="18" charset="0"/>
                              <a:ea typeface="Cambria Math" panose="02040503050406030204" pitchFamily="18" charset="0"/>
                            </a:rPr>
                            <m:t>∞</m:t>
                          </m:r>
                        </m:sub>
                      </m:sSub>
                    </m:oMath>
                  </a14:m>
                  <a:r>
                    <a:rPr lang="en-US" sz="2400" dirty="0">
                      <a:latin typeface="+mn-ea"/>
                      <a:ea typeface="+mn-ea"/>
                    </a:rPr>
                    <a:t>之差</a:t>
                  </a:r>
                  <a:r>
                    <a:rPr lang="zh-CN" altLang="en-US" sz="2400" dirty="0">
                      <a:latin typeface="+mn-ea"/>
                      <a:ea typeface="+mn-ea"/>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𝑤</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oMath>
                  </a14:m>
                  <a:r>
                    <a:rPr lang="zh-CN" altLang="en-US" sz="2400" dirty="0">
                      <a:latin typeface="+mn-ea"/>
                      <a:ea typeface="+mn-ea"/>
                    </a:rPr>
                    <a:t>，流体被加热；</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𝑤</m:t>
                          </m:r>
                        </m:sub>
                      </m:sSub>
                    </m:oMath>
                  </a14:m>
                  <a:r>
                    <a:rPr lang="zh-CN" altLang="en-US" sz="2400" dirty="0">
                      <a:latin typeface="+mn-ea"/>
                      <a:ea typeface="+mn-ea"/>
                    </a:rPr>
                    <a:t>，流体被冷却）</a:t>
                  </a:r>
                  <a:endParaRPr lang="en-US" altLang="zh-CN" sz="2400" dirty="0">
                    <a:latin typeface="+mn-ea"/>
                    <a:ea typeface="+mn-ea"/>
                  </a:endParaRPr>
                </a:p>
                <a:p>
                  <a:pPr marL="342900" indent="-342900">
                    <a:lnSpc>
                      <a:spcPct val="150000"/>
                    </a:lnSpc>
                    <a:spcBef>
                      <a:spcPts val="0"/>
                    </a:spcBef>
                    <a:buFont typeface="Arial" panose="020B0604020202020204" pitchFamily="34" charset="0"/>
                    <a:buChar char="•"/>
                  </a:pPr>
                  <a:r>
                    <a:rPr lang="zh-CN" altLang="en-US" sz="2400" dirty="0">
                      <a:latin typeface="+mn-ea"/>
                      <a:ea typeface="+mn-ea"/>
                    </a:rPr>
                    <a:t>对于理想气体，</a:t>
                  </a:r>
                  <a:r>
                    <a:rPr lang="en-US" altLang="zh-CN" sz="2400" dirty="0">
                      <a:latin typeface="+mn-ea"/>
                      <a:ea typeface="+mn-ea"/>
                    </a:rPr>
                    <a:t>Gr</a:t>
                  </a:r>
                  <a:r>
                    <a:rPr lang="zh-CN" altLang="en-US" sz="2400" dirty="0">
                      <a:latin typeface="+mn-ea"/>
                      <a:ea typeface="+mn-ea"/>
                    </a:rPr>
                    <a:t>数中的</a:t>
                  </a:r>
                  <a14:m>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i="1" smtClean="0">
                              <a:latin typeface="Cambria Math" panose="02040503050406030204" pitchFamily="18" charset="0"/>
                              <a:ea typeface="Cambria Math" panose="02040503050406030204" pitchFamily="18" charset="0"/>
                            </a:rPr>
                            <m:t>𝛼</m:t>
                          </m:r>
                        </m:e>
                        <m:sub>
                          <m:r>
                            <a:rPr lang="en-US" altLang="zh-CN" sz="2400" b="0" i="1" smtClean="0">
                              <a:latin typeface="Cambria Math" panose="02040503050406030204" pitchFamily="18" charset="0"/>
                              <a:ea typeface="+mn-ea"/>
                            </a:rPr>
                            <m:t>𝑉</m:t>
                          </m:r>
                        </m:sub>
                      </m:sSub>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1</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oMath>
                  </a14:m>
                  <a:endParaRPr lang="en-US" sz="2400" dirty="0">
                    <a:latin typeface="+mn-ea"/>
                    <a:ea typeface="+mn-ea"/>
                  </a:endParaRPr>
                </a:p>
                <a:p>
                  <a:pPr marL="342900" indent="-342900">
                    <a:lnSpc>
                      <a:spcPct val="150000"/>
                    </a:lnSpc>
                    <a:spcBef>
                      <a:spcPts val="0"/>
                    </a:spcBef>
                    <a:buFont typeface="Arial" panose="020B0604020202020204" pitchFamily="34" charset="0"/>
                    <a:buChar char="•"/>
                  </a:pPr>
                  <a:r>
                    <a:rPr lang="zh-CN" altLang="en-US" sz="2400" dirty="0">
                      <a:latin typeface="+mn-ea"/>
                      <a:ea typeface="+mn-ea"/>
                    </a:rPr>
                    <a:t>特征长度：</a:t>
                  </a:r>
                  <a:endParaRPr lang="en-US" altLang="zh-CN" sz="2400" dirty="0">
                    <a:latin typeface="+mn-ea"/>
                    <a:ea typeface="+mn-ea"/>
                  </a:endParaRPr>
                </a:p>
                <a:p>
                  <a:pPr>
                    <a:lnSpc>
                      <a:spcPct val="150000"/>
                    </a:lnSpc>
                    <a:spcBef>
                      <a:spcPts val="0"/>
                    </a:spcBef>
                  </a:pPr>
                  <a:r>
                    <a:rPr lang="en-US" altLang="zh-CN" sz="2400" dirty="0">
                      <a:latin typeface="+mn-ea"/>
                      <a:ea typeface="+mn-ea"/>
                    </a:rPr>
                    <a:t>	</a:t>
                  </a:r>
                  <a:r>
                    <a:rPr lang="zh-CN" altLang="en-US" sz="2400" dirty="0">
                      <a:latin typeface="+mn-ea"/>
                      <a:ea typeface="+mn-ea"/>
                    </a:rPr>
                    <a:t>竖壁和竖圆柱，取高度</a:t>
                  </a:r>
                  <a:endParaRPr lang="en-US" altLang="zh-CN" sz="2400" dirty="0">
                    <a:latin typeface="+mn-ea"/>
                    <a:ea typeface="+mn-ea"/>
                  </a:endParaRPr>
                </a:p>
                <a:p>
                  <a:pPr>
                    <a:lnSpc>
                      <a:spcPct val="150000"/>
                    </a:lnSpc>
                    <a:spcBef>
                      <a:spcPts val="0"/>
                    </a:spcBef>
                  </a:pPr>
                  <a:r>
                    <a:rPr lang="en-US" altLang="zh-CN" sz="2400" dirty="0">
                      <a:latin typeface="+mn-ea"/>
                      <a:ea typeface="+mn-ea"/>
                    </a:rPr>
                    <a:t>	</a:t>
                  </a:r>
                  <a:r>
                    <a:rPr lang="zh-CN" altLang="en-US" sz="2400" dirty="0">
                      <a:latin typeface="+mn-ea"/>
                      <a:ea typeface="+mn-ea"/>
                    </a:rPr>
                    <a:t>横圆柱，取外径</a:t>
                  </a:r>
                  <a:endParaRPr lang="en-US" altLang="zh-CN" sz="2400" dirty="0">
                    <a:latin typeface="+mn-ea"/>
                    <a:ea typeface="+mn-ea"/>
                  </a:endParaRPr>
                </a:p>
                <a:p>
                  <a:pPr marL="342900" indent="-342900" eaLnBrk="1" latinLnBrk="0" hangingPunct="1">
                    <a:lnSpc>
                      <a:spcPct val="100000"/>
                    </a:lnSpc>
                    <a:spcBef>
                      <a:spcPts val="0"/>
                    </a:spcBef>
                    <a:buFont typeface="Arial" panose="020B0604020202020204" pitchFamily="34" charset="0"/>
                    <a:buChar char="•"/>
                  </a:pPr>
                  <a:r>
                    <a:rPr lang="zh-CN" altLang="en-US" sz="2400" dirty="0">
                      <a:latin typeface="+mn-ea"/>
                      <a:ea typeface="+mn-ea"/>
                    </a:rPr>
                    <a:t>竖圆柱可按表中与竖壁</a:t>
                  </a:r>
                  <a:endParaRPr lang="zh-CN" altLang="en-US" sz="2400" dirty="0">
                    <a:latin typeface="+mn-ea"/>
                    <a:ea typeface="+mn-ea"/>
                  </a:endParaRPr>
                </a:p>
                <a:p>
                  <a:pPr marL="0" indent="0" eaLnBrk="1" latinLnBrk="0" hangingPunct="1">
                    <a:lnSpc>
                      <a:spcPct val="100000"/>
                    </a:lnSpc>
                    <a:spcBef>
                      <a:spcPts val="0"/>
                    </a:spcBef>
                    <a:buFont typeface="Arial" panose="020B0604020202020204" pitchFamily="34" charset="0"/>
                    <a:buNone/>
                  </a:pPr>
                  <a:r>
                    <a:rPr lang="en-US" altLang="zh-CN" sz="2400" dirty="0">
                      <a:latin typeface="+mn-ea"/>
                      <a:ea typeface="+mn-ea"/>
                    </a:rPr>
                    <a:t>    </a:t>
                  </a:r>
                  <a:r>
                    <a:rPr lang="zh-CN" altLang="en-US" sz="2400" dirty="0">
                      <a:latin typeface="+mn-ea"/>
                      <a:ea typeface="+mn-ea"/>
                    </a:rPr>
                    <a:t>用同一个关联式只限于</a:t>
                  </a:r>
                  <a:endParaRPr lang="en-US" altLang="zh-CN" sz="2400" dirty="0">
                    <a:latin typeface="+mn-ea"/>
                    <a:ea typeface="+mn-ea"/>
                  </a:endParaRPr>
                </a:p>
              </p:txBody>
            </p:sp>
          </mc:Choice>
          <mc:Fallback>
            <p:sp>
              <p:nvSpPr>
                <p:cNvPr id="18" name="TextBox 17"/>
                <p:cNvSpPr txBox="1">
                  <a:spLocks noRot="1" noChangeAspect="1" noMove="1" noResize="1" noEditPoints="1" noAdjustHandles="1" noChangeArrowheads="1" noChangeShapeType="1" noTextEdit="1"/>
                </p:cNvSpPr>
                <p:nvPr/>
              </p:nvSpPr>
              <p:spPr>
                <a:xfrm>
                  <a:off x="826" y="3710"/>
                  <a:ext cx="18030" cy="6576"/>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2166" y="3583"/>
                  <a:ext cx="2892" cy="10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𝑤</m:t>
                                </m:r>
                              </m:sub>
                            </m:sSub>
                          </m:num>
                          <m:den>
                            <m:r>
                              <a:rPr lang="en-US" altLang="zh-CN" sz="2400" b="0" i="1" smtClean="0">
                                <a:latin typeface="Cambria Math" panose="02040503050406030204" pitchFamily="18" charset="0"/>
                              </a:rPr>
                              <m:t>2</m:t>
                            </m:r>
                          </m:den>
                        </m:f>
                      </m:oMath>
                    </m:oMathPara>
                  </a14:m>
                  <a:endParaRPr lang="en-US" sz="2400" dirty="0"/>
                </a:p>
              </p:txBody>
            </p:sp>
          </mc:Choice>
          <mc:Fallback>
            <p:sp>
              <p:nvSpPr>
                <p:cNvPr id="19" name="TextBox 18"/>
                <p:cNvSpPr txBox="1">
                  <a:spLocks noRot="1" noChangeAspect="1" noMove="1" noResize="1" noEditPoints="1" noAdjustHandles="1" noChangeArrowheads="1" noChangeShapeType="1" noTextEdit="1"/>
                </p:cNvSpPr>
                <p:nvPr/>
              </p:nvSpPr>
              <p:spPr>
                <a:xfrm>
                  <a:off x="12166" y="3583"/>
                  <a:ext cx="2892" cy="105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2981" y="10118"/>
                  <a:ext cx="2261" cy="13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num>
                          <m:den>
                            <m:r>
                              <a:rPr lang="en-US" altLang="zh-CN" sz="2400" b="0" i="1" smtClean="0">
                                <a:latin typeface="Cambria Math" panose="02040503050406030204" pitchFamily="18" charset="0"/>
                              </a:rPr>
                              <m:t>𝐻</m:t>
                            </m:r>
                          </m:den>
                        </m:f>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35</m:t>
                            </m:r>
                          </m:num>
                          <m:den>
                            <m:sSubSup>
                              <m:sSubSupPr>
                                <m:ctrlPr>
                                  <a:rPr lang="en-US" sz="240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𝐺𝑟</m:t>
                                </m:r>
                              </m:e>
                              <m:sub>
                                <m:r>
                                  <a:rPr lang="en-US" altLang="zh-CN" sz="2400" b="0" i="1" smtClean="0">
                                    <a:latin typeface="Cambria Math" panose="02040503050406030204" pitchFamily="18" charset="0"/>
                                    <a:ea typeface="Cambria Math" panose="02040503050406030204" pitchFamily="18" charset="0"/>
                                  </a:rPr>
                                  <m:t>𝐻</m:t>
                                </m:r>
                              </m:sub>
                              <m:sup>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4</m:t>
                                </m:r>
                              </m:sup>
                            </m:sSubSup>
                          </m:den>
                        </m:f>
                      </m:oMath>
                    </m:oMathPara>
                  </a14:m>
                  <a:endParaRPr lang="en-US" sz="2400" dirty="0"/>
                </a:p>
              </p:txBody>
            </p:sp>
          </mc:Choice>
          <mc:Fallback>
            <p:sp>
              <p:nvSpPr>
                <p:cNvPr id="20" name="TextBox 19"/>
                <p:cNvSpPr txBox="1">
                  <a:spLocks noRot="1" noChangeAspect="1" noMove="1" noResize="1" noEditPoints="1" noAdjustHandles="1" noChangeArrowheads="1" noChangeShapeType="1" noTextEdit="1"/>
                </p:cNvSpPr>
                <p:nvPr/>
              </p:nvSpPr>
              <p:spPr>
                <a:xfrm>
                  <a:off x="2981" y="10118"/>
                  <a:ext cx="2261" cy="1379"/>
                </a:xfrm>
                <a:prstGeom prst="rect">
                  <a:avLst/>
                </a:prstGeom>
                <a:blipFill rotWithShape="1">
                  <a:blip r:embed="rId4"/>
                </a:blipFill>
              </p:spPr>
              <p:txBody>
                <a:bodyPr/>
                <a:lstStyle/>
                <a:p>
                  <a:r>
                    <a:rPr lang="zh-CN" altLang="en-US">
                      <a:noFill/>
                    </a:rPr>
                    <a:t> </a:t>
                  </a:r>
                </a:p>
              </p:txBody>
            </p:sp>
          </mc:Fallback>
        </mc:AlternateContent>
      </p:grpSp>
      <p:graphicFrame>
        <p:nvGraphicFramePr>
          <p:cNvPr id="21" name="表格 4"/>
          <p:cNvGraphicFramePr/>
          <p:nvPr>
            <p:custDataLst>
              <p:tags r:id="rId5"/>
            </p:custDataLst>
          </p:nvPr>
        </p:nvGraphicFramePr>
        <p:xfrm>
          <a:off x="4845050" y="4264660"/>
          <a:ext cx="7793863" cy="2667000"/>
        </p:xfrm>
        <a:graphic>
          <a:graphicData uri="http://schemas.openxmlformats.org/drawingml/2006/table">
            <a:tbl>
              <a:tblPr firstRow="1" bandRow="1">
                <a:tableStyleId>{5C22544A-7EE6-4342-B048-85BDC9FD1C3A}</a:tableStyleId>
              </a:tblPr>
              <a:tblGrid>
                <a:gridCol w="2334895"/>
                <a:gridCol w="1264793"/>
                <a:gridCol w="1029335"/>
                <a:gridCol w="902970"/>
                <a:gridCol w="2261870"/>
              </a:tblGrid>
              <a:tr h="381000">
                <a:tc>
                  <a:txBody>
                    <a:bodyPr/>
                    <a:lstStyle/>
                    <a:p>
                      <a:pPr>
                        <a:buNone/>
                      </a:pPr>
                      <a:r>
                        <a:rPr lang="zh-CN" altLang="en-US"/>
                        <a:t>加热表面形状与位置</a:t>
                      </a:r>
                      <a:endParaRPr lang="zh-CN" altLang="en-US"/>
                    </a:p>
                  </a:txBody>
                  <a:tcPr/>
                </a:tc>
                <a:tc>
                  <a:txBody>
                    <a:bodyPr/>
                    <a:lstStyle/>
                    <a:p>
                      <a:pPr algn="ctr">
                        <a:buNone/>
                      </a:pPr>
                      <a:r>
                        <a:rPr lang="zh-CN" altLang="en-US"/>
                        <a:t>流态</a:t>
                      </a:r>
                      <a:endParaRPr lang="zh-CN" altLang="en-US"/>
                    </a:p>
                  </a:txBody>
                  <a:tcPr anchor="ctr"/>
                </a:tc>
                <a:tc>
                  <a:txBody>
                    <a:bodyPr/>
                    <a:lstStyle/>
                    <a:p>
                      <a:pPr algn="ctr">
                        <a:buNone/>
                      </a:pPr>
                      <a:r>
                        <a:rPr lang="en-US" altLang="zh-CN"/>
                        <a:t>C</a:t>
                      </a:r>
                      <a:endParaRPr lang="en-US" altLang="zh-CN"/>
                    </a:p>
                  </a:txBody>
                  <a:tcPr anchor="ctr"/>
                </a:tc>
                <a:tc>
                  <a:txBody>
                    <a:bodyPr/>
                    <a:lstStyle/>
                    <a:p>
                      <a:pPr algn="ctr">
                        <a:buNone/>
                      </a:pPr>
                      <a:r>
                        <a:rPr lang="en-US" altLang="zh-CN"/>
                        <a:t>n</a:t>
                      </a:r>
                      <a:endParaRPr lang="en-US" altLang="zh-CN"/>
                    </a:p>
                  </a:txBody>
                  <a:tcPr anchor="ctr"/>
                </a:tc>
                <a:tc>
                  <a:txBody>
                    <a:bodyPr/>
                    <a:lstStyle/>
                    <a:p>
                      <a:pPr algn="ctr">
                        <a:buNone/>
                      </a:pPr>
                      <a:r>
                        <a:rPr lang="en-US" altLang="zh-CN"/>
                        <a:t>Gr</a:t>
                      </a:r>
                      <a:r>
                        <a:rPr lang="zh-CN" altLang="en-US"/>
                        <a:t>数适用范围</a:t>
                      </a:r>
                      <a:endParaRPr lang="zh-CN" altLang="en-US"/>
                    </a:p>
                  </a:txBody>
                  <a:tcPr anchor="ctr"/>
                </a:tc>
              </a:tr>
              <a:tr h="381000">
                <a:tc rowSpan="3">
                  <a:txBody>
                    <a:bodyPr/>
                    <a:lstStyle/>
                    <a:p>
                      <a:pPr algn="ctr">
                        <a:buNone/>
                      </a:pPr>
                      <a:r>
                        <a:rPr lang="zh-CN" altLang="en-US"/>
                        <a:t>竖平板及竖圆柱</a:t>
                      </a:r>
                      <a:endParaRPr lang="zh-CN" altLang="en-US"/>
                    </a:p>
                  </a:txBody>
                  <a:tcPr anchor="ctr"/>
                </a:tc>
                <a:tc>
                  <a:txBody>
                    <a:bodyPr/>
                    <a:lstStyle/>
                    <a:p>
                      <a:pPr algn="ctr">
                        <a:buNone/>
                      </a:pPr>
                      <a:r>
                        <a:rPr lang="zh-CN" altLang="en-US"/>
                        <a:t>层流</a:t>
                      </a:r>
                      <a:endParaRPr lang="zh-CN" altLang="en-US"/>
                    </a:p>
                  </a:txBody>
                  <a:tcPr anchor="ctr"/>
                </a:tc>
                <a:tc>
                  <a:txBody>
                    <a:bodyPr/>
                    <a:lstStyle/>
                    <a:p>
                      <a:pPr algn="ctr">
                        <a:buNone/>
                      </a:pPr>
                      <a:r>
                        <a:rPr lang="en-US" altLang="zh-CN"/>
                        <a:t>0.59</a:t>
                      </a:r>
                      <a:endParaRPr lang="en-US" altLang="zh-CN"/>
                    </a:p>
                  </a:txBody>
                  <a:tcPr anchor="ctr"/>
                </a:tc>
                <a:tc>
                  <a:txBody>
                    <a:bodyPr/>
                    <a:lstStyle/>
                    <a:p>
                      <a:pPr algn="ctr">
                        <a:buNone/>
                      </a:pPr>
                      <a:r>
                        <a:rPr lang="en-US" altLang="zh-CN"/>
                        <a:t>1/4</a:t>
                      </a:r>
                      <a:endParaRPr lang="zh-CN" altLang="en-US"/>
                    </a:p>
                  </a:txBody>
                  <a:tcPr anchor="ctr"/>
                </a:tc>
                <a:tc>
                  <a:txBody>
                    <a:bodyPr/>
                    <a:lstStyle/>
                    <a:p>
                      <a:pPr algn="ctr">
                        <a:buNone/>
                      </a:pPr>
                      <a:r>
                        <a:rPr lang="en-US" altLang="zh-CN"/>
                        <a:t>1.43</a:t>
                      </a:r>
                      <a:r>
                        <a:rPr lang="en-US" altLang="zh-CN">
                          <a:latin typeface="Arial" panose="020B0604020202020204" pitchFamily="34" charset="0"/>
                        </a:rPr>
                        <a:t>×10</a:t>
                      </a:r>
                      <a:r>
                        <a:rPr lang="en-US" altLang="zh-CN" baseline="30000">
                          <a:latin typeface="Arial" panose="020B0604020202020204" pitchFamily="34" charset="0"/>
                        </a:rPr>
                        <a:t>4</a:t>
                      </a:r>
                      <a:r>
                        <a:rPr lang="en-US" altLang="zh-CN">
                          <a:latin typeface="Arial" panose="020B0604020202020204" pitchFamily="34" charset="0"/>
                        </a:rPr>
                        <a:t>~3</a:t>
                      </a:r>
                      <a:r>
                        <a:rPr lang="en-US" altLang="zh-CN" sz="1800">
                          <a:latin typeface="Arial" panose="020B0604020202020204" pitchFamily="34" charset="0"/>
                          <a:sym typeface="+mn-ea"/>
                        </a:rPr>
                        <a:t>×10</a:t>
                      </a:r>
                      <a:r>
                        <a:rPr lang="en-US" altLang="zh-CN" sz="1800" baseline="30000">
                          <a:latin typeface="Arial" panose="020B0604020202020204" pitchFamily="34" charset="0"/>
                          <a:sym typeface="+mn-ea"/>
                        </a:rPr>
                        <a:t>9</a:t>
                      </a:r>
                      <a:endParaRPr lang="en-US" altLang="zh-CN" sz="1800" baseline="30000">
                        <a:latin typeface="Arial" panose="020B0604020202020204" pitchFamily="34" charset="0"/>
                        <a:sym typeface="+mn-ea"/>
                      </a:endParaRPr>
                    </a:p>
                  </a:txBody>
                  <a:tcPr anchor="ctr"/>
                </a:tc>
              </a:tr>
              <a:tr h="381000">
                <a:tc vMerge="1">
                  <a:tcPr/>
                </a:tc>
                <a:tc>
                  <a:txBody>
                    <a:bodyPr/>
                    <a:lstStyle/>
                    <a:p>
                      <a:pPr algn="ctr">
                        <a:buNone/>
                      </a:pPr>
                      <a:r>
                        <a:rPr lang="zh-CN" altLang="en-US"/>
                        <a:t>过渡区</a:t>
                      </a:r>
                      <a:endParaRPr lang="zh-CN" altLang="en-US"/>
                    </a:p>
                  </a:txBody>
                  <a:tcPr anchor="ctr"/>
                </a:tc>
                <a:tc>
                  <a:txBody>
                    <a:bodyPr/>
                    <a:lstStyle/>
                    <a:p>
                      <a:pPr algn="ctr">
                        <a:buNone/>
                      </a:pPr>
                      <a:r>
                        <a:rPr lang="en-US" altLang="zh-CN"/>
                        <a:t>0.0292</a:t>
                      </a:r>
                      <a:endParaRPr lang="en-US" altLang="zh-CN"/>
                    </a:p>
                  </a:txBody>
                  <a:tcPr anchor="ctr"/>
                </a:tc>
                <a:tc>
                  <a:txBody>
                    <a:bodyPr/>
                    <a:lstStyle/>
                    <a:p>
                      <a:pPr algn="ctr">
                        <a:buNone/>
                      </a:pPr>
                      <a:r>
                        <a:rPr lang="en-US" altLang="zh-CN"/>
                        <a:t>0.39</a:t>
                      </a:r>
                      <a:endParaRPr lang="en-US" altLang="zh-CN"/>
                    </a:p>
                  </a:txBody>
                  <a:tcPr anchor="ctr"/>
                </a:tc>
                <a:tc>
                  <a:txBody>
                    <a:bodyPr/>
                    <a:lstStyle/>
                    <a:p>
                      <a:pPr algn="ctr">
                        <a:buNone/>
                      </a:pPr>
                      <a:r>
                        <a:rPr lang="en-US" altLang="zh-CN" sz="1800">
                          <a:sym typeface="+mn-ea"/>
                        </a:rPr>
                        <a:t>3</a:t>
                      </a:r>
                      <a:r>
                        <a:rPr lang="en-US" altLang="zh-CN" sz="1800">
                          <a:latin typeface="Arial" panose="020B0604020202020204" pitchFamily="34" charset="0"/>
                          <a:sym typeface="+mn-ea"/>
                        </a:rPr>
                        <a:t>×10</a:t>
                      </a:r>
                      <a:r>
                        <a:rPr lang="en-US" altLang="zh-CN" sz="1800" baseline="30000">
                          <a:latin typeface="Arial" panose="020B0604020202020204" pitchFamily="34" charset="0"/>
                          <a:sym typeface="+mn-ea"/>
                        </a:rPr>
                        <a:t>9</a:t>
                      </a:r>
                      <a:r>
                        <a:rPr lang="en-US" altLang="zh-CN" sz="1800">
                          <a:latin typeface="Arial" panose="020B0604020202020204" pitchFamily="34" charset="0"/>
                          <a:sym typeface="+mn-ea"/>
                        </a:rPr>
                        <a:t>~2×10</a:t>
                      </a:r>
                      <a:r>
                        <a:rPr lang="en-US" altLang="zh-CN" sz="1800" baseline="30000">
                          <a:latin typeface="Arial" panose="020B0604020202020204" pitchFamily="34" charset="0"/>
                          <a:sym typeface="+mn-ea"/>
                        </a:rPr>
                        <a:t>10</a:t>
                      </a:r>
                      <a:endParaRPr lang="zh-CN" altLang="en-US"/>
                    </a:p>
                  </a:txBody>
                  <a:tcPr anchor="ctr"/>
                </a:tc>
              </a:tr>
              <a:tr h="381000">
                <a:tc vMerge="1">
                  <a:tcPr/>
                </a:tc>
                <a:tc>
                  <a:txBody>
                    <a:bodyPr/>
                    <a:lstStyle/>
                    <a:p>
                      <a:pPr algn="ctr">
                        <a:buNone/>
                      </a:pPr>
                      <a:r>
                        <a:rPr lang="zh-CN" altLang="en-US"/>
                        <a:t>湍流</a:t>
                      </a:r>
                      <a:endParaRPr lang="zh-CN" altLang="en-US"/>
                    </a:p>
                  </a:txBody>
                  <a:tcPr anchor="ctr"/>
                </a:tc>
                <a:tc>
                  <a:txBody>
                    <a:bodyPr/>
                    <a:lstStyle/>
                    <a:p>
                      <a:pPr algn="ctr">
                        <a:buNone/>
                      </a:pPr>
                      <a:r>
                        <a:rPr lang="en-US" altLang="zh-CN"/>
                        <a:t>0.11</a:t>
                      </a:r>
                      <a:endParaRPr lang="en-US" altLang="zh-CN"/>
                    </a:p>
                  </a:txBody>
                  <a:tcPr anchor="ctr"/>
                </a:tc>
                <a:tc>
                  <a:txBody>
                    <a:bodyPr/>
                    <a:lstStyle/>
                    <a:p>
                      <a:pPr algn="ctr">
                        <a:buNone/>
                      </a:pPr>
                      <a:r>
                        <a:rPr lang="en-US" altLang="zh-CN"/>
                        <a:t>1/3</a:t>
                      </a:r>
                      <a:endParaRPr lang="zh-CN" altLang="en-US"/>
                    </a:p>
                  </a:txBody>
                  <a:tcPr anchor="ctr"/>
                </a:tc>
                <a:tc>
                  <a:txBody>
                    <a:bodyPr/>
                    <a:lstStyle/>
                    <a:p>
                      <a:pPr algn="ctr">
                        <a:buNone/>
                      </a:pPr>
                      <a:r>
                        <a:rPr lang="en-US" altLang="zh-CN" sz="1800">
                          <a:latin typeface="Arial" panose="020B0604020202020204" pitchFamily="34" charset="0"/>
                          <a:sym typeface="+mn-ea"/>
                        </a:rPr>
                        <a:t>&gt;2×10</a:t>
                      </a:r>
                      <a:r>
                        <a:rPr lang="en-US" altLang="zh-CN" sz="1800" baseline="30000">
                          <a:latin typeface="Arial" panose="020B0604020202020204" pitchFamily="34" charset="0"/>
                          <a:sym typeface="+mn-ea"/>
                        </a:rPr>
                        <a:t>10</a:t>
                      </a:r>
                      <a:endParaRPr lang="zh-CN" altLang="en-US"/>
                    </a:p>
                  </a:txBody>
                  <a:tcPr anchor="ctr"/>
                </a:tc>
              </a:tr>
              <a:tr h="381000">
                <a:tc rowSpan="3">
                  <a:txBody>
                    <a:bodyPr/>
                    <a:lstStyle/>
                    <a:p>
                      <a:pPr algn="ctr">
                        <a:buNone/>
                      </a:pPr>
                      <a:r>
                        <a:rPr lang="zh-CN" altLang="en-US"/>
                        <a:t>横圆柱</a:t>
                      </a:r>
                      <a:endParaRPr lang="zh-CN" altLang="en-US"/>
                    </a:p>
                  </a:txBody>
                  <a:tcPr anchor="ctr"/>
                </a:tc>
                <a:tc>
                  <a:txBody>
                    <a:bodyPr/>
                    <a:lstStyle/>
                    <a:p>
                      <a:pPr algn="ctr">
                        <a:buNone/>
                      </a:pPr>
                      <a:r>
                        <a:rPr lang="zh-CN" altLang="en-US"/>
                        <a:t>层流</a:t>
                      </a:r>
                      <a:endParaRPr lang="zh-CN" altLang="en-US"/>
                    </a:p>
                  </a:txBody>
                  <a:tcPr anchor="ctr"/>
                </a:tc>
                <a:tc>
                  <a:txBody>
                    <a:bodyPr/>
                    <a:lstStyle/>
                    <a:p>
                      <a:pPr algn="ctr">
                        <a:buNone/>
                      </a:pPr>
                      <a:r>
                        <a:rPr lang="en-US" altLang="zh-CN"/>
                        <a:t>0.48</a:t>
                      </a:r>
                      <a:endParaRPr lang="en-US" altLang="zh-CN"/>
                    </a:p>
                  </a:txBody>
                  <a:tcPr anchor="ctr"/>
                </a:tc>
                <a:tc>
                  <a:txBody>
                    <a:bodyPr/>
                    <a:lstStyle/>
                    <a:p>
                      <a:pPr algn="ctr">
                        <a:buNone/>
                      </a:pPr>
                      <a:r>
                        <a:rPr lang="en-US" altLang="zh-CN"/>
                        <a:t>1/4</a:t>
                      </a:r>
                      <a:endParaRPr lang="zh-CN" altLang="en-US"/>
                    </a:p>
                  </a:txBody>
                  <a:tcPr anchor="ctr"/>
                </a:tc>
                <a:tc>
                  <a:txBody>
                    <a:bodyPr/>
                    <a:lstStyle/>
                    <a:p>
                      <a:pPr algn="ctr">
                        <a:buNone/>
                      </a:pPr>
                      <a:r>
                        <a:rPr lang="en-US" altLang="zh-CN"/>
                        <a:t>1.43</a:t>
                      </a:r>
                      <a:r>
                        <a:rPr lang="en-US" altLang="zh-CN">
                          <a:latin typeface="Arial" panose="020B0604020202020204" pitchFamily="34" charset="0"/>
                        </a:rPr>
                        <a:t>×10</a:t>
                      </a:r>
                      <a:r>
                        <a:rPr lang="en-US" altLang="zh-CN" baseline="30000">
                          <a:latin typeface="Arial" panose="020B0604020202020204" pitchFamily="34" charset="0"/>
                        </a:rPr>
                        <a:t>4</a:t>
                      </a:r>
                      <a:r>
                        <a:rPr lang="en-US" altLang="zh-CN">
                          <a:latin typeface="Arial" panose="020B0604020202020204" pitchFamily="34" charset="0"/>
                        </a:rPr>
                        <a:t>~5.76</a:t>
                      </a:r>
                      <a:r>
                        <a:rPr lang="en-US" altLang="zh-CN" sz="1800">
                          <a:latin typeface="Arial" panose="020B0604020202020204" pitchFamily="34" charset="0"/>
                          <a:sym typeface="+mn-ea"/>
                        </a:rPr>
                        <a:t>×10</a:t>
                      </a:r>
                      <a:r>
                        <a:rPr lang="en-US" altLang="zh-CN" sz="1800" baseline="30000">
                          <a:latin typeface="Arial" panose="020B0604020202020204" pitchFamily="34" charset="0"/>
                          <a:sym typeface="+mn-ea"/>
                        </a:rPr>
                        <a:t>8</a:t>
                      </a:r>
                      <a:endParaRPr lang="en-US" altLang="zh-CN" sz="1800" baseline="30000">
                        <a:latin typeface="Arial" panose="020B0604020202020204" pitchFamily="34" charset="0"/>
                        <a:sym typeface="+mn-ea"/>
                      </a:endParaRPr>
                    </a:p>
                  </a:txBody>
                  <a:tcPr anchor="ctr"/>
                </a:tc>
              </a:tr>
              <a:tr h="381000">
                <a:tc vMerge="1">
                  <a:tcPr anchor="ctr"/>
                </a:tc>
                <a:tc>
                  <a:txBody>
                    <a:bodyPr/>
                    <a:lstStyle/>
                    <a:p>
                      <a:pPr algn="ctr">
                        <a:buNone/>
                      </a:pPr>
                      <a:r>
                        <a:rPr lang="zh-CN" altLang="en-US"/>
                        <a:t>过渡区</a:t>
                      </a:r>
                      <a:endParaRPr lang="zh-CN" altLang="en-US"/>
                    </a:p>
                  </a:txBody>
                  <a:tcPr anchor="ctr"/>
                </a:tc>
                <a:tc>
                  <a:txBody>
                    <a:bodyPr/>
                    <a:lstStyle/>
                    <a:p>
                      <a:pPr algn="ctr">
                        <a:buNone/>
                      </a:pPr>
                      <a:r>
                        <a:rPr lang="en-US" altLang="zh-CN"/>
                        <a:t>0.0165</a:t>
                      </a:r>
                      <a:endParaRPr lang="en-US" altLang="zh-CN"/>
                    </a:p>
                  </a:txBody>
                  <a:tcPr anchor="ctr"/>
                </a:tc>
                <a:tc>
                  <a:txBody>
                    <a:bodyPr/>
                    <a:lstStyle/>
                    <a:p>
                      <a:pPr algn="ctr">
                        <a:buNone/>
                      </a:pPr>
                      <a:r>
                        <a:rPr lang="en-US" altLang="zh-CN"/>
                        <a:t>0.42</a:t>
                      </a:r>
                      <a:endParaRPr lang="en-US" altLang="zh-CN"/>
                    </a:p>
                  </a:txBody>
                  <a:tcPr anchor="ctr"/>
                </a:tc>
                <a:tc>
                  <a:txBody>
                    <a:bodyPr/>
                    <a:lstStyle/>
                    <a:p>
                      <a:pPr algn="ctr">
                        <a:buNone/>
                      </a:pPr>
                      <a:r>
                        <a:rPr lang="en-US" altLang="zh-CN" sz="1800">
                          <a:latin typeface="Arial" panose="020B0604020202020204" pitchFamily="34" charset="0"/>
                          <a:sym typeface="+mn-ea"/>
                        </a:rPr>
                        <a:t>5.76×10</a:t>
                      </a:r>
                      <a:r>
                        <a:rPr lang="en-US" altLang="zh-CN" sz="1800" baseline="30000">
                          <a:latin typeface="Arial" panose="020B0604020202020204" pitchFamily="34" charset="0"/>
                          <a:sym typeface="+mn-ea"/>
                        </a:rPr>
                        <a:t>8</a:t>
                      </a:r>
                      <a:r>
                        <a:rPr lang="en-US" altLang="zh-CN" sz="1800">
                          <a:latin typeface="Arial" panose="020B0604020202020204" pitchFamily="34" charset="0"/>
                          <a:sym typeface="+mn-ea"/>
                        </a:rPr>
                        <a:t>~4.65×10</a:t>
                      </a:r>
                      <a:r>
                        <a:rPr lang="en-US" altLang="zh-CN" sz="1800" baseline="30000">
                          <a:latin typeface="Arial" panose="020B0604020202020204" pitchFamily="34" charset="0"/>
                          <a:sym typeface="+mn-ea"/>
                        </a:rPr>
                        <a:t>9</a:t>
                      </a:r>
                      <a:endParaRPr lang="zh-CN" altLang="en-US"/>
                    </a:p>
                  </a:txBody>
                  <a:tcPr anchor="ctr"/>
                </a:tc>
              </a:tr>
              <a:tr h="381000">
                <a:tc vMerge="1">
                  <a:tcPr anchor="ctr"/>
                </a:tc>
                <a:tc>
                  <a:txBody>
                    <a:bodyPr/>
                    <a:lstStyle/>
                    <a:p>
                      <a:pPr algn="ctr">
                        <a:buNone/>
                      </a:pPr>
                      <a:r>
                        <a:rPr lang="zh-CN" altLang="en-US"/>
                        <a:t>湍流</a:t>
                      </a:r>
                      <a:endParaRPr lang="zh-CN" altLang="en-US"/>
                    </a:p>
                  </a:txBody>
                  <a:tcPr anchor="ctr"/>
                </a:tc>
                <a:tc>
                  <a:txBody>
                    <a:bodyPr/>
                    <a:lstStyle/>
                    <a:p>
                      <a:pPr algn="ctr">
                        <a:buNone/>
                      </a:pPr>
                      <a:r>
                        <a:rPr lang="en-US" altLang="zh-CN"/>
                        <a:t>0.11</a:t>
                      </a:r>
                      <a:endParaRPr lang="en-US" altLang="zh-CN"/>
                    </a:p>
                  </a:txBody>
                  <a:tcPr anchor="ctr"/>
                </a:tc>
                <a:tc>
                  <a:txBody>
                    <a:bodyPr/>
                    <a:lstStyle/>
                    <a:p>
                      <a:pPr algn="ctr">
                        <a:buNone/>
                      </a:pPr>
                      <a:r>
                        <a:rPr lang="en-US" altLang="zh-CN"/>
                        <a:t>1/3</a:t>
                      </a:r>
                      <a:endParaRPr lang="zh-CN" altLang="en-US"/>
                    </a:p>
                  </a:txBody>
                  <a:tcPr anchor="ctr"/>
                </a:tc>
                <a:tc>
                  <a:txBody>
                    <a:bodyPr/>
                    <a:lstStyle/>
                    <a:p>
                      <a:pPr algn="ctr">
                        <a:buNone/>
                      </a:pPr>
                      <a:r>
                        <a:rPr lang="en-US" altLang="zh-CN" sz="1800">
                          <a:latin typeface="Arial" panose="020B0604020202020204" pitchFamily="34" charset="0"/>
                          <a:sym typeface="+mn-ea"/>
                        </a:rPr>
                        <a:t>&gt;4.65×10</a:t>
                      </a:r>
                      <a:r>
                        <a:rPr lang="en-US" altLang="zh-CN" sz="1800" baseline="30000">
                          <a:latin typeface="Arial" panose="020B0604020202020204" pitchFamily="34" charset="0"/>
                          <a:sym typeface="+mn-ea"/>
                        </a:rPr>
                        <a:t>9</a:t>
                      </a:r>
                      <a:endParaRPr lang="zh-CN" altLang="en-US"/>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大空间自然对流传热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 name="组合 3"/>
          <p:cNvGrpSpPr/>
          <p:nvPr/>
        </p:nvGrpSpPr>
        <p:grpSpPr>
          <a:xfrm>
            <a:off x="448945" y="1317625"/>
            <a:ext cx="11657965" cy="2731770"/>
            <a:chOff x="707" y="2075"/>
            <a:chExt cx="18359" cy="4302"/>
          </a:xfrm>
        </p:grpSpPr>
        <p:sp>
          <p:nvSpPr>
            <p:cNvPr id="4" name="AutoShape 12"/>
            <p:cNvSpPr/>
            <p:nvPr/>
          </p:nvSpPr>
          <p:spPr bwMode="auto">
            <a:xfrm>
              <a:off x="707" y="2075"/>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DD9BB6"/>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TextBox 4"/>
            <p:cNvSpPr txBox="1"/>
            <p:nvPr/>
          </p:nvSpPr>
          <p:spPr>
            <a:xfrm>
              <a:off x="1620" y="2239"/>
              <a:ext cx="4772" cy="727"/>
            </a:xfrm>
            <a:prstGeom prst="rect">
              <a:avLst/>
            </a:prstGeom>
            <a:noFill/>
          </p:spPr>
          <p:txBody>
            <a:bodyPr wrap="square" rtlCol="0">
              <a:spAutoFit/>
            </a:bodyPr>
            <a:lstStyle/>
            <a:p>
              <a:pPr algn="ctr">
                <a:spcBef>
                  <a:spcPts val="0"/>
                </a:spcBef>
              </a:pPr>
              <a:r>
                <a:rPr lang="zh-CN" altLang="en-US" sz="2400" dirty="0">
                  <a:latin typeface="+mn-ea"/>
                  <a:ea typeface="+mn-ea"/>
                </a:rPr>
                <a:t>均匀壁温</a:t>
              </a:r>
              <a:r>
                <a:rPr lang="en-US" altLang="zh-CN" sz="2400" dirty="0">
                  <a:latin typeface="+mn-ea"/>
                  <a:ea typeface="+mn-ea"/>
                </a:rPr>
                <a:t>——</a:t>
              </a:r>
              <a:r>
                <a:rPr lang="zh-CN" altLang="en-US" sz="2400" dirty="0">
                  <a:latin typeface="+mn-ea"/>
                  <a:ea typeface="+mn-ea"/>
                </a:rPr>
                <a:t>水平面</a:t>
              </a:r>
              <a:endParaRPr lang="en-US" sz="2400" dirty="0">
                <a:latin typeface="+mn-ea"/>
                <a:ea typeface="+mn-ea"/>
              </a:endParaRPr>
            </a:p>
          </p:txBody>
        </p:sp>
        <mc:AlternateContent xmlns:mc="http://schemas.openxmlformats.org/markup-compatibility/2006">
          <mc:Choice xmlns:a14="http://schemas.microsoft.com/office/drawing/2010/main" Requires="a14">
            <p:sp>
              <p:nvSpPr>
                <p:cNvPr id="6" name="TextBox 5"/>
                <p:cNvSpPr txBox="1"/>
                <p:nvPr/>
              </p:nvSpPr>
              <p:spPr>
                <a:xfrm>
                  <a:off x="10125" y="3046"/>
                  <a:ext cx="8727" cy="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54</m:t>
                        </m:r>
                        <m:sSubSup>
                          <m:sSubSupPr>
                            <m:ctrlPr>
                              <a:rPr lang="en-US" altLang="zh-CN" sz="2400" b="0" i="1" smtClean="0">
                                <a:latin typeface="Cambria Math" panose="02040503050406030204" pitchFamily="18" charset="0"/>
                              </a:rPr>
                            </m:ctrlPr>
                          </m:sSub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𝐺𝑟𝑃𝑟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sup>
                        </m:sSubSup>
                        <m:r>
                          <a:rPr lang="zh-CN" altLang="en-US"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𝐺</m:t>
                        </m:r>
                        <m:r>
                          <m:rPr>
                            <m:sty m:val="p"/>
                          </m:rPr>
                          <a:rPr lang="en-US" altLang="zh-CN" sz="2400" b="0" i="0" smtClean="0">
                            <a:latin typeface="Cambria Math" panose="02040503050406030204" pitchFamily="18" charset="0"/>
                            <a:ea typeface="Cambria Math" panose="02040503050406030204" pitchFamily="18" charset="0"/>
                          </a:rPr>
                          <m:t>rPr</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7</m:t>
                            </m:r>
                          </m:sup>
                        </m:sSup>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10125" y="3046"/>
                  <a:ext cx="8727" cy="745"/>
                </a:xfrm>
                <a:prstGeom prst="rect">
                  <a:avLst/>
                </a:prstGeom>
                <a:blipFill rotWithShape="1">
                  <a:blip r:embed="rId1"/>
                </a:blipFill>
              </p:spPr>
              <p:txBody>
                <a:bodyPr/>
                <a:lstStyle/>
                <a:p>
                  <a:r>
                    <a:rPr lang="zh-CN" altLang="en-US">
                      <a:noFill/>
                    </a:rPr>
                    <a:t> </a:t>
                  </a:r>
                </a:p>
              </p:txBody>
            </p:sp>
          </mc:Fallback>
        </mc:AlternateContent>
        <p:sp>
          <p:nvSpPr>
            <p:cNvPr id="7" name="Rectangle 6"/>
            <p:cNvSpPr/>
            <p:nvPr/>
          </p:nvSpPr>
          <p:spPr>
            <a:xfrm>
              <a:off x="2033" y="3372"/>
              <a:ext cx="4763" cy="1134"/>
            </a:xfrm>
            <a:prstGeom prst="rect">
              <a:avLst/>
            </a:prstGeom>
            <a:gradFill flip="none" rotWithShape="1">
              <a:gsLst>
                <a:gs pos="0">
                  <a:srgbClr val="C00000">
                    <a:tint val="66000"/>
                    <a:satMod val="160000"/>
                  </a:srgbClr>
                </a:gs>
                <a:gs pos="35000">
                  <a:srgbClr val="C00000">
                    <a:tint val="44500"/>
                    <a:satMod val="160000"/>
                  </a:srgbClr>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15" y="3576"/>
              <a:ext cx="2948" cy="727"/>
            </a:xfrm>
            <a:prstGeom prst="rect">
              <a:avLst/>
            </a:prstGeom>
            <a:noFill/>
          </p:spPr>
          <p:txBody>
            <a:bodyPr wrap="square" rtlCol="0">
              <a:spAutoFit/>
            </a:bodyPr>
            <a:lstStyle/>
            <a:p>
              <a:pPr algn="ctr">
                <a:spcBef>
                  <a:spcPts val="0"/>
                </a:spcBef>
              </a:pPr>
              <a:r>
                <a:rPr lang="en-US" sz="2400" dirty="0" err="1">
                  <a:latin typeface="+mn-ea"/>
                  <a:ea typeface="+mn-ea"/>
                </a:rPr>
                <a:t>热面向上</a:t>
              </a:r>
              <a:endParaRPr lang="en-US" sz="2400" dirty="0">
                <a:latin typeface="+mn-ea"/>
                <a:ea typeface="+mn-ea"/>
              </a:endParaRPr>
            </a:p>
          </p:txBody>
        </p:sp>
        <mc:AlternateContent xmlns:mc="http://schemas.openxmlformats.org/markup-compatibility/2006">
          <mc:Choice xmlns:a14="http://schemas.microsoft.com/office/drawing/2010/main" Requires="a14">
            <p:sp>
              <p:nvSpPr>
                <p:cNvPr id="9" name="TextBox 8"/>
                <p:cNvSpPr txBox="1"/>
                <p:nvPr/>
              </p:nvSpPr>
              <p:spPr>
                <a:xfrm>
                  <a:off x="10125" y="3930"/>
                  <a:ext cx="8727" cy="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15</m:t>
                        </m:r>
                        <m:sSubSup>
                          <m:sSubSupPr>
                            <m:ctrlPr>
                              <a:rPr lang="en-US" altLang="zh-CN" sz="2400" b="0" i="1" smtClean="0">
                                <a:latin typeface="Cambria Math" panose="02040503050406030204" pitchFamily="18" charset="0"/>
                              </a:rPr>
                            </m:ctrlPr>
                          </m:sSub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𝐺𝑟𝑃𝑟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sup>
                        </m:sSubSup>
                        <m:r>
                          <a:rPr lang="zh-CN" altLang="en-US"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7</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𝐺</m:t>
                        </m:r>
                        <m:r>
                          <m:rPr>
                            <m:sty m:val="p"/>
                          </m:rPr>
                          <a:rPr lang="en-US" altLang="zh-CN" sz="2400" b="0" i="0" smtClean="0">
                            <a:latin typeface="Cambria Math" panose="02040503050406030204" pitchFamily="18" charset="0"/>
                            <a:ea typeface="Cambria Math" panose="02040503050406030204" pitchFamily="18" charset="0"/>
                          </a:rPr>
                          <m:t>rPr</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11</m:t>
                            </m:r>
                          </m:sup>
                        </m:sSup>
                      </m:oMath>
                    </m:oMathPara>
                  </a14:m>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10125" y="3930"/>
                  <a:ext cx="8727" cy="745"/>
                </a:xfrm>
                <a:prstGeom prst="rect">
                  <a:avLst/>
                </a:prstGeom>
                <a:blipFill rotWithShape="1">
                  <a:blip r:embed="rId2"/>
                </a:blipFill>
              </p:spPr>
              <p:txBody>
                <a:bodyPr/>
                <a:lstStyle/>
                <a:p>
                  <a:r>
                    <a:rPr lang="zh-CN" altLang="en-US">
                      <a:noFill/>
                    </a:rPr>
                    <a:t> </a:t>
                  </a:r>
                </a:p>
              </p:txBody>
            </p:sp>
          </mc:Fallback>
        </mc:AlternateContent>
        <p:sp>
          <p:nvSpPr>
            <p:cNvPr id="10" name="Rectangle 9"/>
            <p:cNvSpPr/>
            <p:nvPr/>
          </p:nvSpPr>
          <p:spPr>
            <a:xfrm flipV="1">
              <a:off x="2001" y="5243"/>
              <a:ext cx="4763" cy="1134"/>
            </a:xfrm>
            <a:prstGeom prst="rect">
              <a:avLst/>
            </a:prstGeom>
            <a:gradFill flip="none" rotWithShape="1">
              <a:gsLst>
                <a:gs pos="0">
                  <a:srgbClr val="C00000">
                    <a:tint val="66000"/>
                    <a:satMod val="160000"/>
                  </a:srgbClr>
                </a:gs>
                <a:gs pos="35000">
                  <a:srgbClr val="C00000">
                    <a:tint val="44500"/>
                    <a:satMod val="160000"/>
                  </a:srgbClr>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16" y="5446"/>
              <a:ext cx="2948" cy="727"/>
            </a:xfrm>
            <a:prstGeom prst="rect">
              <a:avLst/>
            </a:prstGeom>
            <a:noFill/>
          </p:spPr>
          <p:txBody>
            <a:bodyPr wrap="square" rtlCol="0">
              <a:spAutoFit/>
            </a:bodyPr>
            <a:lstStyle/>
            <a:p>
              <a:pPr algn="ctr">
                <a:spcBef>
                  <a:spcPts val="0"/>
                </a:spcBef>
              </a:pPr>
              <a:r>
                <a:rPr lang="en-US" sz="2400" dirty="0" err="1">
                  <a:latin typeface="+mn-ea"/>
                  <a:ea typeface="+mn-ea"/>
                </a:rPr>
                <a:t>热面向下</a:t>
              </a:r>
              <a:endParaRPr lang="en-US" sz="2400" dirty="0">
                <a:latin typeface="+mn-ea"/>
                <a:ea typeface="+mn-ea"/>
              </a:endParaRPr>
            </a:p>
          </p:txBody>
        </p:sp>
        <mc:AlternateContent xmlns:mc="http://schemas.openxmlformats.org/markup-compatibility/2006">
          <mc:Choice xmlns:a14="http://schemas.microsoft.com/office/drawing/2010/main" Requires="a14">
            <p:sp>
              <p:nvSpPr>
                <p:cNvPr id="12" name="TextBox 11"/>
                <p:cNvSpPr txBox="1"/>
                <p:nvPr/>
              </p:nvSpPr>
              <p:spPr>
                <a:xfrm>
                  <a:off x="10146" y="5352"/>
                  <a:ext cx="8921" cy="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27</m:t>
                        </m:r>
                        <m:sSubSup>
                          <m:sSubSupPr>
                            <m:ctrlPr>
                              <a:rPr lang="en-US" altLang="zh-CN" sz="2400" b="0" i="1" smtClean="0">
                                <a:latin typeface="Cambria Math" panose="02040503050406030204" pitchFamily="18" charset="0"/>
                              </a:rPr>
                            </m:ctrlPr>
                          </m:sSub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𝐺𝑟𝑃𝑟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sup>
                        </m:sSubSup>
                        <m:r>
                          <a:rPr lang="zh-CN" altLang="en-US"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𝐺</m:t>
                        </m:r>
                        <m:r>
                          <m:rPr>
                            <m:sty m:val="p"/>
                          </m:rPr>
                          <a:rPr lang="en-US" altLang="zh-CN" sz="2400" b="0" i="0" smtClean="0">
                            <a:latin typeface="Cambria Math" panose="02040503050406030204" pitchFamily="18" charset="0"/>
                            <a:ea typeface="Cambria Math" panose="02040503050406030204" pitchFamily="18" charset="0"/>
                          </a:rPr>
                          <m:t>rPr</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11</m:t>
                            </m:r>
                          </m:sup>
                        </m:sSup>
                      </m:oMath>
                    </m:oMathPara>
                  </a14:m>
                  <a:endParaRPr lang="en-US" sz="2400" dirty="0"/>
                </a:p>
              </p:txBody>
            </p:sp>
          </mc:Choice>
          <mc:Fallback>
            <p:sp>
              <p:nvSpPr>
                <p:cNvPr id="12" name="TextBox 11"/>
                <p:cNvSpPr txBox="1">
                  <a:spLocks noRot="1" noChangeAspect="1" noMove="1" noResize="1" noEditPoints="1" noAdjustHandles="1" noChangeArrowheads="1" noChangeShapeType="1" noTextEdit="1"/>
                </p:cNvSpPr>
                <p:nvPr/>
              </p:nvSpPr>
              <p:spPr>
                <a:xfrm>
                  <a:off x="10146" y="5352"/>
                  <a:ext cx="8921" cy="745"/>
                </a:xfrm>
                <a:prstGeom prst="rect">
                  <a:avLst/>
                </a:prstGeom>
                <a:blipFill rotWithShape="1">
                  <a:blip r:embed="rId3"/>
                </a:blipFill>
              </p:spPr>
              <p:txBody>
                <a:bodyPr/>
                <a:lstStyle/>
                <a:p>
                  <a:r>
                    <a:rPr lang="zh-CN" altLang="en-US">
                      <a:noFill/>
                    </a:rPr>
                    <a:t> </a:t>
                  </a:r>
                </a:p>
              </p:txBody>
            </p:sp>
          </mc:Fallback>
        </mc:AlternateContent>
      </p:grpSp>
      <p:grpSp>
        <p:nvGrpSpPr>
          <p:cNvPr id="13" name="组合 5"/>
          <p:cNvGrpSpPr/>
          <p:nvPr/>
        </p:nvGrpSpPr>
        <p:grpSpPr>
          <a:xfrm>
            <a:off x="448945" y="4336415"/>
            <a:ext cx="9896475" cy="1875790"/>
            <a:chOff x="707" y="6829"/>
            <a:chExt cx="15585" cy="2954"/>
          </a:xfrm>
        </p:grpSpPr>
        <p:sp>
          <p:nvSpPr>
            <p:cNvPr id="14" name="AutoShape 12"/>
            <p:cNvSpPr/>
            <p:nvPr/>
          </p:nvSpPr>
          <p:spPr bwMode="auto">
            <a:xfrm>
              <a:off x="707" y="6829"/>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FFBF53"/>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15" name="TextBox 14"/>
            <p:cNvSpPr txBox="1"/>
            <p:nvPr/>
          </p:nvSpPr>
          <p:spPr>
            <a:xfrm>
              <a:off x="1620" y="6993"/>
              <a:ext cx="4196" cy="727"/>
            </a:xfrm>
            <a:prstGeom prst="rect">
              <a:avLst/>
            </a:prstGeom>
            <a:noFill/>
          </p:spPr>
          <p:txBody>
            <a:bodyPr wrap="square" rtlCol="0">
              <a:spAutoFit/>
            </a:bodyPr>
            <a:lstStyle/>
            <a:p>
              <a:pPr algn="ctr">
                <a:spcBef>
                  <a:spcPts val="0"/>
                </a:spcBef>
              </a:pPr>
              <a:r>
                <a:rPr lang="zh-CN" altLang="en-US" sz="2400" dirty="0">
                  <a:latin typeface="+mn-ea"/>
                  <a:ea typeface="+mn-ea"/>
                </a:rPr>
                <a:t>均匀壁温</a:t>
              </a:r>
              <a:r>
                <a:rPr lang="en-US" altLang="zh-CN" sz="2400" dirty="0">
                  <a:latin typeface="+mn-ea"/>
                  <a:ea typeface="+mn-ea"/>
                </a:rPr>
                <a:t>——</a:t>
              </a:r>
              <a:r>
                <a:rPr lang="zh-CN" altLang="en-US" sz="2400" dirty="0">
                  <a:latin typeface="+mn-ea"/>
                  <a:ea typeface="+mn-ea"/>
                </a:rPr>
                <a:t>球</a:t>
              </a:r>
              <a:endParaRPr lang="en-US" sz="2400" dirty="0">
                <a:latin typeface="+mn-ea"/>
                <a:ea typeface="+mn-ea"/>
              </a:endParaRPr>
            </a:p>
          </p:txBody>
        </p:sp>
        <mc:AlternateContent xmlns:mc="http://schemas.openxmlformats.org/markup-compatibility/2006">
          <mc:Choice xmlns:a14="http://schemas.microsoft.com/office/drawing/2010/main" Requires="a14">
            <p:sp>
              <p:nvSpPr>
                <p:cNvPr id="16" name="TextBox 15"/>
                <p:cNvSpPr txBox="1"/>
                <p:nvPr/>
              </p:nvSpPr>
              <p:spPr>
                <a:xfrm>
                  <a:off x="3718" y="8389"/>
                  <a:ext cx="12575" cy="13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589</m:t>
                            </m:r>
                            <m:sSubSup>
                              <m:sSubSupPr>
                                <m:ctrlPr>
                                  <a:rPr lang="en-US" altLang="zh-CN" sz="2400" i="1">
                                    <a:latin typeface="Cambria Math" panose="02040503050406030204" pitchFamily="18" charset="0"/>
                                  </a:rPr>
                                </m:ctrlPr>
                              </m:sSub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𝐺𝑟𝑃𝑟</m:t>
                                    </m:r>
                                  </m:e>
                                </m:d>
                              </m:e>
                              <m:sub/>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4</m:t>
                                </m:r>
                              </m:sup>
                            </m:sSubSup>
                          </m:num>
                          <m:den>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469</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𝑃𝑟</m:t>
                                            </m:r>
                                          </m:e>
                                        </m:d>
                                      </m:e>
                                      <m:sup>
                                        <m:r>
                                          <a:rPr lang="en-US" altLang="zh-CN" sz="2400" b="0" i="1" smtClean="0">
                                            <a:latin typeface="Cambria Math" panose="02040503050406030204" pitchFamily="18" charset="0"/>
                                          </a:rPr>
                                          <m:t>9</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16</m:t>
                                        </m:r>
                                      </m:sup>
                                    </m:sSup>
                                  </m:e>
                                </m:d>
                              </m:e>
                              <m:sup>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m:t>
                                </m:r>
                              </m:sup>
                            </m:sSup>
                          </m:den>
                        </m:f>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𝑃𝑟</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7</m:t>
                        </m:r>
                        <m:r>
                          <a:rPr lang="zh-CN" altLang="en-US"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𝐺</m:t>
                        </m:r>
                        <m:r>
                          <m:rPr>
                            <m:sty m:val="p"/>
                          </m:rPr>
                          <a:rPr lang="en-US" altLang="zh-CN" sz="2400" b="0" i="0" smtClean="0">
                            <a:latin typeface="Cambria Math" panose="02040503050406030204" pitchFamily="18" charset="0"/>
                            <a:ea typeface="Cambria Math" panose="02040503050406030204" pitchFamily="18" charset="0"/>
                          </a:rPr>
                          <m:t>rPr</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11</m:t>
                            </m:r>
                          </m:sup>
                        </m:sSup>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3718" y="8389"/>
                  <a:ext cx="12575" cy="1394"/>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大空间自然对流传热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 name="组合 6"/>
          <p:cNvGrpSpPr/>
          <p:nvPr/>
        </p:nvGrpSpPr>
        <p:grpSpPr>
          <a:xfrm>
            <a:off x="448945" y="1532890"/>
            <a:ext cx="10085070" cy="2696210"/>
            <a:chOff x="707" y="2414"/>
            <a:chExt cx="15882" cy="4246"/>
          </a:xfrm>
        </p:grpSpPr>
        <p:sp>
          <p:nvSpPr>
            <p:cNvPr id="4" name="AutoShape 12"/>
            <p:cNvSpPr/>
            <p:nvPr/>
          </p:nvSpPr>
          <p:spPr bwMode="auto">
            <a:xfrm>
              <a:off x="707" y="2414"/>
              <a:ext cx="914" cy="105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C75885"/>
            </a:solidFill>
            <a:ln>
              <a:noFill/>
            </a:ln>
          </p:spPr>
          <p:txBody>
            <a:bodyPr lIns="0" tIns="0" rIns="0" bIns="0" anchor="ctr"/>
            <a:lstStyle/>
            <a:p>
              <a:endParaRPr lang="zh-CN" altLang="en-US">
                <a:latin typeface="Agency FB" panose="020B0503020202020204" pitchFamily="34" charset="0"/>
                <a:ea typeface="微软雅黑" panose="020B0503020204020204" pitchFamily="34" charset="-122"/>
                <a:sym typeface="Agency FB" panose="020B0503020202020204" pitchFamily="34" charset="0"/>
              </a:endParaRPr>
            </a:p>
          </p:txBody>
        </p:sp>
        <p:sp>
          <p:nvSpPr>
            <p:cNvPr id="5" name="TextBox 4"/>
            <p:cNvSpPr txBox="1"/>
            <p:nvPr/>
          </p:nvSpPr>
          <p:spPr>
            <a:xfrm>
              <a:off x="1620" y="2578"/>
              <a:ext cx="2495" cy="727"/>
            </a:xfrm>
            <a:prstGeom prst="rect">
              <a:avLst/>
            </a:prstGeom>
            <a:noFill/>
          </p:spPr>
          <p:txBody>
            <a:bodyPr wrap="square" rtlCol="0">
              <a:spAutoFit/>
            </a:bodyPr>
            <a:lstStyle/>
            <a:p>
              <a:pPr algn="ctr">
                <a:spcBef>
                  <a:spcPts val="0"/>
                </a:spcBef>
              </a:pPr>
              <a:r>
                <a:rPr lang="zh-CN" altLang="en-US" sz="2400" dirty="0">
                  <a:latin typeface="+mn-ea"/>
                  <a:ea typeface="+mn-ea"/>
                </a:rPr>
                <a:t>均匀热流</a:t>
              </a:r>
              <a:endParaRPr lang="en-US" sz="2400" dirty="0">
                <a:latin typeface="+mn-ea"/>
                <a:ea typeface="+mn-ea"/>
              </a:endParaRPr>
            </a:p>
          </p:txBody>
        </p:sp>
        <mc:AlternateContent xmlns:mc="http://schemas.openxmlformats.org/markup-compatibility/2006">
          <mc:Choice xmlns:a14="http://schemas.microsoft.com/office/drawing/2010/main" Requires="a14">
            <p:sp>
              <p:nvSpPr>
                <p:cNvPr id="6" name="TextBox 5"/>
                <p:cNvSpPr txBox="1"/>
                <p:nvPr/>
              </p:nvSpPr>
              <p:spPr>
                <a:xfrm>
                  <a:off x="4708" y="3105"/>
                  <a:ext cx="3766" cy="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sSubSup>
                          <m:sSubSupPr>
                            <m:ctrlPr>
                              <a:rPr lang="en-US" altLang="zh-CN" sz="2400" b="0" i="1" smtClean="0">
                                <a:latin typeface="Cambria Math" panose="02040503050406030204" pitchFamily="18" charset="0"/>
                              </a:rPr>
                            </m:ctrlPr>
                          </m:sSubSupPr>
                          <m:e>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𝐺𝑟</m:t>
                                    </m:r>
                                  </m:e>
                                  <m:sup>
                                    <m:r>
                                      <a:rPr lang="zh-CN" altLang="en-US" sz="2400" b="0" i="1" smtClean="0">
                                        <a:latin typeface="Cambria Math" panose="02040503050406030204" pitchFamily="18" charset="0"/>
                                      </a:rPr>
                                      <m:t>∗</m:t>
                                    </m:r>
                                  </m:sup>
                                </m:sSup>
                                <m:r>
                                  <a:rPr lang="en-US" altLang="zh-CN" sz="2400" b="0" i="1" smtClean="0">
                                    <a:latin typeface="Cambria Math" panose="02040503050406030204" pitchFamily="18" charset="0"/>
                                  </a:rPr>
                                  <m:t>𝑃𝑟</m:t>
                                </m:r>
                              </m:e>
                            </m:d>
                          </m:e>
                          <m:sub/>
                          <m:sup>
                            <m:r>
                              <a:rPr lang="en-US" altLang="zh-CN" sz="2400" b="0" i="1" smtClean="0">
                                <a:latin typeface="Cambria Math" panose="02040503050406030204" pitchFamily="18" charset="0"/>
                              </a:rPr>
                              <m:t>𝑚</m:t>
                            </m:r>
                          </m:sup>
                        </m:sSubSup>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4708" y="3105"/>
                  <a:ext cx="3766" cy="597"/>
                </a:xfrm>
                <a:prstGeom prst="rect">
                  <a:avLst/>
                </a:prstGeom>
                <a:blipFill rotWithShape="1">
                  <a:blip r:embed="rId1"/>
                </a:blipFill>
              </p:spPr>
              <p:txBody>
                <a:bodyPr/>
                <a:lstStyle/>
                <a:p>
                  <a:r>
                    <a:rPr lang="zh-CN" altLang="en-US">
                      <a:noFill/>
                    </a:rPr>
                    <a:t> </a:t>
                  </a:r>
                </a:p>
              </p:txBody>
            </p:sp>
          </mc:Fallback>
        </mc:AlternateContent>
        <p:sp>
          <p:nvSpPr>
            <p:cNvPr id="7" name="Rectangle 6"/>
            <p:cNvSpPr/>
            <p:nvPr/>
          </p:nvSpPr>
          <p:spPr>
            <a:xfrm>
              <a:off x="2070" y="3994"/>
              <a:ext cx="4763" cy="1134"/>
            </a:xfrm>
            <a:prstGeom prst="rect">
              <a:avLst/>
            </a:prstGeom>
            <a:gradFill flip="none" rotWithShape="1">
              <a:gsLst>
                <a:gs pos="0">
                  <a:srgbClr val="C00000">
                    <a:tint val="66000"/>
                    <a:satMod val="160000"/>
                  </a:srgbClr>
                </a:gs>
                <a:gs pos="35000">
                  <a:srgbClr val="C00000">
                    <a:tint val="44500"/>
                    <a:satMod val="160000"/>
                  </a:srgbClr>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1" y="4198"/>
              <a:ext cx="2948" cy="727"/>
            </a:xfrm>
            <a:prstGeom prst="rect">
              <a:avLst/>
            </a:prstGeom>
            <a:noFill/>
          </p:spPr>
          <p:txBody>
            <a:bodyPr wrap="square" rtlCol="0">
              <a:spAutoFit/>
            </a:bodyPr>
            <a:lstStyle/>
            <a:p>
              <a:pPr algn="ctr">
                <a:spcBef>
                  <a:spcPts val="0"/>
                </a:spcBef>
              </a:pPr>
              <a:r>
                <a:rPr lang="en-US" sz="2400" dirty="0" err="1">
                  <a:latin typeface="+mn-ea"/>
                  <a:ea typeface="+mn-ea"/>
                </a:rPr>
                <a:t>热面向上</a:t>
              </a:r>
              <a:endParaRPr lang="en-US" sz="2400" dirty="0">
                <a:latin typeface="+mn-ea"/>
                <a:ea typeface="+mn-ea"/>
              </a:endParaRPr>
            </a:p>
          </p:txBody>
        </p:sp>
        <p:sp>
          <p:nvSpPr>
            <p:cNvPr id="9" name="Rectangle 8"/>
            <p:cNvSpPr/>
            <p:nvPr/>
          </p:nvSpPr>
          <p:spPr>
            <a:xfrm flipV="1">
              <a:off x="2038" y="5526"/>
              <a:ext cx="4763" cy="1134"/>
            </a:xfrm>
            <a:prstGeom prst="rect">
              <a:avLst/>
            </a:prstGeom>
            <a:gradFill flip="none" rotWithShape="1">
              <a:gsLst>
                <a:gs pos="0">
                  <a:srgbClr val="C00000">
                    <a:tint val="66000"/>
                    <a:satMod val="160000"/>
                  </a:srgbClr>
                </a:gs>
                <a:gs pos="35000">
                  <a:srgbClr val="C00000">
                    <a:tint val="44500"/>
                    <a:satMod val="160000"/>
                  </a:srgbClr>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853" y="5730"/>
              <a:ext cx="2948" cy="727"/>
            </a:xfrm>
            <a:prstGeom prst="rect">
              <a:avLst/>
            </a:prstGeom>
            <a:noFill/>
          </p:spPr>
          <p:txBody>
            <a:bodyPr wrap="square" rtlCol="0">
              <a:spAutoFit/>
            </a:bodyPr>
            <a:lstStyle/>
            <a:p>
              <a:pPr algn="ctr">
                <a:spcBef>
                  <a:spcPts val="0"/>
                </a:spcBef>
              </a:pPr>
              <a:r>
                <a:rPr lang="en-US" sz="2400" dirty="0" err="1">
                  <a:latin typeface="+mn-ea"/>
                  <a:ea typeface="+mn-ea"/>
                </a:rPr>
                <a:t>热面向下</a:t>
              </a:r>
              <a:endParaRPr lang="en-US" sz="2400" dirty="0">
                <a:latin typeface="+mn-ea"/>
                <a:ea typeface="+mn-ea"/>
              </a:endParaRPr>
            </a:p>
          </p:txBody>
        </p:sp>
        <mc:AlternateContent xmlns:mc="http://schemas.openxmlformats.org/markup-compatibility/2006">
          <mc:Choice xmlns:a14="http://schemas.microsoft.com/office/drawing/2010/main" Requires="a14">
            <p:sp>
              <p:nvSpPr>
                <p:cNvPr id="11" name="TextBox 10"/>
                <p:cNvSpPr txBox="1"/>
                <p:nvPr/>
              </p:nvSpPr>
              <p:spPr>
                <a:xfrm>
                  <a:off x="9837" y="2747"/>
                  <a:ext cx="4824" cy="12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altLang="zh-CN" sz="2400" b="0" i="1" smtClean="0">
                                <a:latin typeface="Cambria Math" panose="02040503050406030204" pitchFamily="18" charset="0"/>
                              </a:rPr>
                              <m:t>𝐺𝑟</m:t>
                            </m:r>
                          </m:e>
                          <m:sup>
                            <m:r>
                              <a:rPr lang="zh-CN" altLang="en-US"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𝐺𝑟𝑁𝑢</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𝑔</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𝛼</m:t>
                                </m:r>
                              </m:e>
                              <m:sub>
                                <m:r>
                                  <a:rPr lang="en-US" altLang="zh-CN" sz="2400" b="0" i="1" smtClean="0">
                                    <a:latin typeface="Cambria Math" panose="02040503050406030204" pitchFamily="18" charset="0"/>
                                  </a:rPr>
                                  <m:t>𝑉</m:t>
                                </m:r>
                              </m:sub>
                            </m:sSub>
                            <m:r>
                              <a:rPr lang="en-US" altLang="zh-CN" sz="2400" b="0" i="1" smtClean="0">
                                <a:latin typeface="Cambria Math" panose="02040503050406030204" pitchFamily="18" charset="0"/>
                              </a:rPr>
                              <m:t>𝑞</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𝑙</m:t>
                                </m:r>
                              </m:e>
                              <m:sup>
                                <m:r>
                                  <a:rPr lang="en-US" altLang="zh-CN" sz="2400" b="0" i="1" smtClean="0">
                                    <a:latin typeface="Cambria Math" panose="02040503050406030204" pitchFamily="18" charset="0"/>
                                  </a:rPr>
                                  <m:t>4</m:t>
                                </m:r>
                              </m:sup>
                            </m:sSup>
                          </m:num>
                          <m:den>
                            <m:r>
                              <a:rPr lang="en-US" altLang="zh-CN" sz="2400" b="0" i="1" smtClean="0">
                                <a:latin typeface="Cambria Math" panose="02040503050406030204" pitchFamily="18" charset="0"/>
                                <a:ea typeface="Cambria Math" panose="02040503050406030204" pitchFamily="18" charset="0"/>
                              </a:rPr>
                              <m:t>𝜆</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𝜐</m:t>
                                </m:r>
                              </m:e>
                              <m:sup>
                                <m:r>
                                  <a:rPr lang="en-US" altLang="zh-CN" sz="2400" b="0" i="1" smtClean="0">
                                    <a:latin typeface="Cambria Math" panose="02040503050406030204" pitchFamily="18" charset="0"/>
                                    <a:ea typeface="Cambria Math" panose="02040503050406030204" pitchFamily="18" charset="0"/>
                                  </a:rPr>
                                  <m:t>2</m:t>
                                </m:r>
                              </m:sup>
                            </m:sSup>
                          </m:den>
                        </m:f>
                      </m:oMath>
                    </m:oMathPara>
                  </a14:m>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9837" y="2747"/>
                  <a:ext cx="4824" cy="1200"/>
                </a:xfrm>
                <a:prstGeom prst="rect">
                  <a:avLst/>
                </a:prstGeom>
                <a:blipFill rotWithShape="1">
                  <a:blip r:embed="rId2"/>
                </a:blipFill>
              </p:spPr>
              <p:txBody>
                <a:bodyPr/>
                <a:lstStyle/>
                <a:p>
                  <a:r>
                    <a:rPr lang="zh-CN" altLang="en-US">
                      <a:noFill/>
                    </a:rPr>
                    <a:t> </a:t>
                  </a:r>
                </a:p>
              </p:txBody>
            </p:sp>
          </mc:Fallback>
        </mc:AlternateContent>
        <p:sp>
          <p:nvSpPr>
            <p:cNvPr id="12" name="TextBox 11"/>
            <p:cNvSpPr txBox="1"/>
            <p:nvPr/>
          </p:nvSpPr>
          <p:spPr>
            <a:xfrm>
              <a:off x="10125" y="5124"/>
              <a:ext cx="6464" cy="1309"/>
            </a:xfrm>
            <a:prstGeom prst="rect">
              <a:avLst/>
            </a:prstGeom>
            <a:noFill/>
          </p:spPr>
          <p:txBody>
            <a:bodyPr wrap="square" rtlCol="0">
              <a:spAutoFit/>
            </a:bodyPr>
            <a:lstStyle/>
            <a:p>
              <a:pPr algn="ctr">
                <a:spcBef>
                  <a:spcPts val="0"/>
                </a:spcBef>
              </a:pPr>
              <a:r>
                <a:rPr lang="en-US" sz="2400" dirty="0" err="1">
                  <a:latin typeface="+mn-ea"/>
                  <a:ea typeface="+mn-ea"/>
                </a:rPr>
                <a:t>定性温度取平均温度</a:t>
              </a:r>
              <a:r>
                <a:rPr lang="zh-CN" altLang="en-US" sz="2400" dirty="0">
                  <a:latin typeface="+mn-ea"/>
                  <a:ea typeface="+mn-ea"/>
                </a:rPr>
                <a:t>，特征长度对矩形取短边长</a:t>
              </a:r>
              <a:endParaRPr lang="en-US" sz="2400" dirty="0">
                <a:latin typeface="+mn-ea"/>
                <a:ea typeface="+mn-ea"/>
              </a:endParaRPr>
            </a:p>
          </p:txBody>
        </p:sp>
      </p:grpSp>
      <p:graphicFrame>
        <p:nvGraphicFramePr>
          <p:cNvPr id="13" name="表格 5"/>
          <p:cNvGraphicFramePr/>
          <p:nvPr>
            <p:custDataLst>
              <p:tags r:id="rId3"/>
            </p:custDataLst>
          </p:nvPr>
        </p:nvGraphicFramePr>
        <p:xfrm>
          <a:off x="2828925" y="4831715"/>
          <a:ext cx="6529070" cy="1143000"/>
        </p:xfrm>
        <a:graphic>
          <a:graphicData uri="http://schemas.openxmlformats.org/drawingml/2006/table">
            <a:tbl>
              <a:tblPr firstRow="1" bandRow="1">
                <a:tableStyleId>{5C22544A-7EE6-4342-B048-85BDC9FD1C3A}</a:tableStyleId>
              </a:tblPr>
              <a:tblGrid>
                <a:gridCol w="2334895"/>
                <a:gridCol w="1029335"/>
                <a:gridCol w="902970"/>
                <a:gridCol w="2261870"/>
              </a:tblGrid>
              <a:tr h="381000">
                <a:tc>
                  <a:txBody>
                    <a:bodyPr/>
                    <a:lstStyle/>
                    <a:p>
                      <a:pPr>
                        <a:buNone/>
                      </a:pPr>
                      <a:r>
                        <a:rPr lang="zh-CN" altLang="en-US"/>
                        <a:t>加热表面形状与位置</a:t>
                      </a:r>
                      <a:endParaRPr lang="zh-CN" altLang="en-US"/>
                    </a:p>
                  </a:txBody>
                  <a:tcPr/>
                </a:tc>
                <a:tc>
                  <a:txBody>
                    <a:bodyPr/>
                    <a:lstStyle/>
                    <a:p>
                      <a:pPr algn="ctr">
                        <a:buNone/>
                      </a:pPr>
                      <a:r>
                        <a:rPr lang="en-US" altLang="zh-CN"/>
                        <a:t>B</a:t>
                      </a:r>
                      <a:endParaRPr lang="en-US" altLang="zh-CN"/>
                    </a:p>
                  </a:txBody>
                  <a:tcPr anchor="ctr"/>
                </a:tc>
                <a:tc>
                  <a:txBody>
                    <a:bodyPr/>
                    <a:lstStyle/>
                    <a:p>
                      <a:pPr algn="ctr">
                        <a:buNone/>
                      </a:pPr>
                      <a:r>
                        <a:rPr lang="en-US" altLang="zh-CN"/>
                        <a:t>m</a:t>
                      </a:r>
                      <a:endParaRPr lang="en-US" altLang="zh-CN"/>
                    </a:p>
                  </a:txBody>
                  <a:tcPr anchor="ctr"/>
                </a:tc>
                <a:tc>
                  <a:txBody>
                    <a:bodyPr/>
                    <a:lstStyle/>
                    <a:p>
                      <a:pPr algn="ctr">
                        <a:buNone/>
                      </a:pPr>
                      <a:r>
                        <a:rPr lang="en-US" altLang="zh-CN"/>
                        <a:t>Gr*</a:t>
                      </a:r>
                      <a:r>
                        <a:rPr lang="zh-CN" altLang="en-US"/>
                        <a:t>数适用范围</a:t>
                      </a:r>
                      <a:endParaRPr lang="zh-CN" altLang="en-US"/>
                    </a:p>
                  </a:txBody>
                  <a:tcPr anchor="ctr"/>
                </a:tc>
              </a:tr>
              <a:tr h="381000">
                <a:tc>
                  <a:txBody>
                    <a:bodyPr/>
                    <a:lstStyle/>
                    <a:p>
                      <a:pPr algn="ctr">
                        <a:buNone/>
                      </a:pPr>
                      <a:r>
                        <a:rPr lang="zh-CN" altLang="en-US"/>
                        <a:t>热面向上</a:t>
                      </a:r>
                      <a:endParaRPr lang="zh-CN" altLang="en-US"/>
                    </a:p>
                  </a:txBody>
                  <a:tcPr anchor="ctr"/>
                </a:tc>
                <a:tc>
                  <a:txBody>
                    <a:bodyPr/>
                    <a:lstStyle/>
                    <a:p>
                      <a:pPr algn="ctr">
                        <a:buNone/>
                      </a:pPr>
                      <a:r>
                        <a:rPr lang="en-US" altLang="zh-CN"/>
                        <a:t>1.076</a:t>
                      </a:r>
                      <a:endParaRPr lang="en-US" altLang="zh-CN"/>
                    </a:p>
                  </a:txBody>
                  <a:tcPr anchor="ctr"/>
                </a:tc>
                <a:tc>
                  <a:txBody>
                    <a:bodyPr/>
                    <a:lstStyle/>
                    <a:p>
                      <a:pPr algn="ctr">
                        <a:buNone/>
                      </a:pPr>
                      <a:r>
                        <a:rPr lang="en-US" altLang="zh-CN"/>
                        <a:t>1/6</a:t>
                      </a:r>
                      <a:endParaRPr lang="zh-CN" altLang="en-US"/>
                    </a:p>
                  </a:txBody>
                  <a:tcPr anchor="ctr"/>
                </a:tc>
                <a:tc rowSpan="2">
                  <a:txBody>
                    <a:bodyPr/>
                    <a:lstStyle/>
                    <a:p>
                      <a:pPr algn="ctr">
                        <a:buNone/>
                      </a:pPr>
                      <a:r>
                        <a:rPr lang="en-US" altLang="zh-CN"/>
                        <a:t>6.37</a:t>
                      </a:r>
                      <a:r>
                        <a:rPr lang="en-US" altLang="zh-CN">
                          <a:latin typeface="Arial" panose="020B0604020202020204" pitchFamily="34" charset="0"/>
                        </a:rPr>
                        <a:t>×10</a:t>
                      </a:r>
                      <a:r>
                        <a:rPr lang="en-US" altLang="zh-CN" baseline="30000">
                          <a:latin typeface="Arial" panose="020B0604020202020204" pitchFamily="34" charset="0"/>
                        </a:rPr>
                        <a:t>5</a:t>
                      </a:r>
                      <a:r>
                        <a:rPr lang="en-US" altLang="zh-CN">
                          <a:latin typeface="Arial" panose="020B0604020202020204" pitchFamily="34" charset="0"/>
                        </a:rPr>
                        <a:t>~1.12</a:t>
                      </a:r>
                      <a:r>
                        <a:rPr lang="en-US" altLang="zh-CN" sz="1800">
                          <a:latin typeface="Arial" panose="020B0604020202020204" pitchFamily="34" charset="0"/>
                          <a:sym typeface="+mn-ea"/>
                        </a:rPr>
                        <a:t>×10</a:t>
                      </a:r>
                      <a:r>
                        <a:rPr lang="en-US" altLang="zh-CN" sz="1800" baseline="30000">
                          <a:latin typeface="Arial" panose="020B0604020202020204" pitchFamily="34" charset="0"/>
                          <a:sym typeface="+mn-ea"/>
                        </a:rPr>
                        <a:t>8</a:t>
                      </a:r>
                      <a:endParaRPr lang="en-US" altLang="zh-CN" sz="1800" baseline="30000">
                        <a:latin typeface="Arial" panose="020B0604020202020204" pitchFamily="34" charset="0"/>
                        <a:sym typeface="+mn-ea"/>
                      </a:endParaRPr>
                    </a:p>
                  </a:txBody>
                  <a:tcPr anchor="ctr"/>
                </a:tc>
              </a:tr>
              <a:tr h="381000">
                <a:tc>
                  <a:txBody>
                    <a:bodyPr/>
                    <a:lstStyle/>
                    <a:p>
                      <a:pPr algn="ctr">
                        <a:buNone/>
                      </a:pPr>
                      <a:r>
                        <a:rPr lang="zh-CN" altLang="en-US"/>
                        <a:t>热面向下</a:t>
                      </a:r>
                      <a:endParaRPr lang="zh-CN" altLang="en-US"/>
                    </a:p>
                  </a:txBody>
                  <a:tcPr anchor="ctr"/>
                </a:tc>
                <a:tc>
                  <a:txBody>
                    <a:bodyPr/>
                    <a:lstStyle/>
                    <a:p>
                      <a:pPr algn="ctr">
                        <a:buNone/>
                      </a:pPr>
                      <a:r>
                        <a:rPr lang="en-US" altLang="zh-CN"/>
                        <a:t>0.747</a:t>
                      </a:r>
                      <a:endParaRPr lang="en-US" altLang="zh-CN"/>
                    </a:p>
                  </a:txBody>
                  <a:tcPr anchor="ctr"/>
                </a:tc>
                <a:tc>
                  <a:txBody>
                    <a:bodyPr/>
                    <a:lstStyle/>
                    <a:p>
                      <a:pPr algn="ctr">
                        <a:buNone/>
                      </a:pPr>
                      <a:r>
                        <a:rPr lang="en-US" altLang="zh-CN"/>
                        <a:t>1/6</a:t>
                      </a:r>
                      <a:endParaRPr lang="zh-CN" altLang="en-US"/>
                    </a:p>
                  </a:txBody>
                  <a:tcPr anchor="ctr"/>
                </a:tc>
                <a:tc vMerge="1">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有限空间自然对流传热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14" name="组合 31"/>
          <p:cNvGrpSpPr/>
          <p:nvPr/>
        </p:nvGrpSpPr>
        <p:grpSpPr>
          <a:xfrm>
            <a:off x="308610" y="1384935"/>
            <a:ext cx="11184890" cy="5696585"/>
            <a:chOff x="486" y="2181"/>
            <a:chExt cx="17614" cy="8971"/>
          </a:xfrm>
        </p:grpSpPr>
        <p:sp>
          <p:nvSpPr>
            <p:cNvPr id="15" name="TextBox 14"/>
            <p:cNvSpPr txBox="1"/>
            <p:nvPr/>
          </p:nvSpPr>
          <p:spPr>
            <a:xfrm>
              <a:off x="486" y="2181"/>
              <a:ext cx="12701" cy="727"/>
            </a:xfrm>
            <a:prstGeom prst="rect">
              <a:avLst/>
            </a:prstGeom>
            <a:noFill/>
          </p:spPr>
          <p:txBody>
            <a:bodyPr wrap="square" rtlCol="0">
              <a:spAutoFit/>
            </a:bodyPr>
            <a:lstStyle/>
            <a:p>
              <a:pPr>
                <a:spcBef>
                  <a:spcPts val="0"/>
                </a:spcBef>
              </a:pPr>
              <a:r>
                <a:rPr lang="zh-CN" altLang="en-US" sz="2400" dirty="0">
                  <a:latin typeface="+mn-ea"/>
                  <a:ea typeface="+mn-ea"/>
                </a:rPr>
                <a:t>夹层内的流动主要取决于以夹层厚度𝛿为特征长度的</a:t>
              </a:r>
              <a:r>
                <a:rPr lang="en-US" altLang="zh-CN" sz="2400" dirty="0">
                  <a:latin typeface="+mn-ea"/>
                  <a:ea typeface="+mn-ea"/>
                </a:rPr>
                <a:t>Gr</a:t>
              </a:r>
              <a:r>
                <a:rPr lang="zh-CN" altLang="en-US" sz="2400" dirty="0">
                  <a:latin typeface="+mn-ea"/>
                  <a:ea typeface="+mn-ea"/>
                </a:rPr>
                <a:t>数</a:t>
              </a:r>
              <a:endParaRPr lang="en-US" sz="2400" dirty="0">
                <a:latin typeface="+mn-ea"/>
                <a:ea typeface="+mn-ea"/>
              </a:endParaRPr>
            </a:p>
          </p:txBody>
        </p:sp>
        <mc:AlternateContent xmlns:mc="http://schemas.openxmlformats.org/markup-compatibility/2006">
          <mc:Choice xmlns:a14="http://schemas.microsoft.com/office/drawing/2010/main" Requires="a14">
            <p:sp>
              <p:nvSpPr>
                <p:cNvPr id="16" name="TextBox 15"/>
                <p:cNvSpPr txBox="1"/>
                <p:nvPr/>
              </p:nvSpPr>
              <p:spPr>
                <a:xfrm>
                  <a:off x="4088" y="3418"/>
                  <a:ext cx="4609" cy="12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altLang="zh-CN" sz="2400" b="0" i="1" smtClean="0">
                                <a:latin typeface="Cambria Math" panose="02040503050406030204" pitchFamily="18" charset="0"/>
                              </a:rPr>
                              <m:t>𝐺𝑟</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𝑔</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𝛼</m:t>
                                </m:r>
                              </m:e>
                              <m:sub>
                                <m:r>
                                  <a:rPr lang="en-US" altLang="zh-CN" sz="2400" b="0" i="1" smtClean="0">
                                    <a:latin typeface="Cambria Math" panose="02040503050406030204" pitchFamily="18" charset="0"/>
                                  </a:rPr>
                                  <m:t>𝑉</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ℎ</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𝛿</m:t>
                                </m:r>
                              </m:e>
                              <m:sup>
                                <m:r>
                                  <a:rPr lang="en-US" altLang="zh-CN" sz="2400" b="0" i="1" smtClean="0">
                                    <a:latin typeface="Cambria Math" panose="02040503050406030204" pitchFamily="18" charset="0"/>
                                  </a:rPr>
                                  <m:t>3</m:t>
                                </m:r>
                              </m:sup>
                            </m:sSup>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𝜈</m:t>
                                </m:r>
                              </m:e>
                              <m:sup>
                                <m:r>
                                  <a:rPr lang="en-US" altLang="zh-CN" sz="2400" b="0" i="1" smtClean="0">
                                    <a:latin typeface="Cambria Math" panose="02040503050406030204" pitchFamily="18" charset="0"/>
                                  </a:rPr>
                                  <m:t>2</m:t>
                                </m:r>
                              </m:sup>
                            </m:sSup>
                          </m:den>
                        </m:f>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4088" y="3418"/>
                  <a:ext cx="4609" cy="1201"/>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00" y="4611"/>
                  <a:ext cx="17500" cy="2064"/>
                </a:xfrm>
                <a:prstGeom prst="rect">
                  <a:avLst/>
                </a:prstGeom>
                <a:noFill/>
              </p:spPr>
              <p:txBody>
                <a:bodyPr wrap="square" rtlCol="0">
                  <a:spAutoFit/>
                </a:bodyPr>
                <a:lstStyle/>
                <a:p>
                  <a:pPr marL="342900" indent="-342900" eaLnBrk="1" latinLnBrk="0" hangingPunct="1">
                    <a:lnSpc>
                      <a:spcPct val="150000"/>
                    </a:lnSpc>
                    <a:spcBef>
                      <a:spcPts val="0"/>
                    </a:spcBef>
                    <a:buFont typeface="Arial" panose="020B0604020202020204" pitchFamily="34" charset="0"/>
                    <a:buChar char="•"/>
                  </a:pPr>
                  <a:r>
                    <a:rPr lang="zh-CN" altLang="en-US" sz="2400" dirty="0">
                      <a:latin typeface="+mn-ea"/>
                      <a:ea typeface="+mn-ea"/>
                    </a:rPr>
                    <a:t>当</a:t>
                  </a:r>
                  <a:r>
                    <a:rPr lang="en-US" sz="2400" dirty="0">
                      <a:latin typeface="+mn-ea"/>
                      <a:ea typeface="+mn-ea"/>
                    </a:rPr>
                    <a:t>竖直夹层</a:t>
                  </a:r>
                  <a:r>
                    <a:rPr lang="zh-CN" altLang="en-US" sz="2400" dirty="0">
                      <a:latin typeface="+mn-ea"/>
                      <a:ea typeface="+mn-ea"/>
                    </a:rPr>
                    <a:t>，</a:t>
                  </a:r>
                  <a14:m>
                    <m:oMath xmlns:m="http://schemas.openxmlformats.org/officeDocument/2006/math">
                      <m:sSub>
                        <m:sSubPr>
                          <m:ctrlPr>
                            <a:rPr lang="en-US"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𝐺𝑟</m:t>
                          </m:r>
                        </m:e>
                        <m:sub>
                          <m:r>
                            <a:rPr lang="en-US" altLang="zh-CN" sz="2400" b="0" i="1" smtClean="0">
                              <a:latin typeface="Cambria Math" panose="02040503050406030204" pitchFamily="18" charset="0"/>
                              <a:ea typeface="+mn-ea"/>
                            </a:rPr>
                            <m:t>𝑔</m:t>
                          </m:r>
                        </m:sub>
                      </m:sSub>
                      <m:r>
                        <a:rPr lang="en-US" sz="2400" i="1" smtClean="0">
                          <a:latin typeface="Cambria Math" panose="02040503050406030204" pitchFamily="18" charset="0"/>
                          <a:ea typeface="+mn-ea"/>
                        </a:rPr>
                        <m:t>≤</m:t>
                      </m:r>
                      <m:r>
                        <a:rPr lang="en-US" altLang="zh-CN" sz="2400" b="0" i="1" smtClean="0">
                          <a:latin typeface="Cambria Math" panose="02040503050406030204" pitchFamily="18" charset="0"/>
                          <a:ea typeface="+mn-ea"/>
                        </a:rPr>
                        <m:t>2860</m:t>
                      </m:r>
                      <m:r>
                        <a:rPr lang="en-US" altLang="zh-CN" sz="2400" b="0" i="1" smtClean="0">
                          <a:latin typeface="Cambria Math" panose="02040503050406030204" pitchFamily="18" charset="0"/>
                          <a:ea typeface="+mn-ea"/>
                        </a:rPr>
                        <m:t>;</m:t>
                      </m:r>
                      <m:r>
                        <a:rPr lang="zh-CN" altLang="en-US" sz="2400" b="0" i="1" smtClean="0">
                          <a:latin typeface="Cambria Math" panose="02040503050406030204" pitchFamily="18" charset="0"/>
                          <a:ea typeface="+mn-ea"/>
                        </a:rPr>
                        <m:t> </m:t>
                      </m:r>
                      <m:r>
                        <a:rPr lang="zh-CN" altLang="en-US" sz="2400" i="1" smtClean="0">
                          <a:latin typeface="Cambria Math" panose="02040503050406030204" pitchFamily="18" charset="0"/>
                          <a:ea typeface="+mn-ea"/>
                        </a:rPr>
                        <m:t>水平</m:t>
                      </m:r>
                      <m:r>
                        <a:rPr lang="zh-CN" altLang="en-US" sz="2400" i="1">
                          <a:latin typeface="Cambria Math" panose="02040503050406030204" pitchFamily="18" charset="0"/>
                          <a:ea typeface="+mn-ea"/>
                        </a:rPr>
                        <m:t>夹层</m:t>
                      </m:r>
                      <m:r>
                        <a:rPr lang="en-US" altLang="zh-CN" sz="2400" i="1">
                          <a:latin typeface="Cambria Math" panose="02040503050406030204" pitchFamily="18" charset="0"/>
                          <a:ea typeface="+mn-ea"/>
                        </a:rPr>
                        <m:t>，</m:t>
                      </m:r>
                      <m:sSub>
                        <m:sSubPr>
                          <m:ctrlPr>
                            <a:rPr lang="en-US" sz="2400" i="1">
                              <a:latin typeface="Cambria Math" panose="02040503050406030204" pitchFamily="18" charset="0"/>
                              <a:ea typeface="+mn-ea"/>
                            </a:rPr>
                          </m:ctrlPr>
                        </m:sSubPr>
                        <m:e>
                          <m:r>
                            <a:rPr lang="en-US" altLang="zh-CN" sz="2400" i="1">
                              <a:latin typeface="Cambria Math" panose="02040503050406030204" pitchFamily="18" charset="0"/>
                              <a:ea typeface="+mn-ea"/>
                            </a:rPr>
                            <m:t>𝐺𝑟</m:t>
                          </m:r>
                        </m:e>
                        <m:sub>
                          <m:r>
                            <a:rPr lang="en-US" altLang="zh-CN" sz="2400" i="1">
                              <a:latin typeface="Cambria Math" panose="02040503050406030204" pitchFamily="18" charset="0"/>
                              <a:ea typeface="+mn-ea"/>
                            </a:rPr>
                            <m:t>𝑔</m:t>
                          </m:r>
                        </m:sub>
                      </m:sSub>
                      <m:r>
                        <a:rPr lang="en-US" sz="2400" i="1" smtClean="0">
                          <a:latin typeface="Cambria Math" panose="02040503050406030204" pitchFamily="18" charset="0"/>
                          <a:ea typeface="+mn-ea"/>
                        </a:rPr>
                        <m:t>≤</m:t>
                      </m:r>
                      <m:r>
                        <a:rPr lang="en-US" altLang="zh-CN" sz="2400" i="1">
                          <a:latin typeface="Cambria Math" panose="02040503050406030204" pitchFamily="18" charset="0"/>
                          <a:ea typeface="+mn-ea"/>
                        </a:rPr>
                        <m:t>2</m:t>
                      </m:r>
                      <m:r>
                        <a:rPr lang="en-US" altLang="zh-CN" sz="2400" b="0" i="1" smtClean="0">
                          <a:latin typeface="Cambria Math" panose="02040503050406030204" pitchFamily="18" charset="0"/>
                          <a:ea typeface="+mn-ea"/>
                        </a:rPr>
                        <m:t>430</m:t>
                      </m:r>
                      <m:r>
                        <a:rPr lang="zh-CN" altLang="en-US" sz="2400" b="0" i="1" smtClean="0">
                          <a:latin typeface="Cambria Math" panose="02040503050406030204" pitchFamily="18" charset="0"/>
                          <a:ea typeface="+mn-ea"/>
                        </a:rPr>
                        <m:t>，</m:t>
                      </m:r>
                      <m:r>
                        <a:rPr lang="zh-CN" altLang="en-US" sz="2400" i="1">
                          <a:latin typeface="Cambria Math" panose="02040503050406030204" pitchFamily="18" charset="0"/>
                          <a:ea typeface="+mn-ea"/>
                        </a:rPr>
                        <m:t>夹层</m:t>
                      </m:r>
                      <m:r>
                        <a:rPr lang="zh-CN" altLang="en-US" sz="2400" i="1" smtClean="0">
                          <a:latin typeface="Cambria Math" panose="02040503050406030204" pitchFamily="18" charset="0"/>
                          <a:ea typeface="+mn-ea"/>
                        </a:rPr>
                        <m:t>热量</m:t>
                      </m:r>
                      <m:r>
                        <a:rPr lang="zh-CN" altLang="en-US" sz="2400" i="1">
                          <a:latin typeface="Cambria Math" panose="02040503050406030204" pitchFamily="18" charset="0"/>
                          <a:ea typeface="+mn-ea"/>
                        </a:rPr>
                        <m:t>依靠</m:t>
                      </m:r>
                      <m:r>
                        <a:rPr lang="zh-CN" altLang="en-US" sz="2400" i="1" smtClean="0">
                          <a:latin typeface="Cambria Math" panose="02040503050406030204" pitchFamily="18" charset="0"/>
                          <a:ea typeface="+mn-ea"/>
                        </a:rPr>
                        <m:t>导热</m:t>
                      </m:r>
                    </m:oMath>
                  </a14:m>
                  <a:endParaRPr lang="en-US" altLang="zh-CN" sz="2400" dirty="0">
                    <a:latin typeface="+mn-ea"/>
                    <a:ea typeface="+mn-ea"/>
                  </a:endParaRPr>
                </a:p>
                <a:p>
                  <a:pPr marL="342900" indent="-342900" eaLnBrk="1" latinLnBrk="0" hangingPunct="1">
                    <a:lnSpc>
                      <a:spcPct val="150000"/>
                    </a:lnSpc>
                    <a:spcBef>
                      <a:spcPts val="0"/>
                    </a:spcBef>
                    <a:buFont typeface="Arial" panose="020B0604020202020204" pitchFamily="34" charset="0"/>
                    <a:buChar char="•"/>
                  </a:pPr>
                  <a:r>
                    <a:rPr lang="en-US" sz="2400" dirty="0" err="1">
                      <a:latin typeface="+mn-ea"/>
                      <a:ea typeface="+mn-ea"/>
                    </a:rPr>
                    <a:t>超过这个范围</a:t>
                  </a:r>
                  <a:r>
                    <a:rPr lang="zh-CN" altLang="en-US" sz="2400" dirty="0">
                      <a:latin typeface="+mn-ea"/>
                      <a:ea typeface="+mn-ea"/>
                    </a:rPr>
                    <a:t>，夹层开始自然对流，并随着</a:t>
                  </a:r>
                  <a14:m>
                    <m:oMath xmlns:m="http://schemas.openxmlformats.org/officeDocument/2006/math">
                      <m:sSub>
                        <m:sSubPr>
                          <m:ctrlPr>
                            <a:rPr lang="en-US" sz="2400" i="1">
                              <a:latin typeface="Cambria Math" panose="02040503050406030204" pitchFamily="18" charset="0"/>
                              <a:ea typeface="+mn-ea"/>
                            </a:rPr>
                          </m:ctrlPr>
                        </m:sSubPr>
                        <m:e>
                          <m:r>
                            <a:rPr lang="en-US" altLang="zh-CN" sz="2400" i="1">
                              <a:latin typeface="Cambria Math" panose="02040503050406030204" pitchFamily="18" charset="0"/>
                              <a:ea typeface="+mn-ea"/>
                            </a:rPr>
                            <m:t>𝐺𝑟</m:t>
                          </m:r>
                        </m:e>
                        <m:sub>
                          <m:r>
                            <a:rPr lang="en-US" altLang="zh-CN" sz="2400" i="1">
                              <a:latin typeface="Cambria Math" panose="02040503050406030204" pitchFamily="18" charset="0"/>
                              <a:ea typeface="+mn-ea"/>
                            </a:rPr>
                            <m:t>𝑔</m:t>
                          </m:r>
                        </m:sub>
                      </m:sSub>
                    </m:oMath>
                  </a14:m>
                  <a:r>
                    <a:rPr lang="en-US" sz="2400" dirty="0" err="1">
                      <a:latin typeface="+mn-ea"/>
                      <a:ea typeface="+mn-ea"/>
                    </a:rPr>
                    <a:t>的增大</a:t>
                  </a:r>
                  <a:r>
                    <a:rPr lang="zh-CN" altLang="en-US" sz="2400" dirty="0">
                      <a:latin typeface="+mn-ea"/>
                      <a:ea typeface="+mn-ea"/>
                    </a:rPr>
                    <a:t>，对流越来越剧烈</a:t>
                  </a:r>
                  <a:endParaRPr lang="en-US" sz="2400" dirty="0">
                    <a:latin typeface="+mn-ea"/>
                    <a:ea typeface="+mn-ea"/>
                  </a:endParaRPr>
                </a:p>
              </p:txBody>
            </p:sp>
          </mc:Choice>
          <mc:Fallback>
            <p:sp>
              <p:nvSpPr>
                <p:cNvPr id="17" name="TextBox 16"/>
                <p:cNvSpPr txBox="1">
                  <a:spLocks noRot="1" noChangeAspect="1" noMove="1" noResize="1" noEditPoints="1" noAdjustHandles="1" noChangeArrowheads="1" noChangeShapeType="1" noTextEdit="1"/>
                </p:cNvSpPr>
                <p:nvPr/>
              </p:nvSpPr>
              <p:spPr>
                <a:xfrm>
                  <a:off x="600" y="4611"/>
                  <a:ext cx="17500" cy="2064"/>
                </a:xfrm>
                <a:prstGeom prst="rect">
                  <a:avLst/>
                </a:prstGeom>
                <a:blipFill rotWithShape="1">
                  <a:blip r:embed="rId2"/>
                </a:blipFill>
              </p:spPr>
              <p:txBody>
                <a:bodyPr/>
                <a:lstStyle/>
                <a:p>
                  <a:r>
                    <a:rPr lang="zh-CN" altLang="en-US">
                      <a:noFill/>
                    </a:rPr>
                    <a:t> </a:t>
                  </a:r>
                </a:p>
              </p:txBody>
            </p:sp>
          </mc:Fallback>
        </mc:AlternateContent>
        <p:grpSp>
          <p:nvGrpSpPr>
            <p:cNvPr id="18" name="组合 16"/>
            <p:cNvGrpSpPr/>
            <p:nvPr/>
          </p:nvGrpSpPr>
          <p:grpSpPr>
            <a:xfrm>
              <a:off x="4898" y="7044"/>
              <a:ext cx="3608" cy="4109"/>
              <a:chOff x="1847" y="6479"/>
              <a:chExt cx="3608" cy="4109"/>
            </a:xfrm>
          </p:grpSpPr>
          <p:sp>
            <p:nvSpPr>
              <p:cNvPr id="31" name="矩形 2"/>
              <p:cNvSpPr/>
              <p:nvPr/>
            </p:nvSpPr>
            <p:spPr>
              <a:xfrm>
                <a:off x="2528" y="6489"/>
                <a:ext cx="1587" cy="4082"/>
              </a:xfrm>
              <a:prstGeom prst="rect">
                <a:avLst/>
              </a:prstGeom>
              <a:noFill/>
              <a:ln w="12700">
                <a:solidFill>
                  <a:schemeClr val="accent3"/>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
              <p:cNvCxnSpPr/>
              <p:nvPr/>
            </p:nvCxnSpPr>
            <p:spPr>
              <a:xfrm>
                <a:off x="2523" y="6479"/>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直接连接符 4"/>
              <p:cNvCxnSpPr/>
              <p:nvPr/>
            </p:nvCxnSpPr>
            <p:spPr>
              <a:xfrm>
                <a:off x="4088" y="6496"/>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矩形 6"/>
              <p:cNvSpPr/>
              <p:nvPr/>
            </p:nvSpPr>
            <p:spPr>
              <a:xfrm>
                <a:off x="2528" y="6488"/>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7"/>
              <p:cNvSpPr/>
              <p:nvPr/>
            </p:nvSpPr>
            <p:spPr>
              <a:xfrm>
                <a:off x="2501" y="10101"/>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0"/>
              <p:cNvSpPr txBox="1"/>
              <p:nvPr/>
            </p:nvSpPr>
            <p:spPr>
              <a:xfrm>
                <a:off x="4365" y="6507"/>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sp>
            <p:nvSpPr>
              <p:cNvPr id="37" name="文本框 11"/>
              <p:cNvSpPr txBox="1"/>
              <p:nvPr/>
            </p:nvSpPr>
            <p:spPr>
              <a:xfrm>
                <a:off x="4342" y="9991"/>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cxnSp>
            <p:nvCxnSpPr>
              <p:cNvPr id="38" name="直接箭头连接符 12"/>
              <p:cNvCxnSpPr/>
              <p:nvPr/>
            </p:nvCxnSpPr>
            <p:spPr>
              <a:xfrm flipH="1">
                <a:off x="3321" y="7763"/>
                <a:ext cx="0" cy="1561"/>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13"/>
              <p:cNvSpPr txBox="1"/>
              <p:nvPr/>
            </p:nvSpPr>
            <p:spPr>
              <a:xfrm>
                <a:off x="3321" y="8190"/>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14"/>
              <p:cNvSpPr txBox="1"/>
              <p:nvPr/>
            </p:nvSpPr>
            <p:spPr>
              <a:xfrm>
                <a:off x="4115" y="8076"/>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w2</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框 15"/>
              <p:cNvSpPr txBox="1"/>
              <p:nvPr/>
            </p:nvSpPr>
            <p:spPr>
              <a:xfrm>
                <a:off x="1847" y="8089"/>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w1</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9" name="组合 17"/>
            <p:cNvGrpSpPr/>
            <p:nvPr/>
          </p:nvGrpSpPr>
          <p:grpSpPr>
            <a:xfrm rot="16200000">
              <a:off x="10417" y="7150"/>
              <a:ext cx="2985" cy="4575"/>
              <a:chOff x="1877" y="6252"/>
              <a:chExt cx="2985" cy="4575"/>
            </a:xfrm>
          </p:grpSpPr>
          <p:sp>
            <p:nvSpPr>
              <p:cNvPr id="20" name="矩形 18"/>
              <p:cNvSpPr/>
              <p:nvPr/>
            </p:nvSpPr>
            <p:spPr>
              <a:xfrm>
                <a:off x="2528" y="6489"/>
                <a:ext cx="1587" cy="4082"/>
              </a:xfrm>
              <a:prstGeom prst="rect">
                <a:avLst/>
              </a:prstGeom>
              <a:noFill/>
              <a:ln w="12700">
                <a:solidFill>
                  <a:schemeClr val="accent3"/>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9"/>
              <p:cNvCxnSpPr/>
              <p:nvPr/>
            </p:nvCxnSpPr>
            <p:spPr>
              <a:xfrm>
                <a:off x="2523" y="6479"/>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088" y="6496"/>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28" y="6488"/>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4"/>
              <p:cNvSpPr/>
              <p:nvPr/>
            </p:nvSpPr>
            <p:spPr>
              <a:xfrm>
                <a:off x="2501" y="10101"/>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5"/>
              <p:cNvSpPr txBox="1"/>
              <p:nvPr/>
            </p:nvSpPr>
            <p:spPr>
              <a:xfrm rot="5400000">
                <a:off x="4026" y="6507"/>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sp>
            <p:nvSpPr>
              <p:cNvPr id="26" name="文本框 26"/>
              <p:cNvSpPr txBox="1"/>
              <p:nvPr/>
            </p:nvSpPr>
            <p:spPr>
              <a:xfrm rot="5400000">
                <a:off x="4003" y="9991"/>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cxnSp>
            <p:nvCxnSpPr>
              <p:cNvPr id="27" name="直接箭头连接符 27"/>
              <p:cNvCxnSpPr/>
              <p:nvPr/>
            </p:nvCxnSpPr>
            <p:spPr>
              <a:xfrm rot="5400000" flipH="1">
                <a:off x="3307" y="8088"/>
                <a:ext cx="0" cy="907"/>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8"/>
              <p:cNvSpPr txBox="1"/>
              <p:nvPr/>
            </p:nvSpPr>
            <p:spPr>
              <a:xfrm rot="5400000">
                <a:off x="2869" y="8190"/>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9"/>
              <p:cNvSpPr txBox="1"/>
              <p:nvPr/>
            </p:nvSpPr>
            <p:spPr>
              <a:xfrm rot="5400000">
                <a:off x="3889" y="8415"/>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w1</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30"/>
              <p:cNvSpPr txBox="1"/>
              <p:nvPr/>
            </p:nvSpPr>
            <p:spPr>
              <a:xfrm rot="5400000">
                <a:off x="1621" y="8428"/>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w2</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6807" y="332869"/>
            <a:ext cx="5832648" cy="504602"/>
          </a:xfrm>
        </p:spPr>
        <p:txBody>
          <a:bodyPr/>
          <a:lstStyle/>
          <a:p>
            <a:r>
              <a:rPr lang="zh-CN" altLang="en-US" dirty="0">
                <a:latin typeface="Agency FB" panose="020B0503020202020204" pitchFamily="34" charset="0"/>
                <a:ea typeface="微软雅黑" panose="020B0503020204020204" pitchFamily="34" charset="-122"/>
                <a:sym typeface="Agency FB" panose="020B0503020202020204" pitchFamily="34" charset="0"/>
              </a:rPr>
              <a:t>有限空间自然对流传热</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a:p>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nvGrpSpPr>
          <p:cNvPr id="3" name="组合 36"/>
          <p:cNvGrpSpPr/>
          <p:nvPr/>
        </p:nvGrpSpPr>
        <p:grpSpPr>
          <a:xfrm>
            <a:off x="308610" y="1241425"/>
            <a:ext cx="12338050" cy="2889250"/>
            <a:chOff x="486" y="1955"/>
            <a:chExt cx="19430" cy="4550"/>
          </a:xfrm>
        </p:grpSpPr>
        <p:sp>
          <p:nvSpPr>
            <p:cNvPr id="4" name="TextBox 3"/>
            <p:cNvSpPr txBox="1"/>
            <p:nvPr/>
          </p:nvSpPr>
          <p:spPr>
            <a:xfrm>
              <a:off x="486" y="1955"/>
              <a:ext cx="2381" cy="727"/>
            </a:xfrm>
            <a:prstGeom prst="rect">
              <a:avLst/>
            </a:prstGeom>
            <a:noFill/>
          </p:spPr>
          <p:txBody>
            <a:bodyPr wrap="square" rtlCol="0">
              <a:spAutoFit/>
            </a:bodyPr>
            <a:lstStyle/>
            <a:p>
              <a:pPr>
                <a:spcBef>
                  <a:spcPts val="0"/>
                </a:spcBef>
              </a:pPr>
              <a:r>
                <a:rPr lang="zh-CN" altLang="en-US" sz="2400" dirty="0">
                  <a:latin typeface="+mn-ea"/>
                  <a:ea typeface="+mn-ea"/>
                </a:rPr>
                <a:t>竖直夹层</a:t>
              </a:r>
              <a:endParaRPr lang="en-US" sz="2400" dirty="0">
                <a:latin typeface="+mn-ea"/>
                <a:ea typeface="+mn-ea"/>
              </a:endParaRPr>
            </a:p>
          </p:txBody>
        </p:sp>
        <mc:AlternateContent xmlns:mc="http://schemas.openxmlformats.org/markup-compatibility/2006">
          <mc:Choice xmlns:a14="http://schemas.microsoft.com/office/drawing/2010/main" Requires="a14">
            <p:sp>
              <p:nvSpPr>
                <p:cNvPr id="5" name="TextBox 4"/>
                <p:cNvSpPr txBox="1"/>
                <p:nvPr/>
              </p:nvSpPr>
              <p:spPr>
                <a:xfrm>
                  <a:off x="7740" y="2976"/>
                  <a:ext cx="11788" cy="12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𝑁𝑢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197</m:t>
                        </m:r>
                        <m:sSubSup>
                          <m:sSubSupPr>
                            <m:ctrlPr>
                              <a:rPr lang="en-US" altLang="zh-CN" sz="2400" i="1">
                                <a:latin typeface="Cambria Math" panose="02040503050406030204" pitchFamily="18" charset="0"/>
                              </a:rPr>
                            </m:ctrlPr>
                          </m:sSubSupPr>
                          <m:e>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𝐺𝑟</m:t>
                                    </m:r>
                                  </m:e>
                                  <m:sub>
                                    <m:r>
                                      <a:rPr lang="en-US" altLang="zh-CN" sz="2400" i="1" smtClean="0">
                                        <a:latin typeface="Cambria Math" panose="02040503050406030204" pitchFamily="18" charset="0"/>
                                        <a:ea typeface="Cambria Math" panose="02040503050406030204" pitchFamily="18" charset="0"/>
                                      </a:rPr>
                                      <m:t>𝛿</m:t>
                                    </m:r>
                                  </m:sub>
                                </m:sSub>
                                <m:r>
                                  <a:rPr lang="en-US" altLang="zh-CN" sz="2400" i="1">
                                    <a:latin typeface="Cambria Math" panose="02040503050406030204" pitchFamily="18" charset="0"/>
                                  </a:rPr>
                                  <m:t>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sup>
                        </m:sSubSup>
                        <m:sSup>
                          <m:sSupPr>
                            <m:ctrlPr>
                              <a:rPr lang="en-US" altLang="zh-CN" sz="2400" i="1" smtClean="0">
                                <a:latin typeface="Cambria Math" panose="02040503050406030204" pitchFamily="18" charset="0"/>
                              </a:rPr>
                            </m:ctrlPr>
                          </m:sSupPr>
                          <m:e>
                            <m:d>
                              <m:dPr>
                                <m:ctrlPr>
                                  <a:rPr lang="en-US" altLang="zh-CN" sz="240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𝐻</m:t>
                                    </m:r>
                                  </m:num>
                                  <m:den>
                                    <m:r>
                                      <a:rPr lang="en-US" altLang="zh-CN" sz="2400" i="1" smtClean="0">
                                        <a:latin typeface="Cambria Math" panose="02040503050406030204" pitchFamily="18" charset="0"/>
                                        <a:ea typeface="Cambria Math" panose="02040503050406030204" pitchFamily="18" charset="0"/>
                                      </a:rPr>
                                      <m:t>𝛿</m:t>
                                    </m:r>
                                  </m:den>
                                </m:f>
                              </m:e>
                            </m:d>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m:t>
                            </m:r>
                          </m:sup>
                        </m:s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m:t>
                            </m:r>
                          </m:sup>
                        </m:sSup>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𝐺𝑟</m:t>
                            </m:r>
                          </m:e>
                          <m:sub>
                            <m:r>
                              <a:rPr lang="en-US" altLang="zh-CN" sz="2400" i="1">
                                <a:latin typeface="Cambria Math" panose="02040503050406030204" pitchFamily="18" charset="0"/>
                                <a:ea typeface="Cambria Math" panose="02040503050406030204" pitchFamily="18" charset="0"/>
                              </a:rPr>
                              <m:t>𝛿</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5</m:t>
                            </m:r>
                          </m:sup>
                        </m:sSup>
                      </m:oMath>
                    </m:oMathPara>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7740" y="2976"/>
                  <a:ext cx="11788" cy="124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762" y="4198"/>
                  <a:ext cx="12154" cy="12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𝑁𝑢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073</m:t>
                        </m:r>
                        <m:sSubSup>
                          <m:sSubSupPr>
                            <m:ctrlPr>
                              <a:rPr lang="en-US" altLang="zh-CN" sz="2400" i="1">
                                <a:latin typeface="Cambria Math" panose="02040503050406030204" pitchFamily="18" charset="0"/>
                              </a:rPr>
                            </m:ctrlPr>
                          </m:sSubSupPr>
                          <m:e>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𝐺𝑟</m:t>
                                    </m:r>
                                  </m:e>
                                  <m:sub>
                                    <m:r>
                                      <a:rPr lang="en-US" altLang="zh-CN" sz="2400" i="1" smtClean="0">
                                        <a:latin typeface="Cambria Math" panose="02040503050406030204" pitchFamily="18" charset="0"/>
                                        <a:ea typeface="Cambria Math" panose="02040503050406030204" pitchFamily="18" charset="0"/>
                                      </a:rPr>
                                      <m:t>𝛿</m:t>
                                    </m:r>
                                  </m:sub>
                                </m:sSub>
                                <m:r>
                                  <a:rPr lang="en-US" altLang="zh-CN" sz="2400" i="1">
                                    <a:latin typeface="Cambria Math" panose="02040503050406030204" pitchFamily="18" charset="0"/>
                                  </a:rPr>
                                  <m:t>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bSup>
                        <m:sSup>
                          <m:sSupPr>
                            <m:ctrlPr>
                              <a:rPr lang="en-US" altLang="zh-CN" sz="2400" i="1" smtClean="0">
                                <a:latin typeface="Cambria Math" panose="02040503050406030204" pitchFamily="18" charset="0"/>
                              </a:rPr>
                            </m:ctrlPr>
                          </m:sSupPr>
                          <m:e>
                            <m:d>
                              <m:dPr>
                                <m:ctrlPr>
                                  <a:rPr lang="en-US" altLang="zh-CN" sz="240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𝐻</m:t>
                                    </m:r>
                                  </m:num>
                                  <m:den>
                                    <m:r>
                                      <a:rPr lang="en-US" altLang="zh-CN" sz="2400" i="1" smtClean="0">
                                        <a:latin typeface="Cambria Math" panose="02040503050406030204" pitchFamily="18" charset="0"/>
                                        <a:ea typeface="Cambria Math" panose="02040503050406030204" pitchFamily="18" charset="0"/>
                                      </a:rPr>
                                      <m:t>𝛿</m:t>
                                    </m:r>
                                  </m:den>
                                </m:f>
                              </m:e>
                            </m:d>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m:t>
                            </m:r>
                          </m:sup>
                        </m:sSup>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5</m:t>
                            </m:r>
                          </m:sup>
                        </m:sSup>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𝐺𝑟</m:t>
                            </m:r>
                          </m:e>
                          <m:sub>
                            <m:r>
                              <a:rPr lang="en-US" altLang="zh-CN" sz="2400" i="1">
                                <a:latin typeface="Cambria Math" panose="02040503050406030204" pitchFamily="18" charset="0"/>
                                <a:ea typeface="Cambria Math" panose="02040503050406030204" pitchFamily="18" charset="0"/>
                              </a:rPr>
                              <m:t>𝛿</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7</m:t>
                            </m:r>
                          </m:sup>
                        </m:sSup>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7762" y="4198"/>
                  <a:ext cx="12154" cy="1240"/>
                </a:xfrm>
                <a:prstGeom prst="rect">
                  <a:avLst/>
                </a:prstGeom>
                <a:blipFill rotWithShape="1">
                  <a:blip r:embed="rId2"/>
                </a:blipFill>
              </p:spPr>
              <p:txBody>
                <a:bodyPr/>
                <a:lstStyle/>
                <a:p>
                  <a:r>
                    <a:rPr lang="zh-CN" altLang="en-US">
                      <a:noFill/>
                    </a:rPr>
                    <a:t> </a:t>
                  </a:r>
                </a:p>
              </p:txBody>
            </p:sp>
          </mc:Fallback>
        </mc:AlternateContent>
        <p:sp>
          <p:nvSpPr>
            <p:cNvPr id="7" name="TextBox 6"/>
            <p:cNvSpPr txBox="1"/>
            <p:nvPr/>
          </p:nvSpPr>
          <p:spPr>
            <a:xfrm>
              <a:off x="7778" y="5645"/>
              <a:ext cx="2381" cy="727"/>
            </a:xfrm>
            <a:prstGeom prst="rect">
              <a:avLst/>
            </a:prstGeom>
            <a:noFill/>
          </p:spPr>
          <p:txBody>
            <a:bodyPr wrap="square" rtlCol="0">
              <a:spAutoFit/>
            </a:bodyPr>
            <a:lstStyle/>
            <a:p>
              <a:pPr>
                <a:spcBef>
                  <a:spcPts val="0"/>
                </a:spcBef>
              </a:pPr>
              <a:r>
                <a:rPr lang="en-US" sz="2400" dirty="0" err="1">
                  <a:latin typeface="+mn-ea"/>
                  <a:ea typeface="+mn-ea"/>
                </a:rPr>
                <a:t>适用范围</a:t>
              </a:r>
              <a:r>
                <a:rPr lang="zh-CN" altLang="en-US" sz="2400" dirty="0">
                  <a:latin typeface="+mn-ea"/>
                  <a:ea typeface="+mn-ea"/>
                </a:rPr>
                <a:t>：</a:t>
              </a:r>
              <a:endParaRPr lang="en-US" sz="2400" dirty="0">
                <a:latin typeface="+mn-ea"/>
                <a:ea typeface="+mn-ea"/>
              </a:endParaRPr>
            </a:p>
          </p:txBody>
        </p:sp>
        <mc:AlternateContent xmlns:mc="http://schemas.openxmlformats.org/markup-compatibility/2006">
          <mc:Choice xmlns:a14="http://schemas.microsoft.com/office/drawing/2010/main" Requires="a14">
            <p:sp>
              <p:nvSpPr>
                <p:cNvPr id="8" name="TextBox 7"/>
                <p:cNvSpPr txBox="1"/>
                <p:nvPr/>
              </p:nvSpPr>
              <p:spPr>
                <a:xfrm>
                  <a:off x="10256" y="5395"/>
                  <a:ext cx="2812" cy="1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11</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𝐻</m:t>
                            </m:r>
                          </m:num>
                          <m:den>
                            <m:r>
                              <a:rPr lang="en-US" altLang="zh-CN" sz="2400" i="1">
                                <a:latin typeface="Cambria Math" panose="02040503050406030204" pitchFamily="18" charset="0"/>
                                <a:ea typeface="Cambria Math" panose="02040503050406030204" pitchFamily="18" charset="0"/>
                              </a:rPr>
                              <m:t>𝛿</m:t>
                            </m:r>
                          </m:den>
                        </m:f>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42</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10256" y="5395"/>
                  <a:ext cx="2812" cy="1089"/>
                </a:xfrm>
                <a:prstGeom prst="rect">
                  <a:avLst/>
                </a:prstGeom>
                <a:blipFill rotWithShape="1">
                  <a:blip r:embed="rId3"/>
                </a:blipFill>
              </p:spPr>
              <p:txBody>
                <a:bodyPr/>
                <a:lstStyle/>
                <a:p>
                  <a:r>
                    <a:rPr lang="zh-CN" altLang="en-US">
                      <a:noFill/>
                    </a:rPr>
                    <a:t> </a:t>
                  </a:r>
                </a:p>
              </p:txBody>
            </p:sp>
          </mc:Fallback>
        </mc:AlternateContent>
        <p:grpSp>
          <p:nvGrpSpPr>
            <p:cNvPr id="9" name="组合 16"/>
            <p:cNvGrpSpPr/>
            <p:nvPr/>
          </p:nvGrpSpPr>
          <p:grpSpPr>
            <a:xfrm>
              <a:off x="2640" y="2397"/>
              <a:ext cx="3608" cy="4109"/>
              <a:chOff x="1847" y="6479"/>
              <a:chExt cx="3608" cy="4109"/>
            </a:xfrm>
          </p:grpSpPr>
          <p:sp>
            <p:nvSpPr>
              <p:cNvPr id="10" name="矩形 3"/>
              <p:cNvSpPr/>
              <p:nvPr/>
            </p:nvSpPr>
            <p:spPr>
              <a:xfrm>
                <a:off x="2528" y="6489"/>
                <a:ext cx="1587" cy="4082"/>
              </a:xfrm>
              <a:prstGeom prst="rect">
                <a:avLst/>
              </a:prstGeom>
              <a:noFill/>
              <a:ln w="12700">
                <a:solidFill>
                  <a:schemeClr val="accent3"/>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4"/>
              <p:cNvCxnSpPr/>
              <p:nvPr/>
            </p:nvCxnSpPr>
            <p:spPr>
              <a:xfrm>
                <a:off x="2523" y="6479"/>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4088" y="6496"/>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矩形 7"/>
              <p:cNvSpPr/>
              <p:nvPr/>
            </p:nvSpPr>
            <p:spPr>
              <a:xfrm>
                <a:off x="2528" y="6488"/>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9"/>
              <p:cNvSpPr/>
              <p:nvPr/>
            </p:nvSpPr>
            <p:spPr>
              <a:xfrm>
                <a:off x="2501" y="10101"/>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7"/>
              <p:cNvSpPr txBox="1"/>
              <p:nvPr/>
            </p:nvSpPr>
            <p:spPr>
              <a:xfrm>
                <a:off x="4365" y="6507"/>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sp>
            <p:nvSpPr>
              <p:cNvPr id="44" name="文本框 18"/>
              <p:cNvSpPr txBox="1"/>
              <p:nvPr/>
            </p:nvSpPr>
            <p:spPr>
              <a:xfrm>
                <a:off x="4342" y="9991"/>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cxnSp>
            <p:nvCxnSpPr>
              <p:cNvPr id="45" name="直接箭头连接符 19"/>
              <p:cNvCxnSpPr/>
              <p:nvPr/>
            </p:nvCxnSpPr>
            <p:spPr>
              <a:xfrm flipH="1">
                <a:off x="3321" y="7763"/>
                <a:ext cx="0" cy="1561"/>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21"/>
              <p:cNvSpPr txBox="1"/>
              <p:nvPr/>
            </p:nvSpPr>
            <p:spPr>
              <a:xfrm>
                <a:off x="3321" y="8190"/>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22"/>
              <p:cNvSpPr txBox="1"/>
              <p:nvPr/>
            </p:nvSpPr>
            <p:spPr>
              <a:xfrm>
                <a:off x="4115" y="8076"/>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w2</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23"/>
              <p:cNvSpPr txBox="1"/>
              <p:nvPr/>
            </p:nvSpPr>
            <p:spPr>
              <a:xfrm>
                <a:off x="1847" y="8089"/>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w1</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49" name="组合 37"/>
          <p:cNvGrpSpPr/>
          <p:nvPr/>
        </p:nvGrpSpPr>
        <p:grpSpPr>
          <a:xfrm>
            <a:off x="308610" y="4316730"/>
            <a:ext cx="11425555" cy="2647315"/>
            <a:chOff x="486" y="6798"/>
            <a:chExt cx="17993" cy="4169"/>
          </a:xfrm>
        </p:grpSpPr>
        <p:sp>
          <p:nvSpPr>
            <p:cNvPr id="50" name="TextBox 49"/>
            <p:cNvSpPr txBox="1"/>
            <p:nvPr/>
          </p:nvSpPr>
          <p:spPr>
            <a:xfrm>
              <a:off x="486" y="6798"/>
              <a:ext cx="2381" cy="727"/>
            </a:xfrm>
            <a:prstGeom prst="rect">
              <a:avLst/>
            </a:prstGeom>
            <a:noFill/>
          </p:spPr>
          <p:txBody>
            <a:bodyPr wrap="square" rtlCol="0">
              <a:spAutoFit/>
            </a:bodyPr>
            <a:lstStyle/>
            <a:p>
              <a:pPr>
                <a:spcBef>
                  <a:spcPts val="0"/>
                </a:spcBef>
              </a:pPr>
              <a:r>
                <a:rPr lang="zh-CN" altLang="en-US" sz="2400" dirty="0">
                  <a:latin typeface="+mn-ea"/>
                  <a:ea typeface="+mn-ea"/>
                </a:rPr>
                <a:t>水平夹层</a:t>
              </a:r>
              <a:endParaRPr lang="en-US" sz="2400" dirty="0">
                <a:latin typeface="+mn-ea"/>
                <a:ea typeface="+mn-ea"/>
              </a:endParaRPr>
            </a:p>
          </p:txBody>
        </p:sp>
        <mc:AlternateContent xmlns:mc="http://schemas.openxmlformats.org/markup-compatibility/2006">
          <mc:Choice xmlns:a14="http://schemas.microsoft.com/office/drawing/2010/main" Requires="a14">
            <p:sp>
              <p:nvSpPr>
                <p:cNvPr id="51" name="TextBox 50"/>
                <p:cNvSpPr txBox="1"/>
                <p:nvPr/>
              </p:nvSpPr>
              <p:spPr>
                <a:xfrm>
                  <a:off x="7939" y="7664"/>
                  <a:ext cx="10540" cy="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𝑁𝑢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212</m:t>
                        </m:r>
                        <m:sSubSup>
                          <m:sSubSupPr>
                            <m:ctrlPr>
                              <a:rPr lang="en-US" altLang="zh-CN" sz="2400" i="1" smtClean="0">
                                <a:latin typeface="Cambria Math" panose="02040503050406030204" pitchFamily="18" charset="0"/>
                              </a:rPr>
                            </m:ctrlPr>
                          </m:sSubSupPr>
                          <m:e>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𝐺𝑟</m:t>
                                    </m:r>
                                  </m:e>
                                  <m:sub>
                                    <m:r>
                                      <a:rPr lang="en-US" altLang="zh-CN" sz="2400" i="1" smtClean="0">
                                        <a:latin typeface="Cambria Math" panose="02040503050406030204" pitchFamily="18" charset="0"/>
                                        <a:ea typeface="Cambria Math" panose="02040503050406030204" pitchFamily="18" charset="0"/>
                                      </a:rPr>
                                      <m:t>𝛿</m:t>
                                    </m:r>
                                  </m:sub>
                                </m:sSub>
                                <m:r>
                                  <a:rPr lang="en-US" altLang="zh-CN" sz="2400" i="1">
                                    <a:latin typeface="Cambria Math" panose="02040503050406030204" pitchFamily="18" charset="0"/>
                                  </a:rPr>
                                  <m:t>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m:t>
                            </m:r>
                          </m:sup>
                        </m:sSub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4</m:t>
                            </m:r>
                          </m:sup>
                        </m:sSup>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𝐺𝑟</m:t>
                            </m:r>
                          </m:e>
                          <m:sub>
                            <m:r>
                              <a:rPr lang="en-US" altLang="zh-CN" sz="2400" i="1">
                                <a:latin typeface="Cambria Math" panose="02040503050406030204" pitchFamily="18" charset="0"/>
                                <a:ea typeface="Cambria Math" panose="02040503050406030204" pitchFamily="18" charset="0"/>
                              </a:rPr>
                              <m:t>𝛿</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5</m:t>
                            </m:r>
                          </m:sup>
                        </m:sSup>
                      </m:oMath>
                    </m:oMathPara>
                  </a14:m>
                  <a:endParaRPr lang="en-US" sz="2400" dirty="0"/>
                </a:p>
              </p:txBody>
            </p:sp>
          </mc:Choice>
          <mc:Fallback>
            <p:sp>
              <p:nvSpPr>
                <p:cNvPr id="51" name="TextBox 50"/>
                <p:cNvSpPr txBox="1">
                  <a:spLocks noRot="1" noChangeAspect="1" noMove="1" noResize="1" noEditPoints="1" noAdjustHandles="1" noChangeArrowheads="1" noChangeShapeType="1" noTextEdit="1"/>
                </p:cNvSpPr>
                <p:nvPr/>
              </p:nvSpPr>
              <p:spPr>
                <a:xfrm>
                  <a:off x="7939" y="7664"/>
                  <a:ext cx="10540" cy="74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7939" y="8710"/>
                  <a:ext cx="8168" cy="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𝑁𝑢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061</m:t>
                        </m:r>
                        <m:sSubSup>
                          <m:sSubSupPr>
                            <m:ctrlPr>
                              <a:rPr lang="en-US" altLang="zh-CN" sz="2400" i="1" smtClean="0">
                                <a:latin typeface="Cambria Math" panose="02040503050406030204" pitchFamily="18" charset="0"/>
                              </a:rPr>
                            </m:ctrlPr>
                          </m:sSubSupPr>
                          <m:e>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𝐺𝑟</m:t>
                                    </m:r>
                                  </m:e>
                                  <m:sub>
                                    <m:r>
                                      <a:rPr lang="en-US" altLang="zh-CN" sz="2400" i="1" smtClean="0">
                                        <a:latin typeface="Cambria Math" panose="02040503050406030204" pitchFamily="18" charset="0"/>
                                        <a:ea typeface="Cambria Math" panose="02040503050406030204" pitchFamily="18" charset="0"/>
                                      </a:rPr>
                                      <m:t>𝛿</m:t>
                                    </m:r>
                                  </m:sub>
                                </m:sSub>
                                <m:r>
                                  <a:rPr lang="en-US" altLang="zh-CN" sz="2400" i="1">
                                    <a:latin typeface="Cambria Math" panose="02040503050406030204" pitchFamily="18" charset="0"/>
                                  </a:rPr>
                                  <m:t>𝑃𝑟</m:t>
                                </m:r>
                              </m:e>
                            </m:d>
                          </m:e>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sup>
                        </m:sSub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𝐺𝑟</m:t>
                            </m:r>
                          </m:e>
                          <m:sub>
                            <m:r>
                              <a:rPr lang="en-US" altLang="zh-CN" sz="2400" i="1">
                                <a:latin typeface="Cambria Math" panose="02040503050406030204" pitchFamily="18" charset="0"/>
                                <a:ea typeface="Cambria Math" panose="02040503050406030204" pitchFamily="18" charset="0"/>
                              </a:rPr>
                              <m:t>𝛿</m:t>
                            </m:r>
                          </m:sub>
                        </m:sSub>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5</m:t>
                            </m:r>
                          </m:sup>
                        </m:sSup>
                      </m:oMath>
                    </m:oMathPara>
                  </a14:m>
                  <a:endParaRPr lang="en-US" sz="2400" dirty="0"/>
                </a:p>
              </p:txBody>
            </p:sp>
          </mc:Choice>
          <mc:Fallback>
            <p:sp>
              <p:nvSpPr>
                <p:cNvPr id="52" name="TextBox 51"/>
                <p:cNvSpPr txBox="1">
                  <a:spLocks noRot="1" noChangeAspect="1" noMove="1" noResize="1" noEditPoints="1" noAdjustHandles="1" noChangeArrowheads="1" noChangeShapeType="1" noTextEdit="1"/>
                </p:cNvSpPr>
                <p:nvPr/>
              </p:nvSpPr>
              <p:spPr>
                <a:xfrm>
                  <a:off x="7939" y="8710"/>
                  <a:ext cx="8168" cy="745"/>
                </a:xfrm>
                <a:prstGeom prst="rect">
                  <a:avLst/>
                </a:prstGeom>
                <a:blipFill rotWithShape="1">
                  <a:blip r:embed="rId5"/>
                </a:blipFill>
              </p:spPr>
              <p:txBody>
                <a:bodyPr/>
                <a:lstStyle/>
                <a:p>
                  <a:r>
                    <a:rPr lang="zh-CN" altLang="en-US">
                      <a:noFill/>
                    </a:rPr>
                    <a:t> </a:t>
                  </a:r>
                </a:p>
              </p:txBody>
            </p:sp>
          </mc:Fallback>
        </mc:AlternateContent>
        <p:grpSp>
          <p:nvGrpSpPr>
            <p:cNvPr id="53" name="组合 24"/>
            <p:cNvGrpSpPr/>
            <p:nvPr/>
          </p:nvGrpSpPr>
          <p:grpSpPr>
            <a:xfrm rot="16200000">
              <a:off x="2965" y="7188"/>
              <a:ext cx="2985" cy="4575"/>
              <a:chOff x="1877" y="6252"/>
              <a:chExt cx="2985" cy="4575"/>
            </a:xfrm>
          </p:grpSpPr>
          <p:sp>
            <p:nvSpPr>
              <p:cNvPr id="54" name="矩形 25"/>
              <p:cNvSpPr/>
              <p:nvPr/>
            </p:nvSpPr>
            <p:spPr>
              <a:xfrm>
                <a:off x="2528" y="6489"/>
                <a:ext cx="1587" cy="4082"/>
              </a:xfrm>
              <a:prstGeom prst="rect">
                <a:avLst/>
              </a:prstGeom>
              <a:noFill/>
              <a:ln w="12700">
                <a:solidFill>
                  <a:schemeClr val="accent3"/>
                </a:solidFill>
              </a:ln>
              <a:extLst>
                <a:ext uri="{909E8E84-426E-40DD-AFC4-6F175D3DCCD1}">
                  <a14:hiddenFill xmlns:a14="http://schemas.microsoft.com/office/drawing/2010/main">
                    <a:solidFill>
                      <a:srgbClr val="C00000">
                        <a:alpha val="50196"/>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26"/>
              <p:cNvCxnSpPr/>
              <p:nvPr/>
            </p:nvCxnSpPr>
            <p:spPr>
              <a:xfrm>
                <a:off x="2523" y="6479"/>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直接连接符 27"/>
              <p:cNvCxnSpPr/>
              <p:nvPr/>
            </p:nvCxnSpPr>
            <p:spPr>
              <a:xfrm>
                <a:off x="4088" y="6496"/>
                <a:ext cx="0" cy="409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矩形 28"/>
              <p:cNvSpPr/>
              <p:nvPr/>
            </p:nvSpPr>
            <p:spPr>
              <a:xfrm>
                <a:off x="2528" y="6488"/>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9"/>
              <p:cNvSpPr/>
              <p:nvPr/>
            </p:nvSpPr>
            <p:spPr>
              <a:xfrm>
                <a:off x="2501" y="10101"/>
                <a:ext cx="1587" cy="45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30"/>
              <p:cNvSpPr txBox="1"/>
              <p:nvPr/>
            </p:nvSpPr>
            <p:spPr>
              <a:xfrm rot="5400000">
                <a:off x="4026" y="6507"/>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sp>
            <p:nvSpPr>
              <p:cNvPr id="60" name="文本框 31"/>
              <p:cNvSpPr txBox="1"/>
              <p:nvPr/>
            </p:nvSpPr>
            <p:spPr>
              <a:xfrm rot="5400000">
                <a:off x="4003" y="9991"/>
                <a:ext cx="1091" cy="580"/>
              </a:xfrm>
              <a:prstGeom prst="rect">
                <a:avLst/>
              </a:prstGeom>
              <a:noFill/>
            </p:spPr>
            <p:txBody>
              <a:bodyPr wrap="square" rtlCol="0">
                <a:spAutoFit/>
              </a:bodyPr>
              <a:lstStyle/>
              <a:p>
                <a:r>
                  <a:rPr lang="zh-CN" altLang="en-US" sz="1800" b="1">
                    <a:latin typeface="微软雅黑" panose="020B0503020204020204" pitchFamily="34" charset="-122"/>
                    <a:ea typeface="微软雅黑" panose="020B0503020204020204" pitchFamily="34" charset="-122"/>
                  </a:rPr>
                  <a:t>绝热</a:t>
                </a:r>
                <a:endParaRPr lang="zh-CN" altLang="en-US" sz="1800" b="1">
                  <a:latin typeface="微软雅黑" panose="020B0503020204020204" pitchFamily="34" charset="-122"/>
                  <a:ea typeface="微软雅黑" panose="020B0503020204020204" pitchFamily="34" charset="-122"/>
                </a:endParaRPr>
              </a:p>
            </p:txBody>
          </p:sp>
          <p:cxnSp>
            <p:nvCxnSpPr>
              <p:cNvPr id="61" name="直接箭头连接符 32"/>
              <p:cNvCxnSpPr/>
              <p:nvPr/>
            </p:nvCxnSpPr>
            <p:spPr>
              <a:xfrm rot="5400000" flipH="1">
                <a:off x="3307" y="8088"/>
                <a:ext cx="0" cy="907"/>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2" name="文本框 33"/>
              <p:cNvSpPr txBox="1"/>
              <p:nvPr/>
            </p:nvSpPr>
            <p:spPr>
              <a:xfrm rot="5400000">
                <a:off x="2869" y="8190"/>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文本框 34"/>
              <p:cNvSpPr txBox="1"/>
              <p:nvPr/>
            </p:nvSpPr>
            <p:spPr>
              <a:xfrm rot="5400000">
                <a:off x="3889" y="8415"/>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w1</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35"/>
              <p:cNvSpPr txBox="1"/>
              <p:nvPr/>
            </p:nvSpPr>
            <p:spPr>
              <a:xfrm rot="5400000">
                <a:off x="1621" y="8428"/>
                <a:ext cx="1091" cy="580"/>
              </a:xfrm>
              <a:prstGeom prst="rect">
                <a:avLst/>
              </a:prstGeom>
              <a:noFill/>
            </p:spPr>
            <p:txBody>
              <a:bodyPr wrap="square" rtlCol="0">
                <a:spAutoFit/>
              </a:bodyPr>
              <a:lstStyle/>
              <a:p>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w2</a:t>
                </a:r>
                <a:endPar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Agency FB" panose="020B0503020202020204" pitchFamily="34" charset="0"/>
                <a:ea typeface="微软雅黑" panose="020B0503020204020204" pitchFamily="34" charset="-122"/>
                <a:sym typeface="Agency FB" panose="020B0503020202020204" pitchFamily="34" charset="0"/>
              </a:rPr>
              <a:t>04</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sp>
        <p:nvSpPr>
          <p:cNvPr id="3" name="文本占位符 2"/>
          <p:cNvSpPr>
            <a:spLocks noGrp="1"/>
          </p:cNvSpPr>
          <p:nvPr>
            <p:ph type="body" sz="quarter" idx="13"/>
          </p:nvPr>
        </p:nvSpPr>
        <p:spPr/>
        <p:txBody>
          <a:bodyPr/>
          <a:lstStyle/>
          <a:p>
            <a:r>
              <a:rPr lang="zh-CN" altLang="en-US" dirty="0">
                <a:latin typeface="Agency FB" panose="020B0503020202020204" pitchFamily="34" charset="0"/>
                <a:ea typeface="微软雅黑" panose="020B0503020204020204" pitchFamily="34" charset="-122"/>
                <a:cs typeface="+mn-ea"/>
                <a:sym typeface="Agency FB" panose="020B0503020202020204" pitchFamily="34" charset="0"/>
              </a:rPr>
              <a:t>热辐射</a:t>
            </a:r>
            <a:endParaRPr lang="zh-CN" altLang="en-US" dirty="0">
              <a:latin typeface="Agency FB" panose="020B0503020202020204" pitchFamily="34" charset="0"/>
              <a:ea typeface="微软雅黑" panose="020B0503020204020204" pitchFamily="34" charset="-122"/>
              <a:cs typeface="+mn-ea"/>
              <a:sym typeface="Agency FB" panose="020B0503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sld>
</file>

<file path=ppt/tags/tag1.xml><?xml version="1.0" encoding="utf-8"?>
<p:tagLst xmlns:p="http://schemas.openxmlformats.org/presentationml/2006/main">
  <p:tag name="KSO_WM_UNIT_TABLE_BEAUTIFY" val="smartTable{7ddddf40-09cb-4b83-b587-7e5fe07e5233}"/>
  <p:tag name="TABLE_ENDDRAG_ORIGIN_RECT" val="493*219"/>
  <p:tag name="TABLE_ENDDRAG_RECT" val="222*235*493*219"/>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2"/>
  <p:tag name="KSO_WM_UNIT_ID" val="diagram20169894_1*l_h_i*1_1_2"/>
  <p:tag name="KSO_WM_UNIT_LAYERLEVEL" val="1_1_1"/>
  <p:tag name="KSO_WM_UNIT_FILL_FORE_SCHEMECOLOR_INDEX" val="5"/>
  <p:tag name="KSO_WM_UNIT_FILL_TYPE" val="1"/>
  <p:tag name="KSO_WM_UNIT_TEXT_FILL_FORE_SCHEMECOLOR_INDEX" val="13"/>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7"/>
  <p:tag name="KSO_WM_UNIT_ID" val="diagram20169894_1*l_h_i*1_1_7"/>
  <p:tag name="KSO_WM_UNIT_LAYERLEVEL" val="1_1_1"/>
  <p:tag name="KSO_WM_UNIT_FILL_FORE_SCHEMECOLOR_INDEX" val="5"/>
  <p:tag name="KSO_WM_UNIT_FILL_TYPE" val="1"/>
  <p:tag name="KSO_WM_UNIT_TEXT_FILL_FORE_SCHEMECOLOR_INDEX" val="13"/>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5"/>
  <p:tag name="KSO_WM_UNIT_ID" val="diagram20169894_1*l_h_i*1_1_5"/>
  <p:tag name="KSO_WM_UNIT_LAYERLEVEL" val="1_1_1"/>
  <p:tag name="KSO_WM_UNIT_FILL_FORE_SCHEMECOLOR_INDEX" val="14"/>
  <p:tag name="KSO_WM_UNIT_FILL_TYPE" val="1"/>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6"/>
  <p:tag name="KSO_WM_UNIT_ID" val="diagram20169894_1*l_h_i*1_1_6"/>
  <p:tag name="KSO_WM_UNIT_LAYERLEVEL" val="1_1_1"/>
  <p:tag name="KSO_WM_UNIT_FILL_FORE_SCHEMECOLOR_INDEX" val="13"/>
  <p:tag name="KSO_WM_UNIT_FILL_TYPE" val="1"/>
  <p:tag name="KSO_WM_UNIT_TEXT_FILL_FORE_SCHEMECOLOR_INDEX" val="13"/>
  <p:tag name="KSO_WM_UNIT_TEXT_FILL_TYPE" val="1"/>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1"/>
  <p:tag name="KSO_WM_UNIT_ID" val="diagram20169894_1*l_h_i*1_2_1"/>
  <p:tag name="KSO_WM_UNIT_LAYERLEVEL" val="1_1_1"/>
  <p:tag name="KSO_WM_UNIT_FILL_FORE_SCHEMECOLOR_INDEX" val="6"/>
  <p:tag name="KSO_WM_UNIT_FILL_TYPE" val="1"/>
  <p:tag name="KSO_WM_UNIT_TEXT_FILL_FORE_SCHEMECOLOR_INDEX" val="13"/>
  <p:tag name="KSO_WM_UNIT_TEXT_FILL_TYPE"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2"/>
  <p:tag name="KSO_WM_UNIT_ID" val="diagram20169894_1*l_h_i*1_2_2"/>
  <p:tag name="KSO_WM_UNIT_LAYERLEVEL" val="1_1_1"/>
  <p:tag name="KSO_WM_UNIT_FILL_FORE_SCHEMECOLOR_INDEX" val="6"/>
  <p:tag name="KSO_WM_UNIT_FILL_TYPE" val="1"/>
  <p:tag name="KSO_WM_UNIT_TEXT_FILL_FORE_SCHEMECOLOR_INDEX" val="13"/>
  <p:tag name="KSO_WM_UNIT_TEXT_FILL_TYPE" val="1"/>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9"/>
  <p:tag name="KSO_WM_UNIT_ID" val="diagram20169894_1*l_h_i*1_2_9"/>
  <p:tag name="KSO_WM_UNIT_LAYERLEVEL" val="1_1_1"/>
  <p:tag name="KSO_WM_UNIT_FILL_FORE_SCHEMECOLOR_INDEX" val="6"/>
  <p:tag name="KSO_WM_UNIT_FILL_TYPE" val="1"/>
  <p:tag name="KSO_WM_UNIT_TEXT_FILL_FORE_SCHEMECOLOR_INDEX" val="13"/>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5"/>
  <p:tag name="KSO_WM_UNIT_ID" val="diagram20169894_1*l_h_i*1_2_5"/>
  <p:tag name="KSO_WM_UNIT_LAYERLEVEL" val="1_1_1"/>
  <p:tag name="KSO_WM_UNIT_FILL_FORE_SCHEMECOLOR_INDEX" val="14"/>
  <p:tag name="KSO_WM_UNI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6"/>
  <p:tag name="KSO_WM_UNIT_ID" val="diagram20169894_1*l_h_i*1_2_6"/>
  <p:tag name="KSO_WM_UNIT_LAYERLEVEL" val="1_1_1"/>
  <p:tag name="KSO_WM_UNIT_FILL_FORE_SCHEMECOLOR_INDEX" val="13"/>
  <p:tag name="KSO_WM_UNIT_FILL_TYPE" val="1"/>
  <p:tag name="KSO_WM_UNIT_TEXT_FILL_FORE_SCHEMECOLOR_INDEX" val="13"/>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7"/>
  <p:tag name="KSO_WM_UNIT_ID" val="diagram20169894_1*l_h_i*1_2_7"/>
  <p:tag name="KSO_WM_UNIT_LAYERLEVEL" val="1_1_1"/>
  <p:tag name="KSO_WM_UNIT_FILL_FORE_SCHEMECOLOR_INDEX" val="13"/>
  <p:tag name="KSO_WM_UNIT_FILL_TYPE" val="1"/>
  <p:tag name="KSO_WM_UNIT_TEXT_FILL_FORE_SCHEMECOLOR_INDEX" val="13"/>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9894_1*i*6"/>
  <p:tag name="KSO_WM_TEMPLATE_CATEGORY" val="diagram"/>
  <p:tag name="KSO_WM_TEMPLATE_INDEX" val="20169894"/>
  <p:tag name="KSO_WM_UNIT_INDEX" val="6"/>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8"/>
  <p:tag name="KSO_WM_UNIT_ID" val="diagram20169894_1*l_h_i*1_2_8"/>
  <p:tag name="KSO_WM_UNIT_LAYERLEVEL" val="1_1_1"/>
  <p:tag name="KSO_WM_UNIT_FILL_FORE_SCHEMECOLOR_INDEX" val="13"/>
  <p:tag name="KSO_WM_UNIT_FILL_TYPE" val="1"/>
  <p:tag name="KSO_WM_UNIT_TEXT_FILL_FORE_SCHEMECOLOR_INDEX" val="13"/>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TEMPLATE_CATEGORY" val="diagram"/>
  <p:tag name="KSO_WM_TEMPLATE_INDEX" val="20181207"/>
  <p:tag name="KSO_WM_UNIT_TYPE" val="l_h_i"/>
  <p:tag name="KSO_WM_UNIT_INDEX" val="1_2_1"/>
  <p:tag name="KSO_WM_UNIT_ID" val="diagram20181207_1*l_h_i*1_2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3"/>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TEMPLATE_CATEGORY" val="diagram"/>
  <p:tag name="KSO_WM_TEMPLATE_INDEX" val="20181207"/>
  <p:tag name="KSO_WM_UNIT_TYPE" val="l_h_i"/>
  <p:tag name="KSO_WM_UNIT_INDEX" val="1_2_2"/>
  <p:tag name="KSO_WM_UNIT_ID" val="diagram20181207_1*l_h_i*1_2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TEMPLATE_CATEGORY" val="diagram"/>
  <p:tag name="KSO_WM_TEMPLATE_INDEX" val="20181207"/>
  <p:tag name="KSO_WM_UNIT_TYPE" val="l_h_i"/>
  <p:tag name="KSO_WM_UNIT_INDEX" val="1_2_3"/>
  <p:tag name="KSO_WM_UNIT_ID" val="diagram20181207_1*l_h_i*1_2_3"/>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TEMPLATE_CATEGORY" val="diagram"/>
  <p:tag name="KSO_WM_TEMPLATE_INDEX" val="20181207"/>
  <p:tag name="KSO_WM_UNIT_TYPE" val="l_h_i"/>
  <p:tag name="KSO_WM_UNIT_INDEX" val="1_2_4"/>
  <p:tag name="KSO_WM_UNIT_ID" val="diagram20181207_1*l_h_i*1_2_4"/>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TEMPLATE_CATEGORY" val="diagram"/>
  <p:tag name="KSO_WM_TEMPLATE_INDEX" val="20181207"/>
  <p:tag name="KSO_WM_UNIT_TYPE" val="l_h_x"/>
  <p:tag name="KSO_WM_UNIT_INDEX" val="1_2_1"/>
  <p:tag name="KSO_WM_UNIT_ID" val="diagram20181207_1*l_h_x*1_2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VALUE" val="98*107"/>
  <p:tag name="KSO_WM_UNIT_FILL_FORE_SCHEMECOLOR_INDEX" val="16"/>
  <p:tag name="KSO_WM_UNIT_FILL_TYPE" val="1"/>
  <p:tag name="KSO_WM_UNIT_TEXT_FILL_FORE_SCHEMECOLOR_INDEX" val="13"/>
  <p:tag name="KSO_WM_UNIT_TEXT_FILL_TYPE" val="1"/>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TEMPLATE_CATEGORY" val="diagram"/>
  <p:tag name="KSO_WM_TEMPLATE_INDEX" val="20181207"/>
  <p:tag name="KSO_WM_UNIT_TYPE" val="l_h_f"/>
  <p:tag name="KSO_WM_UNIT_INDEX" val="1_2_1"/>
  <p:tag name="KSO_WM_UNIT_ID" val="diagram20181207_1*l_h_f*1_2_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NOCLEAR" val="0"/>
  <p:tag name="KSO_WM_UNIT_DIAGRAM_ISNUMVISUAL" val="0"/>
  <p:tag name="KSO_WM_UNIT_DIAGRAM_ISREFERUNIT" val="0"/>
  <p:tag name="KSO_WM_UNIT_TEXT_FILL_FORE_SCHEMECOLOR_INDEX" val="4"/>
  <p:tag name="KSO_WM_UNIT_TEXT_FILL_TYPE" val="1"/>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TEMPLATE_CATEGORY" val="diagram"/>
  <p:tag name="KSO_WM_TEMPLATE_INDEX" val="20181207"/>
  <p:tag name="KSO_WM_UNIT_TYPE" val="l_i"/>
  <p:tag name="KSO_WM_UNIT_INDEX" val="1_6"/>
  <p:tag name="KSO_WM_UNIT_ID" val="diagram20181207_1*l_i*1_6"/>
  <p:tag name="KSO_WM_UNIT_LAYERLEVEL" val="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TEMPLATE_CATEGORY" val="diagram"/>
  <p:tag name="KSO_WM_TEMPLATE_INDEX" val="20181207"/>
  <p:tag name="KSO_WM_UNIT_TYPE" val="l_h_i"/>
  <p:tag name="KSO_WM_UNIT_INDEX" val="1_1_1"/>
  <p:tag name="KSO_WM_UNIT_ID" val="diagram20181207_1*l_h_i*1_1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3"/>
  <p:tag name="KSO_WM_UNIT_TEXT_FILL_TYPE" val="1"/>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1"/>
  <p:tag name="KSO_WM_UNIT_ID" val="diagram20170819_3*m_i*1_1"/>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287.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2"/>
  <p:tag name="KSO_WM_UNIT_ID" val="diagram20170819_3*m_i*1_2"/>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288.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3"/>
  <p:tag name="KSO_WM_UNIT_ID" val="diagram20170819_3*m_i*1_3"/>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289.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4"/>
  <p:tag name="KSO_WM_UNIT_ID" val="diagram20170819_3*m_i*1_4"/>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29.xml><?xml version="1.0" encoding="utf-8"?>
<p:tagLst xmlns:p="http://schemas.openxmlformats.org/presentationml/2006/main">
  <p:tag name="KSO_WM_TEMPLATE_CATEGORY" val="diagram"/>
  <p:tag name="KSO_WM_TEMPLATE_INDEX" val="20181207"/>
  <p:tag name="KSO_WM_UNIT_TYPE" val="l_h_i"/>
  <p:tag name="KSO_WM_UNIT_INDEX" val="1_1_2"/>
  <p:tag name="KSO_WM_UNIT_ID" val="diagram20181207_1*l_h_i*1_1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290.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5"/>
  <p:tag name="KSO_WM_UNIT_ID" val="diagram20170819_3*m_i*1_5"/>
  <p:tag name="KSO_WM_UNIT_LAYERLEVEL" val="1_1"/>
  <p:tag name="KSO_WM_DIAGRAM_GROUP_CODE" val="m1-1"/>
  <p:tag name="KSO_WM_UNIT_FILL_FORE_SCHEMECOLOR_INDEX" val="14"/>
  <p:tag name="KSO_WM_UNIT_FILL_TYPE" val="1"/>
</p:tagLst>
</file>

<file path=ppt/tags/tag291.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i"/>
  <p:tag name="KSO_WM_UNIT_INDEX" val="1_6"/>
  <p:tag name="KSO_WM_UNIT_ID" val="diagram20170819_3*m_i*1_6"/>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292.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1"/>
  <p:tag name="KSO_WM_UNIT_ID" val="diagram20170819_3*m_h_i*1_1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293.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f"/>
  <p:tag name="KSO_WM_UNIT_INDEX" val="1_1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3*m_h_f*1_1_1"/>
  <p:tag name="KSO_WM_UNIT_TEXT_FILL_FORE_SCHEMECOLOR_INDEX" val="14"/>
  <p:tag name="KSO_WM_UNIT_TEXT_FILL_TYPE" val="1"/>
</p:tagLst>
</file>

<file path=ppt/tags/tag294.xml><?xml version="1.0" encoding="utf-8"?>
<p:tagLst xmlns:p="http://schemas.openxmlformats.org/presentationml/2006/main">
  <p:tag name="KSO_WM_TAG_VERSION" val="1.0"/>
  <p:tag name="KSO_WM_BEAUTIFY_FLAG" val="#wm#"/>
  <p:tag name="KSO_WM_UNIT_TYPE" val="i"/>
  <p:tag name="KSO_WM_UNIT_ID" val="diagram20170819_3*i*22"/>
  <p:tag name="KSO_WM_TEMPLATE_CATEGORY" val="diagram"/>
  <p:tag name="KSO_WM_TEMPLATE_INDEX" val="20170819"/>
  <p:tag name="KSO_WM_UNIT_INDEX" val="22"/>
</p:tagLst>
</file>

<file path=ppt/tags/tag295.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2"/>
  <p:tag name="KSO_WM_UNIT_ID" val="diagram20170819_3*m_h_i*1_1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296.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3"/>
  <p:tag name="KSO_WM_UNIT_ID" val="diagram20170819_3*m_h_i*1_1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297.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4"/>
  <p:tag name="KSO_WM_UNIT_ID" val="diagram20170819_3*m_h_i*1_1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298.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5"/>
  <p:tag name="KSO_WM_UNIT_ID" val="diagram20170819_3*m_h_i*1_1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299.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1_6"/>
  <p:tag name="KSO_WM_UNIT_ID" val="diagram20170819_3*m_h_i*1_1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3"/>
  <p:tag name="KSO_WM_UNIT_ID" val="diagram20169894_1*l_h_i*1_2_3"/>
  <p:tag name="KSO_WM_UNIT_LAYERLEVEL" val="1_1_1"/>
  <p:tag name="KSO_WM_UNIT_TEXT_FILL_FORE_SCHEMECOLOR_INDEX" val="13"/>
  <p:tag name="KSO_WM_UNIT_TEXT_FILL_TYPE" val="1"/>
</p:tagLst>
</file>

<file path=ppt/tags/tag30.xml><?xml version="1.0" encoding="utf-8"?>
<p:tagLst xmlns:p="http://schemas.openxmlformats.org/presentationml/2006/main">
  <p:tag name="KSO_WM_TEMPLATE_CATEGORY" val="diagram"/>
  <p:tag name="KSO_WM_TEMPLATE_INDEX" val="20181207"/>
  <p:tag name="KSO_WM_UNIT_TYPE" val="l_h_i"/>
  <p:tag name="KSO_WM_UNIT_INDEX" val="1_1_3"/>
  <p:tag name="KSO_WM_UNIT_ID" val="diagram20181207_1*l_h_i*1_1_3"/>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300.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1"/>
  <p:tag name="KSO_WM_UNIT_ID" val="diagram20170819_3*m_h_i*1_2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301.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f"/>
  <p:tag name="KSO_WM_UNIT_INDEX" val="1_2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3*m_h_f*1_2_1"/>
  <p:tag name="KSO_WM_UNIT_TEXT_FILL_FORE_SCHEMECOLOR_INDEX" val="14"/>
  <p:tag name="KSO_WM_UNIT_TEXT_FILL_TYPE" val="1"/>
</p:tagLst>
</file>

<file path=ppt/tags/tag302.xml><?xml version="1.0" encoding="utf-8"?>
<p:tagLst xmlns:p="http://schemas.openxmlformats.org/presentationml/2006/main">
  <p:tag name="KSO_WM_TAG_VERSION" val="1.0"/>
  <p:tag name="KSO_WM_BEAUTIFY_FLAG" val="#wm#"/>
  <p:tag name="KSO_WM_UNIT_TYPE" val="i"/>
  <p:tag name="KSO_WM_UNIT_ID" val="diagram20170819_3*i*33"/>
  <p:tag name="KSO_WM_TEMPLATE_CATEGORY" val="diagram"/>
  <p:tag name="KSO_WM_TEMPLATE_INDEX" val="20170819"/>
  <p:tag name="KSO_WM_UNIT_INDEX" val="33"/>
</p:tagLst>
</file>

<file path=ppt/tags/tag303.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2"/>
  <p:tag name="KSO_WM_UNIT_ID" val="diagram20170819_3*m_h_i*1_2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04.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3"/>
  <p:tag name="KSO_WM_UNIT_ID" val="diagram20170819_3*m_h_i*1_2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05.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4"/>
  <p:tag name="KSO_WM_UNIT_ID" val="diagram20170819_3*m_h_i*1_2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06.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5"/>
  <p:tag name="KSO_WM_UNIT_ID" val="diagram20170819_3*m_h_i*1_2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07.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2_6"/>
  <p:tag name="KSO_WM_UNIT_ID" val="diagram20170819_3*m_h_i*1_2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08.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1"/>
  <p:tag name="KSO_WM_UNIT_ID" val="diagram20170819_3*m_h_i*1_3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309.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f"/>
  <p:tag name="KSO_WM_UNIT_INDEX" val="1_3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3*m_h_f*1_3_1"/>
  <p:tag name="KSO_WM_UNIT_TEXT_FILL_FORE_SCHEMECOLOR_INDEX" val="14"/>
  <p:tag name="KSO_WM_UNIT_TEXT_FILL_TYPE" val="1"/>
</p:tagLst>
</file>

<file path=ppt/tags/tag31.xml><?xml version="1.0" encoding="utf-8"?>
<p:tagLst xmlns:p="http://schemas.openxmlformats.org/presentationml/2006/main">
  <p:tag name="KSO_WM_TEMPLATE_CATEGORY" val="diagram"/>
  <p:tag name="KSO_WM_TEMPLATE_INDEX" val="20181207"/>
  <p:tag name="KSO_WM_UNIT_TYPE" val="l_h_i"/>
  <p:tag name="KSO_WM_UNIT_INDEX" val="1_1_4"/>
  <p:tag name="KSO_WM_UNIT_ID" val="diagram20181207_1*l_h_i*1_1_4"/>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310.xml><?xml version="1.0" encoding="utf-8"?>
<p:tagLst xmlns:p="http://schemas.openxmlformats.org/presentationml/2006/main">
  <p:tag name="KSO_WM_TAG_VERSION" val="1.0"/>
  <p:tag name="KSO_WM_BEAUTIFY_FLAG" val="#wm#"/>
  <p:tag name="KSO_WM_UNIT_TYPE" val="i"/>
  <p:tag name="KSO_WM_UNIT_ID" val="diagram20170819_3*i*44"/>
  <p:tag name="KSO_WM_TEMPLATE_CATEGORY" val="diagram"/>
  <p:tag name="KSO_WM_TEMPLATE_INDEX" val="20170819"/>
  <p:tag name="KSO_WM_UNIT_INDEX" val="44"/>
</p:tagLst>
</file>

<file path=ppt/tags/tag311.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2"/>
  <p:tag name="KSO_WM_UNIT_ID" val="diagram20170819_3*m_h_i*1_3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12.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3"/>
  <p:tag name="KSO_WM_UNIT_ID" val="diagram20170819_3*m_h_i*1_3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13.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4"/>
  <p:tag name="KSO_WM_UNIT_ID" val="diagram20170819_3*m_h_i*1_3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14.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5"/>
  <p:tag name="KSO_WM_UNIT_ID" val="diagram20170819_3*m_h_i*1_3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15.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3_6"/>
  <p:tag name="KSO_WM_UNIT_ID" val="diagram20170819_3*m_h_i*1_3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16.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1"/>
  <p:tag name="KSO_WM_UNIT_ID" val="diagram20170819_3*m_h_i*1_4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317.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f"/>
  <p:tag name="KSO_WM_UNIT_INDEX" val="1_4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3*m_h_f*1_4_1"/>
  <p:tag name="KSO_WM_UNIT_TEXT_FILL_FORE_SCHEMECOLOR_INDEX" val="14"/>
  <p:tag name="KSO_WM_UNIT_TEXT_FILL_TYPE" val="1"/>
</p:tagLst>
</file>

<file path=ppt/tags/tag318.xml><?xml version="1.0" encoding="utf-8"?>
<p:tagLst xmlns:p="http://schemas.openxmlformats.org/presentationml/2006/main">
  <p:tag name="KSO_WM_TAG_VERSION" val="1.0"/>
  <p:tag name="KSO_WM_BEAUTIFY_FLAG" val="#wm#"/>
  <p:tag name="KSO_WM_UNIT_TYPE" val="i"/>
  <p:tag name="KSO_WM_UNIT_ID" val="diagram20170819_3*i*55"/>
  <p:tag name="KSO_WM_TEMPLATE_CATEGORY" val="diagram"/>
  <p:tag name="KSO_WM_TEMPLATE_INDEX" val="20170819"/>
  <p:tag name="KSO_WM_UNIT_INDEX" val="55"/>
</p:tagLst>
</file>

<file path=ppt/tags/tag319.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2"/>
  <p:tag name="KSO_WM_UNIT_ID" val="diagram20170819_3*m_h_i*1_4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TEMPLATE_CATEGORY" val="diagram"/>
  <p:tag name="KSO_WM_TEMPLATE_INDEX" val="20181207"/>
  <p:tag name="KSO_WM_UNIT_TYPE" val="l_h_x"/>
  <p:tag name="KSO_WM_UNIT_INDEX" val="1_1_1"/>
  <p:tag name="KSO_WM_UNIT_ID" val="diagram20181207_1*l_h_x*1_1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VALUE" val="96*122"/>
  <p:tag name="KSO_WM_UNIT_FILL_FORE_SCHEMECOLOR_INDEX" val="16"/>
  <p:tag name="KSO_WM_UNIT_FILL_TYPE" val="1"/>
  <p:tag name="KSO_WM_UNIT_TEXT_FILL_FORE_SCHEMECOLOR_INDEX" val="13"/>
  <p:tag name="KSO_WM_UNIT_TEXT_FILL_TYPE" val="1"/>
</p:tagLst>
</file>

<file path=ppt/tags/tag320.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3"/>
  <p:tag name="KSO_WM_UNIT_ID" val="diagram20170819_3*m_h_i*1_4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21.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4"/>
  <p:tag name="KSO_WM_UNIT_ID" val="diagram20170819_3*m_h_i*1_4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22.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5"/>
  <p:tag name="KSO_WM_UNIT_ID" val="diagram20170819_3*m_h_i*1_4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23.xml><?xml version="1.0" encoding="utf-8"?>
<p:tagLst xmlns:p="http://schemas.openxmlformats.org/presentationml/2006/main">
  <p:tag name="KSO_WM_TAG_VERSION" val="1.0"/>
  <p:tag name="KSO_WM_BEAUTIFY_FLAG" val=""/>
  <p:tag name="KSO_WM_TEMPLATE_CATEGORY" val="diagram"/>
  <p:tag name="KSO_WM_TEMPLATE_INDEX" val="20170819"/>
  <p:tag name="KSO_WM_UNIT_TYPE" val="m_h_i"/>
  <p:tag name="KSO_WM_UNIT_INDEX" val="1_4_6"/>
  <p:tag name="KSO_WM_UNIT_ID" val="diagram20170819_3*m_h_i*1_4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TEMPLATE_CATEGORY" val="diagram"/>
  <p:tag name="KSO_WM_TEMPLATE_INDEX" val="20181207"/>
  <p:tag name="KSO_WM_UNIT_TYPE" val="l_h_f"/>
  <p:tag name="KSO_WM_UNIT_INDEX" val="1_1_1"/>
  <p:tag name="KSO_WM_UNIT_ID" val="diagram20181207_1*l_h_f*1_1_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NOCLEAR" val="0"/>
  <p:tag name="KSO_WM_UNIT_DIAGRAM_ISNUMVISUAL" val="0"/>
  <p:tag name="KSO_WM_UNIT_DIAGRAM_ISREFERUNIT" val="0"/>
  <p:tag name="KSO_WM_UNIT_TEXT_FILL_FORE_SCHEMECOLOR_INDEX" val="4"/>
  <p:tag name="KSO_WM_UNIT_TEXT_FILL_TYPE" val="1"/>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TAG_VERSION" val="1.0"/>
  <p:tag name="KSO_WM_TEMPLATE_CATEGORY" val="diagram"/>
  <p:tag name="KSO_WM_TEMPLATE_INDEX" val="20170907"/>
  <p:tag name="KSO_WM_UNIT_LAYERLEVEL" val="1_1"/>
  <p:tag name="KSO_WM_DIAGRAM_GROUP_CODE" val="m1-1"/>
  <p:tag name="KSO_WM_UNIT_ID" val="diagram20170907_2*m_i*1_2"/>
  <p:tag name="KSO_WM_UNIT_FILL_FORE_SCHEMECOLOR_INDEX" val="5"/>
  <p:tag name="KSO_WM_UNIT_FILL_TYPE" val="1"/>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a*1_1_1"/>
  <p:tag name="KSO_WM_TEMPLATE_CATEGORY" val="diagram"/>
  <p:tag name="KSO_WM_TEMPLATE_INDEX" val="20200132"/>
  <p:tag name="KSO_WM_UNIT_LAYERLEVEL" val="1_1_1"/>
  <p:tag name="KSO_WM_TAG_VERSION" val="1.0"/>
  <p:tag name="KSO_WM_UNIT_ISCONTENTSTITLE" val="0"/>
  <p:tag name="KSO_WM_UNIT_PRESET_TEXT" val="添加标题"/>
  <p:tag name="KSO_WM_UNIT_NOCLEAR" val="0"/>
  <p:tag name="KSO_WM_UNIT_VALUE" val="6"/>
  <p:tag name="KSO_WM_DIAGRAM_GROUP_CODE" val="n1-1"/>
  <p:tag name="KSO_WM_UNIT_TEXT_FILL_FORE_SCHEMECOLOR_INDEX" val="13"/>
  <p:tag name="KSO_WM_UNIT_TEXT_FILL_TYPE" val="1"/>
  <p:tag name="KSO_WM_BEAUTIFY_FLAG" val=""/>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i*1_1_1"/>
  <p:tag name="KSO_WM_TEMPLATE_CATEGORY" val="diagram"/>
  <p:tag name="KSO_WM_TEMPLATE_INDEX" val="20200132"/>
  <p:tag name="KSO_WM_UNIT_LAYERLEVEL" val="1_1_1"/>
  <p:tag name="KSO_WM_TAG_VERSION" val="1.0"/>
  <p:tag name="KSO_WM_DIAGRAM_GROUP_CODE" val="n1-1"/>
  <p:tag name="KSO_WM_UNIT_LINE_FORE_SCHEMECOLOR_INDEX" val="14"/>
  <p:tag name="KSO_WM_UNIT_LINE_FILL_TYPE" val="2"/>
  <p:tag name="KSO_WM_UNIT_TEXT_FILL_FORE_SCHEMECOLOR_INDEX" val="13"/>
  <p:tag name="KSO_WM_UNIT_TEXT_FILL_TYPE" val="1"/>
  <p:tag name="KSO_WM_BEAUTIFY_FLAG" val=""/>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1_3"/>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1_3"/>
  <p:tag name="KSO_WM_UNIT_FILL_FORE_SCHEMECOLOR_INDEX" val="14"/>
  <p:tag name="KSO_WM_UNIT_FILL_TYPE" val="1"/>
  <p:tag name="KSO_WM_UNIT_TEXT_FILL_FORE_SCHEMECOLOR_INDEX" val="13"/>
  <p:tag name="KSO_WM_UNIT_TEXT_FILL_TYPE"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1_2"/>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1_2"/>
  <p:tag name="KSO_WM_UNIT_FILL_FORE_SCHEMECOLOR_INDEX" val="14"/>
  <p:tag name="KSO_WM_UNIT_FILL_TYPE" val="1"/>
  <p:tag name="KSO_WM_UNIT_TEXT_FILL_FORE_SCHEMECOLOR_INDEX" val="13"/>
  <p:tag name="KSO_WM_UNIT_TEXT_FILL_TYPE" val="1"/>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2_3"/>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2_3"/>
  <p:tag name="KSO_WM_UNIT_FILL_FORE_SCHEMECOLOR_INDEX" val="14"/>
  <p:tag name="KSO_WM_UNIT_FILL_TYPE" val="1"/>
  <p:tag name="KSO_WM_UNIT_TEXT_FILL_FORE_SCHEMECOLOR_INDEX" val="13"/>
  <p:tag name="KSO_WM_UNIT_TEXT_FILL_TYPE"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2_2"/>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2_2"/>
  <p:tag name="KSO_WM_UNIT_FILL_FORE_SCHEMECOLOR_INDEX" val="14"/>
  <p:tag name="KSO_WM_UNIT_FILL_TYPE" val="1"/>
  <p:tag name="KSO_WM_UNIT_TEXT_FILL_FORE_SCHEMECOLOR_INDEX" val="13"/>
  <p:tag name="KSO_WM_UNIT_TEXT_FILL_TYPE" val="1"/>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TAG_VERSION" val="1.0"/>
  <p:tag name="KSO_WM_TEMPLATE_CATEGORY" val="diagram"/>
  <p:tag name="KSO_WM_TEMPLATE_INDEX" val="20170907"/>
  <p:tag name="KSO_WM_UNIT_LAYERLEVEL" val="1_1"/>
  <p:tag name="KSO_WM_DIAGRAM_GROUP_CODE" val="m1-1"/>
  <p:tag name="KSO_WM_UNIT_ID" val="diagram20170907_2*m_i*1_4"/>
  <p:tag name="KSO_WM_UNIT_FILL_FORE_SCHEMECOLOR_INDEX" val="8"/>
  <p:tag name="KSO_WM_UNIT_FILL_TYPE" val="1"/>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3_3"/>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3_3"/>
  <p:tag name="KSO_WM_UNIT_FILL_FORE_SCHEMECOLOR_INDEX" val="14"/>
  <p:tag name="KSO_WM_UNIT_FILL_TYPE" val="1"/>
  <p:tag name="KSO_WM_UNIT_TEXT_FILL_FORE_SCHEMECOLOR_INDEX" val="13"/>
  <p:tag name="KSO_WM_UNIT_TEXT_FILL_TYPE"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32_1*n_h_h_i*1_1_3_2"/>
  <p:tag name="KSO_WM_TEMPLATE_CATEGORY" val="diagram"/>
  <p:tag name="KSO_WM_TEMPLATE_INDEX" val="20200132"/>
  <p:tag name="KSO_WM_UNIT_LAYERLEVEL" val="1_1_1_1"/>
  <p:tag name="KSO_WM_TAG_VERSION" val="1.0"/>
  <p:tag name="KSO_WM_BEAUTIFY_FLAG" val=""/>
  <p:tag name="KSO_WM_DIAGRAM_GROUP_CODE" val="n1-1"/>
  <p:tag name="KSO_WM_UNIT_TYPE" val="n_h_h_i"/>
  <p:tag name="KSO_WM_UNIT_INDEX" val="1_1_3_2"/>
  <p:tag name="KSO_WM_UNIT_FILL_FORE_SCHEMECOLOR_INDEX" val="14"/>
  <p:tag name="KSO_WM_UNIT_FILL_TYPE" val="1"/>
  <p:tag name="KSO_WM_UNIT_TEXT_FILL_FORE_SCHEMECOLOR_INDEX" val="13"/>
  <p:tag name="KSO_WM_UNIT_TEXT_FILL_TYPE" val="1"/>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TAG_VERSION" val="1.0"/>
  <p:tag name="KSO_WM_TEMPLATE_CATEGORY" val="diagram"/>
  <p:tag name="KSO_WM_TEMPLATE_INDEX" val="20170907"/>
  <p:tag name="KSO_WM_UNIT_LAYERLEVEL" val="1_1"/>
  <p:tag name="KSO_WM_DIAGRAM_GROUP_CODE" val="m1-1"/>
  <p:tag name="KSO_WM_UNIT_ID" val="diagram20170907_2*m_i*1_6"/>
  <p:tag name="KSO_WM_UNIT_FILL_FORE_SCHEMECOLOR_INDEX" val="6"/>
  <p:tag name="KSO_WM_UNIT_FILL_TYPE" val="1"/>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TAG_VERSION" val="1.0"/>
  <p:tag name="KSO_WM_TEMPLATE_CATEGORY" val="diagram"/>
  <p:tag name="KSO_WM_TEMPLATE_INDEX" val="20170907"/>
  <p:tag name="KSO_WM_UNIT_ID" val="diagram20170907_2*m_h_i*1_1_1"/>
  <p:tag name="KSO_WM_UNIT_LAYERLEVEL" val="1_1_1"/>
  <p:tag name="KSO_WM_DIAGRAM_GROUP_CODE" val="m1-1"/>
  <p:tag name="KSO_WM_UNIT_FILL_FORE_SCHEMECOLOR_INDEX" val="6"/>
  <p:tag name="KSO_WM_UNIT_FILL_TYPE" val="1"/>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TAG_VERSION" val="1.0"/>
  <p:tag name="KSO_WM_BEAUTIFY_FLAG" val="#wm#"/>
  <p:tag name="KSO_WM_UNIT_TYPE" val="i"/>
  <p:tag name="KSO_WM_UNIT_ID" val="diagram20170907_2*i*19"/>
  <p:tag name="KSO_WM_TEMPLATE_CATEGORY" val="diagram"/>
  <p:tag name="KSO_WM_TEMPLATE_INDEX" val="20170907"/>
  <p:tag name="KSO_WM_UNIT_INDEX" val="19"/>
</p:tagLst>
</file>

<file path=ppt/tags/tag380.xml><?xml version="1.0" encoding="utf-8"?>
<p:tagLst xmlns:p="http://schemas.openxmlformats.org/presentationml/2006/main">
  <p:tag name="KSO_WM_TEMPLATE_CATEGORY" val="diagram"/>
  <p:tag name="KSO_WM_TEMPLATE_INDEX" val="20181207"/>
  <p:tag name="KSO_WM_UNIT_TYPE" val="l_h_i"/>
  <p:tag name="KSO_WM_UNIT_INDEX" val="1_1_1"/>
  <p:tag name="KSO_WM_UNIT_ID" val="diagram20181207_2*l_h_i*1_1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3"/>
  <p:tag name="KSO_WM_UNIT_TEXT_FILL_TYPE" val="1"/>
</p:tagLst>
</file>

<file path=ppt/tags/tag381.xml><?xml version="1.0" encoding="utf-8"?>
<p:tagLst xmlns:p="http://schemas.openxmlformats.org/presentationml/2006/main">
  <p:tag name="KSO_WM_TEMPLATE_CATEGORY" val="diagram"/>
  <p:tag name="KSO_WM_TEMPLATE_INDEX" val="20181207"/>
  <p:tag name="KSO_WM_UNIT_TYPE" val="l_h_i"/>
  <p:tag name="KSO_WM_UNIT_INDEX" val="1_1_2"/>
  <p:tag name="KSO_WM_UNIT_ID" val="diagram20181207_2*l_h_i*1_1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382.xml><?xml version="1.0" encoding="utf-8"?>
<p:tagLst xmlns:p="http://schemas.openxmlformats.org/presentationml/2006/main">
  <p:tag name="KSO_WM_TEMPLATE_CATEGORY" val="diagram"/>
  <p:tag name="KSO_WM_TEMPLATE_INDEX" val="20181207"/>
  <p:tag name="KSO_WM_UNIT_TYPE" val="l_h_i"/>
  <p:tag name="KSO_WM_UNIT_INDEX" val="1_1_3"/>
  <p:tag name="KSO_WM_UNIT_ID" val="diagram20181207_2*l_h_i*1_1_3"/>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383.xml><?xml version="1.0" encoding="utf-8"?>
<p:tagLst xmlns:p="http://schemas.openxmlformats.org/presentationml/2006/main">
  <p:tag name="KSO_WM_TEMPLATE_CATEGORY" val="diagram"/>
  <p:tag name="KSO_WM_TEMPLATE_INDEX" val="20181207"/>
  <p:tag name="KSO_WM_UNIT_TYPE" val="l_h_i"/>
  <p:tag name="KSO_WM_UNIT_INDEX" val="1_1_4"/>
  <p:tag name="KSO_WM_UNIT_ID" val="diagram20181207_2*l_h_i*1_1_4"/>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384.xml><?xml version="1.0" encoding="utf-8"?>
<p:tagLst xmlns:p="http://schemas.openxmlformats.org/presentationml/2006/main">
  <p:tag name="KSO_WM_TEMPLATE_CATEGORY" val="diagram"/>
  <p:tag name="KSO_WM_TEMPLATE_INDEX" val="20181207"/>
  <p:tag name="KSO_WM_UNIT_TYPE" val="l_h_x"/>
  <p:tag name="KSO_WM_UNIT_INDEX" val="1_1_1"/>
  <p:tag name="KSO_WM_UNIT_ID" val="diagram20181207_2*l_h_x*1_1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VALUE" val="76*83"/>
  <p:tag name="KSO_WM_UNIT_FILL_FORE_SCHEMECOLOR_INDEX" val="16"/>
  <p:tag name="KSO_WM_UNIT_FILL_TYPE" val="1"/>
  <p:tag name="KSO_WM_UNIT_TEXT_FILL_FORE_SCHEMECOLOR_INDEX" val="13"/>
  <p:tag name="KSO_WM_UNIT_TEXT_FILL_TYPE" val="1"/>
</p:tagLst>
</file>

<file path=ppt/tags/tag385.xml><?xml version="1.0" encoding="utf-8"?>
<p:tagLst xmlns:p="http://schemas.openxmlformats.org/presentationml/2006/main">
  <p:tag name="KSO_WM_TEMPLATE_CATEGORY" val="diagram"/>
  <p:tag name="KSO_WM_TEMPLATE_INDEX" val="20181207"/>
  <p:tag name="KSO_WM_UNIT_TYPE" val="l_h_f"/>
  <p:tag name="KSO_WM_UNIT_INDEX" val="1_1_1"/>
  <p:tag name="KSO_WM_UNIT_ID" val="diagram20181207_2*l_h_f*1_1_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NOCLEAR" val="0"/>
  <p:tag name="KSO_WM_UNIT_DIAGRAM_ISNUMVISUAL" val="0"/>
  <p:tag name="KSO_WM_UNIT_DIAGRAM_ISREFERUNIT" val="0"/>
  <p:tag name="KSO_WM_UNIT_TEXT_FILL_FORE_SCHEMECOLOR_INDEX" val="4"/>
  <p:tag name="KSO_WM_UNIT_TEXT_FILL_TYPE" val="1"/>
</p:tagLst>
</file>

<file path=ppt/tags/tag386.xml><?xml version="1.0" encoding="utf-8"?>
<p:tagLst xmlns:p="http://schemas.openxmlformats.org/presentationml/2006/main">
  <p:tag name="KSO_WM_TAG_VERSION" val="1.0"/>
  <p:tag name="KSO_WM_TEMPLATE_CATEGORY" val="diagram"/>
  <p:tag name="KSO_WM_TEMPLATE_INDEX" val="20170348"/>
  <p:tag name="KSO_WM_UNIT_ID" val="diagram20170348_2*l_i*1_1"/>
  <p:tag name="KSO_WM_UNIT_LAYERLEVEL" val="1_1"/>
  <p:tag name="KSO_WM_DIAGRAM_GROUP_CODE" val="l1-1"/>
  <p:tag name="KSO_WM_UNIT_FILL_FORE_SCHEMECOLOR_INDEX" val="7"/>
  <p:tag name="KSO_WM_UNIT_FILL_TYPE" val="1"/>
  <p:tag name="KSO_WM_UNIT_TEXT_FILL_FORE_SCHEMECOLOR_INDEX" val="13"/>
  <p:tag name="KSO_WM_UNIT_TEXT_FILL_TYPE" val="1"/>
</p:tagLst>
</file>

<file path=ppt/tags/tag387.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3_1"/>
  <p:tag name="KSO_WM_UNIT_ID" val="diagram20170348_2*l_h_i*1_3_1"/>
  <p:tag name="KSO_WM_UNIT_LAYERLEVEL" val="1_1_1"/>
  <p:tag name="KSO_WM_DIAGRAM_GROUP_CODE" val="l1-1"/>
  <p:tag name="KSO_WM_UNIT_FILL_FORE_SCHEMECOLOR_INDEX" val="6"/>
  <p:tag name="KSO_WM_UNIT_FILL_TYPE" val="1"/>
  <p:tag name="KSO_WM_UNIT_TEXT_FILL_FORE_SCHEMECOLOR_INDEX" val="13"/>
  <p:tag name="KSO_WM_UNIT_TEXT_FILL_TYPE" val="1"/>
</p:tagLst>
</file>

<file path=ppt/tags/tag388.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3_2"/>
  <p:tag name="KSO_WM_UNIT_ID" val="diagram20170348_2*l_h_i*1_3_2"/>
  <p:tag name="KSO_WM_UNIT_LAYERLEVEL" val="1_1_1"/>
  <p:tag name="KSO_WM_DIAGRAM_GROUP_CODE" val="l1-1"/>
  <p:tag name="KSO_WM_UNIT_FILL_FORE_SCHEMECOLOR_INDEX" val="14"/>
  <p:tag name="KSO_WM_UNIT_FILL_TYPE" val="1"/>
  <p:tag name="KSO_WM_UNIT_TEXT_FILL_FORE_SCHEMECOLOR_INDEX" val="13"/>
  <p:tag name="KSO_WM_UNIT_TEXT_FILL_TYPE" val="1"/>
</p:tagLst>
</file>

<file path=ppt/tags/tag389.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a"/>
  <p:tag name="KSO_WM_UNIT_INDEX" val="1_3_1"/>
  <p:tag name="KSO_WM_UNIT_LAYERLEVEL" val="1_1_1"/>
  <p:tag name="KSO_WM_UNIT_VALUE" val="12"/>
  <p:tag name="KSO_WM_UNIT_HIGHLIGHT" val="0"/>
  <p:tag name="KSO_WM_UNIT_COMPATIBLE" val="0"/>
  <p:tag name="KSO_WM_UNIT_CLEAR" val="0"/>
  <p:tag name="KSO_WM_UNIT_PRESET_TEXT_INDEX" val="3"/>
  <p:tag name="KSO_WM_UNIT_PRESET_TEXT_LEN" val="12"/>
  <p:tag name="KSO_WM_DIAGRAM_GROUP_CODE" val="l1-1"/>
  <p:tag name="KSO_WM_UNIT_ID" val="diagram20170348_2*l_h_a*1_3_1"/>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1_2"/>
  <p:tag name="KSO_WM_UNIT_ID" val="diagram20170907_2*m_h_i*1_1_2"/>
  <p:tag name="KSO_WM_UNIT_LAYERLEVEL" val="1_1_1"/>
  <p:tag name="KSO_WM_DIAGRAM_GROUP_CODE" val="m1-1"/>
</p:tagLst>
</file>

<file path=ppt/tags/tag390.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1_1"/>
  <p:tag name="KSO_WM_UNIT_ID" val="diagram20170348_2*l_h_i*1_1_1"/>
  <p:tag name="KSO_WM_UNIT_LAYERLEVEL" val="1_1_1"/>
  <p:tag name="KSO_WM_DIAGRAM_GROUP_CODE" val="l1-1"/>
  <p:tag name="KSO_WM_UNIT_FILL_FORE_SCHEMECOLOR_INDEX" val="6"/>
  <p:tag name="KSO_WM_UNIT_FILL_TYPE" val="1"/>
  <p:tag name="KSO_WM_UNIT_TEXT_FILL_FORE_SCHEMECOLOR_INDEX" val="13"/>
  <p:tag name="KSO_WM_UNIT_TEXT_FILL_TYPE" val="1"/>
</p:tagLst>
</file>

<file path=ppt/tags/tag391.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1_2"/>
  <p:tag name="KSO_WM_UNIT_ID" val="diagram20170348_2*l_h_i*1_1_2"/>
  <p:tag name="KSO_WM_UNIT_LAYERLEVEL" val="1_1_1"/>
  <p:tag name="KSO_WM_DIAGRAM_GROUP_CODE" val="l1-1"/>
  <p:tag name="KSO_WM_UNIT_FILL_FORE_SCHEMECOLOR_INDEX" val="14"/>
  <p:tag name="KSO_WM_UNIT_FILL_TYPE" val="1"/>
  <p:tag name="KSO_WM_UNIT_TEXT_FILL_FORE_SCHEMECOLOR_INDEX" val="13"/>
  <p:tag name="KSO_WM_UNIT_TEXT_FILL_TYPE" val="1"/>
</p:tagLst>
</file>

<file path=ppt/tags/tag392.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a"/>
  <p:tag name="KSO_WM_UNIT_INDEX" val="1_1_1"/>
  <p:tag name="KSO_WM_UNIT_LAYERLEVEL" val="1_1_1"/>
  <p:tag name="KSO_WM_UNIT_VALUE" val="12"/>
  <p:tag name="KSO_WM_UNIT_HIGHLIGHT" val="0"/>
  <p:tag name="KSO_WM_UNIT_COMPATIBLE" val="0"/>
  <p:tag name="KSO_WM_UNIT_CLEAR" val="0"/>
  <p:tag name="KSO_WM_UNIT_PRESET_TEXT_INDEX" val="3"/>
  <p:tag name="KSO_WM_UNIT_PRESET_TEXT_LEN" val="12"/>
  <p:tag name="KSO_WM_DIAGRAM_GROUP_CODE" val="l1-1"/>
  <p:tag name="KSO_WM_UNIT_ID" val="diagram20170348_2*l_h_a*1_1_1"/>
  <p:tag name="KSO_WM_UNIT_TEXT_FILL_FORE_SCHEMECOLOR_INDEX" val="13"/>
  <p:tag name="KSO_WM_UNIT_TEXT_FILL_TYPE" val="1"/>
</p:tagLst>
</file>

<file path=ppt/tags/tag393.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2_1"/>
  <p:tag name="KSO_WM_UNIT_ID" val="diagram20170348_2*l_h_i*1_2_1"/>
  <p:tag name="KSO_WM_UNIT_LAYERLEVEL" val="1_1_1"/>
  <p:tag name="KSO_WM_DIAGRAM_GROUP_CODE" val="l1-1"/>
  <p:tag name="KSO_WM_UNIT_FILL_FORE_SCHEMECOLOR_INDEX" val="7"/>
  <p:tag name="KSO_WM_UNIT_FILL_TYPE" val="1"/>
  <p:tag name="KSO_WM_UNIT_TEXT_FILL_FORE_SCHEMECOLOR_INDEX" val="13"/>
  <p:tag name="KSO_WM_UNIT_TEXT_FILL_TYPE" val="1"/>
</p:tagLst>
</file>

<file path=ppt/tags/tag394.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i"/>
  <p:tag name="KSO_WM_UNIT_INDEX" val="1_2_2"/>
  <p:tag name="KSO_WM_UNIT_ID" val="diagram20170348_2*l_h_i*1_2_2"/>
  <p:tag name="KSO_WM_UNIT_LAYERLEVEL" val="1_1_1"/>
  <p:tag name="KSO_WM_DIAGRAM_GROUP_CODE" val="l1-1"/>
  <p:tag name="KSO_WM_UNIT_FILL_FORE_SCHEMECOLOR_INDEX" val="14"/>
  <p:tag name="KSO_WM_UNIT_FILL_TYPE" val="1"/>
  <p:tag name="KSO_WM_UNIT_TEXT_FILL_FORE_SCHEMECOLOR_INDEX" val="13"/>
  <p:tag name="KSO_WM_UNIT_TEXT_FILL_TYPE" val="1"/>
</p:tagLst>
</file>

<file path=ppt/tags/tag395.xml><?xml version="1.0" encoding="utf-8"?>
<p:tagLst xmlns:p="http://schemas.openxmlformats.org/presentationml/2006/main">
  <p:tag name="KSO_WM_TAG_VERSION" val="1.0"/>
  <p:tag name="KSO_WM_BEAUTIFY_FLAG" val="#wm#"/>
  <p:tag name="KSO_WM_TEMPLATE_CATEGORY" val="diagram"/>
  <p:tag name="KSO_WM_TEMPLATE_INDEX" val="20170348"/>
  <p:tag name="KSO_WM_UNIT_TYPE" val="l_h_a"/>
  <p:tag name="KSO_WM_UNIT_INDEX" val="1_2_1"/>
  <p:tag name="KSO_WM_UNIT_LAYERLEVEL" val="1_1_1"/>
  <p:tag name="KSO_WM_UNIT_VALUE" val="12"/>
  <p:tag name="KSO_WM_UNIT_HIGHLIGHT" val="0"/>
  <p:tag name="KSO_WM_UNIT_COMPATIBLE" val="0"/>
  <p:tag name="KSO_WM_UNIT_CLEAR" val="0"/>
  <p:tag name="KSO_WM_UNIT_PRESET_TEXT_INDEX" val="3"/>
  <p:tag name="KSO_WM_UNIT_PRESET_TEXT_LEN" val="12"/>
  <p:tag name="KSO_WM_DIAGRAM_GROUP_CODE" val="l1-1"/>
  <p:tag name="KSO_WM_UNIT_ID" val="diagram20170348_2*l_h_a*1_2_1"/>
  <p:tag name="KSO_WM_UNIT_TEXT_FILL_FORE_SCHEMECOLOR_INDEX" val="13"/>
  <p:tag name="KSO_WM_UNIT_TEXT_FILL_TYPE" val="1"/>
</p:tagLst>
</file>

<file path=ppt/tags/tag396.xml><?xml version="1.0" encoding="utf-8"?>
<p:tagLst xmlns:p="http://schemas.openxmlformats.org/presentationml/2006/main">
  <p:tag name="KSO_WM_TEMPLATE_CATEGORY" val="diagram"/>
  <p:tag name="KSO_WM_TEMPLATE_INDEX" val="20181223"/>
  <p:tag name="KSO_WM_UNIT_TYPE" val="a"/>
  <p:tag name="KSO_WM_UNIT_INDEX" val="1"/>
  <p:tag name="KSO_WM_UNIT_ID" val="diagram20181223_1*a*1"/>
  <p:tag name="KSO_WM_UNIT_LAYERLEVEL" val="1"/>
  <p:tag name="KSO_WM_UNIT_VALUE" val="14"/>
  <p:tag name="KSO_WM_UNIT_ISCONTENTSTITLE" val="0"/>
  <p:tag name="KSO_WM_UNIT_HIGHLIGHT" val="0"/>
  <p:tag name="KSO_WM_UNIT_COMPATIBLE" val="0"/>
  <p:tag name="KSO_WM_UNIT_CLEAR" val="0"/>
  <p:tag name="KSO_WM_BEAUTIFY_FLAG" val="#wm#"/>
  <p:tag name="KSO_WM_TAG_VERSION" val="1.0"/>
  <p:tag name="KSO_WM_UNIT_PRESET_TEXT" val="请在这里输入您的标题内容"/>
</p:tagLst>
</file>

<file path=ppt/tags/tag397.xml><?xml version="1.0" encoding="utf-8"?>
<p:tagLst xmlns:p="http://schemas.openxmlformats.org/presentationml/2006/main">
  <p:tag name="KSO_WM_TEMPLATE_CATEGORY" val="diagram"/>
  <p:tag name="KSO_WM_TEMPLATE_INDEX" val="20181223"/>
  <p:tag name="KSO_WM_UNIT_TYPE" val="l_h_i"/>
  <p:tag name="KSO_WM_UNIT_INDEX" val="1_2_1"/>
  <p:tag name="KSO_WM_UNIT_ID" val="diagram20181223_1*l_h_i*1_2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398.xml><?xml version="1.0" encoding="utf-8"?>
<p:tagLst xmlns:p="http://schemas.openxmlformats.org/presentationml/2006/main">
  <p:tag name="KSO_WM_TEMPLATE_CATEGORY" val="diagram"/>
  <p:tag name="KSO_WM_TEMPLATE_INDEX" val="20181223"/>
  <p:tag name="KSO_WM_UNIT_TYPE" val="l_h_i"/>
  <p:tag name="KSO_WM_UNIT_INDEX" val="1_2_2"/>
  <p:tag name="KSO_WM_UNIT_ID" val="diagram20181223_1*l_h_i*1_2_2"/>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399.xml><?xml version="1.0" encoding="utf-8"?>
<p:tagLst xmlns:p="http://schemas.openxmlformats.org/presentationml/2006/main">
  <p:tag name="KSO_WM_TEMPLATE_CATEGORY" val="diagram"/>
  <p:tag name="KSO_WM_TEMPLATE_INDEX" val="20181223"/>
  <p:tag name="KSO_WM_UNIT_TYPE" val="l_h_i"/>
  <p:tag name="KSO_WM_UNIT_INDEX" val="1_1_1"/>
  <p:tag name="KSO_WM_UNIT_ID" val="diagram20181223_1*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4"/>
  <p:tag name="KSO_WM_UNIT_ID" val="diagram20169894_1*l_h_i*1_2_4"/>
  <p:tag name="KSO_WM_UNIT_LAYERLEVEL" val="1_1_1"/>
  <p:tag name="KSO_WM_UNIT_FILL_FORE_SCHEMECOLOR_INDEX" val="7"/>
  <p:tag name="KSO_WM_UNIT_FILL_TYPE" val="1"/>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1_3"/>
  <p:tag name="KSO_WM_UNIT_ID" val="diagram20170907_2*m_h_i*1_1_3"/>
  <p:tag name="KSO_WM_UNIT_LAYERLEVEL" val="1_1_1"/>
  <p:tag name="KSO_WM_DIAGRAM_GROUP_CODE" val="m1-1"/>
  <p:tag name="KSO_WM_UNIT_FILL_FORE_SCHEMECOLOR_INDEX" val="14"/>
  <p:tag name="KSO_WM_UNIT_FILL_TYPE" val="1"/>
</p:tagLst>
</file>

<file path=ppt/tags/tag400.xml><?xml version="1.0" encoding="utf-8"?>
<p:tagLst xmlns:p="http://schemas.openxmlformats.org/presentationml/2006/main">
  <p:tag name="KSO_WM_TEMPLATE_CATEGORY" val="diagram"/>
  <p:tag name="KSO_WM_TEMPLATE_INDEX" val="20181223"/>
  <p:tag name="KSO_WM_UNIT_TYPE" val="l_h_i"/>
  <p:tag name="KSO_WM_UNIT_INDEX" val="1_1_2"/>
  <p:tag name="KSO_WM_UNIT_ID" val="diagram20181223_1*l_h_i*1_1_2"/>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401.xml><?xml version="1.0" encoding="utf-8"?>
<p:tagLst xmlns:p="http://schemas.openxmlformats.org/presentationml/2006/main">
  <p:tag name="KSO_WM_TEMPLATE_CATEGORY" val="diagram"/>
  <p:tag name="KSO_WM_TEMPLATE_INDEX" val="20181223"/>
  <p:tag name="KSO_WM_UNIT_TYPE" val="l_i"/>
  <p:tag name="KSO_WM_UNIT_INDEX" val="1_5"/>
  <p:tag name="KSO_WM_UNIT_ID" val="diagram20181223_1*l_i*1_5"/>
  <p:tag name="KSO_WM_UNIT_LAYERLEVEL" val="1_1"/>
  <p:tag name="KSO_WM_BEAUTIFY_FLAG" val="#wm#"/>
  <p:tag name="KSO_WM_TAG_VERSION" val="1.0"/>
  <p:tag name="KSO_WM_DIAGRAM_GROUP_CODE" val="l1-1"/>
  <p:tag name="KSO_WM_UNIT_LINE_FORE_SCHEMECOLOR_INDEX" val="10"/>
  <p:tag name="KSO_WM_UNIT_LINE_FILL_TYPE" val="2"/>
  <p:tag name="KSO_WM_UNIT_TEXT_FILL_FORE_SCHEMECOLOR_INDEX" val="2"/>
  <p:tag name="KSO_WM_UNIT_TEXT_FILL_TYPE" val="1"/>
</p:tagLst>
</file>

<file path=ppt/tags/tag402.xml><?xml version="1.0" encoding="utf-8"?>
<p:tagLst xmlns:p="http://schemas.openxmlformats.org/presentationml/2006/main">
  <p:tag name="KSO_WM_TAG_VERSION" val="1.0"/>
  <p:tag name="KSO_WM_BEAUTIFY_FLAG" val="#wm#"/>
  <p:tag name="KSO_WM_UNIT_TYPE" val="i"/>
  <p:tag name="KSO_WM_UNIT_ID" val="diagram20181223_1*i*7"/>
  <p:tag name="KSO_WM_TEMPLATE_CATEGORY" val="diagram"/>
  <p:tag name="KSO_WM_TEMPLATE_INDEX" val="20181223"/>
  <p:tag name="KSO_WM_UNIT_INDEX" val="7"/>
</p:tagLst>
</file>

<file path=ppt/tags/tag403.xml><?xml version="1.0" encoding="utf-8"?>
<p:tagLst xmlns:p="http://schemas.openxmlformats.org/presentationml/2006/main">
  <p:tag name="KSO_WM_TEMPLATE_CATEGORY" val="diagram"/>
  <p:tag name="KSO_WM_TEMPLATE_INDEX" val="20181223"/>
  <p:tag name="KSO_WM_UNIT_TYPE" val="l_i"/>
  <p:tag name="KSO_WM_UNIT_INDEX" val="1_7"/>
  <p:tag name="KSO_WM_UNIT_ID" val="diagram20181223_1*l_i*1_7"/>
  <p:tag name="KSO_WM_UNIT_LAYERLEVEL" val="1_1"/>
  <p:tag name="KSO_WM_BEAUTIFY_FLAG" val="#wm#"/>
  <p:tag name="KSO_WM_TAG_VERSION" val="1.0"/>
  <p:tag name="KSO_WM_DIAGRAM_GROUP_CODE" val="l1-1"/>
  <p:tag name="KSO_WM_UNIT_LINE_FORE_SCHEMECOLOR_INDEX" val="15"/>
  <p:tag name="KSO_WM_UNIT_LINE_FILL_TYPE" val="2"/>
  <p:tag name="KSO_WM_UNIT_TEXT_FILL_FORE_SCHEMECOLOR_INDEX" val="2"/>
  <p:tag name="KSO_WM_UNIT_TEXT_FILL_TYPE" val="1"/>
</p:tagLst>
</file>

<file path=ppt/tags/tag404.xml><?xml version="1.0" encoding="utf-8"?>
<p:tagLst xmlns:p="http://schemas.openxmlformats.org/presentationml/2006/main">
  <p:tag name="KSO_WM_TEMPLATE_CATEGORY" val="diagram"/>
  <p:tag name="KSO_WM_TEMPLATE_INDEX" val="20181223"/>
  <p:tag name="KSO_WM_UNIT_TYPE" val="l_i"/>
  <p:tag name="KSO_WM_UNIT_INDEX" val="1_8"/>
  <p:tag name="KSO_WM_UNIT_ID" val="diagram20181223_1*l_i*1_8"/>
  <p:tag name="KSO_WM_UNIT_LAYERLEVEL" val="1_1"/>
  <p:tag name="KSO_WM_BEAUTIFY_FLAG" val="#wm#"/>
  <p:tag name="KSO_WM_TAG_VERSION" val="1.0"/>
  <p:tag name="KSO_WM_DIAGRAM_GROUP_CODE" val="l1-1"/>
  <p:tag name="KSO_WM_UNIT_FILL_FORE_SCHEMECOLOR_INDEX" val="15"/>
  <p:tag name="KSO_WM_UNIT_FILL_TYPE" val="1"/>
  <p:tag name="KSO_WM_UNIT_LINE_FORE_SCHEMECOLOR_INDEX" val="15"/>
  <p:tag name="KSO_WM_UNIT_LINE_FILL_TYPE" val="2"/>
  <p:tag name="KSO_WM_UNIT_TEXT_FILL_FORE_SCHEMECOLOR_INDEX" val="2"/>
  <p:tag name="KSO_WM_UNIT_TEXT_FILL_TYPE" val="1"/>
</p:tagLst>
</file>

<file path=ppt/tags/tag405.xml><?xml version="1.0" encoding="utf-8"?>
<p:tagLst xmlns:p="http://schemas.openxmlformats.org/presentationml/2006/main">
  <p:tag name="KSO_WM_TEMPLATE_CATEGORY" val="diagram"/>
  <p:tag name="KSO_WM_TEMPLATE_INDEX" val="20181223"/>
  <p:tag name="KSO_WM_UNIT_TYPE" val="l_i"/>
  <p:tag name="KSO_WM_UNIT_INDEX" val="1_9"/>
  <p:tag name="KSO_WM_UNIT_ID" val="diagram20181223_1*l_i*1_9"/>
  <p:tag name="KSO_WM_UNIT_LAYERLEVEL" val="1_1"/>
  <p:tag name="KSO_WM_BEAUTIFY_FLAG" val="#wm#"/>
  <p:tag name="KSO_WM_TAG_VERSION" val="1.0"/>
  <p:tag name="KSO_WM_DIAGRAM_GROUP_CODE" val="l1-1"/>
  <p:tag name="KSO_WM_UNIT_FILL_FORE_SCHEMECOLOR_INDEX" val="15"/>
  <p:tag name="KSO_WM_UNIT_FILL_TYPE" val="1"/>
  <p:tag name="KSO_WM_UNIT_LINE_FORE_SCHEMECOLOR_INDEX" val="15"/>
  <p:tag name="KSO_WM_UNIT_LINE_FILL_TYPE" val="2"/>
  <p:tag name="KSO_WM_UNIT_TEXT_FILL_FORE_SCHEMECOLOR_INDEX" val="2"/>
  <p:tag name="KSO_WM_UNIT_TEXT_FILL_TYPE" val="1"/>
</p:tagLst>
</file>

<file path=ppt/tags/tag406.xml><?xml version="1.0" encoding="utf-8"?>
<p:tagLst xmlns:p="http://schemas.openxmlformats.org/presentationml/2006/main">
  <p:tag name="KSO_WM_TEMPLATE_CATEGORY" val="diagram"/>
  <p:tag name="KSO_WM_TEMPLATE_INDEX" val="20181223"/>
  <p:tag name="KSO_WM_UNIT_TYPE" val="l_h_i"/>
  <p:tag name="KSO_WM_UNIT_INDEX" val="1_2_3"/>
  <p:tag name="KSO_WM_UNIT_ID" val="diagram20181223_1*l_h_i*1_2_3"/>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407.xml><?xml version="1.0" encoding="utf-8"?>
<p:tagLst xmlns:p="http://schemas.openxmlformats.org/presentationml/2006/main">
  <p:tag name="KSO_WM_TAG_VERSION" val="1.0"/>
  <p:tag name="KSO_WM_BEAUTIFY_FLAG" val="#wm#"/>
  <p:tag name="KSO_WM_UNIT_TYPE" val="i"/>
  <p:tag name="KSO_WM_UNIT_ID" val="diagram20181223_1*i*15"/>
  <p:tag name="KSO_WM_TEMPLATE_CATEGORY" val="diagram"/>
  <p:tag name="KSO_WM_TEMPLATE_INDEX" val="20181223"/>
  <p:tag name="KSO_WM_UNIT_INDEX" val="15"/>
</p:tagLst>
</file>

<file path=ppt/tags/tag408.xml><?xml version="1.0" encoding="utf-8"?>
<p:tagLst xmlns:p="http://schemas.openxmlformats.org/presentationml/2006/main">
  <p:tag name="KSO_WM_TEMPLATE_CATEGORY" val="diagram"/>
  <p:tag name="KSO_WM_TEMPLATE_INDEX" val="20181223"/>
  <p:tag name="KSO_WM_UNIT_TYPE" val="l_h_i"/>
  <p:tag name="KSO_WM_UNIT_INDEX" val="1_1_4"/>
  <p:tag name="KSO_WM_UNIT_ID" val="diagram20181223_1*l_h_i*1_1_4"/>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409.xml><?xml version="1.0" encoding="utf-8"?>
<p:tagLst xmlns:p="http://schemas.openxmlformats.org/presentationml/2006/main">
  <p:tag name="KSO_WM_TEMPLATE_CATEGORY" val="diagram"/>
  <p:tag name="KSO_WM_TEMPLATE_INDEX" val="20181223"/>
  <p:tag name="KSO_WM_UNIT_TYPE" val="l_h_i"/>
  <p:tag name="KSO_WM_UNIT_INDEX" val="1_1_5"/>
  <p:tag name="KSO_WM_UNIT_ID" val="diagram20181223_1*l_h_i*1_1_5"/>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1_4"/>
  <p:tag name="KSO_WM_UNIT_ID" val="diagram20170907_2*m_h_i*1_1_4"/>
  <p:tag name="KSO_WM_UNIT_LAYERLEVEL" val="1_1_1"/>
  <p:tag name="KSO_WM_DIAGRAM_GROUP_CODE" val="m1-1"/>
  <p:tag name="KSO_WM_UNIT_FILL_FORE_SCHEMECOLOR_INDEX" val="6"/>
  <p:tag name="KSO_WM_UNIT_FILL_TYPE" val="1"/>
</p:tagLst>
</file>

<file path=ppt/tags/tag410.xml><?xml version="1.0" encoding="utf-8"?>
<p:tagLst xmlns:p="http://schemas.openxmlformats.org/presentationml/2006/main">
  <p:tag name="KSO_WM_TEMPLATE_CATEGORY" val="diagram"/>
  <p:tag name="KSO_WM_TEMPLATE_INDEX" val="20181223"/>
  <p:tag name="KSO_WM_UNIT_TYPE" val="l_h_a"/>
  <p:tag name="KSO_WM_UNIT_INDEX" val="1_1_1"/>
  <p:tag name="KSO_WM_UNIT_ID" val="diagram20181223_1*l_h_a*1_1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 val="4"/>
  <p:tag name="KSO_WM_UNIT_TEXT_FILL_TYPE" val="1"/>
</p:tagLst>
</file>

<file path=ppt/tags/tag411.xml><?xml version="1.0" encoding="utf-8"?>
<p:tagLst xmlns:p="http://schemas.openxmlformats.org/presentationml/2006/main">
  <p:tag name="KSO_WM_TEMPLATE_CATEGORY" val="diagram"/>
  <p:tag name="KSO_WM_TEMPLATE_INDEX" val="20181223"/>
  <p:tag name="KSO_WM_UNIT_TYPE" val="l_h_a"/>
  <p:tag name="KSO_WM_UNIT_INDEX" val="1_2_1"/>
  <p:tag name="KSO_WM_UNIT_ID" val="diagram20181223_1*l_h_a*1_2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 val="4"/>
  <p:tag name="KSO_WM_UNIT_TEXT_FILL_TYPE" val="1"/>
</p:tagLst>
</file>

<file path=ppt/tags/tag412.xml><?xml version="1.0" encoding="utf-8"?>
<p:tagLst xmlns:p="http://schemas.openxmlformats.org/presentationml/2006/main">
  <p:tag name="KSO_WM_TEMPLATE_CATEGORY" val="diagram"/>
  <p:tag name="KSO_WM_TEMPLATE_INDEX" val="20181223"/>
  <p:tag name="KSO_WM_UNIT_TYPE" val="l_h_f"/>
  <p:tag name="KSO_WM_UNIT_INDEX" val="1_1_1"/>
  <p:tag name="KSO_WM_UNIT_ID" val="diagram20181223_1*l_h_f*1_1_1"/>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
  <p:tag name="KSO_WM_UNIT_TEXT_FILL_FORE_SCHEMECOLOR_INDEX" val="4"/>
  <p:tag name="KSO_WM_UNIT_TEXT_FILL_TYPE" val="1"/>
</p:tagLst>
</file>

<file path=ppt/tags/tag413.xml><?xml version="1.0" encoding="utf-8"?>
<p:tagLst xmlns:p="http://schemas.openxmlformats.org/presentationml/2006/main">
  <p:tag name="KSO_WM_TEMPLATE_CATEGORY" val="diagram"/>
  <p:tag name="KSO_WM_TEMPLATE_INDEX" val="20181223"/>
  <p:tag name="KSO_WM_UNIT_TYPE" val="l_h_f"/>
  <p:tag name="KSO_WM_UNIT_INDEX" val="1_2_1"/>
  <p:tag name="KSO_WM_UNIT_ID" val="diagram20181223_1*l_h_f*1_2_1"/>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
  <p:tag name="KSO_WM_UNIT_TEXT_FILL_FORE_SCHEMECOLOR_INDEX" val="4"/>
  <p:tag name="KSO_WM_UNIT_TEXT_FILL_TYPE" val="1"/>
</p:tagLst>
</file>

<file path=ppt/tags/tag414.xml><?xml version="1.0" encoding="utf-8"?>
<p:tagLst xmlns:p="http://schemas.openxmlformats.org/presentationml/2006/main">
  <p:tag name="KSO_WM_UNIT_TABLE_BEAUTIFY" val="smartTable{7bf20199-8619-4c3d-9b0f-db0a77ef376d}"/>
</p:tagLst>
</file>

<file path=ppt/tags/tag415.xml><?xml version="1.0" encoding="utf-8"?>
<p:tagLst xmlns:p="http://schemas.openxmlformats.org/presentationml/2006/main">
  <p:tag name="KSO_WM_UNIT_TABLE_BEAUTIFY" val="smartTable{7bf20199-8619-4c3d-9b0f-db0a77ef376d}"/>
</p:tagLst>
</file>

<file path=ppt/tags/tag41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1"/>
  <p:tag name="KSO_WM_UNIT_ID" val="diagram20169894_1*l_h_i*1_1_1"/>
  <p:tag name="KSO_WM_UNIT_LAYERLEVEL" val="1_1_1"/>
  <p:tag name="KSO_WM_UNIT_FILL_FORE_SCHEMECOLOR_INDEX" val="5"/>
  <p:tag name="KSO_WM_UNIT_FILL_TYPE" val="1"/>
  <p:tag name="KSO_WM_UNIT_TEXT_FILL_FORE_SCHEMECOLOR_INDEX" val="13"/>
  <p:tag name="KSO_WM_UNIT_TEXT_FILL_TYPE" val="1"/>
</p:tagLst>
</file>

<file path=ppt/tags/tag41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2"/>
  <p:tag name="KSO_WM_UNIT_ID" val="diagram20169894_1*l_h_i*1_1_2"/>
  <p:tag name="KSO_WM_UNIT_LAYERLEVEL" val="1_1_1"/>
  <p:tag name="KSO_WM_UNIT_FILL_FORE_SCHEMECOLOR_INDEX" val="5"/>
  <p:tag name="KSO_WM_UNIT_FILL_TYPE" val="1"/>
  <p:tag name="KSO_WM_UNIT_TEXT_FILL_FORE_SCHEMECOLOR_INDEX" val="13"/>
  <p:tag name="KSO_WM_UNIT_TEXT_FILL_TYPE" val="1"/>
</p:tagLst>
</file>

<file path=ppt/tags/tag41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7"/>
  <p:tag name="KSO_WM_UNIT_ID" val="diagram20169894_1*l_h_i*1_1_7"/>
  <p:tag name="KSO_WM_UNIT_LAYERLEVEL" val="1_1_1"/>
  <p:tag name="KSO_WM_UNIT_FILL_FORE_SCHEMECOLOR_INDEX" val="5"/>
  <p:tag name="KSO_WM_UNIT_FILL_TYPE" val="1"/>
  <p:tag name="KSO_WM_UNIT_TEXT_FILL_FORE_SCHEMECOLOR_INDEX" val="13"/>
  <p:tag name="KSO_WM_UNIT_TEXT_FILL_TYPE" val="1"/>
</p:tagLst>
</file>

<file path=ppt/tags/tag41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1"/>
  <p:tag name="KSO_WM_UNIT_ID" val="diagram20169894_1*l_h_i*1_2_1"/>
  <p:tag name="KSO_WM_UNIT_LAYERLEVEL" val="1_1_1"/>
  <p:tag name="KSO_WM_UNIT_FILL_FORE_SCHEMECOLOR_INDEX" val="6"/>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TAG_VERSION" val="1.0"/>
  <p:tag name="KSO_WM_TEMPLATE_CATEGORY" val="diagram"/>
  <p:tag name="KSO_WM_TEMPLATE_INDEX" val="20170907"/>
  <p:tag name="KSO_WM_UNIT_ID" val="diagram20170907_2*m_h_i*1_3_1"/>
  <p:tag name="KSO_WM_UNIT_LAYERLEVEL" val="1_1_1"/>
  <p:tag name="KSO_WM_DIAGRAM_GROUP_CODE" val="m1-1"/>
  <p:tag name="KSO_WM_UNIT_FILL_FORE_SCHEMECOLOR_INDEX" val="5"/>
  <p:tag name="KSO_WM_UNIT_FILL_TYPE" val="1"/>
</p:tagLst>
</file>

<file path=ppt/tags/tag42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2"/>
  <p:tag name="KSO_WM_UNIT_ID" val="diagram20169894_1*l_h_i*1_2_2"/>
  <p:tag name="KSO_WM_UNIT_LAYERLEVEL" val="1_1_1"/>
  <p:tag name="KSO_WM_UNIT_FILL_FORE_SCHEMECOLOR_INDEX" val="6"/>
  <p:tag name="KSO_WM_UNIT_FILL_TYPE" val="1"/>
  <p:tag name="KSO_WM_UNIT_TEXT_FILL_FORE_SCHEMECOLOR_INDEX" val="13"/>
  <p:tag name="KSO_WM_UNIT_TEXT_FILL_TYPE" val="1"/>
</p:tagLst>
</file>

<file path=ppt/tags/tag42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9"/>
  <p:tag name="KSO_WM_UNIT_ID" val="diagram20169894_1*l_h_i*1_2_9"/>
  <p:tag name="KSO_WM_UNIT_LAYERLEVEL" val="1_1_1"/>
  <p:tag name="KSO_WM_UNIT_FILL_FORE_SCHEMECOLOR_INDEX" val="6"/>
  <p:tag name="KSO_WM_UNIT_FILL_TYPE" val="1"/>
  <p:tag name="KSO_WM_UNIT_TEXT_FILL_FORE_SCHEMECOLOR_INDEX" val="13"/>
  <p:tag name="KSO_WM_UNIT_TEXT_FILL_TYPE" val="1"/>
</p:tagLst>
</file>

<file path=ppt/tags/tag422.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9894_1*i*6"/>
  <p:tag name="KSO_WM_TEMPLATE_CATEGORY" val="diagram"/>
  <p:tag name="KSO_WM_TEMPLATE_INDEX" val="20169894"/>
  <p:tag name="KSO_WM_UNIT_INDEX" val="6"/>
</p:tagLst>
</file>

<file path=ppt/tags/tag423.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5"/>
  <p:tag name="KSO_WM_UNIT_ID" val="diagram20169894_1*l_h_i*1_1_5"/>
  <p:tag name="KSO_WM_UNIT_LAYERLEVEL" val="1_1_1"/>
  <p:tag name="KSO_WM_UNIT_FILL_FORE_SCHEMECOLOR_INDEX" val="14"/>
  <p:tag name="KSO_WM_UNIT_FILL_TYPE" val="1"/>
</p:tagLst>
</file>

<file path=ppt/tags/tag42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6"/>
  <p:tag name="KSO_WM_UNIT_ID" val="diagram20169894_1*l_h_i*1_1_6"/>
  <p:tag name="KSO_WM_UNIT_LAYERLEVEL" val="1_1_1"/>
  <p:tag name="KSO_WM_UNIT_FILL_FORE_SCHEMECOLOR_INDEX" val="13"/>
  <p:tag name="KSO_WM_UNIT_FILL_TYPE" val="1"/>
  <p:tag name="KSO_WM_UNIT_TEXT_FILL_FORE_SCHEMECOLOR_INDEX" val="13"/>
  <p:tag name="KSO_WM_UNIT_TEXT_FILL_TYPE" val="1"/>
</p:tagLst>
</file>

<file path=ppt/tags/tag425.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5"/>
  <p:tag name="KSO_WM_UNIT_ID" val="diagram20169894_1*l_h_i*1_2_5"/>
  <p:tag name="KSO_WM_UNIT_LAYERLEVEL" val="1_1_1"/>
  <p:tag name="KSO_WM_UNIT_FILL_FORE_SCHEMECOLOR_INDEX" val="14"/>
  <p:tag name="KSO_WM_UNIT_FILL_TYPE" val="1"/>
</p:tagLst>
</file>

<file path=ppt/tags/tag42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6"/>
  <p:tag name="KSO_WM_UNIT_ID" val="diagram20169894_1*l_h_i*1_2_6"/>
  <p:tag name="KSO_WM_UNIT_LAYERLEVEL" val="1_1_1"/>
  <p:tag name="KSO_WM_UNIT_FILL_FORE_SCHEMECOLOR_INDEX" val="13"/>
  <p:tag name="KSO_WM_UNIT_FILL_TYPE" val="1"/>
  <p:tag name="KSO_WM_UNIT_TEXT_FILL_FORE_SCHEMECOLOR_INDEX" val="13"/>
  <p:tag name="KSO_WM_UNIT_TEXT_FILL_TYPE" val="1"/>
</p:tagLst>
</file>

<file path=ppt/tags/tag42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7"/>
  <p:tag name="KSO_WM_UNIT_ID" val="diagram20169894_1*l_h_i*1_2_7"/>
  <p:tag name="KSO_WM_UNIT_LAYERLEVEL" val="1_1_1"/>
  <p:tag name="KSO_WM_UNIT_FILL_FORE_SCHEMECOLOR_INDEX" val="13"/>
  <p:tag name="KSO_WM_UNIT_FILL_TYPE" val="1"/>
  <p:tag name="KSO_WM_UNIT_TEXT_FILL_FORE_SCHEMECOLOR_INDEX" val="13"/>
  <p:tag name="KSO_WM_UNIT_TEXT_FILL_TYPE" val="1"/>
</p:tagLst>
</file>

<file path=ppt/tags/tag42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8"/>
  <p:tag name="KSO_WM_UNIT_ID" val="diagram20169894_1*l_h_i*1_2_8"/>
  <p:tag name="KSO_WM_UNIT_LAYERLEVEL" val="1_1_1"/>
  <p:tag name="KSO_WM_UNIT_FILL_FORE_SCHEMECOLOR_INDEX" val="13"/>
  <p:tag name="KSO_WM_UNIT_FILL_TYPE" val="1"/>
  <p:tag name="KSO_WM_UNIT_TEXT_FILL_FORE_SCHEMECOLOR_INDEX" val="13"/>
  <p:tag name="KSO_WM_UNIT_TEXT_FILL_TYPE" val="1"/>
</p:tagLst>
</file>

<file path=ppt/tags/tag42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3"/>
  <p:tag name="KSO_WM_UNIT_ID" val="diagram20169894_1*l_h_i*1_1_3"/>
  <p:tag name="KSO_WM_UNIT_LAYERLEVEL" val="1_1_1"/>
  <p:tag name="KSO_WM_UNIT_TEXT_FILL_FORE_SCHEMECOLOR_INDEX" val="13"/>
  <p:tag name="KSO_WM_UNIT_TEXT_FILL_TYPE" val="1"/>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3_2"/>
  <p:tag name="KSO_WM_UNIT_ID" val="diagram20170907_2*m_h_i*1_3_2"/>
  <p:tag name="KSO_WM_UNIT_LAYERLEVEL" val="1_1_1"/>
  <p:tag name="KSO_WM_DIAGRAM_GROUP_CODE" val="m1-1"/>
</p:tagLst>
</file>

<file path=ppt/tags/tag43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4"/>
  <p:tag name="KSO_WM_UNIT_ID" val="diagram20169894_1*l_h_i*1_1_4"/>
  <p:tag name="KSO_WM_UNIT_LAYERLEVEL" val="1_1_1"/>
  <p:tag name="KSO_WM_UNIT_FILL_FORE_SCHEMECOLOR_INDEX" val="6"/>
  <p:tag name="KSO_WM_UNIT_FILL_TYPE" val="1"/>
</p:tagLst>
</file>

<file path=ppt/tags/tag431.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1_1"/>
  <p:tag name="KSO_WM_UNIT_TEXT_FILL_FORE_SCHEMECOLOR_INDEX" val="13"/>
  <p:tag name="KSO_WM_UNIT_TEXT_FILL_TYPE" val="1"/>
</p:tagLst>
</file>

<file path=ppt/tags/tag432.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1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1_1"/>
  <p:tag name="KSO_WM_UNIT_TEXT_FILL_FORE_SCHEMECOLOR_INDEX" val="13"/>
  <p:tag name="KSO_WM_UNIT_TEXT_FILL_TYPE" val="1"/>
</p:tagLst>
</file>

<file path=ppt/tags/tag433.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3"/>
  <p:tag name="KSO_WM_UNIT_ID" val="diagram20169894_1*l_h_i*1_2_3"/>
  <p:tag name="KSO_WM_UNIT_LAYERLEVEL" val="1_1_1"/>
  <p:tag name="KSO_WM_UNIT_TEXT_FILL_FORE_SCHEMECOLOR_INDEX" val="13"/>
  <p:tag name="KSO_WM_UNIT_TEXT_FILL_TYPE" val="1"/>
</p:tagLst>
</file>

<file path=ppt/tags/tag43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4"/>
  <p:tag name="KSO_WM_UNIT_ID" val="diagram20169894_1*l_h_i*1_2_4"/>
  <p:tag name="KSO_WM_UNIT_LAYERLEVEL" val="1_1_1"/>
  <p:tag name="KSO_WM_UNIT_FILL_FORE_SCHEMECOLOR_INDEX" val="7"/>
  <p:tag name="KSO_WM_UNIT_FILL_TYPE" val="1"/>
</p:tagLst>
</file>

<file path=ppt/tags/tag435.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2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2_1"/>
</p:tagLst>
</file>

<file path=ppt/tags/tag436.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2_1"/>
  <p:tag name="KSO_WM_UNIT_TEXT_FILL_FORE_SCHEMECOLOR_INDEX" val="13"/>
  <p:tag name="KSO_WM_UNIT_TEXT_FILL_TYPE" val="1"/>
</p:tagLst>
</file>

<file path=ppt/tags/tag43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1"/>
  <p:tag name="KSO_WM_UNIT_ID" val="diagram20169894_1*l_h_i*1_1_1"/>
  <p:tag name="KSO_WM_UNIT_LAYERLEVEL" val="1_1_1"/>
  <p:tag name="KSO_WM_UNIT_FILL_FORE_SCHEMECOLOR_INDEX" val="5"/>
  <p:tag name="KSO_WM_UNIT_FILL_TYPE" val="1"/>
  <p:tag name="KSO_WM_UNIT_TEXT_FILL_FORE_SCHEMECOLOR_INDEX" val="13"/>
  <p:tag name="KSO_WM_UNIT_TEXT_FILL_TYPE" val="1"/>
</p:tagLst>
</file>

<file path=ppt/tags/tag43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2"/>
  <p:tag name="KSO_WM_UNIT_ID" val="diagram20169894_1*l_h_i*1_1_2"/>
  <p:tag name="KSO_WM_UNIT_LAYERLEVEL" val="1_1_1"/>
  <p:tag name="KSO_WM_UNIT_FILL_FORE_SCHEMECOLOR_INDEX" val="5"/>
  <p:tag name="KSO_WM_UNIT_FILL_TYPE" val="1"/>
  <p:tag name="KSO_WM_UNIT_TEXT_FILL_FORE_SCHEMECOLOR_INDEX" val="13"/>
  <p:tag name="KSO_WM_UNIT_TEXT_FILL_TYPE" val="1"/>
</p:tagLst>
</file>

<file path=ppt/tags/tag43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7"/>
  <p:tag name="KSO_WM_UNIT_ID" val="diagram20169894_1*l_h_i*1_1_7"/>
  <p:tag name="KSO_WM_UNIT_LAYERLEVEL" val="1_1_1"/>
  <p:tag name="KSO_WM_UNIT_FILL_FORE_SCHEMECOLOR_INDEX" val="5"/>
  <p:tag name="KSO_WM_UNIT_FILL_TYPE" val="1"/>
  <p:tag name="KSO_WM_UNIT_TEXT_FILL_FORE_SCHEMECOLOR_INDEX" val="13"/>
  <p:tag name="KSO_WM_UNIT_TEXT_FILL_TYPE" val="1"/>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3_3"/>
  <p:tag name="KSO_WM_UNIT_ID" val="diagram20170907_2*m_h_i*1_3_3"/>
  <p:tag name="KSO_WM_UNIT_LAYERLEVEL" val="1_1_1"/>
  <p:tag name="KSO_WM_DIAGRAM_GROUP_CODE" val="m1-1"/>
  <p:tag name="KSO_WM_UNIT_FILL_FORE_SCHEMECOLOR_INDEX" val="14"/>
  <p:tag name="KSO_WM_UNIT_FILL_TYPE" val="1"/>
</p:tagLst>
</file>

<file path=ppt/tags/tag44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1"/>
  <p:tag name="KSO_WM_UNIT_ID" val="diagram20169894_1*l_h_i*1_2_1"/>
  <p:tag name="KSO_WM_UNIT_LAYERLEVEL" val="1_1_1"/>
  <p:tag name="KSO_WM_UNIT_FILL_FORE_SCHEMECOLOR_INDEX" val="6"/>
  <p:tag name="KSO_WM_UNIT_FILL_TYPE" val="1"/>
  <p:tag name="KSO_WM_UNIT_TEXT_FILL_FORE_SCHEMECOLOR_INDEX" val="13"/>
  <p:tag name="KSO_WM_UNIT_TEXT_FILL_TYPE" val="1"/>
</p:tagLst>
</file>

<file path=ppt/tags/tag44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2"/>
  <p:tag name="KSO_WM_UNIT_ID" val="diagram20169894_1*l_h_i*1_2_2"/>
  <p:tag name="KSO_WM_UNIT_LAYERLEVEL" val="1_1_1"/>
  <p:tag name="KSO_WM_UNIT_FILL_FORE_SCHEMECOLOR_INDEX" val="6"/>
  <p:tag name="KSO_WM_UNIT_FILL_TYPE" val="1"/>
  <p:tag name="KSO_WM_UNIT_TEXT_FILL_FORE_SCHEMECOLOR_INDEX" val="13"/>
  <p:tag name="KSO_WM_UNIT_TEXT_FILL_TYPE" val="1"/>
</p:tagLst>
</file>

<file path=ppt/tags/tag442.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9"/>
  <p:tag name="KSO_WM_UNIT_ID" val="diagram20169894_1*l_h_i*1_2_9"/>
  <p:tag name="KSO_WM_UNIT_LAYERLEVEL" val="1_1_1"/>
  <p:tag name="KSO_WM_UNIT_FILL_FORE_SCHEMECOLOR_INDEX" val="6"/>
  <p:tag name="KSO_WM_UNIT_FILL_TYPE" val="1"/>
  <p:tag name="KSO_WM_UNIT_TEXT_FILL_FORE_SCHEMECOLOR_INDEX" val="13"/>
  <p:tag name="KSO_WM_UNIT_TEXT_FILL_TYPE" val="1"/>
</p:tagLst>
</file>

<file path=ppt/tags/tag443.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9894_1*i*6"/>
  <p:tag name="KSO_WM_TEMPLATE_CATEGORY" val="diagram"/>
  <p:tag name="KSO_WM_TEMPLATE_INDEX" val="20169894"/>
  <p:tag name="KSO_WM_UNIT_INDEX" val="6"/>
</p:tagLst>
</file>

<file path=ppt/tags/tag44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5"/>
  <p:tag name="KSO_WM_UNIT_ID" val="diagram20169894_1*l_h_i*1_1_5"/>
  <p:tag name="KSO_WM_UNIT_LAYERLEVEL" val="1_1_1"/>
  <p:tag name="KSO_WM_UNIT_FILL_FORE_SCHEMECOLOR_INDEX" val="14"/>
  <p:tag name="KSO_WM_UNIT_FILL_TYPE" val="1"/>
</p:tagLst>
</file>

<file path=ppt/tags/tag445.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6"/>
  <p:tag name="KSO_WM_UNIT_ID" val="diagram20169894_1*l_h_i*1_1_6"/>
  <p:tag name="KSO_WM_UNIT_LAYERLEVEL" val="1_1_1"/>
  <p:tag name="KSO_WM_UNIT_FILL_FORE_SCHEMECOLOR_INDEX" val="13"/>
  <p:tag name="KSO_WM_UNIT_FILL_TYPE" val="1"/>
  <p:tag name="KSO_WM_UNIT_TEXT_FILL_FORE_SCHEMECOLOR_INDEX" val="13"/>
  <p:tag name="KSO_WM_UNIT_TEXT_FILL_TYPE" val="1"/>
</p:tagLst>
</file>

<file path=ppt/tags/tag44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5"/>
  <p:tag name="KSO_WM_UNIT_ID" val="diagram20169894_1*l_h_i*1_2_5"/>
  <p:tag name="KSO_WM_UNIT_LAYERLEVEL" val="1_1_1"/>
  <p:tag name="KSO_WM_UNIT_FILL_FORE_SCHEMECOLOR_INDEX" val="14"/>
  <p:tag name="KSO_WM_UNIT_FILL_TYPE" val="1"/>
</p:tagLst>
</file>

<file path=ppt/tags/tag44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6"/>
  <p:tag name="KSO_WM_UNIT_ID" val="diagram20169894_1*l_h_i*1_2_6"/>
  <p:tag name="KSO_WM_UNIT_LAYERLEVEL" val="1_1_1"/>
  <p:tag name="KSO_WM_UNIT_FILL_FORE_SCHEMECOLOR_INDEX" val="13"/>
  <p:tag name="KSO_WM_UNIT_FILL_TYPE" val="1"/>
  <p:tag name="KSO_WM_UNIT_TEXT_FILL_FORE_SCHEMECOLOR_INDEX" val="13"/>
  <p:tag name="KSO_WM_UNIT_TEXT_FILL_TYPE" val="1"/>
</p:tagLst>
</file>

<file path=ppt/tags/tag44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7"/>
  <p:tag name="KSO_WM_UNIT_ID" val="diagram20169894_1*l_h_i*1_2_7"/>
  <p:tag name="KSO_WM_UNIT_LAYERLEVEL" val="1_1_1"/>
  <p:tag name="KSO_WM_UNIT_FILL_FORE_SCHEMECOLOR_INDEX" val="13"/>
  <p:tag name="KSO_WM_UNIT_FILL_TYPE" val="1"/>
  <p:tag name="KSO_WM_UNIT_TEXT_FILL_FORE_SCHEMECOLOR_INDEX" val="13"/>
  <p:tag name="KSO_WM_UNIT_TEXT_FILL_TYPE" val="1"/>
</p:tagLst>
</file>

<file path=ppt/tags/tag44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8"/>
  <p:tag name="KSO_WM_UNIT_ID" val="diagram20169894_1*l_h_i*1_2_8"/>
  <p:tag name="KSO_WM_UNIT_LAYERLEVEL" val="1_1_1"/>
  <p:tag name="KSO_WM_UNIT_FILL_FORE_SCHEMECOLOR_INDEX" val="13"/>
  <p:tag name="KSO_WM_UNIT_FILL_TYPE" val="1"/>
  <p:tag name="KSO_WM_UNIT_TEXT_FILL_FORE_SCHEMECOLOR_INDEX" val="13"/>
  <p:tag name="KSO_WM_UNIT_TEXT_FILL_TYPE" val="1"/>
</p:tagLst>
</file>

<file path=ppt/tags/tag45.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3_4"/>
  <p:tag name="KSO_WM_UNIT_ID" val="diagram20170907_2*m_h_i*1_3_4"/>
  <p:tag name="KSO_WM_UNIT_LAYERLEVEL" val="1_1_1"/>
  <p:tag name="KSO_WM_DIAGRAM_GROUP_CODE" val="m1-1"/>
  <p:tag name="KSO_WM_UNIT_FILL_FORE_SCHEMECOLOR_INDEX" val="5"/>
  <p:tag name="KSO_WM_UNIT_FILL_TYPE" val="1"/>
</p:tagLst>
</file>

<file path=ppt/tags/tag45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3"/>
  <p:tag name="KSO_WM_UNIT_ID" val="diagram20169894_1*l_h_i*1_1_3"/>
  <p:tag name="KSO_WM_UNIT_LAYERLEVEL" val="1_1_1"/>
  <p:tag name="KSO_WM_UNIT_TEXT_FILL_FORE_SCHEMECOLOR_INDEX" val="13"/>
  <p:tag name="KSO_WM_UNIT_TEXT_FILL_TYPE" val="1"/>
</p:tagLst>
</file>

<file path=ppt/tags/tag45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4"/>
  <p:tag name="KSO_WM_UNIT_ID" val="diagram20169894_1*l_h_i*1_1_4"/>
  <p:tag name="KSO_WM_UNIT_LAYERLEVEL" val="1_1_1"/>
  <p:tag name="KSO_WM_UNIT_FILL_FORE_SCHEMECOLOR_INDEX" val="6"/>
  <p:tag name="KSO_WM_UNIT_FILL_TYPE" val="1"/>
</p:tagLst>
</file>

<file path=ppt/tags/tag452.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1_1"/>
  <p:tag name="KSO_WM_UNIT_TEXT_FILL_FORE_SCHEMECOLOR_INDEX" val="13"/>
  <p:tag name="KSO_WM_UNIT_TEXT_FILL_TYPE" val="1"/>
</p:tagLst>
</file>

<file path=ppt/tags/tag453.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1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1_1"/>
  <p:tag name="KSO_WM_UNIT_TEXT_FILL_FORE_SCHEMECOLOR_INDEX" val="13"/>
  <p:tag name="KSO_WM_UNIT_TEXT_FILL_TYPE" val="1"/>
</p:tagLst>
</file>

<file path=ppt/tags/tag45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3"/>
  <p:tag name="KSO_WM_UNIT_ID" val="diagram20169894_1*l_h_i*1_2_3"/>
  <p:tag name="KSO_WM_UNIT_LAYERLEVEL" val="1_1_1"/>
  <p:tag name="KSO_WM_UNIT_TEXT_FILL_FORE_SCHEMECOLOR_INDEX" val="13"/>
  <p:tag name="KSO_WM_UNIT_TEXT_FILL_TYPE" val="1"/>
</p:tagLst>
</file>

<file path=ppt/tags/tag455.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4"/>
  <p:tag name="KSO_WM_UNIT_ID" val="diagram20169894_1*l_h_i*1_2_4"/>
  <p:tag name="KSO_WM_UNIT_LAYERLEVEL" val="1_1_1"/>
  <p:tag name="KSO_WM_UNIT_FILL_FORE_SCHEMECOLOR_INDEX" val="7"/>
  <p:tag name="KSO_WM_UNIT_FILL_TYPE" val="1"/>
</p:tagLst>
</file>

<file path=ppt/tags/tag456.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2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2_1"/>
</p:tagLst>
</file>

<file path=ppt/tags/tag457.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2_1"/>
  <p:tag name="KSO_WM_UNIT_TEXT_FILL_FORE_SCHEMECOLOR_INDEX" val="13"/>
  <p:tag name="KSO_WM_UNIT_TEXT_FILL_TYPE" val="1"/>
</p:tagLst>
</file>

<file path=ppt/tags/tag458.xml><?xml version="1.0" encoding="utf-8"?>
<p:tagLst xmlns:p="http://schemas.openxmlformats.org/presentationml/2006/main">
  <p:tag name="KSO_WM_UNIT_TABLE_BEAUTIFY" val="smartTable{88f27b0f-7aad-47dd-8ee2-af0c22212430}"/>
  <p:tag name="TABLE_ENDDRAG_ORIGIN_RECT" val="823*140"/>
  <p:tag name="TABLE_ENDDRAG_RECT" val="103*143*823*140"/>
</p:tagLst>
</file>

<file path=ppt/tags/tag459.xml><?xml version="1.0" encoding="utf-8"?>
<p:tagLst xmlns:p="http://schemas.openxmlformats.org/presentationml/2006/main">
  <p:tag name="COMMONDATA" val="eyJoZGlkIjoiMzljNGQ0YTAwM2NlOGJjNjY5MmRjNzAzMzZjMmNkMTQifQ=="/>
  <p:tag name="KSO_WPP_MARK_KEY" val="45dfb5b0-7fac-4202-929d-686a8e2ae07d"/>
</p:tagLst>
</file>

<file path=ppt/tags/tag46.xml><?xml version="1.0" encoding="utf-8"?>
<p:tagLst xmlns:p="http://schemas.openxmlformats.org/presentationml/2006/main">
  <p:tag name="KSO_WM_TAG_VERSION" val="1.0"/>
  <p:tag name="KSO_WM_TEMPLATE_CATEGORY" val="diagram"/>
  <p:tag name="KSO_WM_TEMPLATE_INDEX" val="20170907"/>
  <p:tag name="KSO_WM_UNIT_ID" val="diagram20170907_2*m_h_i*1_2_1"/>
  <p:tag name="KSO_WM_UNIT_LAYERLEVEL" val="1_1_1"/>
  <p:tag name="KSO_WM_DIAGRAM_GROUP_CODE" val="m1-1"/>
  <p:tag name="KSO_WM_UNIT_FILL_FORE_SCHEMECOLOR_INDEX" val="9"/>
  <p:tag name="KSO_WM_UNIT_FILL_TYPE" val="1"/>
</p:tagLst>
</file>

<file path=ppt/tags/tag47.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2_2"/>
  <p:tag name="KSO_WM_UNIT_ID" val="diagram20170907_2*m_h_i*1_2_2"/>
  <p:tag name="KSO_WM_UNIT_LAYERLEVEL" val="1_1_1"/>
  <p:tag name="KSO_WM_DIAGRAM_GROUP_CODE" val="m1-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2_3"/>
  <p:tag name="KSO_WM_UNIT_ID" val="diagram20170907_2*m_h_i*1_2_3"/>
  <p:tag name="KSO_WM_UNIT_LAYERLEVEL" val="1_1_1"/>
  <p:tag name="KSO_WM_DIAGRAM_GROUP_CODE" val="m1-1"/>
  <p:tag name="KSO_WM_UNIT_FILL_FORE_SCHEMECOLOR_INDEX" val="14"/>
  <p:tag name="KSO_WM_UNIT_FILL_TYPE" val="1"/>
</p:tagLst>
</file>

<file path=ppt/tags/tag49.xml><?xml version="1.0" encoding="utf-8"?>
<p:tagLst xmlns:p="http://schemas.openxmlformats.org/presentationml/2006/main">
  <p:tag name="KSO_WM_TAG_VERSION" val="1.0"/>
  <p:tag name="KSO_WM_BEAUTIFY_FLAG" val="#wm#"/>
  <p:tag name="KSO_WM_TEMPLATE_CATEGORY" val="diagram"/>
  <p:tag name="KSO_WM_TEMPLATE_INDEX" val="20170907"/>
  <p:tag name="KSO_WM_UNIT_TYPE" val="m_h_i"/>
  <p:tag name="KSO_WM_UNIT_INDEX" val="1_2_4"/>
  <p:tag name="KSO_WM_UNIT_ID" val="diagram20170907_2*m_h_i*1_2_4"/>
  <p:tag name="KSO_WM_UNIT_LAYERLEVEL" val="1_1_1"/>
  <p:tag name="KSO_WM_DIAGRAM_GROUP_CODE" val="m1-1"/>
  <p:tag name="KSO_WM_UNIT_FILL_FORE_SCHEMECOLOR_INDEX" val="9"/>
  <p:tag name="KSO_WM_UNI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2_1"/>
  <p:tag name="KSO_WM_UNIT_TEXT_FILL_FORE_SCHEMECOLOR_INDEX" val="13"/>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97_2*m_h_i*1_1_1"/>
  <p:tag name="KSO_WM_TEMPLATE_CATEGORY" val="diagram"/>
  <p:tag name="KSO_WM_TEMPLATE_INDEX" val="202014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97_2*m_h_i*1_1_2"/>
  <p:tag name="KSO_WM_TEMPLATE_CATEGORY" val="diagram"/>
  <p:tag name="KSO_WM_TEMPLATE_INDEX" val="2020149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97_2*m_h_i*1_1_3"/>
  <p:tag name="KSO_WM_TEMPLATE_CATEGORY" val="diagram"/>
  <p:tag name="KSO_WM_TEMPLATE_INDEX" val="20201497"/>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5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1_1_1"/>
  <p:tag name="KSO_WM_UNIT_ID" val="diagram20201497_2*m_h_h_a*1_1_1_1"/>
  <p:tag name="KSO_WM_TEMPLATE_CATEGORY" val="diagram"/>
  <p:tag name="KSO_WM_TEMPLATE_INDEX" val="20201497"/>
  <p:tag name="KSO_WM_UNIT_LAYERLEVEL" val="1_1_1_1"/>
  <p:tag name="KSO_WM_TAG_VERSION" val="1.0"/>
  <p:tag name="KSO_WM_BEAUTIFY_FLAG" val="#wm#"/>
  <p:tag name="KSO_WM_UNIT_PRESET_TEXT" val="添加标题"/>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97_2*m_h_i*1_2_1"/>
  <p:tag name="KSO_WM_TEMPLATE_CATEGORY" val="diagram"/>
  <p:tag name="KSO_WM_TEMPLATE_INDEX" val="202014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97_2*m_h_i*1_2_2"/>
  <p:tag name="KSO_WM_TEMPLATE_CATEGORY" val="diagram"/>
  <p:tag name="KSO_WM_TEMPLATE_INDEX" val="2020149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97_2*m_h_i*1_2_3"/>
  <p:tag name="KSO_WM_TEMPLATE_CATEGORY" val="diagram"/>
  <p:tag name="KSO_WM_TEMPLATE_INDEX" val="20201497"/>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5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2_1_1"/>
  <p:tag name="KSO_WM_UNIT_ID" val="diagram20201497_2*m_h_h_a*1_2_1_1"/>
  <p:tag name="KSO_WM_TEMPLATE_CATEGORY" val="diagram"/>
  <p:tag name="KSO_WM_TEMPLATE_INDEX" val="20201497"/>
  <p:tag name="KSO_WM_UNIT_LAYERLEVEL" val="1_1_1_1"/>
  <p:tag name="KSO_WM_TAG_VERSION" val="1.0"/>
  <p:tag name="KSO_WM_BEAUTIFY_FLAG" val="#wm#"/>
  <p:tag name="KSO_WM_UNIT_PRESET_TEXT" val="添加标题"/>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97_2*m_h_i*1_3_1"/>
  <p:tag name="KSO_WM_TEMPLATE_CATEGORY" val="diagram"/>
  <p:tag name="KSO_WM_TEMPLATE_INDEX" val="202014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97_2*m_h_i*1_3_2"/>
  <p:tag name="KSO_WM_TEMPLATE_CATEGORY" val="diagram"/>
  <p:tag name="KSO_WM_TEMPLATE_INDEX" val="2020149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3"/>
  <p:tag name="KSO_WM_UNIT_ID" val="diagram20169894_1*l_h_i*1_1_3"/>
  <p:tag name="KSO_WM_UNIT_LAYERLEVEL" val="1_1_1"/>
  <p:tag name="KSO_WM_UNIT_TEXT_FILL_FORE_SCHEMECOLOR_INDEX" val="13"/>
  <p:tag name="KSO_WM_UNIT_TEXT_FILL_TYPE"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1497_2*m_h_i*1_3_3"/>
  <p:tag name="KSO_WM_TEMPLATE_CATEGORY" val="diagram"/>
  <p:tag name="KSO_WM_TEMPLATE_INDEX" val="20201497"/>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6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3_1_1"/>
  <p:tag name="KSO_WM_UNIT_ID" val="diagram20201497_2*m_h_h_a*1_3_1_1"/>
  <p:tag name="KSO_WM_TEMPLATE_CATEGORY" val="diagram"/>
  <p:tag name="KSO_WM_TEMPLATE_INDEX" val="20201497"/>
  <p:tag name="KSO_WM_UNIT_LAYERLEVEL" val="1_1_1_1"/>
  <p:tag name="KSO_WM_TAG_VERSION" val="1.0"/>
  <p:tag name="KSO_WM_BEAUTIFY_FLAG" val="#wm#"/>
  <p:tag name="KSO_WM_UNIT_PRESET_TEXT" val="添加标题"/>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97_2*m_h_i*1_4_1"/>
  <p:tag name="KSO_WM_TEMPLATE_CATEGORY" val="diagram"/>
  <p:tag name="KSO_WM_TEMPLATE_INDEX" val="202014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497_2*m_h_i*1_4_2"/>
  <p:tag name="KSO_WM_TEMPLATE_CATEGORY" val="diagram"/>
  <p:tag name="KSO_WM_TEMPLATE_INDEX" val="2020149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1497_2*m_h_i*1_4_3"/>
  <p:tag name="KSO_WM_TEMPLATE_CATEGORY" val="diagram"/>
  <p:tag name="KSO_WM_TEMPLATE_INDEX" val="20201497"/>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65.xml><?xml version="1.0" encoding="utf-8"?>
<p:tagLst xmlns:p="http://schemas.openxmlformats.org/presentationml/2006/main">
  <p:tag name="KSO_WM_UNIT_PLACING_PICTURE_USER_VIEWPORT" val="{&quot;height&quot;:3939.1527559055116,&quot;width&quot;:5542.525984251968}"/>
</p:tagLst>
</file>

<file path=ppt/tags/tag66.xml><?xml version="1.0" encoding="utf-8"?>
<p:tagLst xmlns:p="http://schemas.openxmlformats.org/presentationml/2006/main">
  <p:tag name="KSO_WM_UNIT_PLACING_PICTURE_USER_VIEWPORT" val="{&quot;height&quot;:3939.1527559055116,&quot;width&quot;:5542.525984251968}"/>
</p:tagLst>
</file>

<file path=ppt/tags/tag67.xml><?xml version="1.0" encoding="utf-8"?>
<p:tagLst xmlns:p="http://schemas.openxmlformats.org/presentationml/2006/main">
  <p:tag name="KSO_WM_UNIT_PLACING_PICTURE_USER_VIEWPORT" val="{&quot;height&quot;:3939.1527559055116,&quot;width&quot;:5542.525984251968}"/>
</p:tagLst>
</file>

<file path=ppt/tags/tag68.xml><?xml version="1.0" encoding="utf-8"?>
<p:tagLst xmlns:p="http://schemas.openxmlformats.org/presentationml/2006/main">
  <p:tag name="KSO_WM_UNIT_PLACING_PICTURE_USER_VIEWPORT" val="{&quot;height&quot;:3939.1527559055116,&quot;width&quot;:5542.525984251968}"/>
</p:tagLst>
</file>

<file path=ppt/tags/tag69.xml><?xml version="1.0" encoding="utf-8"?>
<p:tagLst xmlns:p="http://schemas.openxmlformats.org/presentationml/2006/main">
  <p:tag name="KSO_WM_UNIT_PLACING_PICTURE_USER_VIEWPORT" val="{&quot;height&quot;:3939.1527559055116,&quot;width&quot;:5542.525984251968}"/>
</p:tagLst>
</file>

<file path=ppt/tags/tag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4"/>
  <p:tag name="KSO_WM_UNIT_ID" val="diagram20169894_1*l_h_i*1_1_4"/>
  <p:tag name="KSO_WM_UNIT_LAYERLEVEL" val="1_1_1"/>
  <p:tag name="KSO_WM_UNIT_FILL_FORE_SCHEMECOLOR_INDEX" val="6"/>
  <p:tag name="KSO_WM_UNIT_FILL_TYPE" val="1"/>
</p:tagLst>
</file>

<file path=ppt/tags/tag70.xml><?xml version="1.0" encoding="utf-8"?>
<p:tagLst xmlns:p="http://schemas.openxmlformats.org/presentationml/2006/main">
  <p:tag name="KSO_WM_TAG_VERSION" val="1.0"/>
  <p:tag name="KSO_WM_UNIT_ID" val="diagram20170819_1*i*0"/>
  <p:tag name="KSO_WM_TEMPLATE_CATEGORY" val="diagram"/>
  <p:tag name="KSO_WM_TEMPLATE_INDEX" val="20170819"/>
</p:tagLst>
</file>

<file path=ppt/tags/tag71.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1"/>
  <p:tag name="KSO_WM_UNIT_ID" val="diagram20170819_1*m_i*1_1"/>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72.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2"/>
  <p:tag name="KSO_WM_UNIT_ID" val="diagram20170819_1*m_i*1_2"/>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3"/>
  <p:tag name="KSO_WM_UNIT_ID" val="diagram20170819_1*m_i*1_3"/>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4"/>
  <p:tag name="KSO_WM_UNIT_ID" val="diagram20170819_1*m_i*1_4"/>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5"/>
  <p:tag name="KSO_WM_UNIT_ID" val="diagram20170819_1*m_i*1_5"/>
  <p:tag name="KSO_WM_UNIT_LAYERLEVEL" val="1_1"/>
  <p:tag name="KSO_WM_DIAGRAM_GROUP_CODE" val="m1-1"/>
  <p:tag name="KSO_WM_UNIT_FILL_FORE_SCHEMECOLOR_INDEX" val="14"/>
  <p:tag name="KSO_WM_UNIT_FILL_TYPE"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i"/>
  <p:tag name="KSO_WM_UNIT_INDEX" val="1_6"/>
  <p:tag name="KSO_WM_UNIT_ID" val="diagram20170819_1*m_i*1_6"/>
  <p:tag name="KSO_WM_UNIT_LAYERLEVEL" val="1_1"/>
  <p:tag name="KSO_WM_DIAGRAM_GROUP_CODE" val="m1-1"/>
  <p:tag name="KSO_WM_UNIT_FILL_FORE_SCHEMECOLOR_INDEX" val="14"/>
  <p:tag name="KSO_WM_UNIT_FILL_TYPE" val="1"/>
  <p:tag name="KSO_WM_UNIT_TEXT_FILL_FORE_SCHEMECOLOR_INDEX" val="16"/>
  <p:tag name="KSO_WM_UNIT_TEXT_FILL_TYPE"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1"/>
  <p:tag name="KSO_WM_UNIT_ID" val="diagram20170819_1*m_h_i*1_1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78.xml><?xml version="1.0" encoding="utf-8"?>
<p:tagLst xmlns:p="http://schemas.openxmlformats.org/presentationml/2006/main">
  <p:tag name="KSO_WM_TAG_VERSION" val="1.0"/>
  <p:tag name="KSO_WM_BEAUTIFY_FLAG" val="#wm#"/>
  <p:tag name="KSO_WM_UNIT_TYPE" val="i"/>
  <p:tag name="KSO_WM_UNIT_ID" val="diagram20170819_1*i*15"/>
  <p:tag name="KSO_WM_TEMPLATE_CATEGORY" val="diagram"/>
  <p:tag name="KSO_WM_TEMPLATE_INDEX" val="20170819"/>
  <p:tag name="KSO_WM_UNIT_INDEX" val="15"/>
</p:tagLst>
</file>

<file path=ppt/tags/tag79.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2"/>
  <p:tag name="KSO_WM_UNIT_ID" val="diagram20170819_1*m_h_i*1_1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1_1"/>
  <p:tag name="KSO_WM_UNIT_TEXT_FILL_FORE_SCHEMECOLOR_INDEX" val="13"/>
  <p:tag name="KSO_WM_UNIT_TEXT_FILL_TYPE" val="1"/>
</p:tagLst>
</file>

<file path=ppt/tags/tag80.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3"/>
  <p:tag name="KSO_WM_UNIT_ID" val="diagram20170819_1*m_h_i*1_1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1.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4"/>
  <p:tag name="KSO_WM_UNIT_ID" val="diagram20170819_1*m_h_i*1_1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2.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5"/>
  <p:tag name="KSO_WM_UNIT_ID" val="diagram20170819_1*m_h_i*1_1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3.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1_6"/>
  <p:tag name="KSO_WM_UNIT_ID" val="diagram20170819_1*m_h_i*1_1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4.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1"/>
  <p:tag name="KSO_WM_UNIT_ID" val="diagram20170819_1*m_h_i*1_2_1"/>
  <p:tag name="KSO_WM_UNIT_LAYERLEVEL" val="1_1_1"/>
  <p:tag name="KSO_WM_DIAGRAM_GROUP_CODE" val="m1-1"/>
  <p:tag name="KSO_WM_UNIT_FILL_FORE_SCHEMECOLOR_INDEX" val="14"/>
  <p:tag name="KSO_WM_UNIT_FILL_TYPE" val="1"/>
  <p:tag name="KSO_WM_UNIT_LINE_FORE_SCHEMECOLOR_INDEX" val="14"/>
  <p:tag name="KSO_WM_UNIT_LINE_FILL_TYPE" val="2"/>
  <p:tag name="KSO_WM_UNIT_TEXT_FILL_FORE_SCHEMECOLOR_INDEX" val="14"/>
  <p:tag name="KSO_WM_UNIT_TEXT_FILL_TYPE" val="1"/>
</p:tagLst>
</file>

<file path=ppt/tags/tag85.xml><?xml version="1.0" encoding="utf-8"?>
<p:tagLst xmlns:p="http://schemas.openxmlformats.org/presentationml/2006/main">
  <p:tag name="KSO_WM_TAG_VERSION" val="1.0"/>
  <p:tag name="KSO_WM_BEAUTIFY_FLAG" val="#wm#"/>
  <p:tag name="KSO_WM_UNIT_TYPE" val="i"/>
  <p:tag name="KSO_WM_UNIT_ID" val="diagram20170819_1*i*26"/>
  <p:tag name="KSO_WM_TEMPLATE_CATEGORY" val="diagram"/>
  <p:tag name="KSO_WM_TEMPLATE_INDEX" val="20170819"/>
  <p:tag name="KSO_WM_UNIT_INDEX" val="26"/>
</p:tagLst>
</file>

<file path=ppt/tags/tag86.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2"/>
  <p:tag name="KSO_WM_UNIT_ID" val="diagram20170819_1*m_h_i*1_2_2"/>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7.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3"/>
  <p:tag name="KSO_WM_UNIT_ID" val="diagram20170819_1*m_h_i*1_2_3"/>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8.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4"/>
  <p:tag name="KSO_WM_UNIT_ID" val="diagram20170819_1*m_h_i*1_2_4"/>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89.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5"/>
  <p:tag name="KSO_WM_UNIT_ID" val="diagram20170819_1*m_h_i*1_2_5"/>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1"/>
  <p:tag name="KSO_WM_UNIT_ID" val="diagram20169894_1*l_h_i*1_1_1"/>
  <p:tag name="KSO_WM_UNIT_LAYERLEVEL" val="1_1_1"/>
  <p:tag name="KSO_WM_UNIT_FILL_FORE_SCHEMECOLOR_INDEX" val="5"/>
  <p:tag name="KSO_WM_UNIT_FILL_TYPE" val="1"/>
  <p:tag name="KSO_WM_UNIT_TEXT_FILL_FORE_SCHEMECOLOR_INDEX" val="13"/>
  <p:tag name="KSO_WM_UNIT_TEXT_FILL_TYPE" val="1"/>
</p:tagLst>
</file>

<file path=ppt/tags/tag90.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i"/>
  <p:tag name="KSO_WM_UNIT_INDEX" val="1_2_6"/>
  <p:tag name="KSO_WM_UNIT_ID" val="diagram20170819_1*m_h_i*1_2_6"/>
  <p:tag name="KSO_WM_UNIT_LAYERLEVEL" val="1_1_1"/>
  <p:tag name="KSO_WM_DIAGRAM_GROUP_CODE" val="m1-1"/>
  <p:tag name="KSO_WM_UNIT_FILL_FORE_SCHEMECOLOR_INDEX" val="14"/>
  <p:tag name="KSO_WM_UNIT_FILL_TYPE" val="1"/>
  <p:tag name="KSO_WM_UNIT_TEXT_FILL_FORE_SCHEMECOLOR_INDEX" val="13"/>
  <p:tag name="KSO_WM_UNIT_TEXT_FILL_TYPE" val="1"/>
</p:tagLst>
</file>

<file path=ppt/tags/tag91.xml><?xml version="1.0" encoding="utf-8"?>
<p:tagLst xmlns:p="http://schemas.openxmlformats.org/presentationml/2006/main">
  <p:tag name="KSO_WM_UNIT_PLACING_PICTURE_USER_VIEWPORT" val="{&quot;height&quot;:3939.1527559055116,&quot;width&quot;:5542.525984251968}"/>
</p:tagLst>
</file>

<file path=ppt/tags/tag92.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f"/>
  <p:tag name="KSO_WM_UNIT_INDEX" val="1_1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1*m_h_f*1_1_1"/>
  <p:tag name="KSO_WM_UNIT_TEXT_FILL_FORE_SCHEMECOLOR_INDEX" val="14"/>
  <p:tag name="KSO_WM_UNIT_TEXT_FILL_TYPE" val="1"/>
</p:tagLst>
</file>

<file path=ppt/tags/tag93.xml><?xml version="1.0" encoding="utf-8"?>
<p:tagLst xmlns:p="http://schemas.openxmlformats.org/presentationml/2006/main">
  <p:tag name="KSO_WM_TAG_VERSION" val="1.0"/>
  <p:tag name="KSO_WM_BEAUTIFY_FLAG" val="#wm#"/>
  <p:tag name="KSO_WM_TEMPLATE_CATEGORY" val="diagram"/>
  <p:tag name="KSO_WM_TEMPLATE_INDEX" val="20170819"/>
  <p:tag name="KSO_WM_UNIT_TYPE" val="m_h_f"/>
  <p:tag name="KSO_WM_UNIT_INDEX" val="1_2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m1-1"/>
  <p:tag name="KSO_WM_UNIT_ID" val="diagram20170819_1*m_h_f*1_2_1"/>
  <p:tag name="KSO_WM_UNIT_TEXT_FILL_FORE_SCHEMECOLOR_INDEX" val="14"/>
  <p:tag name="KSO_WM_UNIT_TEXT_FILL_TYPE" val="1"/>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0</TotalTime>
  <Words>34539</Words>
  <Application>WPS 演示</Application>
  <PresentationFormat>Custom</PresentationFormat>
  <Paragraphs>3283</Paragraphs>
  <Slides>148</Slides>
  <Notes>38</Notes>
  <HiddenSlides>0</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7</vt:i4>
      </vt:variant>
      <vt:variant>
        <vt:lpstr>幻灯片标题</vt:lpstr>
      </vt:variant>
      <vt:variant>
        <vt:i4>148</vt:i4>
      </vt:variant>
    </vt:vector>
  </HeadingPairs>
  <TitlesOfParts>
    <vt:vector size="185" baseType="lpstr">
      <vt:lpstr>Arial</vt:lpstr>
      <vt:lpstr>宋体</vt:lpstr>
      <vt:lpstr>Wingdings</vt:lpstr>
      <vt:lpstr>Calibri</vt:lpstr>
      <vt:lpstr>Impact</vt:lpstr>
      <vt:lpstr>Agency FB</vt:lpstr>
      <vt:lpstr>微软雅黑</vt:lpstr>
      <vt:lpstr>Trebuchet MS</vt:lpstr>
      <vt:lpstr>Times New Roman</vt:lpstr>
      <vt:lpstr>华文细黑</vt:lpstr>
      <vt:lpstr>黑体</vt:lpstr>
      <vt:lpstr>Cambria Math</vt:lpstr>
      <vt:lpstr>Arial Unicode MS</vt:lpstr>
      <vt:lpstr>MS Mincho</vt:lpstr>
      <vt:lpstr>SWAstro</vt:lpstr>
      <vt:lpstr>Helvetica Light</vt:lpstr>
      <vt:lpstr>Gill Sans</vt:lpstr>
      <vt:lpstr>等线</vt:lpstr>
      <vt:lpstr>Calibri</vt:lpstr>
      <vt:lpstr>微软雅黑 Light</vt:lpstr>
      <vt:lpstr>Helvetica Neue Medium</vt:lpstr>
      <vt:lpstr>Lato</vt:lpstr>
      <vt:lpstr>MS PGothic</vt:lpstr>
      <vt:lpstr>Wingdings</vt:lpstr>
      <vt:lpstr>Neris Thin</vt:lpstr>
      <vt:lpstr>BatangChe</vt:lpstr>
      <vt:lpstr>DejaVu Math TeX Gyre</vt:lpstr>
      <vt:lpstr>FontAwesome</vt:lpstr>
      <vt:lpstr>Times New Roman Italic</vt:lpstr>
      <vt:lpstr>自定义设计方案</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Tony</cp:lastModifiedBy>
  <cp:revision>9</cp:revision>
  <dcterms:created xsi:type="dcterms:W3CDTF">2016-09-05T07:59:00Z</dcterms:created>
  <dcterms:modified xsi:type="dcterms:W3CDTF">2023-12-28T02:02:27Z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19A5B7DDC0A44D41A9E303778025F2E4</vt:lpwstr>
  </property>
</Properties>
</file>